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47"/>
  </p:notesMasterIdLst>
  <p:handoutMasterIdLst>
    <p:handoutMasterId r:id="rId48"/>
  </p:handoutMasterIdLst>
  <p:sldIdLst>
    <p:sldId id="342" r:id="rId5"/>
    <p:sldId id="556" r:id="rId6"/>
    <p:sldId id="506" r:id="rId7"/>
    <p:sldId id="490" r:id="rId8"/>
    <p:sldId id="491" r:id="rId9"/>
    <p:sldId id="395" r:id="rId10"/>
    <p:sldId id="396" r:id="rId11"/>
    <p:sldId id="397" r:id="rId12"/>
    <p:sldId id="508" r:id="rId13"/>
    <p:sldId id="398" r:id="rId14"/>
    <p:sldId id="509" r:id="rId15"/>
    <p:sldId id="399" r:id="rId16"/>
    <p:sldId id="516" r:id="rId17"/>
    <p:sldId id="483" r:id="rId18"/>
    <p:sldId id="308" r:id="rId19"/>
    <p:sldId id="484" r:id="rId20"/>
    <p:sldId id="486" r:id="rId21"/>
    <p:sldId id="532" r:id="rId22"/>
    <p:sldId id="533" r:id="rId23"/>
    <p:sldId id="534" r:id="rId24"/>
    <p:sldId id="535" r:id="rId25"/>
    <p:sldId id="536" r:id="rId26"/>
    <p:sldId id="514" r:id="rId27"/>
    <p:sldId id="288" r:id="rId28"/>
    <p:sldId id="289" r:id="rId29"/>
    <p:sldId id="537" r:id="rId30"/>
    <p:sldId id="513" r:id="rId31"/>
    <p:sldId id="517" r:id="rId32"/>
    <p:sldId id="312" r:id="rId33"/>
    <p:sldId id="519" r:id="rId34"/>
    <p:sldId id="525" r:id="rId35"/>
    <p:sldId id="520" r:id="rId36"/>
    <p:sldId id="521" r:id="rId37"/>
    <p:sldId id="522" r:id="rId38"/>
    <p:sldId id="530" r:id="rId39"/>
    <p:sldId id="311" r:id="rId40"/>
    <p:sldId id="523" r:id="rId41"/>
    <p:sldId id="524" r:id="rId42"/>
    <p:sldId id="527" r:id="rId43"/>
    <p:sldId id="471" r:id="rId44"/>
    <p:sldId id="557" r:id="rId45"/>
    <p:sldId id="37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ie Bettencourt" initials="AB" lastIdx="3" clrIdx="0">
    <p:extLst>
      <p:ext uri="{19B8F6BF-5375-455C-9EA6-DF929625EA0E}">
        <p15:presenceInfo xmlns:p15="http://schemas.microsoft.com/office/powerpoint/2012/main" userId="S-1-5-21-1214440339-484763869-725345543-3782617" providerId="AD"/>
      </p:ext>
    </p:extLst>
  </p:cmAuthor>
  <p:cmAuthor id="2" name="Jami-Lin Williams" initials="JW" lastIdx="15" clrIdx="1">
    <p:extLst>
      <p:ext uri="{19B8F6BF-5375-455C-9EA6-DF929625EA0E}">
        <p15:presenceInfo xmlns:p15="http://schemas.microsoft.com/office/powerpoint/2012/main" userId="S-1-5-21-1214440339-484763869-725345543-41239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4" autoAdjust="0"/>
    <p:restoredTop sz="84019" autoAdjust="0"/>
  </p:normalViewPr>
  <p:slideViewPr>
    <p:cSldViewPr snapToGrid="0">
      <p:cViewPr varScale="1">
        <p:scale>
          <a:sx n="57" d="100"/>
          <a:sy n="57" d="100"/>
        </p:scale>
        <p:origin x="1072" y="36"/>
      </p:cViewPr>
      <p:guideLst>
        <p:guide orient="horz" pos="2160"/>
        <p:guide pos="3840"/>
      </p:guideLst>
    </p:cSldViewPr>
  </p:slideViewPr>
  <p:outlineViewPr>
    <p:cViewPr>
      <p:scale>
        <a:sx n="33" d="100"/>
        <a:sy n="33" d="100"/>
      </p:scale>
      <p:origin x="0" y="-6042"/>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3" d="100"/>
          <a:sy n="83" d="100"/>
        </p:scale>
        <p:origin x="393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Ferro" userId="b73e31af-beff-4e0b-816b-4f52f86033fa" providerId="ADAL" clId="{9A81B3C9-71B2-451E-92DF-E7D4F55541DD}"/>
    <pc:docChg chg="modSld">
      <pc:chgData name="Rebecca Ferro" userId="b73e31af-beff-4e0b-816b-4f52f86033fa" providerId="ADAL" clId="{9A81B3C9-71B2-451E-92DF-E7D4F55541DD}" dt="2021-11-01T13:24:19.801" v="67" actId="20577"/>
      <pc:docMkLst>
        <pc:docMk/>
      </pc:docMkLst>
      <pc:sldChg chg="modSp">
        <pc:chgData name="Rebecca Ferro" userId="b73e31af-beff-4e0b-816b-4f52f86033fa" providerId="ADAL" clId="{9A81B3C9-71B2-451E-92DF-E7D4F55541DD}" dt="2021-11-01T13:24:19.801" v="67" actId="20577"/>
        <pc:sldMkLst>
          <pc:docMk/>
          <pc:sldMk cId="4230363001" sldId="556"/>
        </pc:sldMkLst>
        <pc:spChg chg="mod">
          <ac:chgData name="Rebecca Ferro" userId="b73e31af-beff-4e0b-816b-4f52f86033fa" providerId="ADAL" clId="{9A81B3C9-71B2-451E-92DF-E7D4F55541DD}" dt="2021-11-01T13:24:19.801" v="67" actId="20577"/>
          <ac:spMkLst>
            <pc:docMk/>
            <pc:sldMk cId="4230363001" sldId="556"/>
            <ac:spMk id="2" creationId="{3C977C41-E58E-4C1B-8D90-2982AE7ECA8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188773-8DD4-4F79-A9D5-C7F8B65C755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F97BAF0-28EA-4000-88E9-D11E313CB822}">
      <dgm:prSet phldrT="[Text]"/>
      <dgm:spPr/>
      <dgm:t>
        <a:bodyPr/>
        <a:lstStyle/>
        <a:p>
          <a:r>
            <a:rPr lang="en-US" dirty="0"/>
            <a:t>Conduct Disorder</a:t>
          </a:r>
        </a:p>
      </dgm:t>
    </dgm:pt>
    <dgm:pt modelId="{574E84BE-CA8A-430D-B37F-C01A15085E45}" type="parTrans" cxnId="{DFE2C91A-1B83-4B00-9583-30AC01A02125}">
      <dgm:prSet/>
      <dgm:spPr/>
      <dgm:t>
        <a:bodyPr/>
        <a:lstStyle/>
        <a:p>
          <a:endParaRPr lang="en-US"/>
        </a:p>
      </dgm:t>
    </dgm:pt>
    <dgm:pt modelId="{1B142C67-9862-49B5-BE60-BDBD9D7E09AF}" type="sibTrans" cxnId="{DFE2C91A-1B83-4B00-9583-30AC01A02125}">
      <dgm:prSet/>
      <dgm:spPr/>
      <dgm:t>
        <a:bodyPr/>
        <a:lstStyle/>
        <a:p>
          <a:endParaRPr lang="en-US"/>
        </a:p>
      </dgm:t>
    </dgm:pt>
    <dgm:pt modelId="{265F92B9-6051-4B89-BDF6-CBC48BCF19CB}">
      <dgm:prSet phldrT="[Text]"/>
      <dgm:spPr/>
      <dgm:t>
        <a:bodyPr/>
        <a:lstStyle/>
        <a:p>
          <a:r>
            <a:rPr lang="en-US" dirty="0"/>
            <a:t>Behavioral dysregulation  </a:t>
          </a:r>
        </a:p>
      </dgm:t>
    </dgm:pt>
    <dgm:pt modelId="{A140D48A-CF8E-4734-9CA4-DD8FF089A5A8}" type="parTrans" cxnId="{799DC2A3-A387-482A-8D1A-7B09981EAF05}">
      <dgm:prSet/>
      <dgm:spPr/>
      <dgm:t>
        <a:bodyPr/>
        <a:lstStyle/>
        <a:p>
          <a:endParaRPr lang="en-US"/>
        </a:p>
      </dgm:t>
    </dgm:pt>
    <dgm:pt modelId="{2C98B28E-0982-429A-BAD7-D36DF4834E1B}" type="sibTrans" cxnId="{799DC2A3-A387-482A-8D1A-7B09981EAF05}">
      <dgm:prSet/>
      <dgm:spPr/>
      <dgm:t>
        <a:bodyPr/>
        <a:lstStyle/>
        <a:p>
          <a:endParaRPr lang="en-US"/>
        </a:p>
      </dgm:t>
    </dgm:pt>
    <dgm:pt modelId="{FA106052-50C6-4784-A9CF-DB8719F1C824}">
      <dgm:prSet phldrT="[Text]"/>
      <dgm:spPr/>
      <dgm:t>
        <a:bodyPr/>
        <a:lstStyle/>
        <a:p>
          <a:r>
            <a:rPr lang="en-US" dirty="0"/>
            <a:t>Prevalence estimate: 4%</a:t>
          </a:r>
        </a:p>
      </dgm:t>
    </dgm:pt>
    <dgm:pt modelId="{ED5169DF-7163-4AE8-B2AB-AE8F58C30E6C}" type="parTrans" cxnId="{8C279945-1EE0-44CC-8E00-7BBDB54551D5}">
      <dgm:prSet/>
      <dgm:spPr/>
      <dgm:t>
        <a:bodyPr/>
        <a:lstStyle/>
        <a:p>
          <a:endParaRPr lang="en-US"/>
        </a:p>
      </dgm:t>
    </dgm:pt>
    <dgm:pt modelId="{7F3D5A0C-2F08-42DF-8BF3-F4B1A82D30BF}" type="sibTrans" cxnId="{8C279945-1EE0-44CC-8E00-7BBDB54551D5}">
      <dgm:prSet/>
      <dgm:spPr/>
      <dgm:t>
        <a:bodyPr/>
        <a:lstStyle/>
        <a:p>
          <a:endParaRPr lang="en-US"/>
        </a:p>
      </dgm:t>
    </dgm:pt>
    <dgm:pt modelId="{BFE1E2FD-5544-47B1-983A-E5877628ECEC}">
      <dgm:prSet phldrT="[Text]"/>
      <dgm:spPr/>
      <dgm:t>
        <a:bodyPr/>
        <a:lstStyle/>
        <a:p>
          <a:r>
            <a:rPr lang="en-US" dirty="0"/>
            <a:t>Oppositional Defiant Disorder</a:t>
          </a:r>
        </a:p>
      </dgm:t>
    </dgm:pt>
    <dgm:pt modelId="{05E3EFA6-A035-4842-B12C-5CCC8AD5C2D4}" type="parTrans" cxnId="{2953AFF6-2186-47C0-9967-9471258D18EC}">
      <dgm:prSet/>
      <dgm:spPr/>
      <dgm:t>
        <a:bodyPr/>
        <a:lstStyle/>
        <a:p>
          <a:endParaRPr lang="en-US"/>
        </a:p>
      </dgm:t>
    </dgm:pt>
    <dgm:pt modelId="{AA5ADD0C-C0E7-4C6A-871B-FEFE6C12647D}" type="sibTrans" cxnId="{2953AFF6-2186-47C0-9967-9471258D18EC}">
      <dgm:prSet/>
      <dgm:spPr/>
      <dgm:t>
        <a:bodyPr/>
        <a:lstStyle/>
        <a:p>
          <a:endParaRPr lang="en-US"/>
        </a:p>
      </dgm:t>
    </dgm:pt>
    <dgm:pt modelId="{0D459FFF-E03B-448B-8024-F3D3347138DC}">
      <dgm:prSet phldrT="[Text]"/>
      <dgm:spPr/>
      <dgm:t>
        <a:bodyPr/>
        <a:lstStyle/>
        <a:p>
          <a:r>
            <a:rPr lang="en-US" dirty="0"/>
            <a:t>Behavioral and emotional dysregulation</a:t>
          </a:r>
        </a:p>
      </dgm:t>
    </dgm:pt>
    <dgm:pt modelId="{41A92F60-47D2-4920-B077-9C91C25C2A9D}" type="parTrans" cxnId="{03776365-087B-4E83-9809-1F2EC2F9FCAB}">
      <dgm:prSet/>
      <dgm:spPr/>
      <dgm:t>
        <a:bodyPr/>
        <a:lstStyle/>
        <a:p>
          <a:endParaRPr lang="en-US"/>
        </a:p>
      </dgm:t>
    </dgm:pt>
    <dgm:pt modelId="{BC9A443F-47D1-4A08-B8BF-963D1F5F4FC5}" type="sibTrans" cxnId="{03776365-087B-4E83-9809-1F2EC2F9FCAB}">
      <dgm:prSet/>
      <dgm:spPr/>
      <dgm:t>
        <a:bodyPr/>
        <a:lstStyle/>
        <a:p>
          <a:endParaRPr lang="en-US"/>
        </a:p>
      </dgm:t>
    </dgm:pt>
    <dgm:pt modelId="{B534DED1-6236-46D8-9459-685C44695CE7}">
      <dgm:prSet phldrT="[Text]"/>
      <dgm:spPr/>
      <dgm:t>
        <a:bodyPr/>
        <a:lstStyle/>
        <a:p>
          <a:r>
            <a:rPr lang="en-US" dirty="0"/>
            <a:t>Prevalence estimate: 3.3%</a:t>
          </a:r>
        </a:p>
      </dgm:t>
    </dgm:pt>
    <dgm:pt modelId="{3A1C5695-AC71-495B-B7AA-26306316BAB3}" type="parTrans" cxnId="{FDB3AE53-B4A4-4A02-A436-2F0545123D8C}">
      <dgm:prSet/>
      <dgm:spPr/>
      <dgm:t>
        <a:bodyPr/>
        <a:lstStyle/>
        <a:p>
          <a:endParaRPr lang="en-US"/>
        </a:p>
      </dgm:t>
    </dgm:pt>
    <dgm:pt modelId="{560DC139-026C-494A-BFB9-ABDAED30E70D}" type="sibTrans" cxnId="{FDB3AE53-B4A4-4A02-A436-2F0545123D8C}">
      <dgm:prSet/>
      <dgm:spPr/>
      <dgm:t>
        <a:bodyPr/>
        <a:lstStyle/>
        <a:p>
          <a:endParaRPr lang="en-US"/>
        </a:p>
      </dgm:t>
    </dgm:pt>
    <dgm:pt modelId="{6BC50498-EFDF-436C-B106-EC4DA3DDB778}">
      <dgm:prSet phldrT="[Text]"/>
      <dgm:spPr/>
      <dgm:t>
        <a:bodyPr/>
        <a:lstStyle/>
        <a:p>
          <a:r>
            <a:rPr lang="en-US" dirty="0"/>
            <a:t>Intermittent Explosive Disorder </a:t>
          </a:r>
        </a:p>
      </dgm:t>
    </dgm:pt>
    <dgm:pt modelId="{ACC02F96-AF0E-4625-9605-D6AC4EFBB685}" type="parTrans" cxnId="{E7FA4318-768D-4846-BF10-42178F02EE48}">
      <dgm:prSet/>
      <dgm:spPr/>
      <dgm:t>
        <a:bodyPr/>
        <a:lstStyle/>
        <a:p>
          <a:endParaRPr lang="en-US"/>
        </a:p>
      </dgm:t>
    </dgm:pt>
    <dgm:pt modelId="{8C62DC16-0970-4245-A096-ABF861BB058E}" type="sibTrans" cxnId="{E7FA4318-768D-4846-BF10-42178F02EE48}">
      <dgm:prSet/>
      <dgm:spPr/>
      <dgm:t>
        <a:bodyPr/>
        <a:lstStyle/>
        <a:p>
          <a:endParaRPr lang="en-US"/>
        </a:p>
      </dgm:t>
    </dgm:pt>
    <dgm:pt modelId="{DE077A62-321B-4516-9B6C-CB463404CC79}">
      <dgm:prSet phldrT="[Text]"/>
      <dgm:spPr/>
      <dgm:t>
        <a:bodyPr/>
        <a:lstStyle/>
        <a:p>
          <a:r>
            <a:rPr lang="en-US" dirty="0"/>
            <a:t>Emotional dysregulation </a:t>
          </a:r>
        </a:p>
      </dgm:t>
    </dgm:pt>
    <dgm:pt modelId="{6E127F76-611D-402F-9DF5-A5ADC5E54A65}" type="parTrans" cxnId="{39186CAA-F201-43F6-9A57-CA312CB73A7F}">
      <dgm:prSet/>
      <dgm:spPr/>
      <dgm:t>
        <a:bodyPr/>
        <a:lstStyle/>
        <a:p>
          <a:endParaRPr lang="en-US"/>
        </a:p>
      </dgm:t>
    </dgm:pt>
    <dgm:pt modelId="{82C47A2A-08A4-4D92-A111-EA47B2C048C0}" type="sibTrans" cxnId="{39186CAA-F201-43F6-9A57-CA312CB73A7F}">
      <dgm:prSet/>
      <dgm:spPr/>
      <dgm:t>
        <a:bodyPr/>
        <a:lstStyle/>
        <a:p>
          <a:endParaRPr lang="en-US"/>
        </a:p>
      </dgm:t>
    </dgm:pt>
    <dgm:pt modelId="{BB4E00FC-0602-4402-A48E-0E6625A47B10}">
      <dgm:prSet phldrT="[Text]"/>
      <dgm:spPr/>
      <dgm:t>
        <a:bodyPr/>
        <a:lstStyle/>
        <a:p>
          <a:r>
            <a:rPr lang="en-US" dirty="0"/>
            <a:t>Prevalence estimate: 2.7%</a:t>
          </a:r>
        </a:p>
      </dgm:t>
    </dgm:pt>
    <dgm:pt modelId="{869F88FF-5196-41E1-9588-6C439373AAB9}" type="parTrans" cxnId="{CEB0A152-7E08-4C10-AFFE-AAA54022C97C}">
      <dgm:prSet/>
      <dgm:spPr/>
      <dgm:t>
        <a:bodyPr/>
        <a:lstStyle/>
        <a:p>
          <a:endParaRPr lang="en-US"/>
        </a:p>
      </dgm:t>
    </dgm:pt>
    <dgm:pt modelId="{A1C12A2B-349C-412D-86FA-D2DF27B3F971}" type="sibTrans" cxnId="{CEB0A152-7E08-4C10-AFFE-AAA54022C97C}">
      <dgm:prSet/>
      <dgm:spPr/>
      <dgm:t>
        <a:bodyPr/>
        <a:lstStyle/>
        <a:p>
          <a:endParaRPr lang="en-US"/>
        </a:p>
      </dgm:t>
    </dgm:pt>
    <dgm:pt modelId="{FC00E286-A2F1-41CA-A292-85BED807695B}" type="pres">
      <dgm:prSet presAssocID="{88188773-8DD4-4F79-A9D5-C7F8B65C7552}" presName="Name0" presStyleCnt="0">
        <dgm:presLayoutVars>
          <dgm:dir/>
          <dgm:animLvl val="lvl"/>
          <dgm:resizeHandles val="exact"/>
        </dgm:presLayoutVars>
      </dgm:prSet>
      <dgm:spPr/>
    </dgm:pt>
    <dgm:pt modelId="{8B499401-5DE2-4A73-A5FF-B14C450DAD21}" type="pres">
      <dgm:prSet presAssocID="{2F97BAF0-28EA-4000-88E9-D11E313CB822}" presName="composite" presStyleCnt="0"/>
      <dgm:spPr/>
    </dgm:pt>
    <dgm:pt modelId="{224B7A16-99A2-49D4-814F-639A68404B82}" type="pres">
      <dgm:prSet presAssocID="{2F97BAF0-28EA-4000-88E9-D11E313CB822}" presName="parTx" presStyleLbl="alignNode1" presStyleIdx="0" presStyleCnt="3">
        <dgm:presLayoutVars>
          <dgm:chMax val="0"/>
          <dgm:chPref val="0"/>
          <dgm:bulletEnabled val="1"/>
        </dgm:presLayoutVars>
      </dgm:prSet>
      <dgm:spPr/>
    </dgm:pt>
    <dgm:pt modelId="{061DEBA1-775A-44AB-8030-7D6E471AF757}" type="pres">
      <dgm:prSet presAssocID="{2F97BAF0-28EA-4000-88E9-D11E313CB822}" presName="desTx" presStyleLbl="alignAccFollowNode1" presStyleIdx="0" presStyleCnt="3">
        <dgm:presLayoutVars>
          <dgm:bulletEnabled val="1"/>
        </dgm:presLayoutVars>
      </dgm:prSet>
      <dgm:spPr/>
    </dgm:pt>
    <dgm:pt modelId="{4634C841-7654-4A8F-8413-E1C253B4D706}" type="pres">
      <dgm:prSet presAssocID="{1B142C67-9862-49B5-BE60-BDBD9D7E09AF}" presName="space" presStyleCnt="0"/>
      <dgm:spPr/>
    </dgm:pt>
    <dgm:pt modelId="{40935BFB-5200-4E35-911D-3003D463C6EC}" type="pres">
      <dgm:prSet presAssocID="{BFE1E2FD-5544-47B1-983A-E5877628ECEC}" presName="composite" presStyleCnt="0"/>
      <dgm:spPr/>
    </dgm:pt>
    <dgm:pt modelId="{BC2A0A5A-0BF9-4A5C-B1B3-0C7E50EF0D25}" type="pres">
      <dgm:prSet presAssocID="{BFE1E2FD-5544-47B1-983A-E5877628ECEC}" presName="parTx" presStyleLbl="alignNode1" presStyleIdx="1" presStyleCnt="3">
        <dgm:presLayoutVars>
          <dgm:chMax val="0"/>
          <dgm:chPref val="0"/>
          <dgm:bulletEnabled val="1"/>
        </dgm:presLayoutVars>
      </dgm:prSet>
      <dgm:spPr/>
    </dgm:pt>
    <dgm:pt modelId="{B1AA2CBA-0774-413B-8793-F3427BE2646A}" type="pres">
      <dgm:prSet presAssocID="{BFE1E2FD-5544-47B1-983A-E5877628ECEC}" presName="desTx" presStyleLbl="alignAccFollowNode1" presStyleIdx="1" presStyleCnt="3">
        <dgm:presLayoutVars>
          <dgm:bulletEnabled val="1"/>
        </dgm:presLayoutVars>
      </dgm:prSet>
      <dgm:spPr/>
    </dgm:pt>
    <dgm:pt modelId="{10D2A710-A557-4615-825B-0D94570916C5}" type="pres">
      <dgm:prSet presAssocID="{AA5ADD0C-C0E7-4C6A-871B-FEFE6C12647D}" presName="space" presStyleCnt="0"/>
      <dgm:spPr/>
    </dgm:pt>
    <dgm:pt modelId="{C240347D-55F4-4164-9FF6-D1644CA8372A}" type="pres">
      <dgm:prSet presAssocID="{6BC50498-EFDF-436C-B106-EC4DA3DDB778}" presName="composite" presStyleCnt="0"/>
      <dgm:spPr/>
    </dgm:pt>
    <dgm:pt modelId="{4163BB53-8C15-4D53-9552-81C23DB314B7}" type="pres">
      <dgm:prSet presAssocID="{6BC50498-EFDF-436C-B106-EC4DA3DDB778}" presName="parTx" presStyleLbl="alignNode1" presStyleIdx="2" presStyleCnt="3">
        <dgm:presLayoutVars>
          <dgm:chMax val="0"/>
          <dgm:chPref val="0"/>
          <dgm:bulletEnabled val="1"/>
        </dgm:presLayoutVars>
      </dgm:prSet>
      <dgm:spPr/>
    </dgm:pt>
    <dgm:pt modelId="{EC153000-C45E-4258-A445-5937DC0A72E2}" type="pres">
      <dgm:prSet presAssocID="{6BC50498-EFDF-436C-B106-EC4DA3DDB778}" presName="desTx" presStyleLbl="alignAccFollowNode1" presStyleIdx="2" presStyleCnt="3">
        <dgm:presLayoutVars>
          <dgm:bulletEnabled val="1"/>
        </dgm:presLayoutVars>
      </dgm:prSet>
      <dgm:spPr/>
    </dgm:pt>
  </dgm:ptLst>
  <dgm:cxnLst>
    <dgm:cxn modelId="{38FB3D0A-E45B-4203-97FF-DD1C1B89B0ED}" type="presOf" srcId="{DE077A62-321B-4516-9B6C-CB463404CC79}" destId="{EC153000-C45E-4258-A445-5937DC0A72E2}" srcOrd="0" destOrd="0" presId="urn:microsoft.com/office/officeart/2005/8/layout/hList1"/>
    <dgm:cxn modelId="{05B8BF10-9E97-4DBD-9EB6-22DD096FD418}" type="presOf" srcId="{0D459FFF-E03B-448B-8024-F3D3347138DC}" destId="{B1AA2CBA-0774-413B-8793-F3427BE2646A}" srcOrd="0" destOrd="0" presId="urn:microsoft.com/office/officeart/2005/8/layout/hList1"/>
    <dgm:cxn modelId="{E7FA4318-768D-4846-BF10-42178F02EE48}" srcId="{88188773-8DD4-4F79-A9D5-C7F8B65C7552}" destId="{6BC50498-EFDF-436C-B106-EC4DA3DDB778}" srcOrd="2" destOrd="0" parTransId="{ACC02F96-AF0E-4625-9605-D6AC4EFBB685}" sibTransId="{8C62DC16-0970-4245-A096-ABF861BB058E}"/>
    <dgm:cxn modelId="{DFE2C91A-1B83-4B00-9583-30AC01A02125}" srcId="{88188773-8DD4-4F79-A9D5-C7F8B65C7552}" destId="{2F97BAF0-28EA-4000-88E9-D11E313CB822}" srcOrd="0" destOrd="0" parTransId="{574E84BE-CA8A-430D-B37F-C01A15085E45}" sibTransId="{1B142C67-9862-49B5-BE60-BDBD9D7E09AF}"/>
    <dgm:cxn modelId="{03776365-087B-4E83-9809-1F2EC2F9FCAB}" srcId="{BFE1E2FD-5544-47B1-983A-E5877628ECEC}" destId="{0D459FFF-E03B-448B-8024-F3D3347138DC}" srcOrd="0" destOrd="0" parTransId="{41A92F60-47D2-4920-B077-9C91C25C2A9D}" sibTransId="{BC9A443F-47D1-4A08-B8BF-963D1F5F4FC5}"/>
    <dgm:cxn modelId="{8C279945-1EE0-44CC-8E00-7BBDB54551D5}" srcId="{2F97BAF0-28EA-4000-88E9-D11E313CB822}" destId="{FA106052-50C6-4784-A9CF-DB8719F1C824}" srcOrd="1" destOrd="0" parTransId="{ED5169DF-7163-4AE8-B2AB-AE8F58C30E6C}" sibTransId="{7F3D5A0C-2F08-42DF-8BF3-F4B1A82D30BF}"/>
    <dgm:cxn modelId="{2EC9DC65-9880-42F9-8278-7B2B664B5E51}" type="presOf" srcId="{2F97BAF0-28EA-4000-88E9-D11E313CB822}" destId="{224B7A16-99A2-49D4-814F-639A68404B82}" srcOrd="0" destOrd="0" presId="urn:microsoft.com/office/officeart/2005/8/layout/hList1"/>
    <dgm:cxn modelId="{CEB0A152-7E08-4C10-AFFE-AAA54022C97C}" srcId="{6BC50498-EFDF-436C-B106-EC4DA3DDB778}" destId="{BB4E00FC-0602-4402-A48E-0E6625A47B10}" srcOrd="1" destOrd="0" parTransId="{869F88FF-5196-41E1-9588-6C439373AAB9}" sibTransId="{A1C12A2B-349C-412D-86FA-D2DF27B3F971}"/>
    <dgm:cxn modelId="{FDB3AE53-B4A4-4A02-A436-2F0545123D8C}" srcId="{BFE1E2FD-5544-47B1-983A-E5877628ECEC}" destId="{B534DED1-6236-46D8-9459-685C44695CE7}" srcOrd="1" destOrd="0" parTransId="{3A1C5695-AC71-495B-B7AA-26306316BAB3}" sibTransId="{560DC139-026C-494A-BFB9-ABDAED30E70D}"/>
    <dgm:cxn modelId="{A081B755-0E4C-4C81-9575-1D36181291A4}" type="presOf" srcId="{FA106052-50C6-4784-A9CF-DB8719F1C824}" destId="{061DEBA1-775A-44AB-8030-7D6E471AF757}" srcOrd="0" destOrd="1" presId="urn:microsoft.com/office/officeart/2005/8/layout/hList1"/>
    <dgm:cxn modelId="{F8F5E68B-1556-4BBB-AAD2-E3CE66232841}" type="presOf" srcId="{88188773-8DD4-4F79-A9D5-C7F8B65C7552}" destId="{FC00E286-A2F1-41CA-A292-85BED807695B}" srcOrd="0" destOrd="0" presId="urn:microsoft.com/office/officeart/2005/8/layout/hList1"/>
    <dgm:cxn modelId="{01CF5F9F-CD88-4BCF-A8F8-84EE67729390}" type="presOf" srcId="{265F92B9-6051-4B89-BDF6-CBC48BCF19CB}" destId="{061DEBA1-775A-44AB-8030-7D6E471AF757}" srcOrd="0" destOrd="0" presId="urn:microsoft.com/office/officeart/2005/8/layout/hList1"/>
    <dgm:cxn modelId="{799DC2A3-A387-482A-8D1A-7B09981EAF05}" srcId="{2F97BAF0-28EA-4000-88E9-D11E313CB822}" destId="{265F92B9-6051-4B89-BDF6-CBC48BCF19CB}" srcOrd="0" destOrd="0" parTransId="{A140D48A-CF8E-4734-9CA4-DD8FF089A5A8}" sibTransId="{2C98B28E-0982-429A-BAD7-D36DF4834E1B}"/>
    <dgm:cxn modelId="{41C0DFA7-403C-417E-9B86-3D97147285DA}" type="presOf" srcId="{6BC50498-EFDF-436C-B106-EC4DA3DDB778}" destId="{4163BB53-8C15-4D53-9552-81C23DB314B7}" srcOrd="0" destOrd="0" presId="urn:microsoft.com/office/officeart/2005/8/layout/hList1"/>
    <dgm:cxn modelId="{39186CAA-F201-43F6-9A57-CA312CB73A7F}" srcId="{6BC50498-EFDF-436C-B106-EC4DA3DDB778}" destId="{DE077A62-321B-4516-9B6C-CB463404CC79}" srcOrd="0" destOrd="0" parTransId="{6E127F76-611D-402F-9DF5-A5ADC5E54A65}" sibTransId="{82C47A2A-08A4-4D92-A111-EA47B2C048C0}"/>
    <dgm:cxn modelId="{6E309AB2-B368-460D-9157-6BE5BE305CFE}" type="presOf" srcId="{BB4E00FC-0602-4402-A48E-0E6625A47B10}" destId="{EC153000-C45E-4258-A445-5937DC0A72E2}" srcOrd="0" destOrd="1" presId="urn:microsoft.com/office/officeart/2005/8/layout/hList1"/>
    <dgm:cxn modelId="{451530CB-1E19-482C-87AB-1BFD064FE724}" type="presOf" srcId="{BFE1E2FD-5544-47B1-983A-E5877628ECEC}" destId="{BC2A0A5A-0BF9-4A5C-B1B3-0C7E50EF0D25}" srcOrd="0" destOrd="0" presId="urn:microsoft.com/office/officeart/2005/8/layout/hList1"/>
    <dgm:cxn modelId="{8E5248F3-2AC6-4A14-ACB1-74C2B053F554}" type="presOf" srcId="{B534DED1-6236-46D8-9459-685C44695CE7}" destId="{B1AA2CBA-0774-413B-8793-F3427BE2646A}" srcOrd="0" destOrd="1" presId="urn:microsoft.com/office/officeart/2005/8/layout/hList1"/>
    <dgm:cxn modelId="{2953AFF6-2186-47C0-9967-9471258D18EC}" srcId="{88188773-8DD4-4F79-A9D5-C7F8B65C7552}" destId="{BFE1E2FD-5544-47B1-983A-E5877628ECEC}" srcOrd="1" destOrd="0" parTransId="{05E3EFA6-A035-4842-B12C-5CCC8AD5C2D4}" sibTransId="{AA5ADD0C-C0E7-4C6A-871B-FEFE6C12647D}"/>
    <dgm:cxn modelId="{B5137EFB-0711-4214-9647-A06D05E0A9B2}" type="presParOf" srcId="{FC00E286-A2F1-41CA-A292-85BED807695B}" destId="{8B499401-5DE2-4A73-A5FF-B14C450DAD21}" srcOrd="0" destOrd="0" presId="urn:microsoft.com/office/officeart/2005/8/layout/hList1"/>
    <dgm:cxn modelId="{86A048E4-7BA6-464C-9E74-A660A862DBAB}" type="presParOf" srcId="{8B499401-5DE2-4A73-A5FF-B14C450DAD21}" destId="{224B7A16-99A2-49D4-814F-639A68404B82}" srcOrd="0" destOrd="0" presId="urn:microsoft.com/office/officeart/2005/8/layout/hList1"/>
    <dgm:cxn modelId="{D4F95E52-AFFC-4CF2-B4D1-1CAFA49889D3}" type="presParOf" srcId="{8B499401-5DE2-4A73-A5FF-B14C450DAD21}" destId="{061DEBA1-775A-44AB-8030-7D6E471AF757}" srcOrd="1" destOrd="0" presId="urn:microsoft.com/office/officeart/2005/8/layout/hList1"/>
    <dgm:cxn modelId="{E43806A8-49FF-478C-BF37-F8C63802104D}" type="presParOf" srcId="{FC00E286-A2F1-41CA-A292-85BED807695B}" destId="{4634C841-7654-4A8F-8413-E1C253B4D706}" srcOrd="1" destOrd="0" presId="urn:microsoft.com/office/officeart/2005/8/layout/hList1"/>
    <dgm:cxn modelId="{00754239-8DCB-4DBD-BF3F-D48ADB5DC95C}" type="presParOf" srcId="{FC00E286-A2F1-41CA-A292-85BED807695B}" destId="{40935BFB-5200-4E35-911D-3003D463C6EC}" srcOrd="2" destOrd="0" presId="urn:microsoft.com/office/officeart/2005/8/layout/hList1"/>
    <dgm:cxn modelId="{F9AE068F-4EEA-4828-9DBC-356BA52FB67F}" type="presParOf" srcId="{40935BFB-5200-4E35-911D-3003D463C6EC}" destId="{BC2A0A5A-0BF9-4A5C-B1B3-0C7E50EF0D25}" srcOrd="0" destOrd="0" presId="urn:microsoft.com/office/officeart/2005/8/layout/hList1"/>
    <dgm:cxn modelId="{3C8994BD-4349-4459-9528-C8899A2D5988}" type="presParOf" srcId="{40935BFB-5200-4E35-911D-3003D463C6EC}" destId="{B1AA2CBA-0774-413B-8793-F3427BE2646A}" srcOrd="1" destOrd="0" presId="urn:microsoft.com/office/officeart/2005/8/layout/hList1"/>
    <dgm:cxn modelId="{E3E87CA7-526C-4809-B57C-105B54D4B8D9}" type="presParOf" srcId="{FC00E286-A2F1-41CA-A292-85BED807695B}" destId="{10D2A710-A557-4615-825B-0D94570916C5}" srcOrd="3" destOrd="0" presId="urn:microsoft.com/office/officeart/2005/8/layout/hList1"/>
    <dgm:cxn modelId="{0C631EC1-5D98-48AE-956F-CB79A01ADA6C}" type="presParOf" srcId="{FC00E286-A2F1-41CA-A292-85BED807695B}" destId="{C240347D-55F4-4164-9FF6-D1644CA8372A}" srcOrd="4" destOrd="0" presId="urn:microsoft.com/office/officeart/2005/8/layout/hList1"/>
    <dgm:cxn modelId="{11FBE963-06EF-45C6-A79E-7AFF1AEEA50F}" type="presParOf" srcId="{C240347D-55F4-4164-9FF6-D1644CA8372A}" destId="{4163BB53-8C15-4D53-9552-81C23DB314B7}" srcOrd="0" destOrd="0" presId="urn:microsoft.com/office/officeart/2005/8/layout/hList1"/>
    <dgm:cxn modelId="{4BBC94EF-566C-41D1-A167-1F2366EAF29B}" type="presParOf" srcId="{C240347D-55F4-4164-9FF6-D1644CA8372A}" destId="{EC153000-C45E-4258-A445-5937DC0A72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B7A16-99A2-49D4-814F-639A68404B82}">
      <dsp:nvSpPr>
        <dsp:cNvPr id="0" name=""/>
        <dsp:cNvSpPr/>
      </dsp:nvSpPr>
      <dsp:spPr>
        <a:xfrm>
          <a:off x="2571" y="853246"/>
          <a:ext cx="2507456" cy="832691"/>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Conduct Disorder</a:t>
          </a:r>
        </a:p>
      </dsp:txBody>
      <dsp:txXfrm>
        <a:off x="2571" y="853246"/>
        <a:ext cx="2507456" cy="832691"/>
      </dsp:txXfrm>
    </dsp:sp>
    <dsp:sp modelId="{061DEBA1-775A-44AB-8030-7D6E471AF757}">
      <dsp:nvSpPr>
        <dsp:cNvPr id="0" name=""/>
        <dsp:cNvSpPr/>
      </dsp:nvSpPr>
      <dsp:spPr>
        <a:xfrm>
          <a:off x="2571" y="1685937"/>
          <a:ext cx="2507456" cy="1986779"/>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Behavioral dysregulation  </a:t>
          </a:r>
        </a:p>
        <a:p>
          <a:pPr marL="228600" lvl="1" indent="-228600" algn="l" defTabSz="1022350">
            <a:lnSpc>
              <a:spcPct val="90000"/>
            </a:lnSpc>
            <a:spcBef>
              <a:spcPct val="0"/>
            </a:spcBef>
            <a:spcAft>
              <a:spcPct val="15000"/>
            </a:spcAft>
            <a:buChar char="•"/>
          </a:pPr>
          <a:r>
            <a:rPr lang="en-US" sz="2300" kern="1200" dirty="0"/>
            <a:t>Prevalence estimate: 4%</a:t>
          </a:r>
        </a:p>
      </dsp:txBody>
      <dsp:txXfrm>
        <a:off x="2571" y="1685937"/>
        <a:ext cx="2507456" cy="1986779"/>
      </dsp:txXfrm>
    </dsp:sp>
    <dsp:sp modelId="{BC2A0A5A-0BF9-4A5C-B1B3-0C7E50EF0D25}">
      <dsp:nvSpPr>
        <dsp:cNvPr id="0" name=""/>
        <dsp:cNvSpPr/>
      </dsp:nvSpPr>
      <dsp:spPr>
        <a:xfrm>
          <a:off x="2861071" y="853246"/>
          <a:ext cx="2507456" cy="832691"/>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Oppositional Defiant Disorder</a:t>
          </a:r>
        </a:p>
      </dsp:txBody>
      <dsp:txXfrm>
        <a:off x="2861071" y="853246"/>
        <a:ext cx="2507456" cy="832691"/>
      </dsp:txXfrm>
    </dsp:sp>
    <dsp:sp modelId="{B1AA2CBA-0774-413B-8793-F3427BE2646A}">
      <dsp:nvSpPr>
        <dsp:cNvPr id="0" name=""/>
        <dsp:cNvSpPr/>
      </dsp:nvSpPr>
      <dsp:spPr>
        <a:xfrm>
          <a:off x="2861071" y="1685937"/>
          <a:ext cx="2507456" cy="1986779"/>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Behavioral and emotional dysregulation</a:t>
          </a:r>
        </a:p>
        <a:p>
          <a:pPr marL="228600" lvl="1" indent="-228600" algn="l" defTabSz="1022350">
            <a:lnSpc>
              <a:spcPct val="90000"/>
            </a:lnSpc>
            <a:spcBef>
              <a:spcPct val="0"/>
            </a:spcBef>
            <a:spcAft>
              <a:spcPct val="15000"/>
            </a:spcAft>
            <a:buChar char="•"/>
          </a:pPr>
          <a:r>
            <a:rPr lang="en-US" sz="2300" kern="1200" dirty="0"/>
            <a:t>Prevalence estimate: 3.3%</a:t>
          </a:r>
        </a:p>
      </dsp:txBody>
      <dsp:txXfrm>
        <a:off x="2861071" y="1685937"/>
        <a:ext cx="2507456" cy="1986779"/>
      </dsp:txXfrm>
    </dsp:sp>
    <dsp:sp modelId="{4163BB53-8C15-4D53-9552-81C23DB314B7}">
      <dsp:nvSpPr>
        <dsp:cNvPr id="0" name=""/>
        <dsp:cNvSpPr/>
      </dsp:nvSpPr>
      <dsp:spPr>
        <a:xfrm>
          <a:off x="5719571" y="853246"/>
          <a:ext cx="2507456" cy="832691"/>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Intermittent Explosive Disorder </a:t>
          </a:r>
        </a:p>
      </dsp:txBody>
      <dsp:txXfrm>
        <a:off x="5719571" y="853246"/>
        <a:ext cx="2507456" cy="832691"/>
      </dsp:txXfrm>
    </dsp:sp>
    <dsp:sp modelId="{EC153000-C45E-4258-A445-5937DC0A72E2}">
      <dsp:nvSpPr>
        <dsp:cNvPr id="0" name=""/>
        <dsp:cNvSpPr/>
      </dsp:nvSpPr>
      <dsp:spPr>
        <a:xfrm>
          <a:off x="5719571" y="1685937"/>
          <a:ext cx="2507456" cy="1986779"/>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Emotional dysregulation </a:t>
          </a:r>
        </a:p>
        <a:p>
          <a:pPr marL="228600" lvl="1" indent="-228600" algn="l" defTabSz="1022350">
            <a:lnSpc>
              <a:spcPct val="90000"/>
            </a:lnSpc>
            <a:spcBef>
              <a:spcPct val="0"/>
            </a:spcBef>
            <a:spcAft>
              <a:spcPct val="15000"/>
            </a:spcAft>
            <a:buChar char="•"/>
          </a:pPr>
          <a:r>
            <a:rPr lang="en-US" sz="2300" kern="1200" dirty="0"/>
            <a:t>Prevalence estimate: 2.7%</a:t>
          </a:r>
        </a:p>
      </dsp:txBody>
      <dsp:txXfrm>
        <a:off x="5719571" y="1685937"/>
        <a:ext cx="2507456" cy="198677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22E83C-5157-439B-8C06-657A5C88FC4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E5E3971-E1FF-4FD2-A629-491FFECFF0F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6316C7-9B95-4150-85E4-C53AE16787BB}" type="datetimeFigureOut">
              <a:rPr lang="en-US" smtClean="0"/>
              <a:t>11/1/2021</a:t>
            </a:fld>
            <a:endParaRPr lang="en-US"/>
          </a:p>
        </p:txBody>
      </p:sp>
      <p:sp>
        <p:nvSpPr>
          <p:cNvPr id="4" name="Footer Placeholder 3">
            <a:extLst>
              <a:ext uri="{FF2B5EF4-FFF2-40B4-BE49-F238E27FC236}">
                <a16:creationId xmlns:a16="http://schemas.microsoft.com/office/drawing/2014/main" id="{04BE79A8-C38D-4744-B756-A1A744C8C00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F4FF175-D15F-4FD6-A43F-BBAAACE795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C852B0-AFCE-49F2-843F-ACD7F28F8312}" type="slidenum">
              <a:rPr lang="en-US" smtClean="0"/>
              <a:t>‹#›</a:t>
            </a:fld>
            <a:endParaRPr lang="en-US"/>
          </a:p>
        </p:txBody>
      </p:sp>
    </p:spTree>
    <p:extLst>
      <p:ext uri="{BB962C8B-B14F-4D97-AF65-F5344CB8AC3E}">
        <p14:creationId xmlns:p14="http://schemas.microsoft.com/office/powerpoint/2010/main" val="2451558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E5F71-F015-4BBB-A2DA-9B746064F79C}" type="datetimeFigureOut">
              <a:rPr lang="en-US" smtClean="0"/>
              <a:t>11/1/2021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F27713-1F29-4EDB-A872-FD4C7AE3C741}" type="slidenum">
              <a:rPr lang="en-US" smtClean="0"/>
              <a:t>‹#›</a:t>
            </a:fld>
            <a:endParaRPr lang="en-US"/>
          </a:p>
        </p:txBody>
      </p:sp>
    </p:spTree>
    <p:extLst>
      <p:ext uri="{BB962C8B-B14F-4D97-AF65-F5344CB8AC3E}">
        <p14:creationId xmlns:p14="http://schemas.microsoft.com/office/powerpoint/2010/main" val="257461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1</a:t>
            </a:fld>
            <a:endParaRPr lang="en-US"/>
          </a:p>
        </p:txBody>
      </p:sp>
    </p:spTree>
    <p:extLst>
      <p:ext uri="{BB962C8B-B14F-4D97-AF65-F5344CB8AC3E}">
        <p14:creationId xmlns:p14="http://schemas.microsoft.com/office/powerpoint/2010/main" val="3164808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F27713-1F29-4EDB-A872-FD4C7AE3C741}" type="slidenum">
              <a:rPr lang="en-US" smtClean="0"/>
              <a:t>7</a:t>
            </a:fld>
            <a:endParaRPr lang="en-US"/>
          </a:p>
        </p:txBody>
      </p:sp>
    </p:spTree>
    <p:extLst>
      <p:ext uri="{BB962C8B-B14F-4D97-AF65-F5344CB8AC3E}">
        <p14:creationId xmlns:p14="http://schemas.microsoft.com/office/powerpoint/2010/main" val="1283945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r>
              <a:rPr lang="en-US" dirty="0"/>
              <a:t>Maryland Behavioral Health Integration in Pediatric Primary Care or BHIPP is a Child</a:t>
            </a:r>
            <a:r>
              <a:rPr lang="en-US" baseline="0" dirty="0"/>
              <a:t> Psychiatry Access Program</a:t>
            </a:r>
            <a:r>
              <a:rPr lang="en-US" dirty="0"/>
              <a:t> that supports the capacity of primary care providers in Maryland to manage pediatric mental health concerns. </a:t>
            </a:r>
          </a:p>
          <a:p>
            <a:pPr defTabSz="924641"/>
            <a:endParaRPr lang="en-US" dirty="0"/>
          </a:p>
          <a:p>
            <a:pPr defTabSz="924641"/>
            <a:r>
              <a:rPr lang="en-US" dirty="0"/>
              <a:t>BHIPP offers free behavioral health telephone consultation, resource and referral networking, training and educational opportunities, Web-based longitudinal learning through Project ECHO, </a:t>
            </a:r>
            <a:r>
              <a:rPr lang="en-US" dirty="0" err="1"/>
              <a:t>telemental</a:t>
            </a:r>
            <a:r>
              <a:rPr lang="en-US" dirty="0"/>
              <a:t> health services, care coordination, and social work co-location in select primary care practices in collaboration with Salisbury University (SU) and Morgan State University (MSU).</a:t>
            </a:r>
          </a:p>
          <a:p>
            <a:pPr defTabSz="924641"/>
            <a:endParaRPr lang="en-US" dirty="0"/>
          </a:p>
          <a:p>
            <a:r>
              <a:rPr lang="en-US" dirty="0"/>
              <a:t>BHIPP also recently received additional funding to expand warmline consultation services to select hospital Eds, and to provide Technical Assistance to select primary care practices with goal of practices becoming mental health hubs.</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4F27713-1F29-4EDB-A872-FD4C7AE3C7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5601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a copy of these slides</a:t>
            </a:r>
          </a:p>
        </p:txBody>
      </p:sp>
      <p:sp>
        <p:nvSpPr>
          <p:cNvPr id="4" name="Slide Number Placeholder 3"/>
          <p:cNvSpPr>
            <a:spLocks noGrp="1"/>
          </p:cNvSpPr>
          <p:nvPr>
            <p:ph type="sldNum" sz="quarter" idx="5"/>
          </p:nvPr>
        </p:nvSpPr>
        <p:spPr/>
        <p:txBody>
          <a:bodyPr/>
          <a:lstStyle/>
          <a:p>
            <a:fld id="{84F27713-1F29-4EDB-A872-FD4C7AE3C741}" type="slidenum">
              <a:rPr lang="en-US" smtClean="0"/>
              <a:t>42</a:t>
            </a:fld>
            <a:endParaRPr lang="en-US"/>
          </a:p>
        </p:txBody>
      </p:sp>
    </p:spTree>
    <p:extLst>
      <p:ext uri="{BB962C8B-B14F-4D97-AF65-F5344CB8AC3E}">
        <p14:creationId xmlns:p14="http://schemas.microsoft.com/office/powerpoint/2010/main" val="832615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8" name="Rectangle 7"/>
          <p:cNvSpPr/>
          <p:nvPr/>
        </p:nvSpPr>
        <p:spPr>
          <a:xfrm rot="5400000">
            <a:off x="7065767" y="1527802"/>
            <a:ext cx="1927239" cy="7460705"/>
          </a:xfrm>
          <a:prstGeom prst="rect">
            <a:avLst/>
          </a:prstGeom>
          <a:solidFill>
            <a:schemeClr val="tx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800" dirty="0"/>
          </a:p>
        </p:txBody>
      </p:sp>
      <p:sp>
        <p:nvSpPr>
          <p:cNvPr id="7" name="Rectangle 6"/>
          <p:cNvSpPr/>
          <p:nvPr/>
        </p:nvSpPr>
        <p:spPr>
          <a:xfrm>
            <a:off x="397594" y="282945"/>
            <a:ext cx="11362145" cy="38762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818707" y="596830"/>
            <a:ext cx="10458893" cy="3255264"/>
          </a:xfrm>
        </p:spPr>
        <p:txBody>
          <a:bodyPr anchor="t">
            <a:normAutofit/>
          </a:bodyPr>
          <a:lstStyle>
            <a:lvl1pPr algn="l">
              <a:defRPr sz="6000" b="0" i="0" spc="-100" baseline="0">
                <a:solidFill>
                  <a:srgbClr val="FFFFFF"/>
                </a:solidFill>
              </a:defRPr>
            </a:lvl1pPr>
          </a:lstStyle>
          <a:p>
            <a:br>
              <a:rPr lang="en-US" dirty="0"/>
            </a:br>
            <a:r>
              <a:rPr lang="en-US" dirty="0"/>
              <a:t>Maryland BHIPP</a:t>
            </a:r>
            <a:br>
              <a:rPr lang="en-US" dirty="0"/>
            </a:br>
            <a:endParaRPr lang="en-US" dirty="0"/>
          </a:p>
        </p:txBody>
      </p:sp>
      <p:sp>
        <p:nvSpPr>
          <p:cNvPr id="3" name="Subtitle 2"/>
          <p:cNvSpPr>
            <a:spLocks noGrp="1"/>
          </p:cNvSpPr>
          <p:nvPr>
            <p:ph type="subTitle" idx="1" hasCustomPrompt="1"/>
          </p:nvPr>
        </p:nvSpPr>
        <p:spPr>
          <a:xfrm>
            <a:off x="4505325" y="4550734"/>
            <a:ext cx="4943475" cy="1392865"/>
          </a:xfrm>
        </p:spPr>
        <p:txBody>
          <a:bodyPr anchor="ctr">
            <a:normAutofit/>
          </a:bodyPr>
          <a:lstStyle>
            <a:lvl1pPr marL="0" indent="0" algn="l">
              <a:buNone/>
              <a:defRPr sz="2400" b="0" cap="none" spc="0" baseline="0">
                <a:solidFill>
                  <a:schemeClr val="bg1"/>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1-855-MD-BHIPP (632-4477)</a:t>
            </a:r>
          </a:p>
          <a:p>
            <a:r>
              <a:rPr lang="en-US" dirty="0"/>
              <a:t>www.mdbhipp.org</a:t>
            </a:r>
          </a:p>
        </p:txBody>
      </p:sp>
      <p:sp>
        <p:nvSpPr>
          <p:cNvPr id="4" name="Date Placeholder 3"/>
          <p:cNvSpPr>
            <a:spLocks noGrp="1"/>
          </p:cNvSpPr>
          <p:nvPr>
            <p:ph type="dt" sz="half" idx="10"/>
          </p:nvPr>
        </p:nvSpPr>
        <p:spPr/>
        <p:txBody>
          <a:bodyPr/>
          <a:lstStyle/>
          <a:p>
            <a:fld id="{3C352946-8834-419D-873E-83A2D53642A5}"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sp>
        <p:nvSpPr>
          <p:cNvPr id="12" name="Media Placeholder 11">
            <a:extLst>
              <a:ext uri="{FF2B5EF4-FFF2-40B4-BE49-F238E27FC236}">
                <a16:creationId xmlns:a16="http://schemas.microsoft.com/office/drawing/2014/main" id="{26D3E6F9-57D3-4558-AA96-57463CB32C60}"/>
              </a:ext>
            </a:extLst>
          </p:cNvPr>
          <p:cNvSpPr>
            <a:spLocks noGrp="1"/>
          </p:cNvSpPr>
          <p:nvPr>
            <p:ph type="media" sz="quarter" idx="13"/>
          </p:nvPr>
        </p:nvSpPr>
        <p:spPr>
          <a:xfrm>
            <a:off x="413607" y="4294535"/>
            <a:ext cx="3623277" cy="1927963"/>
          </a:xfrm>
        </p:spPr>
        <p:txBody>
          <a:bodyPr/>
          <a:lstStyle/>
          <a:p>
            <a:r>
              <a:rPr lang="en-US" dirty="0"/>
              <a:t>Click icon to add media</a:t>
            </a:r>
          </a:p>
        </p:txBody>
      </p:sp>
      <p:pic>
        <p:nvPicPr>
          <p:cNvPr id="11" name="Picture 10">
            <a:extLst>
              <a:ext uri="{FF2B5EF4-FFF2-40B4-BE49-F238E27FC236}">
                <a16:creationId xmlns:a16="http://schemas.microsoft.com/office/drawing/2014/main" id="{BD6DD11F-E10B-42AB-8D9E-FBF01463E1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8310" y="4418698"/>
            <a:ext cx="3313870" cy="1656935"/>
          </a:xfrm>
          <a:prstGeom prst="rect">
            <a:avLst/>
          </a:prstGeom>
        </p:spPr>
      </p:pic>
    </p:spTree>
    <p:extLst>
      <p:ext uri="{BB962C8B-B14F-4D97-AF65-F5344CB8AC3E}">
        <p14:creationId xmlns:p14="http://schemas.microsoft.com/office/powerpoint/2010/main" val="244740428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57046" y="1494203"/>
            <a:ext cx="11500567" cy="3869595"/>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352946-8834-419D-873E-83A2D53642A5}"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135660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1471352"/>
            <a:ext cx="2819400" cy="447224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1471353"/>
            <a:ext cx="7315200" cy="3823855"/>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352946-8834-419D-873E-83A2D53642A5}"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1513315840"/>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C352946-8834-419D-873E-83A2D53642A5}"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722173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434AD20-6614-43E5-AABF-28FCF8009378}" type="datetimeFigureOut">
              <a:rPr lang="en-US" smtClean="0"/>
              <a:pPr>
                <a:defRPr/>
              </a:pPr>
              <a:t>11/1/2021</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C177ADD-C8AB-485B-A1DC-54C41CD4DE8C}" type="slidenum">
              <a:rPr lang="en-US" smtClean="0"/>
              <a:pPr>
                <a:defRPr/>
              </a:pPr>
              <a:t>‹#›</a:t>
            </a:fld>
            <a:endParaRPr lang="en-US" dirty="0"/>
          </a:p>
        </p:txBody>
      </p:sp>
    </p:spTree>
    <p:extLst>
      <p:ext uri="{BB962C8B-B14F-4D97-AF65-F5344CB8AC3E}">
        <p14:creationId xmlns:p14="http://schemas.microsoft.com/office/powerpoint/2010/main" val="1229269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CB48F2C-D0E7-47E8-858B-DA810953CFBB}" type="datetimeFigureOut">
              <a:rPr lang="en-US" smtClean="0"/>
              <a:pPr>
                <a:defRPr/>
              </a:pPr>
              <a:t>11/1/2021</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E1C211D-FB2F-4400-A3D7-857A1BAF3428}" type="slidenum">
              <a:rPr lang="en-US" smtClean="0"/>
              <a:pPr>
                <a:defRPr/>
              </a:pPr>
              <a:t>‹#›</a:t>
            </a:fld>
            <a:endParaRPr lang="en-US" dirty="0"/>
          </a:p>
        </p:txBody>
      </p:sp>
    </p:spTree>
    <p:extLst>
      <p:ext uri="{BB962C8B-B14F-4D97-AF65-F5344CB8AC3E}">
        <p14:creationId xmlns:p14="http://schemas.microsoft.com/office/powerpoint/2010/main" val="263108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C352946-8834-419D-873E-83A2D53642A5}"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74C43-4828-4D61-9CE3-F878A80C0143}" type="slidenum">
              <a:rPr lang="en-US" smtClean="0"/>
              <a:t>‹#›</a:t>
            </a:fld>
            <a:endParaRPr lang="en-US"/>
          </a:p>
        </p:txBody>
      </p:sp>
      <p:sp>
        <p:nvSpPr>
          <p:cNvPr id="6" name="Rectangle 5"/>
          <p:cNvSpPr/>
          <p:nvPr userDrawn="1"/>
        </p:nvSpPr>
        <p:spPr>
          <a:xfrm>
            <a:off x="375426" y="287383"/>
            <a:ext cx="11394208" cy="966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4962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52946-8834-419D-873E-83A2D53642A5}"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114524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232" y="1506266"/>
            <a:ext cx="73152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6232" y="5063282"/>
            <a:ext cx="73152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352946-8834-419D-873E-83A2D53642A5}"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39394679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75426" y="1474306"/>
            <a:ext cx="6740269" cy="4515013"/>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03621" y="1474307"/>
            <a:ext cx="4312953" cy="3155883"/>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C352946-8834-419D-873E-83A2D53642A5}" type="datetimeFigureOut">
              <a:rPr lang="en-US" smtClean="0"/>
              <a:t>11/1/2021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419435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75148" y="1380679"/>
            <a:ext cx="347472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93192" y="2289016"/>
            <a:ext cx="347472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1740" y="1380679"/>
            <a:ext cx="347472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81740" y="2338832"/>
            <a:ext cx="3474720" cy="3973545"/>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3C352946-8834-419D-873E-83A2D53642A5}" type="datetimeFigureOut">
              <a:rPr lang="en-US" smtClean="0"/>
              <a:t>11/1/2021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837509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52946-8834-419D-873E-83A2D53642A5}"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377605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5425" y="1500447"/>
            <a:ext cx="283464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867912" y="1512916"/>
            <a:ext cx="7902909" cy="3815542"/>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2924" y="3851686"/>
            <a:ext cx="2834640" cy="2341296"/>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C352946-8834-419D-873E-83A2D53642A5}" type="datetimeFigureOut">
              <a:rPr lang="en-US" smtClean="0"/>
              <a:t>11/1/2021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249570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5425" y="1376794"/>
            <a:ext cx="283464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12772" y="1487978"/>
            <a:ext cx="8028275" cy="3699165"/>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75425" y="3664798"/>
            <a:ext cx="283464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C352946-8834-419D-873E-83A2D53642A5}" type="datetimeFigureOut">
              <a:rPr lang="en-US" smtClean="0"/>
              <a:t>11/1/2021</a:t>
            </a:fld>
            <a:endParaRPr lang="en-US"/>
          </a:p>
        </p:txBody>
      </p:sp>
      <p:sp>
        <p:nvSpPr>
          <p:cNvPr id="9" name="Footer Placeholder 8"/>
          <p:cNvSpPr>
            <a:spLocks noGrp="1"/>
          </p:cNvSpPr>
          <p:nvPr>
            <p:ph type="ftr" sz="quarter" idx="11"/>
          </p:nvPr>
        </p:nvSpPr>
        <p:spPr>
          <a:xfrm>
            <a:off x="3499102" y="6356352"/>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1D474C43-4828-4D61-9CE3-F878A80C0143}" type="slidenum">
              <a:rPr lang="en-US" smtClean="0"/>
              <a:t>‹#›</a:t>
            </a:fld>
            <a:endParaRPr lang="en-US"/>
          </a:p>
        </p:txBody>
      </p:sp>
    </p:spTree>
    <p:extLst>
      <p:ext uri="{BB962C8B-B14F-4D97-AF65-F5344CB8AC3E}">
        <p14:creationId xmlns:p14="http://schemas.microsoft.com/office/powerpoint/2010/main" val="656374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5551108" y="-4990077"/>
            <a:ext cx="1089785" cy="115005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800" dirty="0"/>
          </a:p>
        </p:txBody>
      </p:sp>
      <p:sp>
        <p:nvSpPr>
          <p:cNvPr id="2" name="Title Placeholder 1"/>
          <p:cNvSpPr>
            <a:spLocks noGrp="1"/>
          </p:cNvSpPr>
          <p:nvPr>
            <p:ph type="title"/>
          </p:nvPr>
        </p:nvSpPr>
        <p:spPr>
          <a:xfrm>
            <a:off x="630841" y="305554"/>
            <a:ext cx="10553627" cy="90930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5715" y="1463041"/>
            <a:ext cx="11500567" cy="38695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88777" y="6412006"/>
            <a:ext cx="1883668" cy="30947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3C352946-8834-419D-873E-83A2D53642A5}" type="datetimeFigureOut">
              <a:rPr lang="en-US" smtClean="0"/>
              <a:t>11/1/2021</a:t>
            </a:fld>
            <a:endParaRPr lang="en-US"/>
          </a:p>
        </p:txBody>
      </p:sp>
      <p:sp>
        <p:nvSpPr>
          <p:cNvPr id="5" name="Footer Placeholder 4"/>
          <p:cNvSpPr>
            <a:spLocks noGrp="1"/>
          </p:cNvSpPr>
          <p:nvPr>
            <p:ph type="ftr" sz="quarter" idx="3"/>
          </p:nvPr>
        </p:nvSpPr>
        <p:spPr>
          <a:xfrm>
            <a:off x="3869268" y="6412006"/>
            <a:ext cx="5911517" cy="309470"/>
          </a:xfrm>
          <a:prstGeom prst="rect">
            <a:avLst/>
          </a:prstGeom>
        </p:spPr>
        <p:txBody>
          <a:bodyPr vert="horz" lIns="91440" tIns="45720" rIns="91440" bIns="45720" rtlCol="0" anchor="ctr"/>
          <a:lstStyle>
            <a:lvl1pPr algn="l">
              <a:defRPr sz="1800">
                <a:solidFill>
                  <a:schemeClr val="tx1"/>
                </a:solidFill>
              </a:defRPr>
            </a:lvl1pPr>
          </a:lstStyle>
          <a:p>
            <a:endParaRPr lang="en-US"/>
          </a:p>
        </p:txBody>
      </p:sp>
      <p:sp>
        <p:nvSpPr>
          <p:cNvPr id="6" name="Slide Number Placeholder 5"/>
          <p:cNvSpPr>
            <a:spLocks noGrp="1"/>
          </p:cNvSpPr>
          <p:nvPr>
            <p:ph type="sldNum" sz="quarter" idx="4"/>
          </p:nvPr>
        </p:nvSpPr>
        <p:spPr>
          <a:xfrm>
            <a:off x="375426" y="6412006"/>
            <a:ext cx="1154116" cy="309470"/>
          </a:xfrm>
          <a:prstGeom prst="rect">
            <a:avLst/>
          </a:prstGeom>
        </p:spPr>
        <p:txBody>
          <a:bodyPr vert="horz" lIns="91440" tIns="45720" rIns="91440" bIns="45720" rtlCol="0" anchor="ctr"/>
          <a:lstStyle>
            <a:lvl1pPr algn="r">
              <a:defRPr sz="1100" b="1">
                <a:solidFill>
                  <a:schemeClr val="accent1"/>
                </a:solidFill>
              </a:defRPr>
            </a:lvl1pPr>
          </a:lstStyle>
          <a:p>
            <a:fld id="{1D474C43-4828-4D61-9CE3-F878A80C0143}" type="slidenum">
              <a:rPr lang="en-US" smtClean="0"/>
              <a:t>‹#›</a:t>
            </a:fld>
            <a:endParaRPr lang="en-US"/>
          </a:p>
        </p:txBody>
      </p:sp>
      <p:pic>
        <p:nvPicPr>
          <p:cNvPr id="9" name="Picture 8">
            <a:extLst>
              <a:ext uri="{FF2B5EF4-FFF2-40B4-BE49-F238E27FC236}">
                <a16:creationId xmlns:a16="http://schemas.microsoft.com/office/drawing/2014/main" id="{D56B457A-4BDE-4814-B81C-F2BDBAD80550}"/>
              </a:ext>
            </a:extLst>
          </p:cNvPr>
          <p:cNvPicPr>
            <a:picLocks noChangeAspect="1"/>
          </p:cNvPicPr>
          <p:nvPr/>
        </p:nvPicPr>
        <p:blipFill>
          <a:blip r:embed="rId16" cstate="print">
            <a:extLst>
              <a:ext uri="{28A0092B-C50C-407E-A947-70E740481C1C}">
                <a14:useLocalDpi xmlns:a14="http://schemas.microsoft.com/office/drawing/2010/main" val="0"/>
              </a:ext>
            </a:extLst>
          </a:blip>
          <a:srcRect/>
          <a:stretch/>
        </p:blipFill>
        <p:spPr>
          <a:xfrm>
            <a:off x="9769169" y="5620201"/>
            <a:ext cx="2202549" cy="1101275"/>
          </a:xfrm>
          <a:prstGeom prst="rect">
            <a:avLst/>
          </a:prstGeom>
        </p:spPr>
      </p:pic>
    </p:spTree>
    <p:extLst>
      <p:ext uri="{BB962C8B-B14F-4D97-AF65-F5344CB8AC3E}">
        <p14:creationId xmlns:p14="http://schemas.microsoft.com/office/powerpoint/2010/main" val="1971270487"/>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74" r:id="rId3"/>
    <p:sldLayoutId id="2147483675" r:id="rId4"/>
    <p:sldLayoutId id="2147483676" r:id="rId5"/>
    <p:sldLayoutId id="2147483677" r:id="rId6"/>
    <p:sldLayoutId id="2147483686" r:id="rId7"/>
    <p:sldLayoutId id="2147483680" r:id="rId8"/>
    <p:sldLayoutId id="2147483681" r:id="rId9"/>
    <p:sldLayoutId id="2147483682" r:id="rId10"/>
    <p:sldLayoutId id="2147483683" r:id="rId11"/>
    <p:sldLayoutId id="2147483684" r:id="rId12"/>
    <p:sldLayoutId id="2147483687" r:id="rId13"/>
    <p:sldLayoutId id="2147483688" r:id="rId14"/>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3.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s://mdbhipp.org/covid-19-resources.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7135" y="569626"/>
            <a:ext cx="10789921" cy="3372787"/>
          </a:xfrm>
        </p:spPr>
        <p:txBody>
          <a:bodyPr>
            <a:normAutofit fontScale="90000"/>
          </a:bodyPr>
          <a:lstStyle/>
          <a:p>
            <a:pPr marL="0" indent="0" eaLnBrk="1" fontAlgn="auto" hangingPunct="1">
              <a:spcBef>
                <a:spcPts val="0"/>
              </a:spcBef>
              <a:spcAft>
                <a:spcPts val="0"/>
              </a:spcAft>
              <a:buFont typeface="Wingdings" panose="05000000000000000000" pitchFamily="2" charset="2"/>
              <a:buNone/>
              <a:defRPr/>
            </a:pPr>
            <a:r>
              <a:rPr lang="en-US" sz="3600" dirty="0"/>
              <a:t>Maryland Behavioral Health Integration in Pediatric Primary Care (MD BHIPP)</a:t>
            </a:r>
            <a:br>
              <a:rPr lang="en-US" sz="4400" dirty="0"/>
            </a:br>
            <a:r>
              <a:rPr lang="en-US" sz="3600" i="1" dirty="0"/>
              <a:t>Resilience Break: Disruptive Behavior and DMDD</a:t>
            </a:r>
            <a:br>
              <a:rPr lang="en-US" sz="3600" i="1" dirty="0"/>
            </a:br>
            <a:r>
              <a:rPr lang="en-US" sz="2700" i="1" dirty="0"/>
              <a:t>November 2</a:t>
            </a:r>
            <a:r>
              <a:rPr lang="en-US" sz="2700" i="1" baseline="30000" dirty="0"/>
              <a:t>nd</a:t>
            </a:r>
            <a:r>
              <a:rPr lang="en-US" sz="2700" i="1" dirty="0"/>
              <a:t>, 2021</a:t>
            </a:r>
            <a:br>
              <a:rPr lang="en-US" sz="3600" i="1" dirty="0"/>
            </a:br>
            <a:br>
              <a:rPr lang="en-US" sz="3100" dirty="0"/>
            </a:br>
            <a:r>
              <a:rPr lang="en-US" sz="3100" dirty="0"/>
              <a:t>Robert T. Paine, DO</a:t>
            </a:r>
            <a:br>
              <a:rPr lang="en-US" sz="3100" dirty="0"/>
            </a:br>
            <a:r>
              <a:rPr lang="en-US" sz="3100" dirty="0">
                <a:cs typeface="Calibri" pitchFamily="34" charset="0"/>
              </a:rPr>
              <a:t>Assistant Professor of Psychiatry </a:t>
            </a:r>
            <a:br>
              <a:rPr lang="en-US" sz="3100" dirty="0">
                <a:cs typeface="Calibri" pitchFamily="34" charset="0"/>
              </a:rPr>
            </a:br>
            <a:r>
              <a:rPr lang="en-US" sz="3100" dirty="0">
                <a:cs typeface="Calibri" pitchFamily="34" charset="0"/>
              </a:rPr>
              <a:t>University of Maryland School of Medicine</a:t>
            </a:r>
            <a:endParaRPr lang="en-US" sz="4400" dirty="0"/>
          </a:p>
        </p:txBody>
      </p:sp>
      <p:sp>
        <p:nvSpPr>
          <p:cNvPr id="3" name="Subtitle 2"/>
          <p:cNvSpPr>
            <a:spLocks noGrp="1"/>
          </p:cNvSpPr>
          <p:nvPr>
            <p:ph type="subTitle" idx="1"/>
          </p:nvPr>
        </p:nvSpPr>
        <p:spPr>
          <a:xfrm>
            <a:off x="4571979" y="4499477"/>
            <a:ext cx="6925078" cy="1559947"/>
          </a:xfrm>
        </p:spPr>
        <p:txBody>
          <a:bodyPr>
            <a:normAutofit fontScale="92500"/>
          </a:bodyPr>
          <a:lstStyle/>
          <a:p>
            <a:pPr lvl="0">
              <a:buClr>
                <a:srgbClr val="C00000"/>
              </a:buClr>
            </a:pPr>
            <a:r>
              <a:rPr lang="en-US" dirty="0">
                <a:solidFill>
                  <a:srgbClr val="FFFFFF"/>
                </a:solidFill>
              </a:rPr>
              <a:t>1-855-MD-BHIPP (632-4477)</a:t>
            </a:r>
          </a:p>
          <a:p>
            <a:pPr lvl="0">
              <a:buClr>
                <a:srgbClr val="C00000"/>
              </a:buClr>
            </a:pPr>
            <a:r>
              <a:rPr lang="en-US" dirty="0">
                <a:solidFill>
                  <a:srgbClr val="FFFFFF"/>
                </a:solidFill>
              </a:rPr>
              <a:t>www.mdbhipp.org</a:t>
            </a:r>
          </a:p>
          <a:p>
            <a:pPr lvl="0">
              <a:buClr>
                <a:srgbClr val="C00000"/>
              </a:buClr>
            </a:pPr>
            <a:r>
              <a:rPr lang="en-US" dirty="0">
                <a:solidFill>
                  <a:srgbClr val="FFFFFF"/>
                </a:solidFill>
              </a:rPr>
              <a:t>Follow us on Facebook, LinkedIn, and Twitter! @MDBHIPP </a:t>
            </a:r>
          </a:p>
        </p:txBody>
      </p:sp>
    </p:spTree>
    <p:extLst>
      <p:ext uri="{BB962C8B-B14F-4D97-AF65-F5344CB8AC3E}">
        <p14:creationId xmlns:p14="http://schemas.microsoft.com/office/powerpoint/2010/main" val="379129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9075" y="266700"/>
            <a:ext cx="7794625" cy="990600"/>
          </a:xfrm>
        </p:spPr>
        <p:txBody>
          <a:bodyPr/>
          <a:lstStyle/>
          <a:p>
            <a:pPr eaLnBrk="1" hangingPunct="1"/>
            <a:r>
              <a:rPr lang="en-US" altLang="en-US" dirty="0"/>
              <a:t>Goal-Directed Behaviors </a:t>
            </a:r>
          </a:p>
        </p:txBody>
      </p:sp>
      <p:sp>
        <p:nvSpPr>
          <p:cNvPr id="30723" name="Rectangle 3"/>
          <p:cNvSpPr>
            <a:spLocks noGrp="1" noChangeArrowheads="1"/>
          </p:cNvSpPr>
          <p:nvPr>
            <p:ph sz="quarter" idx="1"/>
          </p:nvPr>
        </p:nvSpPr>
        <p:spPr>
          <a:xfrm>
            <a:off x="469075" y="1411514"/>
            <a:ext cx="11302011" cy="4495800"/>
          </a:xfrm>
        </p:spPr>
        <p:txBody>
          <a:bodyPr/>
          <a:lstStyle/>
          <a:p>
            <a:pPr eaLnBrk="1" hangingPunct="1">
              <a:buSzPct val="100000"/>
            </a:pPr>
            <a:r>
              <a:rPr lang="en-US" altLang="en-US" sz="2400" dirty="0"/>
              <a:t>Primarily shaped through </a:t>
            </a:r>
            <a:r>
              <a:rPr lang="en-US" altLang="en-US" sz="2400" i="1" dirty="0"/>
              <a:t>social learning </a:t>
            </a:r>
            <a:r>
              <a:rPr lang="en-US" altLang="en-US" sz="2400" dirty="0"/>
              <a:t>via interaction of </a:t>
            </a:r>
            <a:r>
              <a:rPr lang="en-US" altLang="en-US" sz="2400" i="1" dirty="0"/>
              <a:t>antecedents, responses, and consequences</a:t>
            </a:r>
            <a:r>
              <a:rPr lang="en-US" altLang="en-US" sz="2400" dirty="0"/>
              <a:t>. </a:t>
            </a:r>
          </a:p>
          <a:p>
            <a:pPr eaLnBrk="1" hangingPunct="1">
              <a:buSzPct val="100000"/>
            </a:pPr>
            <a:r>
              <a:rPr lang="en-US" altLang="en-US" sz="2400" dirty="0"/>
              <a:t>Personal choice becomes enmeshed with social influences.</a:t>
            </a:r>
          </a:p>
          <a:p>
            <a:pPr lvl="1">
              <a:buSzPct val="100000"/>
              <a:buFont typeface="Wingdings" panose="05000000000000000000" pitchFamily="2" charset="2"/>
              <a:buChar char="§"/>
            </a:pPr>
            <a:endParaRPr lang="en-US" altLang="en-US" dirty="0"/>
          </a:p>
          <a:p>
            <a:pPr eaLnBrk="1" hangingPunct="1">
              <a:buSzPct val="100000"/>
              <a:buFont typeface="Wingdings" panose="05000000000000000000" pitchFamily="2" charset="2"/>
              <a:buChar char="§"/>
            </a:pPr>
            <a:endParaRPr lang="en-US" altLang="en-US" dirty="0"/>
          </a:p>
          <a:p>
            <a:pPr eaLnBrk="1" hangingPunct="1">
              <a:buSzPct val="100000"/>
              <a:buFont typeface="Wingdings" panose="05000000000000000000" pitchFamily="2" charset="2"/>
              <a:buChar char="§"/>
            </a:pPr>
            <a:endParaRPr lang="en-US" altLang="en-US" dirty="0"/>
          </a:p>
        </p:txBody>
      </p:sp>
      <p:pic>
        <p:nvPicPr>
          <p:cNvPr id="6" name="Content Placeholder 1">
            <a:extLst>
              <a:ext uri="{FF2B5EF4-FFF2-40B4-BE49-F238E27FC236}">
                <a16:creationId xmlns:a16="http://schemas.microsoft.com/office/drawing/2014/main" id="{7F8CBFB0-616F-47FE-B910-EB121BFAA5DF}"/>
              </a:ext>
            </a:extLst>
          </p:cNvPr>
          <p:cNvPicPr>
            <a:picLocks noChangeAspect="1"/>
          </p:cNvPicPr>
          <p:nvPr/>
        </p:nvPicPr>
        <p:blipFill>
          <a:blip r:embed="rId2"/>
          <a:stretch>
            <a:fillRect/>
          </a:stretch>
        </p:blipFill>
        <p:spPr>
          <a:xfrm>
            <a:off x="469075" y="4763981"/>
            <a:ext cx="6301612" cy="493819"/>
          </a:xfrm>
          <a:prstGeom prst="rect">
            <a:avLst/>
          </a:prstGeom>
        </p:spPr>
      </p:pic>
    </p:spTree>
    <p:extLst>
      <p:ext uri="{BB962C8B-B14F-4D97-AF65-F5344CB8AC3E}">
        <p14:creationId xmlns:p14="http://schemas.microsoft.com/office/powerpoint/2010/main" val="2968555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BFAAD47-C5CC-4DEC-957F-3106F175A219}"/>
              </a:ext>
            </a:extLst>
          </p:cNvPr>
          <p:cNvPicPr>
            <a:picLocks noGrp="1" noChangeAspect="1"/>
          </p:cNvPicPr>
          <p:nvPr>
            <p:ph idx="1"/>
          </p:nvPr>
        </p:nvPicPr>
        <p:blipFill>
          <a:blip r:embed="rId2"/>
          <a:stretch>
            <a:fillRect/>
          </a:stretch>
        </p:blipFill>
        <p:spPr>
          <a:xfrm>
            <a:off x="1553929" y="2307772"/>
            <a:ext cx="9084142" cy="2478893"/>
          </a:xfrm>
          <a:prstGeom prst="rect">
            <a:avLst/>
          </a:prstGeom>
        </p:spPr>
      </p:pic>
      <p:sp>
        <p:nvSpPr>
          <p:cNvPr id="3" name="Title 2">
            <a:extLst>
              <a:ext uri="{FF2B5EF4-FFF2-40B4-BE49-F238E27FC236}">
                <a16:creationId xmlns:a16="http://schemas.microsoft.com/office/drawing/2014/main" id="{194A524A-FD5F-4E5E-9C34-FC60404BE947}"/>
              </a:ext>
            </a:extLst>
          </p:cNvPr>
          <p:cNvSpPr>
            <a:spLocks noGrp="1"/>
          </p:cNvSpPr>
          <p:nvPr>
            <p:ph type="title"/>
          </p:nvPr>
        </p:nvSpPr>
        <p:spPr>
          <a:xfrm>
            <a:off x="427641" y="367635"/>
            <a:ext cx="10553627" cy="909304"/>
          </a:xfrm>
        </p:spPr>
        <p:txBody>
          <a:bodyPr>
            <a:normAutofit/>
          </a:bodyPr>
          <a:lstStyle/>
          <a:p>
            <a:r>
              <a:rPr lang="en-US" sz="2800" dirty="0"/>
              <a:t>    Triad of Goal-Directed Behaviors </a:t>
            </a:r>
          </a:p>
        </p:txBody>
      </p:sp>
      <p:pic>
        <p:nvPicPr>
          <p:cNvPr id="5" name="Content Placeholder 1">
            <a:extLst>
              <a:ext uri="{FF2B5EF4-FFF2-40B4-BE49-F238E27FC236}">
                <a16:creationId xmlns:a16="http://schemas.microsoft.com/office/drawing/2014/main" id="{5787CB61-61D0-4356-BD2E-3E63AE267698}"/>
              </a:ext>
            </a:extLst>
          </p:cNvPr>
          <p:cNvPicPr>
            <a:picLocks noChangeAspect="1"/>
          </p:cNvPicPr>
          <p:nvPr/>
        </p:nvPicPr>
        <p:blipFill>
          <a:blip r:embed="rId3"/>
          <a:stretch>
            <a:fillRect/>
          </a:stretch>
        </p:blipFill>
        <p:spPr>
          <a:xfrm>
            <a:off x="630841" y="5817498"/>
            <a:ext cx="6301612" cy="493819"/>
          </a:xfrm>
          <a:prstGeom prst="rect">
            <a:avLst/>
          </a:prstGeom>
        </p:spPr>
      </p:pic>
    </p:spTree>
    <p:extLst>
      <p:ext uri="{BB962C8B-B14F-4D97-AF65-F5344CB8AC3E}">
        <p14:creationId xmlns:p14="http://schemas.microsoft.com/office/powerpoint/2010/main" val="388580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5F8B49A-0607-4D55-8697-00918E664744}"/>
              </a:ext>
            </a:extLst>
          </p:cNvPr>
          <p:cNvSpPr>
            <a:spLocks noGrp="1"/>
          </p:cNvSpPr>
          <p:nvPr>
            <p:ph idx="1"/>
          </p:nvPr>
        </p:nvSpPr>
        <p:spPr>
          <a:xfrm>
            <a:off x="740229" y="1463041"/>
            <a:ext cx="11106053" cy="3869595"/>
          </a:xfrm>
        </p:spPr>
        <p:txBody>
          <a:bodyPr/>
          <a:lstStyle/>
          <a:p>
            <a:r>
              <a:rPr lang="en-US" sz="3600" dirty="0"/>
              <a:t>Disordered aspects of behavior may be defined by maladaptive goals, means, consequences, or provocations. </a:t>
            </a:r>
          </a:p>
          <a:p>
            <a:pPr lvl="1"/>
            <a:r>
              <a:rPr lang="en-US" sz="3600" dirty="0"/>
              <a:t>Disruptive behavior disorders </a:t>
            </a:r>
          </a:p>
          <a:p>
            <a:pPr lvl="1"/>
            <a:r>
              <a:rPr lang="en-US" sz="3600" dirty="0"/>
              <a:t>School refusal behavior </a:t>
            </a:r>
          </a:p>
          <a:p>
            <a:endParaRPr lang="en-US" dirty="0"/>
          </a:p>
        </p:txBody>
      </p:sp>
      <p:sp>
        <p:nvSpPr>
          <p:cNvPr id="31746" name="Rectangle 2"/>
          <p:cNvSpPr>
            <a:spLocks noGrp="1" noChangeArrowheads="1"/>
          </p:cNvSpPr>
          <p:nvPr>
            <p:ph type="title"/>
          </p:nvPr>
        </p:nvSpPr>
        <p:spPr>
          <a:xfrm>
            <a:off x="114373" y="354849"/>
            <a:ext cx="10553627" cy="909304"/>
          </a:xfrm>
        </p:spPr>
        <p:txBody>
          <a:bodyPr>
            <a:normAutofit/>
          </a:bodyPr>
          <a:lstStyle/>
          <a:p>
            <a:r>
              <a:rPr lang="en-US" altLang="en-US" sz="3200" dirty="0"/>
              <a:t>       Goal-Directed Behavioral Disorders  </a:t>
            </a:r>
          </a:p>
        </p:txBody>
      </p:sp>
      <p:pic>
        <p:nvPicPr>
          <p:cNvPr id="4" name="Content Placeholder 1">
            <a:extLst>
              <a:ext uri="{FF2B5EF4-FFF2-40B4-BE49-F238E27FC236}">
                <a16:creationId xmlns:a16="http://schemas.microsoft.com/office/drawing/2014/main" id="{0FE27C92-E942-4088-9E14-B5EEA303AAFE}"/>
              </a:ext>
            </a:extLst>
          </p:cNvPr>
          <p:cNvPicPr>
            <a:picLocks noChangeAspect="1"/>
          </p:cNvPicPr>
          <p:nvPr/>
        </p:nvPicPr>
        <p:blipFill>
          <a:blip r:embed="rId2"/>
          <a:stretch>
            <a:fillRect/>
          </a:stretch>
        </p:blipFill>
        <p:spPr>
          <a:xfrm>
            <a:off x="578159" y="5890069"/>
            <a:ext cx="6301612" cy="493819"/>
          </a:xfrm>
          <a:prstGeom prst="rect">
            <a:avLst/>
          </a:prstGeom>
        </p:spPr>
      </p:pic>
    </p:spTree>
    <p:extLst>
      <p:ext uri="{BB962C8B-B14F-4D97-AF65-F5344CB8AC3E}">
        <p14:creationId xmlns:p14="http://schemas.microsoft.com/office/powerpoint/2010/main" val="2980162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8A4967-D390-490C-B9B4-DF65F7DF3A62}"/>
              </a:ext>
            </a:extLst>
          </p:cNvPr>
          <p:cNvSpPr>
            <a:spLocks noGrp="1"/>
          </p:cNvSpPr>
          <p:nvPr>
            <p:ph idx="1"/>
          </p:nvPr>
        </p:nvSpPr>
        <p:spPr>
          <a:xfrm>
            <a:off x="630841" y="1463041"/>
            <a:ext cx="11215441" cy="3869595"/>
          </a:xfrm>
        </p:spPr>
        <p:txBody>
          <a:bodyPr>
            <a:normAutofit/>
          </a:bodyPr>
          <a:lstStyle/>
          <a:p>
            <a:pPr marL="514350" indent="-514350">
              <a:buAutoNum type="arabicParenR"/>
            </a:pPr>
            <a:r>
              <a:rPr lang="en-US" sz="3600" dirty="0"/>
              <a:t>What is going on? </a:t>
            </a:r>
          </a:p>
          <a:p>
            <a:pPr marL="514350" indent="-514350">
              <a:buAutoNum type="arabicParenR"/>
            </a:pPr>
            <a:r>
              <a:rPr lang="en-US" sz="3600" dirty="0"/>
              <a:t>Why? </a:t>
            </a:r>
          </a:p>
        </p:txBody>
      </p:sp>
      <p:sp>
        <p:nvSpPr>
          <p:cNvPr id="3" name="Title 2">
            <a:extLst>
              <a:ext uri="{FF2B5EF4-FFF2-40B4-BE49-F238E27FC236}">
                <a16:creationId xmlns:a16="http://schemas.microsoft.com/office/drawing/2014/main" id="{3A6EAD53-E81F-43AC-B7FD-B33964AF5C68}"/>
              </a:ext>
            </a:extLst>
          </p:cNvPr>
          <p:cNvSpPr>
            <a:spLocks noGrp="1"/>
          </p:cNvSpPr>
          <p:nvPr>
            <p:ph type="title"/>
          </p:nvPr>
        </p:nvSpPr>
        <p:spPr/>
        <p:txBody>
          <a:bodyPr/>
          <a:lstStyle/>
          <a:p>
            <a:r>
              <a:rPr lang="en-US" dirty="0"/>
              <a:t>Behavioral Assessment </a:t>
            </a:r>
          </a:p>
        </p:txBody>
      </p:sp>
    </p:spTree>
    <p:extLst>
      <p:ext uri="{BB962C8B-B14F-4D97-AF65-F5344CB8AC3E}">
        <p14:creationId xmlns:p14="http://schemas.microsoft.com/office/powerpoint/2010/main" val="2854132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0841" y="1463041"/>
            <a:ext cx="11215441" cy="3869595"/>
          </a:xfrm>
        </p:spPr>
        <p:txBody>
          <a:bodyPr>
            <a:normAutofit/>
          </a:bodyPr>
          <a:lstStyle/>
          <a:p>
            <a:r>
              <a:rPr lang="en-US" sz="2400" dirty="0"/>
              <a:t>Caregiver report and observation in naturalistic settings (school and home) to determine: </a:t>
            </a:r>
          </a:p>
          <a:p>
            <a:pPr lvl="1"/>
            <a:r>
              <a:rPr lang="en-US" sz="2000" dirty="0"/>
              <a:t>Antecedent/trigger of problem behavior </a:t>
            </a:r>
          </a:p>
          <a:p>
            <a:pPr lvl="1"/>
            <a:r>
              <a:rPr lang="en-US" sz="2000" dirty="0"/>
              <a:t>Environmental response/consequence maintaining the behavior</a:t>
            </a:r>
          </a:p>
          <a:p>
            <a:pPr marL="514350" indent="-457200"/>
            <a:r>
              <a:rPr lang="en-US" sz="2400" dirty="0"/>
              <a:t>Patterns of antecedent/consequence help to identify the problem behavior’s function</a:t>
            </a:r>
          </a:p>
        </p:txBody>
      </p:sp>
      <p:sp>
        <p:nvSpPr>
          <p:cNvPr id="3" name="Title 2"/>
          <p:cNvSpPr>
            <a:spLocks noGrp="1"/>
          </p:cNvSpPr>
          <p:nvPr>
            <p:ph type="title"/>
          </p:nvPr>
        </p:nvSpPr>
        <p:spPr/>
        <p:txBody>
          <a:bodyPr>
            <a:normAutofit/>
          </a:bodyPr>
          <a:lstStyle/>
          <a:p>
            <a:r>
              <a:rPr lang="en-US" sz="2400" dirty="0"/>
              <a:t> </a:t>
            </a:r>
            <a:r>
              <a:rPr lang="en-US" sz="3200" dirty="0"/>
              <a:t>Functional Behavioral Analysis (What Is Going On?)</a:t>
            </a:r>
          </a:p>
        </p:txBody>
      </p:sp>
      <p:sp>
        <p:nvSpPr>
          <p:cNvPr id="4" name="TextBox 3">
            <a:extLst>
              <a:ext uri="{FF2B5EF4-FFF2-40B4-BE49-F238E27FC236}">
                <a16:creationId xmlns:a16="http://schemas.microsoft.com/office/drawing/2014/main" id="{53FC41ED-C4E0-4FF7-BB85-87C3453D76B5}"/>
              </a:ext>
            </a:extLst>
          </p:cNvPr>
          <p:cNvSpPr txBox="1"/>
          <p:nvPr/>
        </p:nvSpPr>
        <p:spPr>
          <a:xfrm>
            <a:off x="7620000" y="5955268"/>
            <a:ext cx="2144754" cy="369332"/>
          </a:xfrm>
          <a:prstGeom prst="rect">
            <a:avLst/>
          </a:prstGeom>
          <a:noFill/>
        </p:spPr>
        <p:txBody>
          <a:bodyPr wrap="none" rtlCol="0">
            <a:spAutoFit/>
          </a:bodyPr>
          <a:lstStyle/>
          <a:p>
            <a:r>
              <a:rPr lang="en-US" dirty="0" err="1"/>
              <a:t>Bearss</a:t>
            </a:r>
            <a:r>
              <a:rPr lang="en-US" dirty="0"/>
              <a:t>, K et al (2018)</a:t>
            </a:r>
          </a:p>
        </p:txBody>
      </p:sp>
    </p:spTree>
    <p:extLst>
      <p:ext uri="{BB962C8B-B14F-4D97-AF65-F5344CB8AC3E}">
        <p14:creationId xmlns:p14="http://schemas.microsoft.com/office/powerpoint/2010/main" val="625420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dirty="0"/>
              <a:t>Collaborative Problem-Solving (Why?)</a:t>
            </a:r>
          </a:p>
        </p:txBody>
      </p:sp>
      <p:sp>
        <p:nvSpPr>
          <p:cNvPr id="3" name="Content Placeholder 2"/>
          <p:cNvSpPr>
            <a:spLocks noGrp="1"/>
          </p:cNvSpPr>
          <p:nvPr>
            <p:ph idx="1"/>
          </p:nvPr>
        </p:nvSpPr>
        <p:spPr>
          <a:xfrm>
            <a:off x="740229" y="1463041"/>
            <a:ext cx="10842171" cy="3869595"/>
          </a:xfrm>
        </p:spPr>
        <p:txBody>
          <a:bodyPr>
            <a:normAutofit/>
          </a:bodyPr>
          <a:lstStyle/>
          <a:p>
            <a:pPr marL="0" indent="0">
              <a:buNone/>
            </a:pPr>
            <a:r>
              <a:rPr lang="en-US" sz="2800" dirty="0"/>
              <a:t>Challenging behavior occurs when the demands being placed upon a child outstrip the skills he has to respond adaptively to those demands.</a:t>
            </a:r>
          </a:p>
          <a:p>
            <a:r>
              <a:rPr lang="en-US" sz="2400" dirty="0"/>
              <a:t>Doing well is preferable and kids do well if they can.</a:t>
            </a:r>
          </a:p>
          <a:p>
            <a:r>
              <a:rPr lang="en-US" sz="2400" dirty="0"/>
              <a:t>Conditions that precipitate challenging episodes are highly predictable. </a:t>
            </a:r>
          </a:p>
          <a:p>
            <a:r>
              <a:rPr lang="en-US" sz="2400" dirty="0"/>
              <a:t>The </a:t>
            </a:r>
            <a:r>
              <a:rPr lang="en-US" sz="2400" b="1" dirty="0"/>
              <a:t>family, not the child</a:t>
            </a:r>
            <a:r>
              <a:rPr lang="en-US" sz="2400" dirty="0"/>
              <a:t>, is the “identified patient.” </a:t>
            </a:r>
          </a:p>
          <a:p>
            <a:endParaRPr lang="en-US" dirty="0"/>
          </a:p>
        </p:txBody>
      </p:sp>
      <p:sp>
        <p:nvSpPr>
          <p:cNvPr id="4" name="TextBox 3">
            <a:extLst>
              <a:ext uri="{FF2B5EF4-FFF2-40B4-BE49-F238E27FC236}">
                <a16:creationId xmlns:a16="http://schemas.microsoft.com/office/drawing/2014/main" id="{AF386386-B39C-4991-B284-D97EE5E31C87}"/>
              </a:ext>
            </a:extLst>
          </p:cNvPr>
          <p:cNvSpPr txBox="1"/>
          <p:nvPr/>
        </p:nvSpPr>
        <p:spPr>
          <a:xfrm>
            <a:off x="630841" y="5580819"/>
            <a:ext cx="2772106" cy="369332"/>
          </a:xfrm>
          <a:prstGeom prst="rect">
            <a:avLst/>
          </a:prstGeom>
          <a:noFill/>
        </p:spPr>
        <p:txBody>
          <a:bodyPr wrap="none" rtlCol="0">
            <a:spAutoFit/>
          </a:bodyPr>
          <a:lstStyle/>
          <a:p>
            <a:r>
              <a:rPr lang="en-US" dirty="0"/>
              <a:t>Greene, R &amp; </a:t>
            </a:r>
            <a:r>
              <a:rPr lang="en-US" dirty="0" err="1"/>
              <a:t>Ablon</a:t>
            </a:r>
            <a:r>
              <a:rPr lang="en-US" dirty="0"/>
              <a:t>, J (2006)</a:t>
            </a:r>
          </a:p>
        </p:txBody>
      </p:sp>
    </p:spTree>
    <p:extLst>
      <p:ext uri="{BB962C8B-B14F-4D97-AF65-F5344CB8AC3E}">
        <p14:creationId xmlns:p14="http://schemas.microsoft.com/office/powerpoint/2010/main" val="886013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0841" y="1463041"/>
            <a:ext cx="11215441" cy="3869595"/>
          </a:xfrm>
        </p:spPr>
        <p:txBody>
          <a:bodyPr>
            <a:normAutofit/>
          </a:bodyPr>
          <a:lstStyle/>
          <a:p>
            <a:r>
              <a:rPr lang="en-US" sz="2800" dirty="0"/>
              <a:t>Assessment</a:t>
            </a:r>
          </a:p>
          <a:p>
            <a:r>
              <a:rPr lang="en-US" sz="2800" dirty="0"/>
              <a:t>Psychoeducation </a:t>
            </a:r>
          </a:p>
          <a:p>
            <a:r>
              <a:rPr lang="en-US" sz="2800" dirty="0"/>
              <a:t>Prevention Strategies</a:t>
            </a:r>
          </a:p>
          <a:p>
            <a:r>
              <a:rPr lang="en-US" sz="2800" dirty="0"/>
              <a:t>Consequences</a:t>
            </a:r>
          </a:p>
          <a:p>
            <a:r>
              <a:rPr lang="en-US" sz="2800" dirty="0"/>
              <a:t>Generalization and Maintenance</a:t>
            </a:r>
          </a:p>
        </p:txBody>
      </p:sp>
      <p:sp>
        <p:nvSpPr>
          <p:cNvPr id="3" name="Title 2"/>
          <p:cNvSpPr>
            <a:spLocks noGrp="1"/>
          </p:cNvSpPr>
          <p:nvPr>
            <p:ph type="title"/>
          </p:nvPr>
        </p:nvSpPr>
        <p:spPr/>
        <p:txBody>
          <a:bodyPr>
            <a:noAutofit/>
          </a:bodyPr>
          <a:lstStyle/>
          <a:p>
            <a:r>
              <a:rPr lang="en-US" sz="3200" dirty="0"/>
              <a:t>Behavioral Therapy Components</a:t>
            </a:r>
          </a:p>
        </p:txBody>
      </p:sp>
      <p:sp>
        <p:nvSpPr>
          <p:cNvPr id="4" name="TextBox 3">
            <a:extLst>
              <a:ext uri="{FF2B5EF4-FFF2-40B4-BE49-F238E27FC236}">
                <a16:creationId xmlns:a16="http://schemas.microsoft.com/office/drawing/2014/main" id="{A1CCAD4E-2DC0-4C2B-B968-E8FC8CFE26BA}"/>
              </a:ext>
            </a:extLst>
          </p:cNvPr>
          <p:cNvSpPr txBox="1"/>
          <p:nvPr/>
        </p:nvSpPr>
        <p:spPr>
          <a:xfrm>
            <a:off x="630841" y="5580819"/>
            <a:ext cx="2416046" cy="369332"/>
          </a:xfrm>
          <a:prstGeom prst="rect">
            <a:avLst/>
          </a:prstGeom>
          <a:noFill/>
        </p:spPr>
        <p:txBody>
          <a:bodyPr wrap="none" rtlCol="0">
            <a:spAutoFit/>
          </a:bodyPr>
          <a:lstStyle/>
          <a:p>
            <a:pPr fontAlgn="base">
              <a:spcBef>
                <a:spcPct val="0"/>
              </a:spcBef>
              <a:spcAft>
                <a:spcPct val="0"/>
              </a:spcAft>
              <a:defRPr/>
            </a:pPr>
            <a:r>
              <a:rPr lang="en-US" dirty="0" err="1">
                <a:solidFill>
                  <a:prstClr val="black"/>
                </a:solidFill>
                <a:latin typeface="Arial" charset="0"/>
              </a:rPr>
              <a:t>Bearss</a:t>
            </a:r>
            <a:r>
              <a:rPr lang="en-US" dirty="0">
                <a:solidFill>
                  <a:prstClr val="black"/>
                </a:solidFill>
                <a:latin typeface="Arial" charset="0"/>
              </a:rPr>
              <a:t>, K et al (2018)</a:t>
            </a:r>
          </a:p>
        </p:txBody>
      </p:sp>
    </p:spTree>
    <p:extLst>
      <p:ext uri="{BB962C8B-B14F-4D97-AF65-F5344CB8AC3E}">
        <p14:creationId xmlns:p14="http://schemas.microsoft.com/office/powerpoint/2010/main" val="3234181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322022" y="3863135"/>
            <a:ext cx="1566757" cy="2057400"/>
          </a:xfrm>
        </p:spPr>
      </p:pic>
      <p:sp>
        <p:nvSpPr>
          <p:cNvPr id="3" name="Title 2"/>
          <p:cNvSpPr>
            <a:spLocks noGrp="1"/>
          </p:cNvSpPr>
          <p:nvPr>
            <p:ph type="title"/>
          </p:nvPr>
        </p:nvSpPr>
        <p:spPr/>
        <p:txBody>
          <a:bodyPr/>
          <a:lstStyle/>
          <a:p>
            <a:r>
              <a:rPr lang="en-US" dirty="0"/>
              <a:t>Books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1487807"/>
            <a:ext cx="1524000" cy="208037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99308" y="1577930"/>
            <a:ext cx="1669344" cy="198119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23349" y="1456484"/>
            <a:ext cx="1484211" cy="2224088"/>
          </a:xfrm>
          <a:prstGeom prst="rect">
            <a:avLst/>
          </a:prstGeom>
        </p:spPr>
      </p:pic>
      <p:pic>
        <p:nvPicPr>
          <p:cNvPr id="8" name="Picture 7">
            <a:extLst>
              <a:ext uri="{FF2B5EF4-FFF2-40B4-BE49-F238E27FC236}">
                <a16:creationId xmlns:a16="http://schemas.microsoft.com/office/drawing/2014/main" id="{6E61DA02-6858-4C0E-8C0D-8694C9F74CE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77001" y="3750741"/>
            <a:ext cx="1576123" cy="2362200"/>
          </a:xfrm>
          <a:prstGeom prst="rect">
            <a:avLst/>
          </a:prstGeom>
        </p:spPr>
      </p:pic>
      <p:sp>
        <p:nvSpPr>
          <p:cNvPr id="9" name="TextBox 8">
            <a:extLst>
              <a:ext uri="{FF2B5EF4-FFF2-40B4-BE49-F238E27FC236}">
                <a16:creationId xmlns:a16="http://schemas.microsoft.com/office/drawing/2014/main" id="{81EE97F5-872A-4929-823D-79B4437041D3}"/>
              </a:ext>
            </a:extLst>
          </p:cNvPr>
          <p:cNvSpPr txBox="1"/>
          <p:nvPr/>
        </p:nvSpPr>
        <p:spPr>
          <a:xfrm flipH="1">
            <a:off x="1981200" y="2383863"/>
            <a:ext cx="1066800" cy="369332"/>
          </a:xfrm>
          <a:prstGeom prst="rect">
            <a:avLst/>
          </a:prstGeom>
          <a:noFill/>
        </p:spPr>
        <p:txBody>
          <a:bodyPr wrap="square" rtlCol="0">
            <a:spAutoFit/>
          </a:bodyPr>
          <a:lstStyle/>
          <a:p>
            <a:pPr fontAlgn="base">
              <a:spcBef>
                <a:spcPct val="0"/>
              </a:spcBef>
              <a:spcAft>
                <a:spcPct val="0"/>
              </a:spcAft>
              <a:defRPr/>
            </a:pPr>
            <a:r>
              <a:rPr lang="en-US" dirty="0">
                <a:solidFill>
                  <a:prstClr val="black"/>
                </a:solidFill>
                <a:latin typeface="Arial" charset="0"/>
              </a:rPr>
              <a:t>Parents</a:t>
            </a:r>
          </a:p>
        </p:txBody>
      </p:sp>
      <p:sp>
        <p:nvSpPr>
          <p:cNvPr id="10" name="TextBox 9">
            <a:extLst>
              <a:ext uri="{FF2B5EF4-FFF2-40B4-BE49-F238E27FC236}">
                <a16:creationId xmlns:a16="http://schemas.microsoft.com/office/drawing/2014/main" id="{CDBC47D9-8902-456E-AE63-E0CEF5B3B596}"/>
              </a:ext>
            </a:extLst>
          </p:cNvPr>
          <p:cNvSpPr txBox="1"/>
          <p:nvPr/>
        </p:nvSpPr>
        <p:spPr>
          <a:xfrm>
            <a:off x="1950720" y="4800600"/>
            <a:ext cx="1249680" cy="369332"/>
          </a:xfrm>
          <a:prstGeom prst="rect">
            <a:avLst/>
          </a:prstGeom>
          <a:noFill/>
        </p:spPr>
        <p:txBody>
          <a:bodyPr wrap="square" rtlCol="0">
            <a:spAutoFit/>
          </a:bodyPr>
          <a:lstStyle/>
          <a:p>
            <a:pPr fontAlgn="base">
              <a:spcBef>
                <a:spcPct val="0"/>
              </a:spcBef>
              <a:spcAft>
                <a:spcPct val="0"/>
              </a:spcAft>
              <a:defRPr/>
            </a:pPr>
            <a:r>
              <a:rPr lang="en-US" dirty="0">
                <a:solidFill>
                  <a:prstClr val="black"/>
                </a:solidFill>
                <a:latin typeface="Arial" charset="0"/>
              </a:rPr>
              <a:t>Clinicians</a:t>
            </a:r>
          </a:p>
        </p:txBody>
      </p:sp>
    </p:spTree>
    <p:extLst>
      <p:ext uri="{BB962C8B-B14F-4D97-AF65-F5344CB8AC3E}">
        <p14:creationId xmlns:p14="http://schemas.microsoft.com/office/powerpoint/2010/main" val="3770684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9F0FD8-9F06-4F24-AAE3-B75DFFFA7DE8}"/>
              </a:ext>
            </a:extLst>
          </p:cNvPr>
          <p:cNvSpPr>
            <a:spLocks noGrp="1"/>
          </p:cNvSpPr>
          <p:nvPr>
            <p:ph idx="1"/>
          </p:nvPr>
        </p:nvSpPr>
        <p:spPr>
          <a:xfrm>
            <a:off x="630841" y="1463041"/>
            <a:ext cx="11215441" cy="3869595"/>
          </a:xfrm>
        </p:spPr>
        <p:txBody>
          <a:bodyPr>
            <a:normAutofit/>
          </a:bodyPr>
          <a:lstStyle/>
          <a:p>
            <a:r>
              <a:rPr lang="en-US" sz="2800" dirty="0"/>
              <a:t>Psychiatric conditions involving problems in emotional and behavioral regulation. </a:t>
            </a:r>
          </a:p>
          <a:p>
            <a:r>
              <a:rPr lang="en-US" sz="2800" dirty="0"/>
              <a:t>Disorders are differentiated by predominant impairment in emotional and behavioral dysregulation. </a:t>
            </a:r>
          </a:p>
        </p:txBody>
      </p:sp>
      <p:sp>
        <p:nvSpPr>
          <p:cNvPr id="3" name="Title 2">
            <a:extLst>
              <a:ext uri="{FF2B5EF4-FFF2-40B4-BE49-F238E27FC236}">
                <a16:creationId xmlns:a16="http://schemas.microsoft.com/office/drawing/2014/main" id="{4F2EFD7B-9018-48F8-982D-D42A7DC046D5}"/>
              </a:ext>
            </a:extLst>
          </p:cNvPr>
          <p:cNvSpPr>
            <a:spLocks noGrp="1"/>
          </p:cNvSpPr>
          <p:nvPr>
            <p:ph type="title"/>
          </p:nvPr>
        </p:nvSpPr>
        <p:spPr/>
        <p:txBody>
          <a:bodyPr>
            <a:normAutofit/>
          </a:bodyPr>
          <a:lstStyle/>
          <a:p>
            <a:r>
              <a:rPr lang="en-US" dirty="0"/>
              <a:t>Disruptive, Impulse-Control, and Conduct Disorders</a:t>
            </a:r>
          </a:p>
        </p:txBody>
      </p:sp>
      <p:sp>
        <p:nvSpPr>
          <p:cNvPr id="4" name="TextBox 3">
            <a:extLst>
              <a:ext uri="{FF2B5EF4-FFF2-40B4-BE49-F238E27FC236}">
                <a16:creationId xmlns:a16="http://schemas.microsoft.com/office/drawing/2014/main" id="{9757771C-1346-460B-845D-D380638B83B8}"/>
              </a:ext>
            </a:extLst>
          </p:cNvPr>
          <p:cNvSpPr txBox="1"/>
          <p:nvPr/>
        </p:nvSpPr>
        <p:spPr>
          <a:xfrm>
            <a:off x="7696200" y="5790419"/>
            <a:ext cx="1486304" cy="369332"/>
          </a:xfrm>
          <a:prstGeom prst="rect">
            <a:avLst/>
          </a:prstGeom>
          <a:noFill/>
        </p:spPr>
        <p:txBody>
          <a:bodyPr wrap="none" rtlCol="0">
            <a:spAutoFit/>
          </a:bodyPr>
          <a:lstStyle/>
          <a:p>
            <a:pPr fontAlgn="base">
              <a:spcBef>
                <a:spcPct val="0"/>
              </a:spcBef>
              <a:spcAft>
                <a:spcPct val="0"/>
              </a:spcAft>
              <a:defRPr/>
            </a:pPr>
            <a:r>
              <a:rPr lang="en-US" dirty="0">
                <a:solidFill>
                  <a:prstClr val="black"/>
                </a:solidFill>
              </a:rPr>
              <a:t>DSM-5 (2013</a:t>
            </a:r>
            <a:r>
              <a:rPr lang="en-US" dirty="0">
                <a:solidFill>
                  <a:prstClr val="black"/>
                </a:solidFill>
                <a:latin typeface="Arial" charset="0"/>
              </a:rPr>
              <a:t>)</a:t>
            </a:r>
          </a:p>
        </p:txBody>
      </p:sp>
    </p:spTree>
    <p:extLst>
      <p:ext uri="{BB962C8B-B14F-4D97-AF65-F5344CB8AC3E}">
        <p14:creationId xmlns:p14="http://schemas.microsoft.com/office/powerpoint/2010/main" val="94148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69D7EB4-DFC5-4B9F-B219-DF0512704A16}"/>
              </a:ext>
            </a:extLst>
          </p:cNvPr>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4EA558E1-97C8-4503-BAD6-75E29014D903}"/>
              </a:ext>
            </a:extLst>
          </p:cNvPr>
          <p:cNvSpPr>
            <a:spLocks noGrp="1"/>
          </p:cNvSpPr>
          <p:nvPr>
            <p:ph type="title"/>
          </p:nvPr>
        </p:nvSpPr>
        <p:spPr/>
        <p:txBody>
          <a:bodyPr/>
          <a:lstStyle/>
          <a:p>
            <a:r>
              <a:rPr lang="en-US" dirty="0"/>
              <a:t>Dysregulated Spectrum </a:t>
            </a:r>
          </a:p>
        </p:txBody>
      </p:sp>
      <p:sp>
        <p:nvSpPr>
          <p:cNvPr id="5" name="TextBox 4">
            <a:extLst>
              <a:ext uri="{FF2B5EF4-FFF2-40B4-BE49-F238E27FC236}">
                <a16:creationId xmlns:a16="http://schemas.microsoft.com/office/drawing/2014/main" id="{91577FA3-B018-4A0D-B87D-EB3D34597294}"/>
              </a:ext>
            </a:extLst>
          </p:cNvPr>
          <p:cNvSpPr txBox="1"/>
          <p:nvPr/>
        </p:nvSpPr>
        <p:spPr>
          <a:xfrm>
            <a:off x="7696200" y="5790419"/>
            <a:ext cx="1486304" cy="369332"/>
          </a:xfrm>
          <a:prstGeom prst="rect">
            <a:avLst/>
          </a:prstGeom>
          <a:noFill/>
        </p:spPr>
        <p:txBody>
          <a:bodyPr wrap="none" rtlCol="0">
            <a:spAutoFit/>
          </a:bodyPr>
          <a:lstStyle/>
          <a:p>
            <a:pPr fontAlgn="base">
              <a:spcBef>
                <a:spcPct val="0"/>
              </a:spcBef>
              <a:spcAft>
                <a:spcPct val="0"/>
              </a:spcAft>
              <a:defRPr/>
            </a:pPr>
            <a:r>
              <a:rPr lang="en-US" dirty="0">
                <a:solidFill>
                  <a:prstClr val="black"/>
                </a:solidFill>
              </a:rPr>
              <a:t>DSM-5 (2013</a:t>
            </a:r>
            <a:r>
              <a:rPr lang="en-US" dirty="0">
                <a:solidFill>
                  <a:prstClr val="black"/>
                </a:solidFill>
                <a:latin typeface="Arial" charset="0"/>
              </a:rPr>
              <a:t>)</a:t>
            </a:r>
          </a:p>
        </p:txBody>
      </p:sp>
    </p:spTree>
    <p:extLst>
      <p:ext uri="{BB962C8B-B14F-4D97-AF65-F5344CB8AC3E}">
        <p14:creationId xmlns:p14="http://schemas.microsoft.com/office/powerpoint/2010/main" val="1544645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77C41-E58E-4C1B-8D90-2982AE7ECA8D}"/>
              </a:ext>
            </a:extLst>
          </p:cNvPr>
          <p:cNvSpPr>
            <a:spLocks noGrp="1"/>
          </p:cNvSpPr>
          <p:nvPr>
            <p:ph type="title"/>
          </p:nvPr>
        </p:nvSpPr>
        <p:spPr/>
        <p:txBody>
          <a:bodyPr>
            <a:normAutofit/>
          </a:bodyPr>
          <a:lstStyle/>
          <a:p>
            <a:r>
              <a:rPr lang="en-US" sz="3600" dirty="0"/>
              <a:t>Disclosures</a:t>
            </a:r>
          </a:p>
        </p:txBody>
      </p:sp>
      <p:sp>
        <p:nvSpPr>
          <p:cNvPr id="3" name="Content Placeholder 2">
            <a:extLst>
              <a:ext uri="{FF2B5EF4-FFF2-40B4-BE49-F238E27FC236}">
                <a16:creationId xmlns:a16="http://schemas.microsoft.com/office/drawing/2014/main" id="{36F20F8C-10F8-4825-B8D8-FCDE819AFDBF}"/>
              </a:ext>
            </a:extLst>
          </p:cNvPr>
          <p:cNvSpPr>
            <a:spLocks noGrp="1"/>
          </p:cNvSpPr>
          <p:nvPr>
            <p:ph idx="1"/>
          </p:nvPr>
        </p:nvSpPr>
        <p:spPr/>
        <p:txBody>
          <a:bodyPr>
            <a:normAutofit/>
          </a:bodyPr>
          <a:lstStyle/>
          <a:p>
            <a:r>
              <a:rPr lang="en-US" dirty="0"/>
              <a:t>Dr. Paine has no financial relationships with ineligible companies (either individually or as a group)</a:t>
            </a:r>
            <a:endParaRPr lang="en-US" sz="4000" dirty="0"/>
          </a:p>
        </p:txBody>
      </p:sp>
    </p:spTree>
    <p:extLst>
      <p:ext uri="{BB962C8B-B14F-4D97-AF65-F5344CB8AC3E}">
        <p14:creationId xmlns:p14="http://schemas.microsoft.com/office/powerpoint/2010/main" val="4230363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EA09A7-0B8C-4C76-8460-400AE3357CD0}"/>
              </a:ext>
            </a:extLst>
          </p:cNvPr>
          <p:cNvSpPr>
            <a:spLocks noGrp="1"/>
          </p:cNvSpPr>
          <p:nvPr>
            <p:ph idx="1"/>
          </p:nvPr>
        </p:nvSpPr>
        <p:spPr>
          <a:xfrm>
            <a:off x="630842" y="1463041"/>
            <a:ext cx="11111216" cy="3869595"/>
          </a:xfrm>
        </p:spPr>
        <p:txBody>
          <a:bodyPr>
            <a:normAutofit/>
          </a:bodyPr>
          <a:lstStyle/>
          <a:p>
            <a:r>
              <a:rPr lang="en-US" sz="2400" dirty="0"/>
              <a:t>Max is a 14 </a:t>
            </a:r>
            <a:r>
              <a:rPr lang="en-US" sz="2400" dirty="0" err="1"/>
              <a:t>yr</a:t>
            </a:r>
            <a:r>
              <a:rPr lang="en-US" sz="2400" dirty="0"/>
              <a:t> old male seen in the emergency department accompanied by his parents after becoming very aggressive with them. </a:t>
            </a:r>
          </a:p>
          <a:p>
            <a:r>
              <a:rPr lang="en-US" sz="2400" dirty="0"/>
              <a:t>He punched a wall and vandalized his room after his parents grounded him because of his previous defiant behavior. </a:t>
            </a:r>
          </a:p>
          <a:p>
            <a:r>
              <a:rPr lang="en-US" sz="2400" dirty="0"/>
              <a:t>He had been suspended from school that day for disrespecting his teacher after he was caught fighting another student.</a:t>
            </a:r>
          </a:p>
        </p:txBody>
      </p:sp>
      <p:sp>
        <p:nvSpPr>
          <p:cNvPr id="3" name="Title 2">
            <a:extLst>
              <a:ext uri="{FF2B5EF4-FFF2-40B4-BE49-F238E27FC236}">
                <a16:creationId xmlns:a16="http://schemas.microsoft.com/office/drawing/2014/main" id="{885885C9-C1A7-4916-AFE6-5270E0DB7BC8}"/>
              </a:ext>
            </a:extLst>
          </p:cNvPr>
          <p:cNvSpPr>
            <a:spLocks noGrp="1"/>
          </p:cNvSpPr>
          <p:nvPr>
            <p:ph type="title"/>
          </p:nvPr>
        </p:nvSpPr>
        <p:spPr/>
        <p:txBody>
          <a:bodyPr/>
          <a:lstStyle/>
          <a:p>
            <a:r>
              <a:rPr lang="en-US" dirty="0"/>
              <a:t>Case </a:t>
            </a:r>
          </a:p>
        </p:txBody>
      </p:sp>
    </p:spTree>
    <p:extLst>
      <p:ext uri="{BB962C8B-B14F-4D97-AF65-F5344CB8AC3E}">
        <p14:creationId xmlns:p14="http://schemas.microsoft.com/office/powerpoint/2010/main" val="3147545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212171-5269-4DC5-9C7A-63EFA4313DCC}"/>
              </a:ext>
            </a:extLst>
          </p:cNvPr>
          <p:cNvSpPr>
            <a:spLocks noGrp="1"/>
          </p:cNvSpPr>
          <p:nvPr>
            <p:ph idx="1"/>
          </p:nvPr>
        </p:nvSpPr>
        <p:spPr/>
        <p:txBody>
          <a:bodyPr>
            <a:normAutofit/>
          </a:bodyPr>
          <a:lstStyle/>
          <a:p>
            <a:r>
              <a:rPr lang="en-US" sz="3200" dirty="0"/>
              <a:t>His parents describe Max as a strong-willed, stubborn child. He has difficulty with rules and refuses to follow them. He is grouchy and irritable around adults, including the ED staff. </a:t>
            </a:r>
          </a:p>
          <a:p>
            <a:r>
              <a:rPr lang="en-US" sz="3200" dirty="0"/>
              <a:t>Max enjoys being with his friends and playing video games. He had been diagnosed with ADHD when he was in kindergarten, when his teacher noticed he had a poor attention span and could not sit still. </a:t>
            </a:r>
          </a:p>
        </p:txBody>
      </p:sp>
    </p:spTree>
    <p:extLst>
      <p:ext uri="{BB962C8B-B14F-4D97-AF65-F5344CB8AC3E}">
        <p14:creationId xmlns:p14="http://schemas.microsoft.com/office/powerpoint/2010/main" val="3636066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EB8BD5-46EE-49BE-BE90-A03978740298}"/>
              </a:ext>
            </a:extLst>
          </p:cNvPr>
          <p:cNvSpPr>
            <a:spLocks noGrp="1"/>
          </p:cNvSpPr>
          <p:nvPr>
            <p:ph idx="1"/>
          </p:nvPr>
        </p:nvSpPr>
        <p:spPr/>
        <p:txBody>
          <a:bodyPr/>
          <a:lstStyle/>
          <a:p>
            <a:r>
              <a:rPr lang="en-US" sz="3200" dirty="0"/>
              <a:t>According to his parents, Max has “blown up” a few times before, smashing items in his room and shouting obscenities. </a:t>
            </a:r>
          </a:p>
          <a:p>
            <a:r>
              <a:rPr lang="en-US" sz="3200" dirty="0"/>
              <a:t>Parents noticed that he is more defiant in concurrence with discontinuing his ADHD stimulant medication.</a:t>
            </a:r>
          </a:p>
          <a:p>
            <a:pPr marL="0" indent="0">
              <a:buNone/>
            </a:pPr>
            <a:endParaRPr lang="en-US" dirty="0"/>
          </a:p>
        </p:txBody>
      </p:sp>
    </p:spTree>
    <p:extLst>
      <p:ext uri="{BB962C8B-B14F-4D97-AF65-F5344CB8AC3E}">
        <p14:creationId xmlns:p14="http://schemas.microsoft.com/office/powerpoint/2010/main" val="3278044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9C27E6-4297-4D47-A112-408620091DB7}"/>
              </a:ext>
            </a:extLst>
          </p:cNvPr>
          <p:cNvSpPr>
            <a:spLocks noGrp="1"/>
          </p:cNvSpPr>
          <p:nvPr>
            <p:ph idx="1"/>
          </p:nvPr>
        </p:nvSpPr>
        <p:spPr>
          <a:xfrm>
            <a:off x="630841" y="1463041"/>
            <a:ext cx="11215441" cy="3869595"/>
          </a:xfrm>
        </p:spPr>
        <p:txBody>
          <a:bodyPr>
            <a:normAutofit/>
          </a:bodyPr>
          <a:lstStyle/>
          <a:p>
            <a:r>
              <a:rPr lang="en-US" sz="2800" dirty="0"/>
              <a:t>A childhood condition of chronic, extreme irritability, anger, and frequent, intense temper outbursts.</a:t>
            </a:r>
          </a:p>
          <a:p>
            <a:r>
              <a:rPr lang="en-US" sz="2800" dirty="0"/>
              <a:t>Categorized as a depressive disorder in DSM5 reflecting longitudinal finding that children with chronic irritability typically develop unipolar depressive disorders rather than bipolar disorders in adulthood. </a:t>
            </a:r>
          </a:p>
          <a:p>
            <a:endParaRPr lang="en-US" dirty="0"/>
          </a:p>
        </p:txBody>
      </p:sp>
      <p:sp>
        <p:nvSpPr>
          <p:cNvPr id="3" name="Title 2">
            <a:extLst>
              <a:ext uri="{FF2B5EF4-FFF2-40B4-BE49-F238E27FC236}">
                <a16:creationId xmlns:a16="http://schemas.microsoft.com/office/drawing/2014/main" id="{CE8D7D78-D58F-437D-9050-DA42E70A3671}"/>
              </a:ext>
            </a:extLst>
          </p:cNvPr>
          <p:cNvSpPr>
            <a:spLocks noGrp="1"/>
          </p:cNvSpPr>
          <p:nvPr>
            <p:ph type="title"/>
          </p:nvPr>
        </p:nvSpPr>
        <p:spPr/>
        <p:txBody>
          <a:bodyPr>
            <a:normAutofit/>
          </a:bodyPr>
          <a:lstStyle/>
          <a:p>
            <a:r>
              <a:rPr lang="en-US" dirty="0"/>
              <a:t>Disruptive Mood Dysregulation Disorder </a:t>
            </a:r>
          </a:p>
        </p:txBody>
      </p:sp>
      <p:sp>
        <p:nvSpPr>
          <p:cNvPr id="4" name="TextBox 3">
            <a:extLst>
              <a:ext uri="{FF2B5EF4-FFF2-40B4-BE49-F238E27FC236}">
                <a16:creationId xmlns:a16="http://schemas.microsoft.com/office/drawing/2014/main" id="{4194EC09-F100-4D7A-B691-94CEF0322CC1}"/>
              </a:ext>
            </a:extLst>
          </p:cNvPr>
          <p:cNvSpPr txBox="1"/>
          <p:nvPr/>
        </p:nvSpPr>
        <p:spPr>
          <a:xfrm>
            <a:off x="6248401" y="5928263"/>
            <a:ext cx="3878113" cy="369332"/>
          </a:xfrm>
          <a:prstGeom prst="rect">
            <a:avLst/>
          </a:prstGeom>
          <a:noFill/>
        </p:spPr>
        <p:txBody>
          <a:bodyPr wrap="none" rtlCol="0">
            <a:spAutoFit/>
          </a:bodyPr>
          <a:lstStyle/>
          <a:p>
            <a:pPr fontAlgn="base">
              <a:spcBef>
                <a:spcPct val="0"/>
              </a:spcBef>
              <a:spcAft>
                <a:spcPct val="0"/>
              </a:spcAft>
              <a:defRPr/>
            </a:pPr>
            <a:r>
              <a:rPr lang="en-US" dirty="0" err="1">
                <a:solidFill>
                  <a:prstClr val="black"/>
                </a:solidFill>
                <a:latin typeface="Arial" charset="0"/>
              </a:rPr>
              <a:t>Elmaadawi</a:t>
            </a:r>
            <a:r>
              <a:rPr lang="en-US" dirty="0">
                <a:solidFill>
                  <a:prstClr val="black"/>
                </a:solidFill>
                <a:latin typeface="Arial" charset="0"/>
              </a:rPr>
              <a:t>, A (2018); DSM-5 (2013)</a:t>
            </a:r>
          </a:p>
        </p:txBody>
      </p:sp>
    </p:spTree>
    <p:extLst>
      <p:ext uri="{BB962C8B-B14F-4D97-AF65-F5344CB8AC3E}">
        <p14:creationId xmlns:p14="http://schemas.microsoft.com/office/powerpoint/2010/main" val="1575145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DMDD Criteria = OI VEY</a:t>
            </a:r>
          </a:p>
        </p:txBody>
      </p:sp>
      <p:sp>
        <p:nvSpPr>
          <p:cNvPr id="3" name="Content Placeholder 2"/>
          <p:cNvSpPr>
            <a:spLocks noGrp="1"/>
          </p:cNvSpPr>
          <p:nvPr>
            <p:ph idx="1"/>
          </p:nvPr>
        </p:nvSpPr>
        <p:spPr>
          <a:xfrm>
            <a:off x="630842" y="1463041"/>
            <a:ext cx="10893502" cy="3869595"/>
          </a:xfrm>
        </p:spPr>
        <p:txBody>
          <a:bodyPr>
            <a:normAutofit/>
          </a:bodyPr>
          <a:lstStyle/>
          <a:p>
            <a:r>
              <a:rPr lang="en-US" sz="2400" b="1" dirty="0"/>
              <a:t>O</a:t>
            </a:r>
            <a:r>
              <a:rPr lang="en-US" sz="2400" dirty="0"/>
              <a:t>utbursts - frequent, impairing, in more than one place (i.e. not just conflict with a parent or teacher)</a:t>
            </a:r>
          </a:p>
          <a:p>
            <a:r>
              <a:rPr lang="en-US" sz="2400" b="1" dirty="0"/>
              <a:t>I</a:t>
            </a:r>
            <a:r>
              <a:rPr lang="en-US" sz="2400" dirty="0"/>
              <a:t>rritable mood when not having outbursts</a:t>
            </a:r>
          </a:p>
          <a:p>
            <a:r>
              <a:rPr lang="en-US" sz="2400" b="1" dirty="0"/>
              <a:t>V</a:t>
            </a:r>
            <a:r>
              <a:rPr lang="en-US" sz="2400" dirty="0"/>
              <a:t>ery chronic – has lasted at least a year</a:t>
            </a:r>
          </a:p>
          <a:p>
            <a:r>
              <a:rPr lang="en-US" sz="2400" b="1" dirty="0"/>
              <a:t>E</a:t>
            </a:r>
            <a:r>
              <a:rPr lang="en-US" sz="2400" dirty="0"/>
              <a:t>xplained by another [better understood] condition (e.g., mania (at least a day), MDD, PTSD, anxiety, autism?) NOT DMDD</a:t>
            </a:r>
          </a:p>
          <a:p>
            <a:r>
              <a:rPr lang="en-US" sz="2400" b="1" dirty="0"/>
              <a:t>Y</a:t>
            </a:r>
            <a:r>
              <a:rPr lang="en-US" sz="2400" dirty="0"/>
              <a:t>oung</a:t>
            </a:r>
            <a:r>
              <a:rPr lang="en-US" sz="2400" b="1" dirty="0"/>
              <a:t> </a:t>
            </a:r>
            <a:r>
              <a:rPr lang="en-US" sz="2400" dirty="0"/>
              <a:t>– starts in childhood (after age 6, before age 10)</a:t>
            </a:r>
            <a:endParaRPr lang="en-US" sz="2400" b="1" dirty="0"/>
          </a:p>
        </p:txBody>
      </p:sp>
      <p:sp>
        <p:nvSpPr>
          <p:cNvPr id="4" name="TextBox 3">
            <a:extLst>
              <a:ext uri="{FF2B5EF4-FFF2-40B4-BE49-F238E27FC236}">
                <a16:creationId xmlns:a16="http://schemas.microsoft.com/office/drawing/2014/main" id="{316ABA22-3DB7-4D2B-9060-D7FF2BB0F12D}"/>
              </a:ext>
            </a:extLst>
          </p:cNvPr>
          <p:cNvSpPr txBox="1"/>
          <p:nvPr/>
        </p:nvSpPr>
        <p:spPr>
          <a:xfrm>
            <a:off x="7543800" y="5867400"/>
            <a:ext cx="2895600" cy="369332"/>
          </a:xfrm>
          <a:prstGeom prst="rect">
            <a:avLst/>
          </a:prstGeom>
          <a:noFill/>
        </p:spPr>
        <p:txBody>
          <a:bodyPr wrap="square" rtlCol="0">
            <a:spAutoFit/>
          </a:bodyPr>
          <a:lstStyle/>
          <a:p>
            <a:r>
              <a:rPr lang="en-US" dirty="0"/>
              <a:t>Carlson, G (2017)</a:t>
            </a:r>
          </a:p>
        </p:txBody>
      </p:sp>
    </p:spTree>
    <p:extLst>
      <p:ext uri="{BB962C8B-B14F-4D97-AF65-F5344CB8AC3E}">
        <p14:creationId xmlns:p14="http://schemas.microsoft.com/office/powerpoint/2010/main" val="846294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676400" y="228601"/>
          <a:ext cx="8915400" cy="5714999"/>
        </p:xfrm>
        <a:graphic>
          <a:graphicData uri="http://schemas.openxmlformats.org/drawingml/2006/table">
            <a:tbl>
              <a:tblPr firstRow="1" bandRow="1">
                <a:tableStyleId>{5C22544A-7EE6-4342-B048-85BDC9FD1C3A}</a:tableStyleId>
              </a:tblPr>
              <a:tblGrid>
                <a:gridCol w="1898649">
                  <a:extLst>
                    <a:ext uri="{9D8B030D-6E8A-4147-A177-3AD203B41FA5}">
                      <a16:colId xmlns:a16="http://schemas.microsoft.com/office/drawing/2014/main" val="2360597876"/>
                    </a:ext>
                  </a:extLst>
                </a:gridCol>
                <a:gridCol w="1073151">
                  <a:extLst>
                    <a:ext uri="{9D8B030D-6E8A-4147-A177-3AD203B41FA5}">
                      <a16:colId xmlns:a16="http://schemas.microsoft.com/office/drawing/2014/main" val="366645646"/>
                    </a:ext>
                  </a:extLst>
                </a:gridCol>
                <a:gridCol w="1485900">
                  <a:extLst>
                    <a:ext uri="{9D8B030D-6E8A-4147-A177-3AD203B41FA5}">
                      <a16:colId xmlns:a16="http://schemas.microsoft.com/office/drawing/2014/main" val="2680879393"/>
                    </a:ext>
                  </a:extLst>
                </a:gridCol>
                <a:gridCol w="1485900">
                  <a:extLst>
                    <a:ext uri="{9D8B030D-6E8A-4147-A177-3AD203B41FA5}">
                      <a16:colId xmlns:a16="http://schemas.microsoft.com/office/drawing/2014/main" val="3134777493"/>
                    </a:ext>
                  </a:extLst>
                </a:gridCol>
                <a:gridCol w="1485900">
                  <a:extLst>
                    <a:ext uri="{9D8B030D-6E8A-4147-A177-3AD203B41FA5}">
                      <a16:colId xmlns:a16="http://schemas.microsoft.com/office/drawing/2014/main" val="2421924456"/>
                    </a:ext>
                  </a:extLst>
                </a:gridCol>
                <a:gridCol w="1485900">
                  <a:extLst>
                    <a:ext uri="{9D8B030D-6E8A-4147-A177-3AD203B41FA5}">
                      <a16:colId xmlns:a16="http://schemas.microsoft.com/office/drawing/2014/main" val="2698933137"/>
                    </a:ext>
                  </a:extLst>
                </a:gridCol>
              </a:tblGrid>
              <a:tr h="1433345">
                <a:tc>
                  <a:txBody>
                    <a:bodyPr/>
                    <a:lstStyle/>
                    <a:p>
                      <a:r>
                        <a:rPr lang="en-US" dirty="0"/>
                        <a:t>Study Sample Size </a:t>
                      </a:r>
                    </a:p>
                    <a:p>
                      <a:r>
                        <a:rPr lang="en-US" dirty="0"/>
                        <a:t>(irritable</a:t>
                      </a:r>
                      <a:r>
                        <a:rPr lang="en-US" baseline="0" dirty="0"/>
                        <a:t> + explosive)</a:t>
                      </a:r>
                      <a:endParaRPr lang="en-US" dirty="0"/>
                    </a:p>
                  </a:txBody>
                  <a:tcPr/>
                </a:tc>
                <a:tc>
                  <a:txBody>
                    <a:bodyPr/>
                    <a:lstStyle/>
                    <a:p>
                      <a:pPr algn="ctr"/>
                      <a:r>
                        <a:rPr lang="en-US" sz="1600" dirty="0"/>
                        <a:t>Inpatient</a:t>
                      </a:r>
                    </a:p>
                    <a:p>
                      <a:pPr algn="ctr"/>
                      <a:r>
                        <a:rPr lang="en-US" sz="1600" dirty="0"/>
                        <a:t>DMDD</a:t>
                      </a:r>
                    </a:p>
                    <a:p>
                      <a:pPr algn="ctr"/>
                      <a:r>
                        <a:rPr lang="en-US" sz="1600" dirty="0"/>
                        <a:t>32</a:t>
                      </a:r>
                    </a:p>
                  </a:txBody>
                  <a:tcPr/>
                </a:tc>
                <a:tc>
                  <a:txBody>
                    <a:bodyPr/>
                    <a:lstStyle/>
                    <a:p>
                      <a:pPr algn="ctr"/>
                      <a:r>
                        <a:rPr lang="en-US" sz="1600" dirty="0"/>
                        <a:t>LAMS</a:t>
                      </a:r>
                    </a:p>
                    <a:p>
                      <a:pPr algn="ctr"/>
                      <a:r>
                        <a:rPr lang="en-US" sz="1600" dirty="0"/>
                        <a:t>DMDD</a:t>
                      </a:r>
                    </a:p>
                    <a:p>
                      <a:pPr algn="ctr"/>
                      <a:r>
                        <a:rPr lang="en-US" sz="1600" dirty="0"/>
                        <a:t>184</a:t>
                      </a:r>
                    </a:p>
                  </a:txBody>
                  <a:tcPr/>
                </a:tc>
                <a:tc>
                  <a:txBody>
                    <a:bodyPr/>
                    <a:lstStyle/>
                    <a:p>
                      <a:pPr algn="ctr"/>
                      <a:r>
                        <a:rPr lang="en-US" sz="1600" dirty="0"/>
                        <a:t>SUSB</a:t>
                      </a:r>
                    </a:p>
                    <a:p>
                      <a:pPr algn="ctr"/>
                      <a:r>
                        <a:rPr lang="en-US" sz="1600" dirty="0"/>
                        <a:t>DMDD</a:t>
                      </a:r>
                    </a:p>
                    <a:p>
                      <a:pPr algn="ctr"/>
                      <a:r>
                        <a:rPr lang="en-US" sz="1600" dirty="0"/>
                        <a:t>236</a:t>
                      </a:r>
                    </a:p>
                  </a:txBody>
                  <a:tcPr/>
                </a:tc>
                <a:tc>
                  <a:txBody>
                    <a:bodyPr/>
                    <a:lstStyle/>
                    <a:p>
                      <a:pPr algn="ctr"/>
                      <a:r>
                        <a:rPr lang="en-US" sz="1600" dirty="0"/>
                        <a:t>New York</a:t>
                      </a:r>
                    </a:p>
                    <a:p>
                      <a:pPr algn="ctr"/>
                      <a:r>
                        <a:rPr lang="en-US" sz="1600" dirty="0"/>
                        <a:t>University</a:t>
                      </a:r>
                    </a:p>
                    <a:p>
                      <a:pPr algn="ctr"/>
                      <a:r>
                        <a:rPr lang="en-US" sz="1600" dirty="0"/>
                        <a:t>Tantrums</a:t>
                      </a:r>
                    </a:p>
                    <a:p>
                      <a:pPr algn="ctr"/>
                      <a:r>
                        <a:rPr lang="en-US" sz="1600" dirty="0"/>
                        <a:t>51</a:t>
                      </a:r>
                    </a:p>
                  </a:txBody>
                  <a:tcPr/>
                </a:tc>
                <a:tc>
                  <a:txBody>
                    <a:bodyPr/>
                    <a:lstStyle/>
                    <a:p>
                      <a:pPr algn="ctr"/>
                      <a:r>
                        <a:rPr lang="en-US" sz="1600" dirty="0"/>
                        <a:t>No</a:t>
                      </a:r>
                    </a:p>
                    <a:p>
                      <a:pPr algn="ctr"/>
                      <a:r>
                        <a:rPr lang="en-US" sz="1600" dirty="0"/>
                        <a:t>DMDD</a:t>
                      </a:r>
                    </a:p>
                  </a:txBody>
                  <a:tcPr/>
                </a:tc>
                <a:extLst>
                  <a:ext uri="{0D108BD9-81ED-4DB2-BD59-A6C34878D82A}">
                    <a16:rowId xmlns:a16="http://schemas.microsoft.com/office/drawing/2014/main" val="3025933004"/>
                  </a:ext>
                </a:extLst>
              </a:tr>
              <a:tr h="1102573">
                <a:tc>
                  <a:txBody>
                    <a:bodyPr/>
                    <a:lstStyle/>
                    <a:p>
                      <a:r>
                        <a:rPr lang="en-US" dirty="0"/>
                        <a:t>Manic Symptoms:</a:t>
                      </a:r>
                    </a:p>
                    <a:p>
                      <a:r>
                        <a:rPr lang="en-US" dirty="0"/>
                        <a:t>CMRS&gt;=20</a:t>
                      </a:r>
                    </a:p>
                  </a:txBody>
                  <a:tcPr/>
                </a:tc>
                <a:tc>
                  <a:txBody>
                    <a:bodyPr/>
                    <a:lstStyle/>
                    <a:p>
                      <a:pPr algn="ctr"/>
                      <a:r>
                        <a:rPr lang="en-US" dirty="0"/>
                        <a:t>69.6</a:t>
                      </a:r>
                    </a:p>
                  </a:txBody>
                  <a:tcPr/>
                </a:tc>
                <a:tc>
                  <a:txBody>
                    <a:bodyPr/>
                    <a:lstStyle/>
                    <a:p>
                      <a:pPr algn="ctr"/>
                      <a:r>
                        <a:rPr lang="en-US" dirty="0"/>
                        <a:t>28</a:t>
                      </a:r>
                    </a:p>
                  </a:txBody>
                  <a:tcPr/>
                </a:tc>
                <a:tc>
                  <a:txBody>
                    <a:bodyPr/>
                    <a:lstStyle/>
                    <a:p>
                      <a:pPr algn="ctr"/>
                      <a:r>
                        <a:rPr lang="en-US" dirty="0"/>
                        <a:t>33.3</a:t>
                      </a:r>
                    </a:p>
                  </a:txBody>
                  <a:tcPr/>
                </a:tc>
                <a:tc>
                  <a:txBody>
                    <a:bodyPr/>
                    <a:lstStyle/>
                    <a:p>
                      <a:pPr algn="ctr"/>
                      <a:endParaRPr lang="en-US" dirty="0"/>
                    </a:p>
                  </a:txBody>
                  <a:tcPr/>
                </a:tc>
                <a:tc>
                  <a:txBody>
                    <a:bodyPr/>
                    <a:lstStyle/>
                    <a:p>
                      <a:pPr algn="ctr"/>
                      <a:r>
                        <a:rPr lang="en-US" dirty="0"/>
                        <a:t>8.9</a:t>
                      </a:r>
                    </a:p>
                  </a:txBody>
                  <a:tcPr/>
                </a:tc>
                <a:extLst>
                  <a:ext uri="{0D108BD9-81ED-4DB2-BD59-A6C34878D82A}">
                    <a16:rowId xmlns:a16="http://schemas.microsoft.com/office/drawing/2014/main" val="1941756361"/>
                  </a:ext>
                </a:extLst>
              </a:tr>
              <a:tr h="496157">
                <a:tc>
                  <a:txBody>
                    <a:bodyPr/>
                    <a:lstStyle/>
                    <a:p>
                      <a:r>
                        <a:rPr lang="en-US" dirty="0"/>
                        <a:t>Bipolar I Manic</a:t>
                      </a:r>
                    </a:p>
                  </a:txBody>
                  <a:tcPr/>
                </a:tc>
                <a:tc>
                  <a:txBody>
                    <a:bodyPr/>
                    <a:lstStyle/>
                    <a:p>
                      <a:pPr algn="ctr"/>
                      <a:r>
                        <a:rPr lang="en-US" dirty="0"/>
                        <a:t>3.1</a:t>
                      </a:r>
                    </a:p>
                  </a:txBody>
                  <a:tcPr/>
                </a:tc>
                <a:tc>
                  <a:txBody>
                    <a:bodyPr/>
                    <a:lstStyle/>
                    <a:p>
                      <a:pPr algn="ctr"/>
                      <a:r>
                        <a:rPr lang="en-US" dirty="0"/>
                        <a:t>9</a:t>
                      </a:r>
                    </a:p>
                  </a:txBody>
                  <a:tcPr/>
                </a:tc>
                <a:tc>
                  <a:txBody>
                    <a:bodyPr/>
                    <a:lstStyle/>
                    <a:p>
                      <a:pPr algn="ctr"/>
                      <a:r>
                        <a:rPr lang="en-US" dirty="0"/>
                        <a:t>9.7</a:t>
                      </a:r>
                    </a:p>
                  </a:txBody>
                  <a:tcPr/>
                </a:tc>
                <a:tc>
                  <a:txBody>
                    <a:bodyPr/>
                    <a:lstStyle/>
                    <a:p>
                      <a:pPr algn="ctr"/>
                      <a:r>
                        <a:rPr lang="en-US" dirty="0"/>
                        <a:t>0</a:t>
                      </a:r>
                    </a:p>
                  </a:txBody>
                  <a:tcPr/>
                </a:tc>
                <a:tc>
                  <a:txBody>
                    <a:bodyPr/>
                    <a:lstStyle/>
                    <a:p>
                      <a:pPr algn="ctr"/>
                      <a:r>
                        <a:rPr lang="en-US" dirty="0"/>
                        <a:t>6.4</a:t>
                      </a:r>
                    </a:p>
                  </a:txBody>
                  <a:tcPr/>
                </a:tc>
                <a:extLst>
                  <a:ext uri="{0D108BD9-81ED-4DB2-BD59-A6C34878D82A}">
                    <a16:rowId xmlns:a16="http://schemas.microsoft.com/office/drawing/2014/main" val="3115434201"/>
                  </a:ext>
                </a:extLst>
              </a:tr>
              <a:tr h="447154">
                <a:tc>
                  <a:txBody>
                    <a:bodyPr/>
                    <a:lstStyle/>
                    <a:p>
                      <a:r>
                        <a:rPr lang="en-US" dirty="0"/>
                        <a:t>ADHD</a:t>
                      </a:r>
                    </a:p>
                  </a:txBody>
                  <a:tcPr/>
                </a:tc>
                <a:tc>
                  <a:txBody>
                    <a:bodyPr/>
                    <a:lstStyle/>
                    <a:p>
                      <a:pPr algn="ctr"/>
                      <a:r>
                        <a:rPr lang="en-US" b="1" dirty="0"/>
                        <a:t>81.2</a:t>
                      </a:r>
                    </a:p>
                  </a:txBody>
                  <a:tcPr/>
                </a:tc>
                <a:tc>
                  <a:txBody>
                    <a:bodyPr/>
                    <a:lstStyle/>
                    <a:p>
                      <a:pPr algn="ctr"/>
                      <a:r>
                        <a:rPr lang="en-US" b="1" dirty="0"/>
                        <a:t>79</a:t>
                      </a:r>
                    </a:p>
                  </a:txBody>
                  <a:tcPr/>
                </a:tc>
                <a:tc>
                  <a:txBody>
                    <a:bodyPr/>
                    <a:lstStyle/>
                    <a:p>
                      <a:pPr algn="ctr"/>
                      <a:r>
                        <a:rPr lang="en-US" b="1" dirty="0"/>
                        <a:t>81.9</a:t>
                      </a:r>
                    </a:p>
                  </a:txBody>
                  <a:tcPr/>
                </a:tc>
                <a:tc>
                  <a:txBody>
                    <a:bodyPr/>
                    <a:lstStyle/>
                    <a:p>
                      <a:pPr algn="ctr"/>
                      <a:r>
                        <a:rPr lang="en-US" b="1" dirty="0"/>
                        <a:t>74.5</a:t>
                      </a:r>
                    </a:p>
                  </a:txBody>
                  <a:tcPr/>
                </a:tc>
                <a:tc>
                  <a:txBody>
                    <a:bodyPr/>
                    <a:lstStyle/>
                    <a:p>
                      <a:pPr algn="ctr"/>
                      <a:r>
                        <a:rPr lang="en-US" b="1" dirty="0"/>
                        <a:t>76.0</a:t>
                      </a:r>
                    </a:p>
                  </a:txBody>
                  <a:tcPr/>
                </a:tc>
                <a:extLst>
                  <a:ext uri="{0D108BD9-81ED-4DB2-BD59-A6C34878D82A}">
                    <a16:rowId xmlns:a16="http://schemas.microsoft.com/office/drawing/2014/main" val="3753491523"/>
                  </a:ext>
                </a:extLst>
              </a:tr>
              <a:tr h="447154">
                <a:tc>
                  <a:txBody>
                    <a:bodyPr/>
                    <a:lstStyle/>
                    <a:p>
                      <a:r>
                        <a:rPr lang="en-US" dirty="0"/>
                        <a:t>Anxiety</a:t>
                      </a:r>
                    </a:p>
                  </a:txBody>
                  <a:tcPr/>
                </a:tc>
                <a:tc>
                  <a:txBody>
                    <a:bodyPr/>
                    <a:lstStyle/>
                    <a:p>
                      <a:pPr algn="ctr"/>
                      <a:r>
                        <a:rPr lang="en-US" dirty="0"/>
                        <a:t>41.9</a:t>
                      </a:r>
                    </a:p>
                  </a:txBody>
                  <a:tcPr/>
                </a:tc>
                <a:tc>
                  <a:txBody>
                    <a:bodyPr/>
                    <a:lstStyle/>
                    <a:p>
                      <a:pPr algn="ctr"/>
                      <a:r>
                        <a:rPr lang="en-US" dirty="0"/>
                        <a:t>31.5</a:t>
                      </a:r>
                    </a:p>
                  </a:txBody>
                  <a:tcPr/>
                </a:tc>
                <a:tc>
                  <a:txBody>
                    <a:bodyPr/>
                    <a:lstStyle/>
                    <a:p>
                      <a:pPr algn="ctr"/>
                      <a:r>
                        <a:rPr lang="en-US" dirty="0"/>
                        <a:t>31.2</a:t>
                      </a:r>
                    </a:p>
                  </a:txBody>
                  <a:tcPr/>
                </a:tc>
                <a:tc>
                  <a:txBody>
                    <a:bodyPr/>
                    <a:lstStyle/>
                    <a:p>
                      <a:pPr algn="ctr"/>
                      <a:r>
                        <a:rPr lang="en-US" dirty="0"/>
                        <a:t>49</a:t>
                      </a:r>
                    </a:p>
                  </a:txBody>
                  <a:tcPr/>
                </a:tc>
                <a:tc>
                  <a:txBody>
                    <a:bodyPr/>
                    <a:lstStyle/>
                    <a:p>
                      <a:pPr algn="ctr"/>
                      <a:r>
                        <a:rPr lang="en-US" dirty="0"/>
                        <a:t>36.8</a:t>
                      </a:r>
                    </a:p>
                  </a:txBody>
                  <a:tcPr/>
                </a:tc>
                <a:extLst>
                  <a:ext uri="{0D108BD9-81ED-4DB2-BD59-A6C34878D82A}">
                    <a16:rowId xmlns:a16="http://schemas.microsoft.com/office/drawing/2014/main" val="2392889563"/>
                  </a:ext>
                </a:extLst>
              </a:tr>
              <a:tr h="447154">
                <a:tc>
                  <a:txBody>
                    <a:bodyPr/>
                    <a:lstStyle/>
                    <a:p>
                      <a:r>
                        <a:rPr lang="en-US" dirty="0"/>
                        <a:t>Depression</a:t>
                      </a:r>
                    </a:p>
                  </a:txBody>
                  <a:tcPr/>
                </a:tc>
                <a:tc>
                  <a:txBody>
                    <a:bodyPr/>
                    <a:lstStyle/>
                    <a:p>
                      <a:pPr algn="ctr"/>
                      <a:r>
                        <a:rPr lang="en-US" dirty="0"/>
                        <a:t>41.9</a:t>
                      </a:r>
                    </a:p>
                  </a:txBody>
                  <a:tcPr/>
                </a:tc>
                <a:tc>
                  <a:txBody>
                    <a:bodyPr/>
                    <a:lstStyle/>
                    <a:p>
                      <a:pPr algn="ctr"/>
                      <a:r>
                        <a:rPr lang="en-US" dirty="0"/>
                        <a:t>20</a:t>
                      </a:r>
                    </a:p>
                  </a:txBody>
                  <a:tcPr/>
                </a:tc>
                <a:tc>
                  <a:txBody>
                    <a:bodyPr/>
                    <a:lstStyle/>
                    <a:p>
                      <a:pPr algn="ctr"/>
                      <a:r>
                        <a:rPr lang="en-US" dirty="0"/>
                        <a:t>17.4</a:t>
                      </a:r>
                    </a:p>
                  </a:txBody>
                  <a:tcPr/>
                </a:tc>
                <a:tc>
                  <a:txBody>
                    <a:bodyPr/>
                    <a:lstStyle/>
                    <a:p>
                      <a:pPr algn="ctr"/>
                      <a:r>
                        <a:rPr lang="en-US" dirty="0"/>
                        <a:t>29.4</a:t>
                      </a:r>
                    </a:p>
                  </a:txBody>
                  <a:tcPr/>
                </a:tc>
                <a:tc>
                  <a:txBody>
                    <a:bodyPr/>
                    <a:lstStyle/>
                    <a:p>
                      <a:pPr algn="ctr"/>
                      <a:r>
                        <a:rPr lang="en-US" dirty="0"/>
                        <a:t>18.4</a:t>
                      </a:r>
                    </a:p>
                  </a:txBody>
                  <a:tcPr/>
                </a:tc>
                <a:extLst>
                  <a:ext uri="{0D108BD9-81ED-4DB2-BD59-A6C34878D82A}">
                    <a16:rowId xmlns:a16="http://schemas.microsoft.com/office/drawing/2014/main" val="663213504"/>
                  </a:ext>
                </a:extLst>
              </a:tr>
              <a:tr h="447154">
                <a:tc>
                  <a:txBody>
                    <a:bodyPr/>
                    <a:lstStyle/>
                    <a:p>
                      <a:r>
                        <a:rPr lang="en-US" dirty="0"/>
                        <a:t>ODD</a:t>
                      </a:r>
                    </a:p>
                  </a:txBody>
                  <a:tcPr/>
                </a:tc>
                <a:tc>
                  <a:txBody>
                    <a:bodyPr/>
                    <a:lstStyle/>
                    <a:p>
                      <a:pPr algn="ctr"/>
                      <a:r>
                        <a:rPr lang="en-US" b="1" dirty="0"/>
                        <a:t>100</a:t>
                      </a:r>
                    </a:p>
                  </a:txBody>
                  <a:tcPr/>
                </a:tc>
                <a:tc>
                  <a:txBody>
                    <a:bodyPr/>
                    <a:lstStyle/>
                    <a:p>
                      <a:pPr algn="ctr"/>
                      <a:r>
                        <a:rPr lang="en-US" b="1" dirty="0"/>
                        <a:t>70</a:t>
                      </a:r>
                    </a:p>
                  </a:txBody>
                  <a:tcPr/>
                </a:tc>
                <a:tc>
                  <a:txBody>
                    <a:bodyPr/>
                    <a:lstStyle/>
                    <a:p>
                      <a:pPr algn="ctr"/>
                      <a:r>
                        <a:rPr lang="en-US" b="1" dirty="0"/>
                        <a:t>82.7</a:t>
                      </a:r>
                    </a:p>
                  </a:txBody>
                  <a:tcPr/>
                </a:tc>
                <a:tc>
                  <a:txBody>
                    <a:bodyPr/>
                    <a:lstStyle/>
                    <a:p>
                      <a:pPr algn="ctr"/>
                      <a:r>
                        <a:rPr lang="en-US" b="1" dirty="0"/>
                        <a:t>88.2</a:t>
                      </a:r>
                    </a:p>
                  </a:txBody>
                  <a:tcPr/>
                </a:tc>
                <a:tc>
                  <a:txBody>
                    <a:bodyPr/>
                    <a:lstStyle/>
                    <a:p>
                      <a:pPr algn="ctr"/>
                      <a:r>
                        <a:rPr lang="en-US" b="1" dirty="0"/>
                        <a:t>14.8</a:t>
                      </a:r>
                    </a:p>
                  </a:txBody>
                  <a:tcPr/>
                </a:tc>
                <a:extLst>
                  <a:ext uri="{0D108BD9-81ED-4DB2-BD59-A6C34878D82A}">
                    <a16:rowId xmlns:a16="http://schemas.microsoft.com/office/drawing/2014/main" val="2979919997"/>
                  </a:ext>
                </a:extLst>
              </a:tr>
              <a:tr h="447154">
                <a:tc>
                  <a:txBody>
                    <a:bodyPr/>
                    <a:lstStyle/>
                    <a:p>
                      <a:r>
                        <a:rPr lang="en-US" dirty="0"/>
                        <a:t>ADHD +</a:t>
                      </a:r>
                      <a:r>
                        <a:rPr lang="en-US" baseline="0" dirty="0"/>
                        <a:t> ODD</a:t>
                      </a:r>
                      <a:endParaRPr lang="en-US" dirty="0"/>
                    </a:p>
                  </a:txBody>
                  <a:tcPr/>
                </a:tc>
                <a:tc>
                  <a:txBody>
                    <a:bodyPr/>
                    <a:lstStyle/>
                    <a:p>
                      <a:pPr algn="ctr"/>
                      <a:r>
                        <a:rPr lang="en-US" b="1" dirty="0"/>
                        <a:t>78.1</a:t>
                      </a:r>
                    </a:p>
                  </a:txBody>
                  <a:tcPr/>
                </a:tc>
                <a:tc>
                  <a:txBody>
                    <a:bodyPr/>
                    <a:lstStyle/>
                    <a:p>
                      <a:pPr algn="ctr"/>
                      <a:r>
                        <a:rPr lang="en-US" b="1" dirty="0"/>
                        <a:t>77</a:t>
                      </a:r>
                    </a:p>
                  </a:txBody>
                  <a:tcPr/>
                </a:tc>
                <a:tc>
                  <a:txBody>
                    <a:bodyPr/>
                    <a:lstStyle/>
                    <a:p>
                      <a:pPr algn="ctr"/>
                      <a:r>
                        <a:rPr lang="en-US" b="1" dirty="0"/>
                        <a:t>86.1</a:t>
                      </a:r>
                    </a:p>
                  </a:txBody>
                  <a:tcPr/>
                </a:tc>
                <a:tc>
                  <a:txBody>
                    <a:bodyPr/>
                    <a:lstStyle/>
                    <a:p>
                      <a:pPr algn="ctr"/>
                      <a:r>
                        <a:rPr lang="en-US" b="1" dirty="0"/>
                        <a:t>n/a</a:t>
                      </a:r>
                    </a:p>
                  </a:txBody>
                  <a:tcPr/>
                </a:tc>
                <a:tc>
                  <a:txBody>
                    <a:bodyPr/>
                    <a:lstStyle/>
                    <a:p>
                      <a:pPr algn="ctr"/>
                      <a:r>
                        <a:rPr lang="en-US" b="0" dirty="0"/>
                        <a:t>18.1</a:t>
                      </a:r>
                    </a:p>
                  </a:txBody>
                  <a:tcPr/>
                </a:tc>
                <a:extLst>
                  <a:ext uri="{0D108BD9-81ED-4DB2-BD59-A6C34878D82A}">
                    <a16:rowId xmlns:a16="http://schemas.microsoft.com/office/drawing/2014/main" val="761978536"/>
                  </a:ext>
                </a:extLst>
              </a:tr>
              <a:tr h="447154">
                <a:tc>
                  <a:txBody>
                    <a:bodyPr/>
                    <a:lstStyle/>
                    <a:p>
                      <a:r>
                        <a:rPr lang="en-US" dirty="0"/>
                        <a:t>ASD</a:t>
                      </a:r>
                    </a:p>
                  </a:txBody>
                  <a:tcPr/>
                </a:tc>
                <a:tc>
                  <a:txBody>
                    <a:bodyPr/>
                    <a:lstStyle/>
                    <a:p>
                      <a:pPr algn="ctr"/>
                      <a:r>
                        <a:rPr lang="en-US" dirty="0"/>
                        <a:t>28.1</a:t>
                      </a:r>
                    </a:p>
                  </a:txBody>
                  <a:tcPr/>
                </a:tc>
                <a:tc>
                  <a:txBody>
                    <a:bodyPr/>
                    <a:lstStyle/>
                    <a:p>
                      <a:pPr algn="ctr"/>
                      <a:r>
                        <a:rPr lang="en-US" dirty="0"/>
                        <a:t>3</a:t>
                      </a:r>
                    </a:p>
                  </a:txBody>
                  <a:tcPr/>
                </a:tc>
                <a:tc>
                  <a:txBody>
                    <a:bodyPr/>
                    <a:lstStyle/>
                    <a:p>
                      <a:pPr algn="ctr"/>
                      <a:r>
                        <a:rPr lang="en-US" dirty="0"/>
                        <a:t>31.8</a:t>
                      </a:r>
                    </a:p>
                  </a:txBody>
                  <a:tcPr/>
                </a:tc>
                <a:tc>
                  <a:txBody>
                    <a:bodyPr/>
                    <a:lstStyle/>
                    <a:p>
                      <a:pPr algn="ctr"/>
                      <a:r>
                        <a:rPr lang="en-US" dirty="0"/>
                        <a:t>n/a</a:t>
                      </a:r>
                    </a:p>
                  </a:txBody>
                  <a:tcPr/>
                </a:tc>
                <a:tc>
                  <a:txBody>
                    <a:bodyPr/>
                    <a:lstStyle/>
                    <a:p>
                      <a:pPr algn="ctr"/>
                      <a:r>
                        <a:rPr lang="en-US" dirty="0"/>
                        <a:t>15.7</a:t>
                      </a:r>
                    </a:p>
                  </a:txBody>
                  <a:tcPr/>
                </a:tc>
                <a:extLst>
                  <a:ext uri="{0D108BD9-81ED-4DB2-BD59-A6C34878D82A}">
                    <a16:rowId xmlns:a16="http://schemas.microsoft.com/office/drawing/2014/main" val="2337612665"/>
                  </a:ext>
                </a:extLst>
              </a:tr>
            </a:tbl>
          </a:graphicData>
        </a:graphic>
      </p:graphicFrame>
      <p:sp>
        <p:nvSpPr>
          <p:cNvPr id="6" name="TextBox 5">
            <a:extLst>
              <a:ext uri="{FF2B5EF4-FFF2-40B4-BE49-F238E27FC236}">
                <a16:creationId xmlns:a16="http://schemas.microsoft.com/office/drawing/2014/main" id="{F11695A6-F316-45E8-B3B3-24AA9B23A12E}"/>
              </a:ext>
            </a:extLst>
          </p:cNvPr>
          <p:cNvSpPr txBox="1"/>
          <p:nvPr/>
        </p:nvSpPr>
        <p:spPr>
          <a:xfrm>
            <a:off x="7620000" y="5943600"/>
            <a:ext cx="2895600" cy="369332"/>
          </a:xfrm>
          <a:prstGeom prst="rect">
            <a:avLst/>
          </a:prstGeom>
          <a:noFill/>
        </p:spPr>
        <p:txBody>
          <a:bodyPr wrap="square" rtlCol="0">
            <a:spAutoFit/>
          </a:bodyPr>
          <a:lstStyle/>
          <a:p>
            <a:pPr fontAlgn="base">
              <a:spcBef>
                <a:spcPct val="0"/>
              </a:spcBef>
              <a:spcAft>
                <a:spcPct val="0"/>
              </a:spcAft>
              <a:defRPr/>
            </a:pPr>
            <a:r>
              <a:rPr lang="en-US" dirty="0">
                <a:solidFill>
                  <a:prstClr val="black"/>
                </a:solidFill>
                <a:latin typeface="Arial" charset="0"/>
              </a:rPr>
              <a:t>Carlson, G (2017)</a:t>
            </a:r>
          </a:p>
        </p:txBody>
      </p:sp>
    </p:spTree>
    <p:extLst>
      <p:ext uri="{BB962C8B-B14F-4D97-AF65-F5344CB8AC3E}">
        <p14:creationId xmlns:p14="http://schemas.microsoft.com/office/powerpoint/2010/main" val="5860065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3147-826E-4B6F-8D45-2C3EC00808DF}"/>
              </a:ext>
            </a:extLst>
          </p:cNvPr>
          <p:cNvSpPr>
            <a:spLocks noGrp="1"/>
          </p:cNvSpPr>
          <p:nvPr>
            <p:ph type="title"/>
          </p:nvPr>
        </p:nvSpPr>
        <p:spPr/>
        <p:txBody>
          <a:bodyPr/>
          <a:lstStyle/>
          <a:p>
            <a:r>
              <a:rPr lang="en-US" dirty="0"/>
              <a:t>What is Max’s Diagnosis?</a:t>
            </a:r>
          </a:p>
        </p:txBody>
      </p:sp>
      <p:sp>
        <p:nvSpPr>
          <p:cNvPr id="3" name="Content Placeholder 2">
            <a:extLst>
              <a:ext uri="{FF2B5EF4-FFF2-40B4-BE49-F238E27FC236}">
                <a16:creationId xmlns:a16="http://schemas.microsoft.com/office/drawing/2014/main" id="{10CE2ED4-6578-46E8-9B09-A6CFE750CA0A}"/>
              </a:ext>
            </a:extLst>
          </p:cNvPr>
          <p:cNvSpPr>
            <a:spLocks noGrp="1"/>
          </p:cNvSpPr>
          <p:nvPr>
            <p:ph idx="1"/>
          </p:nvPr>
        </p:nvSpPr>
        <p:spPr>
          <a:xfrm>
            <a:off x="630841" y="1463041"/>
            <a:ext cx="11215441" cy="4400730"/>
          </a:xfrm>
        </p:spPr>
        <p:txBody>
          <a:bodyPr>
            <a:normAutofit/>
          </a:bodyPr>
          <a:lstStyle/>
          <a:p>
            <a:pPr marL="514350" indent="-514350">
              <a:buFont typeface="+mj-lt"/>
              <a:buAutoNum type="alphaUcPeriod"/>
            </a:pPr>
            <a:r>
              <a:rPr lang="en-US" sz="3600" dirty="0"/>
              <a:t>ODD</a:t>
            </a:r>
          </a:p>
          <a:p>
            <a:pPr marL="514350" indent="-514350">
              <a:buFont typeface="+mj-lt"/>
              <a:buAutoNum type="alphaUcPeriod"/>
            </a:pPr>
            <a:r>
              <a:rPr lang="en-US" sz="3600" dirty="0"/>
              <a:t>DMDD</a:t>
            </a:r>
          </a:p>
          <a:p>
            <a:pPr marL="514350" indent="-514350">
              <a:buFont typeface="+mj-lt"/>
              <a:buAutoNum type="alphaUcPeriod"/>
            </a:pPr>
            <a:r>
              <a:rPr lang="en-US" sz="3600" dirty="0"/>
              <a:t>Bipolar Disorder</a:t>
            </a:r>
          </a:p>
          <a:p>
            <a:pPr marL="514350" indent="-514350">
              <a:buFont typeface="+mj-lt"/>
              <a:buAutoNum type="alphaUcPeriod"/>
            </a:pPr>
            <a:r>
              <a:rPr lang="en-US" sz="3600" dirty="0"/>
              <a:t>ADHD</a:t>
            </a:r>
          </a:p>
          <a:p>
            <a:pPr marL="514350" indent="-514350">
              <a:buFont typeface="+mj-lt"/>
              <a:buAutoNum type="alphaUcPeriod"/>
            </a:pPr>
            <a:r>
              <a:rPr lang="en-US" sz="3600" dirty="0"/>
              <a:t>A and D </a:t>
            </a:r>
          </a:p>
        </p:txBody>
      </p:sp>
    </p:spTree>
    <p:extLst>
      <p:ext uri="{BB962C8B-B14F-4D97-AF65-F5344CB8AC3E}">
        <p14:creationId xmlns:p14="http://schemas.microsoft.com/office/powerpoint/2010/main" val="997821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E0F32F4-0A24-4239-B1CD-64ACA0FF99BF}"/>
              </a:ext>
            </a:extLst>
          </p:cNvPr>
          <p:cNvPicPr>
            <a:picLocks noGrp="1" noChangeAspect="1"/>
          </p:cNvPicPr>
          <p:nvPr>
            <p:ph idx="1"/>
          </p:nvPr>
        </p:nvPicPr>
        <p:blipFill>
          <a:blip r:embed="rId2"/>
          <a:stretch>
            <a:fillRect/>
          </a:stretch>
        </p:blipFill>
        <p:spPr>
          <a:xfrm>
            <a:off x="2373644" y="1600201"/>
            <a:ext cx="7837156" cy="4486594"/>
          </a:xfrm>
          <a:prstGeom prst="rect">
            <a:avLst/>
          </a:prstGeom>
        </p:spPr>
      </p:pic>
      <p:sp>
        <p:nvSpPr>
          <p:cNvPr id="3" name="Title 2">
            <a:extLst>
              <a:ext uri="{FF2B5EF4-FFF2-40B4-BE49-F238E27FC236}">
                <a16:creationId xmlns:a16="http://schemas.microsoft.com/office/drawing/2014/main" id="{20E12171-3B44-41D2-93E1-07A1F141632C}"/>
              </a:ext>
            </a:extLst>
          </p:cNvPr>
          <p:cNvSpPr>
            <a:spLocks noGrp="1"/>
          </p:cNvSpPr>
          <p:nvPr>
            <p:ph type="title"/>
          </p:nvPr>
        </p:nvSpPr>
        <p:spPr>
          <a:xfrm>
            <a:off x="282498" y="316553"/>
            <a:ext cx="10553627" cy="909304"/>
          </a:xfrm>
        </p:spPr>
        <p:txBody>
          <a:bodyPr>
            <a:normAutofit/>
          </a:bodyPr>
          <a:lstStyle/>
          <a:p>
            <a:r>
              <a:rPr lang="en-US" dirty="0"/>
              <a:t>      </a:t>
            </a:r>
            <a:r>
              <a:rPr lang="en-US" sz="4000" dirty="0"/>
              <a:t>DDX of Explosive Outbursts</a:t>
            </a:r>
          </a:p>
        </p:txBody>
      </p:sp>
      <p:sp>
        <p:nvSpPr>
          <p:cNvPr id="5" name="TextBox 4">
            <a:extLst>
              <a:ext uri="{FF2B5EF4-FFF2-40B4-BE49-F238E27FC236}">
                <a16:creationId xmlns:a16="http://schemas.microsoft.com/office/drawing/2014/main" id="{3F3FCBCE-9F96-44B6-9042-D7C029CEA012}"/>
              </a:ext>
            </a:extLst>
          </p:cNvPr>
          <p:cNvSpPr txBox="1"/>
          <p:nvPr/>
        </p:nvSpPr>
        <p:spPr>
          <a:xfrm>
            <a:off x="7543800" y="5867400"/>
            <a:ext cx="2895600" cy="369332"/>
          </a:xfrm>
          <a:prstGeom prst="rect">
            <a:avLst/>
          </a:prstGeom>
          <a:noFill/>
        </p:spPr>
        <p:txBody>
          <a:bodyPr wrap="square" rtlCol="0">
            <a:spAutoFit/>
          </a:bodyPr>
          <a:lstStyle/>
          <a:p>
            <a:r>
              <a:rPr lang="en-US" dirty="0"/>
              <a:t>Carlson, G (2017)</a:t>
            </a:r>
          </a:p>
        </p:txBody>
      </p:sp>
    </p:spTree>
    <p:extLst>
      <p:ext uri="{BB962C8B-B14F-4D97-AF65-F5344CB8AC3E}">
        <p14:creationId xmlns:p14="http://schemas.microsoft.com/office/powerpoint/2010/main" val="2635192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074705-1AA6-4994-BA2A-D823360C7F65}"/>
              </a:ext>
            </a:extLst>
          </p:cNvPr>
          <p:cNvSpPr>
            <a:spLocks noGrp="1"/>
          </p:cNvSpPr>
          <p:nvPr>
            <p:ph idx="1"/>
          </p:nvPr>
        </p:nvSpPr>
        <p:spPr>
          <a:xfrm>
            <a:off x="630841" y="1463041"/>
            <a:ext cx="11215441" cy="4299130"/>
          </a:xfrm>
        </p:spPr>
        <p:txBody>
          <a:bodyPr>
            <a:normAutofit/>
          </a:bodyPr>
          <a:lstStyle/>
          <a:p>
            <a:r>
              <a:rPr lang="en-US" sz="2800" dirty="0"/>
              <a:t>Overall goal is to reduce the frequency, intensity, and duration of explosive episodes. </a:t>
            </a:r>
          </a:p>
          <a:p>
            <a:r>
              <a:rPr lang="en-US" sz="2800" dirty="0"/>
              <a:t>Behavioral therapy should always be considered a first-line intervention and should be implemented across all settings. </a:t>
            </a:r>
          </a:p>
          <a:p>
            <a:r>
              <a:rPr lang="en-US" sz="2800" dirty="0"/>
              <a:t>Medication treatment should target common comorbid disorders:</a:t>
            </a:r>
          </a:p>
          <a:p>
            <a:pPr lvl="1"/>
            <a:r>
              <a:rPr lang="en-US" sz="2400" dirty="0"/>
              <a:t>ADHD</a:t>
            </a:r>
          </a:p>
          <a:p>
            <a:pPr lvl="1"/>
            <a:r>
              <a:rPr lang="en-US" sz="2400" dirty="0"/>
              <a:t>Depression</a:t>
            </a:r>
          </a:p>
          <a:p>
            <a:pPr lvl="1"/>
            <a:r>
              <a:rPr lang="en-US" sz="2400" dirty="0"/>
              <a:t>Anxiety   </a:t>
            </a:r>
          </a:p>
        </p:txBody>
      </p:sp>
      <p:sp>
        <p:nvSpPr>
          <p:cNvPr id="3" name="Title 2">
            <a:extLst>
              <a:ext uri="{FF2B5EF4-FFF2-40B4-BE49-F238E27FC236}">
                <a16:creationId xmlns:a16="http://schemas.microsoft.com/office/drawing/2014/main" id="{9CFF2E91-0CEA-42C0-B404-28A9CD924F38}"/>
              </a:ext>
            </a:extLst>
          </p:cNvPr>
          <p:cNvSpPr>
            <a:spLocks noGrp="1"/>
          </p:cNvSpPr>
          <p:nvPr>
            <p:ph type="title"/>
          </p:nvPr>
        </p:nvSpPr>
        <p:spPr/>
        <p:txBody>
          <a:bodyPr/>
          <a:lstStyle/>
          <a:p>
            <a:r>
              <a:rPr lang="en-US" dirty="0"/>
              <a:t>Treatment Planning </a:t>
            </a:r>
          </a:p>
        </p:txBody>
      </p:sp>
      <p:sp>
        <p:nvSpPr>
          <p:cNvPr id="4" name="TextBox 3">
            <a:extLst>
              <a:ext uri="{FF2B5EF4-FFF2-40B4-BE49-F238E27FC236}">
                <a16:creationId xmlns:a16="http://schemas.microsoft.com/office/drawing/2014/main" id="{04747269-994F-4442-ABEE-B3E807FFA08F}"/>
              </a:ext>
            </a:extLst>
          </p:cNvPr>
          <p:cNvSpPr txBox="1"/>
          <p:nvPr/>
        </p:nvSpPr>
        <p:spPr>
          <a:xfrm>
            <a:off x="7543801" y="5943600"/>
            <a:ext cx="2109873" cy="369332"/>
          </a:xfrm>
          <a:prstGeom prst="rect">
            <a:avLst/>
          </a:prstGeom>
          <a:noFill/>
        </p:spPr>
        <p:txBody>
          <a:bodyPr wrap="none" rtlCol="0">
            <a:spAutoFit/>
          </a:bodyPr>
          <a:lstStyle/>
          <a:p>
            <a:r>
              <a:rPr lang="en-US" dirty="0" err="1"/>
              <a:t>Elmaadawi</a:t>
            </a:r>
            <a:r>
              <a:rPr lang="en-US" dirty="0"/>
              <a:t>, A (2018)</a:t>
            </a:r>
          </a:p>
        </p:txBody>
      </p:sp>
    </p:spTree>
    <p:extLst>
      <p:ext uri="{BB962C8B-B14F-4D97-AF65-F5344CB8AC3E}">
        <p14:creationId xmlns:p14="http://schemas.microsoft.com/office/powerpoint/2010/main" val="6542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Systematic approach to “mood dysregulation”</a:t>
            </a:r>
          </a:p>
        </p:txBody>
      </p:sp>
      <p:sp>
        <p:nvSpPr>
          <p:cNvPr id="3" name="Content Placeholder 2"/>
          <p:cNvSpPr>
            <a:spLocks noGrp="1"/>
          </p:cNvSpPr>
          <p:nvPr>
            <p:ph idx="1"/>
          </p:nvPr>
        </p:nvSpPr>
        <p:spPr>
          <a:xfrm>
            <a:off x="630842" y="1463041"/>
            <a:ext cx="10820930" cy="4404359"/>
          </a:xfrm>
        </p:spPr>
        <p:txBody>
          <a:bodyPr>
            <a:normAutofit/>
          </a:bodyPr>
          <a:lstStyle/>
          <a:p>
            <a:pPr marL="0" indent="0">
              <a:buNone/>
            </a:pPr>
            <a:r>
              <a:rPr lang="en-US" sz="2400" dirty="0"/>
              <a:t>1) Comprehensive psychiatric assessment</a:t>
            </a:r>
          </a:p>
          <a:p>
            <a:pPr lvl="1"/>
            <a:r>
              <a:rPr lang="en-US" sz="2000" dirty="0"/>
              <a:t>While ADHD/ODD are common; anxiety, depression, and autism are other common primary disorders; it is why they are “rule outs” for DMDD</a:t>
            </a:r>
          </a:p>
          <a:p>
            <a:pPr lvl="1"/>
            <a:r>
              <a:rPr lang="en-US" sz="2000" dirty="0"/>
              <a:t>Keep careful records of frequency, intensity, number, and duration of outbursts</a:t>
            </a:r>
          </a:p>
          <a:p>
            <a:pPr marL="0" indent="0">
              <a:buNone/>
            </a:pPr>
            <a:r>
              <a:rPr lang="en-US" sz="2400" dirty="0"/>
              <a:t>2) Maximize the treatment of the base condition </a:t>
            </a:r>
          </a:p>
          <a:p>
            <a:pPr lvl="1"/>
            <a:r>
              <a:rPr lang="en-US" sz="1900" dirty="0"/>
              <a:t>Most data: it is ADHD-C</a:t>
            </a:r>
          </a:p>
          <a:p>
            <a:pPr lvl="1"/>
            <a:r>
              <a:rPr lang="en-US" sz="1900" dirty="0"/>
              <a:t>If symptoms remain, add another medication</a:t>
            </a:r>
          </a:p>
          <a:p>
            <a:pPr lvl="2"/>
            <a:r>
              <a:rPr lang="en-US" sz="1700" dirty="0"/>
              <a:t>SSRI/SNRI</a:t>
            </a:r>
          </a:p>
          <a:p>
            <a:pPr lvl="2"/>
            <a:r>
              <a:rPr lang="en-US" sz="1700" dirty="0"/>
              <a:t>“Mixed receptor antagonists”</a:t>
            </a:r>
          </a:p>
          <a:p>
            <a:pPr lvl="2"/>
            <a:r>
              <a:rPr lang="en-US" sz="1700" dirty="0"/>
              <a:t>Mood Stabilizers</a:t>
            </a:r>
          </a:p>
          <a:p>
            <a:pPr lvl="2"/>
            <a:r>
              <a:rPr lang="en-US" sz="1700" dirty="0"/>
              <a:t>Pay attention to weight gain immediately (metformin has good data)</a:t>
            </a:r>
          </a:p>
          <a:p>
            <a:pPr marL="0" indent="0">
              <a:buNone/>
            </a:pPr>
            <a:r>
              <a:rPr lang="en-US" sz="2400" dirty="0"/>
              <a:t>3) The condition appears quite chronic; short-term solutions are inadequate</a:t>
            </a:r>
          </a:p>
        </p:txBody>
      </p:sp>
      <p:sp>
        <p:nvSpPr>
          <p:cNvPr id="4" name="TextBox 3">
            <a:extLst>
              <a:ext uri="{FF2B5EF4-FFF2-40B4-BE49-F238E27FC236}">
                <a16:creationId xmlns:a16="http://schemas.microsoft.com/office/drawing/2014/main" id="{3D1DB7DC-AC72-4588-B403-DFD67A575373}"/>
              </a:ext>
            </a:extLst>
          </p:cNvPr>
          <p:cNvSpPr txBox="1"/>
          <p:nvPr/>
        </p:nvSpPr>
        <p:spPr>
          <a:xfrm>
            <a:off x="7848600" y="6215771"/>
            <a:ext cx="2895600" cy="369332"/>
          </a:xfrm>
          <a:prstGeom prst="rect">
            <a:avLst/>
          </a:prstGeom>
          <a:noFill/>
        </p:spPr>
        <p:txBody>
          <a:bodyPr wrap="square" rtlCol="0">
            <a:spAutoFit/>
          </a:bodyPr>
          <a:lstStyle/>
          <a:p>
            <a:r>
              <a:rPr lang="en-US" dirty="0"/>
              <a:t>Carlson, G (2017)</a:t>
            </a:r>
          </a:p>
        </p:txBody>
      </p:sp>
    </p:spTree>
    <p:extLst>
      <p:ext uri="{BB962C8B-B14F-4D97-AF65-F5344CB8AC3E}">
        <p14:creationId xmlns:p14="http://schemas.microsoft.com/office/powerpoint/2010/main" val="23634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371A9B-21AC-45CF-862A-E5DD39A583EB}"/>
              </a:ext>
            </a:extLst>
          </p:cNvPr>
          <p:cNvSpPr>
            <a:spLocks noGrp="1"/>
          </p:cNvSpPr>
          <p:nvPr>
            <p:ph idx="1"/>
          </p:nvPr>
        </p:nvSpPr>
        <p:spPr>
          <a:xfrm>
            <a:off x="630842" y="1738813"/>
            <a:ext cx="10980588" cy="3869595"/>
          </a:xfrm>
        </p:spPr>
        <p:txBody>
          <a:bodyPr>
            <a:normAutofit/>
          </a:bodyPr>
          <a:lstStyle/>
          <a:p>
            <a:pPr marL="0" indent="0">
              <a:buNone/>
            </a:pPr>
            <a:r>
              <a:rPr lang="en-US" sz="2800" dirty="0"/>
              <a:t>At the conclusion of this continuing medical education activity, the participant will be able to: </a:t>
            </a:r>
          </a:p>
          <a:p>
            <a:pPr marL="514350" indent="-514350">
              <a:buFont typeface="+mj-lt"/>
              <a:buAutoNum type="arabicPeriod"/>
            </a:pPr>
            <a:r>
              <a:rPr lang="en-US" sz="2800" dirty="0"/>
              <a:t>Understand the behavioral perspective of psychiatric illness and pathological behaviors.</a:t>
            </a:r>
          </a:p>
          <a:p>
            <a:pPr marL="514350" indent="-514350">
              <a:buFont typeface="+mj-lt"/>
              <a:buAutoNum type="arabicPeriod"/>
            </a:pPr>
            <a:r>
              <a:rPr lang="en-US" sz="2800" dirty="0"/>
              <a:t>Apply the theoretical perspectives discussed to develop a differential diagnosis for  disruptive behavior disorders and DMDD. </a:t>
            </a:r>
          </a:p>
          <a:p>
            <a:pPr marL="514350" indent="-514350">
              <a:buFont typeface="+mj-lt"/>
              <a:buAutoNum type="arabicPeriod"/>
            </a:pPr>
            <a:r>
              <a:rPr lang="en-US" sz="2800" dirty="0"/>
              <a:t>Understand the evidence-based treatments for disruptive behavior disorders and DMDD.</a:t>
            </a:r>
          </a:p>
          <a:p>
            <a:pPr marL="0" indent="0">
              <a:buNone/>
            </a:pPr>
            <a:endParaRPr lang="en-US" dirty="0"/>
          </a:p>
        </p:txBody>
      </p:sp>
      <p:sp>
        <p:nvSpPr>
          <p:cNvPr id="3" name="Title 2">
            <a:extLst>
              <a:ext uri="{FF2B5EF4-FFF2-40B4-BE49-F238E27FC236}">
                <a16:creationId xmlns:a16="http://schemas.microsoft.com/office/drawing/2014/main" id="{BA0758B6-F451-42A8-B4DC-C651E0B85946}"/>
              </a:ext>
            </a:extLst>
          </p:cNvPr>
          <p:cNvSpPr>
            <a:spLocks noGrp="1"/>
          </p:cNvSpPr>
          <p:nvPr>
            <p:ph type="title"/>
          </p:nvPr>
        </p:nvSpPr>
        <p:spPr/>
        <p:txBody>
          <a:bodyPr/>
          <a:lstStyle/>
          <a:p>
            <a:r>
              <a:rPr lang="en-US" dirty="0"/>
              <a:t>Learning Objectives </a:t>
            </a:r>
          </a:p>
        </p:txBody>
      </p:sp>
    </p:spTree>
    <p:extLst>
      <p:ext uri="{BB962C8B-B14F-4D97-AF65-F5344CB8AC3E}">
        <p14:creationId xmlns:p14="http://schemas.microsoft.com/office/powerpoint/2010/main" val="4099174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Pharmacotherapy Measurement of Target Symptoms </a:t>
            </a:r>
          </a:p>
        </p:txBody>
      </p:sp>
      <p:sp>
        <p:nvSpPr>
          <p:cNvPr id="3" name="Content Placeholder 2"/>
          <p:cNvSpPr>
            <a:spLocks noGrp="1"/>
          </p:cNvSpPr>
          <p:nvPr>
            <p:ph idx="1"/>
          </p:nvPr>
        </p:nvSpPr>
        <p:spPr>
          <a:xfrm>
            <a:off x="630841" y="1861066"/>
            <a:ext cx="9579959" cy="4191000"/>
          </a:xfrm>
        </p:spPr>
        <p:txBody>
          <a:bodyPr>
            <a:normAutofit/>
          </a:bodyPr>
          <a:lstStyle/>
          <a:p>
            <a:pPr marL="457200" indent="-457200">
              <a:buAutoNum type="arabicParenR"/>
            </a:pPr>
            <a:r>
              <a:rPr lang="en-US" sz="3200" dirty="0"/>
              <a:t>How the child feels </a:t>
            </a:r>
          </a:p>
          <a:p>
            <a:pPr lvl="1"/>
            <a:r>
              <a:rPr lang="en-US" sz="2800" dirty="0"/>
              <a:t>CESDC/PHQ-9 teens for depression/irritability</a:t>
            </a:r>
          </a:p>
          <a:p>
            <a:pPr lvl="1"/>
            <a:r>
              <a:rPr lang="en-US" sz="2800" dirty="0"/>
              <a:t>SCARED/GAD-7 (&gt;12) for anxiety</a:t>
            </a:r>
          </a:p>
          <a:p>
            <a:pPr marL="457200" indent="-457200">
              <a:buAutoNum type="arabicParenR" startAt="2"/>
            </a:pPr>
            <a:r>
              <a:rPr lang="en-US" sz="3200" dirty="0"/>
              <a:t>What the child does </a:t>
            </a:r>
          </a:p>
          <a:p>
            <a:pPr lvl="1"/>
            <a:r>
              <a:rPr lang="en-US" sz="2800" dirty="0"/>
              <a:t>Modified Overt Aggression Scale </a:t>
            </a:r>
          </a:p>
          <a:p>
            <a:pPr lvl="1"/>
            <a:r>
              <a:rPr lang="en-US" sz="2800" dirty="0"/>
              <a:t>Parent and Teacher Vanderbilt</a:t>
            </a:r>
          </a:p>
          <a:p>
            <a:pPr marL="457200" lvl="1"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9DAC3D94-3C4D-49F7-89DF-9EB718F0251B}"/>
              </a:ext>
            </a:extLst>
          </p:cNvPr>
          <p:cNvSpPr txBox="1"/>
          <p:nvPr/>
        </p:nvSpPr>
        <p:spPr>
          <a:xfrm>
            <a:off x="630841" y="5682734"/>
            <a:ext cx="2895600" cy="369332"/>
          </a:xfrm>
          <a:prstGeom prst="rect">
            <a:avLst/>
          </a:prstGeom>
          <a:noFill/>
        </p:spPr>
        <p:txBody>
          <a:bodyPr wrap="square" rtlCol="0">
            <a:spAutoFit/>
          </a:bodyPr>
          <a:lstStyle/>
          <a:p>
            <a:pPr fontAlgn="base">
              <a:spcBef>
                <a:spcPct val="0"/>
              </a:spcBef>
              <a:spcAft>
                <a:spcPct val="0"/>
              </a:spcAft>
              <a:defRPr/>
            </a:pPr>
            <a:r>
              <a:rPr lang="en-US" dirty="0">
                <a:solidFill>
                  <a:prstClr val="black"/>
                </a:solidFill>
                <a:latin typeface="Arial" charset="0"/>
              </a:rPr>
              <a:t>Carlson, G (2017)</a:t>
            </a:r>
          </a:p>
        </p:txBody>
      </p:sp>
    </p:spTree>
    <p:extLst>
      <p:ext uri="{BB962C8B-B14F-4D97-AF65-F5344CB8AC3E}">
        <p14:creationId xmlns:p14="http://schemas.microsoft.com/office/powerpoint/2010/main" val="1309397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B6CCE4-DC05-488F-A91B-259CB20E3ACA}"/>
              </a:ext>
            </a:extLst>
          </p:cNvPr>
          <p:cNvSpPr>
            <a:spLocks noGrp="1"/>
          </p:cNvSpPr>
          <p:nvPr>
            <p:ph idx="1"/>
          </p:nvPr>
        </p:nvSpPr>
        <p:spPr>
          <a:xfrm>
            <a:off x="630841" y="2101670"/>
            <a:ext cx="11500567" cy="3869595"/>
          </a:xfrm>
        </p:spPr>
        <p:txBody>
          <a:bodyPr>
            <a:normAutofit fontScale="92500" lnSpcReduction="10000"/>
          </a:bodyPr>
          <a:lstStyle/>
          <a:p>
            <a:r>
              <a:rPr lang="en-US" sz="2800" dirty="0"/>
              <a:t>No medications are FDA approved for DMDD.</a:t>
            </a:r>
          </a:p>
          <a:p>
            <a:r>
              <a:rPr lang="en-US" sz="2800" dirty="0"/>
              <a:t>ADHD Medications </a:t>
            </a:r>
          </a:p>
          <a:p>
            <a:pPr lvl="1"/>
            <a:r>
              <a:rPr lang="en-US" dirty="0"/>
              <a:t>Stimulants</a:t>
            </a:r>
          </a:p>
          <a:p>
            <a:pPr lvl="1"/>
            <a:r>
              <a:rPr lang="en-US" dirty="0"/>
              <a:t>Alpha-2 agonists</a:t>
            </a:r>
          </a:p>
          <a:p>
            <a:pPr lvl="1"/>
            <a:r>
              <a:rPr lang="en-US" dirty="0"/>
              <a:t>Atomoxetine</a:t>
            </a:r>
          </a:p>
          <a:p>
            <a:r>
              <a:rPr lang="en-US" sz="2800" dirty="0"/>
              <a:t>Antipsychotics</a:t>
            </a:r>
            <a:r>
              <a:rPr lang="en-US" dirty="0"/>
              <a:t> </a:t>
            </a:r>
          </a:p>
          <a:p>
            <a:r>
              <a:rPr lang="en-US" sz="2800" dirty="0"/>
              <a:t>Mood Stabilizers</a:t>
            </a:r>
          </a:p>
          <a:p>
            <a:pPr lvl="1"/>
            <a:r>
              <a:rPr lang="en-US" dirty="0"/>
              <a:t>Divalproex</a:t>
            </a:r>
          </a:p>
          <a:p>
            <a:pPr lvl="1"/>
            <a:r>
              <a:rPr lang="en-US" dirty="0"/>
              <a:t>Lithium</a:t>
            </a:r>
          </a:p>
          <a:p>
            <a:r>
              <a:rPr lang="en-US" sz="2800" dirty="0"/>
              <a:t>Antidepressants </a:t>
            </a:r>
          </a:p>
          <a:p>
            <a:endParaRPr lang="en-US" dirty="0"/>
          </a:p>
          <a:p>
            <a:endParaRPr lang="en-US" dirty="0"/>
          </a:p>
        </p:txBody>
      </p:sp>
      <p:sp>
        <p:nvSpPr>
          <p:cNvPr id="3" name="Title 2">
            <a:extLst>
              <a:ext uri="{FF2B5EF4-FFF2-40B4-BE49-F238E27FC236}">
                <a16:creationId xmlns:a16="http://schemas.microsoft.com/office/drawing/2014/main" id="{6AF68FF4-AD64-4A6C-A813-712EF01FDDD7}"/>
              </a:ext>
            </a:extLst>
          </p:cNvPr>
          <p:cNvSpPr>
            <a:spLocks noGrp="1"/>
          </p:cNvSpPr>
          <p:nvPr>
            <p:ph type="title"/>
          </p:nvPr>
        </p:nvSpPr>
        <p:spPr/>
        <p:txBody>
          <a:bodyPr/>
          <a:lstStyle/>
          <a:p>
            <a:r>
              <a:rPr lang="en-US" dirty="0"/>
              <a:t>Pharmacotherapy </a:t>
            </a:r>
          </a:p>
        </p:txBody>
      </p:sp>
    </p:spTree>
    <p:extLst>
      <p:ext uri="{BB962C8B-B14F-4D97-AF65-F5344CB8AC3E}">
        <p14:creationId xmlns:p14="http://schemas.microsoft.com/office/powerpoint/2010/main" val="1008282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622B2A-15EA-431B-8EC7-92E4875B26C3}"/>
              </a:ext>
            </a:extLst>
          </p:cNvPr>
          <p:cNvSpPr>
            <a:spLocks noGrp="1"/>
          </p:cNvSpPr>
          <p:nvPr>
            <p:ph idx="1"/>
          </p:nvPr>
        </p:nvSpPr>
        <p:spPr>
          <a:xfrm>
            <a:off x="630841" y="1463041"/>
            <a:ext cx="11215441" cy="3869595"/>
          </a:xfrm>
        </p:spPr>
        <p:txBody>
          <a:bodyPr>
            <a:normAutofit/>
          </a:bodyPr>
          <a:lstStyle/>
          <a:p>
            <a:r>
              <a:rPr lang="en-US" dirty="0"/>
              <a:t>Emotional dysregulation commonly occurs in youth with ADHD. </a:t>
            </a:r>
          </a:p>
          <a:p>
            <a:r>
              <a:rPr lang="en-US" dirty="0"/>
              <a:t>Optimization of CNS stimulant therapy of ADHD is well tolerated and effective for externalizing symptoms, irritability, and parent-rated impairment. </a:t>
            </a:r>
          </a:p>
          <a:p>
            <a:r>
              <a:rPr lang="en-US" dirty="0"/>
              <a:t>CNS stimulants should be considered as first-line pharmacotherapy for DMDD, particularly for patients with comorbid ADHD. </a:t>
            </a:r>
          </a:p>
        </p:txBody>
      </p:sp>
      <p:sp>
        <p:nvSpPr>
          <p:cNvPr id="3" name="Title 2">
            <a:extLst>
              <a:ext uri="{FF2B5EF4-FFF2-40B4-BE49-F238E27FC236}">
                <a16:creationId xmlns:a16="http://schemas.microsoft.com/office/drawing/2014/main" id="{FCE89853-4A79-4190-939E-2805BAC11E64}"/>
              </a:ext>
            </a:extLst>
          </p:cNvPr>
          <p:cNvSpPr>
            <a:spLocks noGrp="1"/>
          </p:cNvSpPr>
          <p:nvPr>
            <p:ph type="title"/>
          </p:nvPr>
        </p:nvSpPr>
        <p:spPr/>
        <p:txBody>
          <a:bodyPr/>
          <a:lstStyle/>
          <a:p>
            <a:r>
              <a:rPr lang="en-US" dirty="0"/>
              <a:t>Stimulants </a:t>
            </a:r>
          </a:p>
        </p:txBody>
      </p:sp>
      <p:sp>
        <p:nvSpPr>
          <p:cNvPr id="4" name="TextBox 3">
            <a:extLst>
              <a:ext uri="{FF2B5EF4-FFF2-40B4-BE49-F238E27FC236}">
                <a16:creationId xmlns:a16="http://schemas.microsoft.com/office/drawing/2014/main" id="{179B1697-38DB-4F15-A424-A152B0D89306}"/>
              </a:ext>
            </a:extLst>
          </p:cNvPr>
          <p:cNvSpPr txBox="1"/>
          <p:nvPr/>
        </p:nvSpPr>
        <p:spPr>
          <a:xfrm>
            <a:off x="630841" y="4749800"/>
            <a:ext cx="4025397" cy="369332"/>
          </a:xfrm>
          <a:prstGeom prst="rect">
            <a:avLst/>
          </a:prstGeom>
          <a:noFill/>
        </p:spPr>
        <p:txBody>
          <a:bodyPr wrap="none" rtlCol="0">
            <a:spAutoFit/>
          </a:bodyPr>
          <a:lstStyle/>
          <a:p>
            <a:r>
              <a:rPr lang="en-US" dirty="0" err="1"/>
              <a:t>Elmaadawi</a:t>
            </a:r>
            <a:r>
              <a:rPr lang="en-US" dirty="0"/>
              <a:t>, A (2018); </a:t>
            </a:r>
            <a:r>
              <a:rPr lang="en-US" dirty="0" err="1"/>
              <a:t>Baweja</a:t>
            </a:r>
            <a:r>
              <a:rPr lang="en-US" dirty="0"/>
              <a:t> et al (2016)</a:t>
            </a:r>
          </a:p>
        </p:txBody>
      </p:sp>
    </p:spTree>
    <p:extLst>
      <p:ext uri="{BB962C8B-B14F-4D97-AF65-F5344CB8AC3E}">
        <p14:creationId xmlns:p14="http://schemas.microsoft.com/office/powerpoint/2010/main" val="3792205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4A8D61-1FE6-4558-B03B-99BBDE297367}"/>
              </a:ext>
            </a:extLst>
          </p:cNvPr>
          <p:cNvSpPr>
            <a:spLocks noGrp="1"/>
          </p:cNvSpPr>
          <p:nvPr>
            <p:ph idx="1"/>
          </p:nvPr>
        </p:nvSpPr>
        <p:spPr>
          <a:xfrm>
            <a:off x="630841" y="1796869"/>
            <a:ext cx="11215441" cy="3869595"/>
          </a:xfrm>
        </p:spPr>
        <p:txBody>
          <a:bodyPr>
            <a:normAutofit/>
          </a:bodyPr>
          <a:lstStyle/>
          <a:p>
            <a:r>
              <a:rPr lang="en-US" sz="2400" dirty="0"/>
              <a:t>ADHD Monotherapy</a:t>
            </a:r>
          </a:p>
          <a:p>
            <a:pPr lvl="1"/>
            <a:r>
              <a:rPr lang="en-US" sz="2000" dirty="0"/>
              <a:t>Effect size less robust than stimulants, but may be offered if patient/family objects to stimulant treatment. </a:t>
            </a:r>
          </a:p>
          <a:p>
            <a:pPr lvl="1"/>
            <a:r>
              <a:rPr lang="en-US" sz="2000" dirty="0"/>
              <a:t>Guanfacine ER: Target 0.1 mg/kg/day</a:t>
            </a:r>
          </a:p>
          <a:p>
            <a:pPr lvl="2"/>
            <a:r>
              <a:rPr lang="en-US" sz="1800" dirty="0"/>
              <a:t>Ages 6-12: Max 4 mg/day </a:t>
            </a:r>
          </a:p>
          <a:p>
            <a:pPr lvl="2"/>
            <a:r>
              <a:rPr lang="en-US" sz="1800" dirty="0"/>
              <a:t>Ages 13-17: Max 7 mg/day</a:t>
            </a:r>
          </a:p>
          <a:p>
            <a:r>
              <a:rPr lang="en-US" sz="2400" dirty="0"/>
              <a:t>Stimulant partial responders</a:t>
            </a:r>
          </a:p>
          <a:p>
            <a:pPr lvl="1"/>
            <a:r>
              <a:rPr lang="en-US" sz="2000" dirty="0"/>
              <a:t>25-30% of ADHD patients fail to respond to stimulant monotherapy. </a:t>
            </a:r>
          </a:p>
          <a:p>
            <a:pPr lvl="1"/>
            <a:r>
              <a:rPr lang="en-US" sz="2000" dirty="0"/>
              <a:t>Useful in afternoon for rebound impulsivity/hyperactivity/emotional dysregulation after stimulant wears off. </a:t>
            </a:r>
          </a:p>
          <a:p>
            <a:pPr lvl="1"/>
            <a:endParaRPr lang="en-US" dirty="0"/>
          </a:p>
        </p:txBody>
      </p:sp>
      <p:sp>
        <p:nvSpPr>
          <p:cNvPr id="3" name="Title 2">
            <a:extLst>
              <a:ext uri="{FF2B5EF4-FFF2-40B4-BE49-F238E27FC236}">
                <a16:creationId xmlns:a16="http://schemas.microsoft.com/office/drawing/2014/main" id="{B76D13D1-5550-42DB-B181-699A002FAD9F}"/>
              </a:ext>
            </a:extLst>
          </p:cNvPr>
          <p:cNvSpPr>
            <a:spLocks noGrp="1"/>
          </p:cNvSpPr>
          <p:nvPr>
            <p:ph type="title"/>
          </p:nvPr>
        </p:nvSpPr>
        <p:spPr/>
        <p:txBody>
          <a:bodyPr>
            <a:normAutofit/>
          </a:bodyPr>
          <a:lstStyle/>
          <a:p>
            <a:r>
              <a:rPr lang="en-US" dirty="0"/>
              <a:t>Alpha-2 Agonists Guanfacine ER and Clonidine XR </a:t>
            </a:r>
          </a:p>
        </p:txBody>
      </p:sp>
      <p:sp>
        <p:nvSpPr>
          <p:cNvPr id="4" name="TextBox 3">
            <a:extLst>
              <a:ext uri="{FF2B5EF4-FFF2-40B4-BE49-F238E27FC236}">
                <a16:creationId xmlns:a16="http://schemas.microsoft.com/office/drawing/2014/main" id="{4BEC0205-0DAA-4C19-A26E-F2B701D4A492}"/>
              </a:ext>
            </a:extLst>
          </p:cNvPr>
          <p:cNvSpPr txBox="1"/>
          <p:nvPr/>
        </p:nvSpPr>
        <p:spPr>
          <a:xfrm>
            <a:off x="630841" y="5481798"/>
            <a:ext cx="1707519" cy="369332"/>
          </a:xfrm>
          <a:prstGeom prst="rect">
            <a:avLst/>
          </a:prstGeom>
          <a:noFill/>
        </p:spPr>
        <p:txBody>
          <a:bodyPr wrap="none" rtlCol="0">
            <a:spAutoFit/>
          </a:bodyPr>
          <a:lstStyle/>
          <a:p>
            <a:r>
              <a:rPr lang="en-US" dirty="0" err="1"/>
              <a:t>Wilens</a:t>
            </a:r>
            <a:r>
              <a:rPr lang="en-US" dirty="0"/>
              <a:t>, T (2016)</a:t>
            </a:r>
          </a:p>
        </p:txBody>
      </p:sp>
    </p:spTree>
    <p:extLst>
      <p:ext uri="{BB962C8B-B14F-4D97-AF65-F5344CB8AC3E}">
        <p14:creationId xmlns:p14="http://schemas.microsoft.com/office/powerpoint/2010/main" val="2090306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3AF85B-546B-4AB8-8FD4-66079170654D}"/>
              </a:ext>
            </a:extLst>
          </p:cNvPr>
          <p:cNvSpPr>
            <a:spLocks noGrp="1"/>
          </p:cNvSpPr>
          <p:nvPr>
            <p:ph idx="1"/>
          </p:nvPr>
        </p:nvSpPr>
        <p:spPr>
          <a:xfrm>
            <a:off x="630841" y="1463041"/>
            <a:ext cx="11215441" cy="3869595"/>
          </a:xfrm>
        </p:spPr>
        <p:txBody>
          <a:bodyPr>
            <a:normAutofit/>
          </a:bodyPr>
          <a:lstStyle/>
          <a:p>
            <a:r>
              <a:rPr lang="en-US" sz="2400" dirty="0"/>
              <a:t>Typically, a second-line agent for patients who cannot tolerate or fail to respond to stimulant therapy.  </a:t>
            </a:r>
          </a:p>
          <a:p>
            <a:r>
              <a:rPr lang="en-US" sz="2400" dirty="0"/>
              <a:t>A RCT showed significant improvement in ADHD </a:t>
            </a:r>
            <a:r>
              <a:rPr lang="en-US" sz="2400" i="1" dirty="0"/>
              <a:t>and </a:t>
            </a:r>
            <a:r>
              <a:rPr lang="en-US" sz="2400" dirty="0"/>
              <a:t>ODD symptom domains compared to placebo after 9 weeks of treatment. </a:t>
            </a:r>
          </a:p>
          <a:p>
            <a:r>
              <a:rPr lang="en-US" sz="2400" dirty="0"/>
              <a:t>Initiate at 0.5 mg/kg/day, increase to 1.2 mg/kg/day after 3 days. </a:t>
            </a:r>
          </a:p>
          <a:p>
            <a:r>
              <a:rPr lang="en-US" sz="2400" dirty="0"/>
              <a:t>BID dosing may mitigate tolerability concerns at higher doses. </a:t>
            </a:r>
          </a:p>
        </p:txBody>
      </p:sp>
      <p:sp>
        <p:nvSpPr>
          <p:cNvPr id="3" name="Title 2">
            <a:extLst>
              <a:ext uri="{FF2B5EF4-FFF2-40B4-BE49-F238E27FC236}">
                <a16:creationId xmlns:a16="http://schemas.microsoft.com/office/drawing/2014/main" id="{D4A6DF81-E5D1-43CA-8E8C-2752BAC4A8E5}"/>
              </a:ext>
            </a:extLst>
          </p:cNvPr>
          <p:cNvSpPr>
            <a:spLocks noGrp="1"/>
          </p:cNvSpPr>
          <p:nvPr>
            <p:ph type="title"/>
          </p:nvPr>
        </p:nvSpPr>
        <p:spPr/>
        <p:txBody>
          <a:bodyPr/>
          <a:lstStyle/>
          <a:p>
            <a:r>
              <a:rPr lang="en-US" dirty="0"/>
              <a:t>Atomoxetine</a:t>
            </a:r>
          </a:p>
        </p:txBody>
      </p:sp>
      <p:sp>
        <p:nvSpPr>
          <p:cNvPr id="4" name="TextBox 3">
            <a:extLst>
              <a:ext uri="{FF2B5EF4-FFF2-40B4-BE49-F238E27FC236}">
                <a16:creationId xmlns:a16="http://schemas.microsoft.com/office/drawing/2014/main" id="{E978C17A-3DED-427C-A71D-400AEB51160F}"/>
              </a:ext>
            </a:extLst>
          </p:cNvPr>
          <p:cNvSpPr txBox="1"/>
          <p:nvPr/>
        </p:nvSpPr>
        <p:spPr>
          <a:xfrm>
            <a:off x="630841" y="5147970"/>
            <a:ext cx="4033989" cy="369332"/>
          </a:xfrm>
          <a:prstGeom prst="rect">
            <a:avLst/>
          </a:prstGeom>
          <a:noFill/>
        </p:spPr>
        <p:txBody>
          <a:bodyPr wrap="none" rtlCol="0">
            <a:spAutoFit/>
          </a:bodyPr>
          <a:lstStyle/>
          <a:p>
            <a:r>
              <a:rPr lang="en-US" dirty="0"/>
              <a:t>Greenhill, L (2015); </a:t>
            </a:r>
            <a:r>
              <a:rPr lang="en-US" dirty="0" err="1"/>
              <a:t>Dittmann</a:t>
            </a:r>
            <a:r>
              <a:rPr lang="en-US" dirty="0"/>
              <a:t> et al (2011)</a:t>
            </a:r>
          </a:p>
        </p:txBody>
      </p:sp>
    </p:spTree>
    <p:extLst>
      <p:ext uri="{BB962C8B-B14F-4D97-AF65-F5344CB8AC3E}">
        <p14:creationId xmlns:p14="http://schemas.microsoft.com/office/powerpoint/2010/main" val="16843819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65AB42-8C34-465E-8355-0D0FD62B4284}"/>
              </a:ext>
            </a:extLst>
          </p:cNvPr>
          <p:cNvSpPr>
            <a:spLocks noGrp="1"/>
          </p:cNvSpPr>
          <p:nvPr>
            <p:ph idx="1"/>
          </p:nvPr>
        </p:nvSpPr>
        <p:spPr>
          <a:xfrm>
            <a:off x="630841" y="1494202"/>
            <a:ext cx="11140245" cy="3869595"/>
          </a:xfrm>
        </p:spPr>
        <p:txBody>
          <a:bodyPr>
            <a:normAutofit/>
          </a:bodyPr>
          <a:lstStyle/>
          <a:p>
            <a:pPr lvl="0"/>
            <a:r>
              <a:rPr lang="en-US" sz="2800" dirty="0"/>
              <a:t>If the youth fails to make treatment gains with the agent best suited for his/her primary disorder, the physician should consider adding an atypical antipsychotic to the primary treatment.  </a:t>
            </a:r>
          </a:p>
          <a:p>
            <a:pPr marL="0" indent="0">
              <a:buNone/>
            </a:pPr>
            <a:endParaRPr lang="en-US" dirty="0"/>
          </a:p>
        </p:txBody>
      </p:sp>
      <p:sp>
        <p:nvSpPr>
          <p:cNvPr id="3" name="Title 2">
            <a:extLst>
              <a:ext uri="{FF2B5EF4-FFF2-40B4-BE49-F238E27FC236}">
                <a16:creationId xmlns:a16="http://schemas.microsoft.com/office/drawing/2014/main" id="{68D329AF-A3ED-4B00-8D53-3EB3C3DD40EE}"/>
              </a:ext>
            </a:extLst>
          </p:cNvPr>
          <p:cNvSpPr>
            <a:spLocks noGrp="1"/>
          </p:cNvSpPr>
          <p:nvPr>
            <p:ph type="title"/>
          </p:nvPr>
        </p:nvSpPr>
        <p:spPr/>
        <p:txBody>
          <a:bodyPr>
            <a:normAutofit/>
          </a:bodyPr>
          <a:lstStyle/>
          <a:p>
            <a:r>
              <a:rPr lang="en-US" dirty="0"/>
              <a:t>Antipsychotics (Mixed Receptor Antagonists)</a:t>
            </a:r>
          </a:p>
        </p:txBody>
      </p:sp>
      <p:sp>
        <p:nvSpPr>
          <p:cNvPr id="4" name="TextBox 3">
            <a:extLst>
              <a:ext uri="{FF2B5EF4-FFF2-40B4-BE49-F238E27FC236}">
                <a16:creationId xmlns:a16="http://schemas.microsoft.com/office/drawing/2014/main" id="{BB2FE023-D93B-4FCB-9457-DA20BBD31ACB}"/>
              </a:ext>
            </a:extLst>
          </p:cNvPr>
          <p:cNvSpPr txBox="1"/>
          <p:nvPr/>
        </p:nvSpPr>
        <p:spPr>
          <a:xfrm>
            <a:off x="630841" y="4371850"/>
            <a:ext cx="2637517" cy="369332"/>
          </a:xfrm>
          <a:prstGeom prst="rect">
            <a:avLst/>
          </a:prstGeom>
          <a:noFill/>
        </p:spPr>
        <p:txBody>
          <a:bodyPr wrap="none" rtlCol="0">
            <a:spAutoFit/>
          </a:bodyPr>
          <a:lstStyle/>
          <a:p>
            <a:r>
              <a:rPr lang="en-US" dirty="0" err="1"/>
              <a:t>Pappadopulos</a:t>
            </a:r>
            <a:r>
              <a:rPr lang="en-US" dirty="0"/>
              <a:t> et al (2011)</a:t>
            </a:r>
          </a:p>
        </p:txBody>
      </p:sp>
    </p:spTree>
    <p:extLst>
      <p:ext uri="{BB962C8B-B14F-4D97-AF65-F5344CB8AC3E}">
        <p14:creationId xmlns:p14="http://schemas.microsoft.com/office/powerpoint/2010/main" val="2083394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TOSCA Trial</a:t>
            </a:r>
          </a:p>
        </p:txBody>
      </p:sp>
      <p:sp>
        <p:nvSpPr>
          <p:cNvPr id="3" name="Content Placeholder 2"/>
          <p:cNvSpPr>
            <a:spLocks noGrp="1"/>
          </p:cNvSpPr>
          <p:nvPr>
            <p:ph idx="1"/>
          </p:nvPr>
        </p:nvSpPr>
        <p:spPr>
          <a:xfrm>
            <a:off x="630841" y="1840413"/>
            <a:ext cx="11024130" cy="3869595"/>
          </a:xfrm>
        </p:spPr>
        <p:txBody>
          <a:bodyPr>
            <a:normAutofit fontScale="85000" lnSpcReduction="20000"/>
          </a:bodyPr>
          <a:lstStyle/>
          <a:p>
            <a:r>
              <a:rPr lang="en-US" sz="3300" dirty="0"/>
              <a:t>Evaluated the superiority of 6 weeks of PT plus stimulant plus risperidone (i.e., augmented treatment) over PT plus stimulant plus placebo (i.e., basic treatment) in children 6 to 12 years old with ADHD and severe aggression.</a:t>
            </a:r>
          </a:p>
          <a:p>
            <a:pPr lvl="1"/>
            <a:r>
              <a:rPr lang="en-US" sz="2800" dirty="0"/>
              <a:t>The acute 9-week trial consisted of 3 weeks of PT and stimulant treatment for everyone followed by 6 weeks of randomized double blinded augmented or basic treatment. </a:t>
            </a:r>
          </a:p>
          <a:p>
            <a:pPr lvl="1"/>
            <a:r>
              <a:rPr lang="en-US" sz="2800" dirty="0"/>
              <a:t>The second study drug (risperidone or placebo) was added only for children who did not respond sufficiently to PT and stimulant alone. </a:t>
            </a:r>
          </a:p>
          <a:p>
            <a:r>
              <a:rPr lang="en-US" sz="3300" dirty="0"/>
              <a:t>Result: medium advantage of augmented over basic treatment on the primary outcome measure of disruptive behavior</a:t>
            </a:r>
          </a:p>
          <a:p>
            <a:endParaRPr lang="en-US" dirty="0"/>
          </a:p>
        </p:txBody>
      </p:sp>
    </p:spTree>
    <p:extLst>
      <p:ext uri="{BB962C8B-B14F-4D97-AF65-F5344CB8AC3E}">
        <p14:creationId xmlns:p14="http://schemas.microsoft.com/office/powerpoint/2010/main" val="1813994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849886-011A-4332-A9D7-2B71FC1097B1}"/>
              </a:ext>
            </a:extLst>
          </p:cNvPr>
          <p:cNvSpPr>
            <a:spLocks noGrp="1"/>
          </p:cNvSpPr>
          <p:nvPr>
            <p:ph idx="1"/>
          </p:nvPr>
        </p:nvSpPr>
        <p:spPr>
          <a:xfrm>
            <a:off x="630841" y="1596572"/>
            <a:ext cx="11198302" cy="3156858"/>
          </a:xfrm>
        </p:spPr>
        <p:txBody>
          <a:bodyPr>
            <a:normAutofit/>
          </a:bodyPr>
          <a:lstStyle/>
          <a:p>
            <a:r>
              <a:rPr lang="en-US" sz="2400" dirty="0"/>
              <a:t>A RCT found that when treated with stimulant and divalproex adjunctive treatment, 30 youths with ADHD and chronic aggression refractory to stimulant monotherapy demonstrated higher rates of remission of aggressive behavior.  </a:t>
            </a:r>
          </a:p>
        </p:txBody>
      </p:sp>
      <p:sp>
        <p:nvSpPr>
          <p:cNvPr id="3" name="Title 2">
            <a:extLst>
              <a:ext uri="{FF2B5EF4-FFF2-40B4-BE49-F238E27FC236}">
                <a16:creationId xmlns:a16="http://schemas.microsoft.com/office/drawing/2014/main" id="{AD6A3DA3-233B-46B9-82A3-F151BABAB667}"/>
              </a:ext>
            </a:extLst>
          </p:cNvPr>
          <p:cNvSpPr>
            <a:spLocks noGrp="1"/>
          </p:cNvSpPr>
          <p:nvPr>
            <p:ph type="title"/>
          </p:nvPr>
        </p:nvSpPr>
        <p:spPr/>
        <p:txBody>
          <a:bodyPr/>
          <a:lstStyle/>
          <a:p>
            <a:r>
              <a:rPr lang="en-US" dirty="0"/>
              <a:t>Divalproex</a:t>
            </a:r>
          </a:p>
        </p:txBody>
      </p:sp>
      <p:sp>
        <p:nvSpPr>
          <p:cNvPr id="5" name="TextBox 4">
            <a:extLst>
              <a:ext uri="{FF2B5EF4-FFF2-40B4-BE49-F238E27FC236}">
                <a16:creationId xmlns:a16="http://schemas.microsoft.com/office/drawing/2014/main" id="{2A85BE13-4708-4146-8524-AA329A392E76}"/>
              </a:ext>
            </a:extLst>
          </p:cNvPr>
          <p:cNvSpPr txBox="1"/>
          <p:nvPr/>
        </p:nvSpPr>
        <p:spPr>
          <a:xfrm>
            <a:off x="630841" y="4384098"/>
            <a:ext cx="3880871" cy="369332"/>
          </a:xfrm>
          <a:prstGeom prst="rect">
            <a:avLst/>
          </a:prstGeom>
          <a:noFill/>
        </p:spPr>
        <p:txBody>
          <a:bodyPr wrap="none" rtlCol="0">
            <a:spAutoFit/>
          </a:bodyPr>
          <a:lstStyle/>
          <a:p>
            <a:r>
              <a:rPr lang="en-US" dirty="0" err="1"/>
              <a:t>Zaraa</a:t>
            </a:r>
            <a:r>
              <a:rPr lang="en-US" dirty="0"/>
              <a:t>, S et al (2017); </a:t>
            </a:r>
            <a:r>
              <a:rPr lang="en-US" dirty="0" err="1"/>
              <a:t>Blader</a:t>
            </a:r>
            <a:r>
              <a:rPr lang="en-US" dirty="0"/>
              <a:t> et al (2009)</a:t>
            </a:r>
          </a:p>
        </p:txBody>
      </p:sp>
    </p:spTree>
    <p:extLst>
      <p:ext uri="{BB962C8B-B14F-4D97-AF65-F5344CB8AC3E}">
        <p14:creationId xmlns:p14="http://schemas.microsoft.com/office/powerpoint/2010/main" val="36891495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037D89-EA2D-40E6-9F19-D76514A17CD1}"/>
              </a:ext>
            </a:extLst>
          </p:cNvPr>
          <p:cNvSpPr>
            <a:spLocks noGrp="1"/>
          </p:cNvSpPr>
          <p:nvPr>
            <p:ph idx="1"/>
          </p:nvPr>
        </p:nvSpPr>
        <p:spPr>
          <a:xfrm>
            <a:off x="630841" y="1600201"/>
            <a:ext cx="10951559" cy="4038600"/>
          </a:xfrm>
        </p:spPr>
        <p:txBody>
          <a:bodyPr/>
          <a:lstStyle/>
          <a:p>
            <a:r>
              <a:rPr lang="en-US" sz="2400" dirty="0"/>
              <a:t>Earlier studies found that lithium significantly improves aggressive behavior in hospitalized pediatric patients with conduct disorder.</a:t>
            </a:r>
          </a:p>
          <a:p>
            <a:r>
              <a:rPr lang="en-US" sz="2400" dirty="0"/>
              <a:t>A later study comparing lithium vs placebo for treatment of severe mood dysregulation found no significant differences between groups.  </a:t>
            </a:r>
          </a:p>
          <a:p>
            <a:endParaRPr lang="en-US" dirty="0"/>
          </a:p>
        </p:txBody>
      </p:sp>
      <p:sp>
        <p:nvSpPr>
          <p:cNvPr id="3" name="Title 2">
            <a:extLst>
              <a:ext uri="{FF2B5EF4-FFF2-40B4-BE49-F238E27FC236}">
                <a16:creationId xmlns:a16="http://schemas.microsoft.com/office/drawing/2014/main" id="{3453A5EC-F71B-44EC-BBCE-1A0F412F4064}"/>
              </a:ext>
            </a:extLst>
          </p:cNvPr>
          <p:cNvSpPr>
            <a:spLocks noGrp="1"/>
          </p:cNvSpPr>
          <p:nvPr>
            <p:ph type="title"/>
          </p:nvPr>
        </p:nvSpPr>
        <p:spPr/>
        <p:txBody>
          <a:bodyPr/>
          <a:lstStyle/>
          <a:p>
            <a:r>
              <a:rPr lang="en-US" dirty="0"/>
              <a:t>Lithium</a:t>
            </a:r>
          </a:p>
        </p:txBody>
      </p:sp>
      <p:sp>
        <p:nvSpPr>
          <p:cNvPr id="4" name="TextBox 3">
            <a:extLst>
              <a:ext uri="{FF2B5EF4-FFF2-40B4-BE49-F238E27FC236}">
                <a16:creationId xmlns:a16="http://schemas.microsoft.com/office/drawing/2014/main" id="{3E6F75BF-8199-498D-9598-82736AAB480D}"/>
              </a:ext>
            </a:extLst>
          </p:cNvPr>
          <p:cNvSpPr txBox="1"/>
          <p:nvPr/>
        </p:nvSpPr>
        <p:spPr>
          <a:xfrm>
            <a:off x="609600" y="5257799"/>
            <a:ext cx="6119368" cy="369332"/>
          </a:xfrm>
          <a:prstGeom prst="rect">
            <a:avLst/>
          </a:prstGeom>
          <a:noFill/>
        </p:spPr>
        <p:txBody>
          <a:bodyPr wrap="none" rtlCol="0">
            <a:spAutoFit/>
          </a:bodyPr>
          <a:lstStyle/>
          <a:p>
            <a:r>
              <a:rPr lang="en-US" dirty="0"/>
              <a:t>Campbell et al (1995); </a:t>
            </a:r>
            <a:r>
              <a:rPr lang="en-US" dirty="0" err="1"/>
              <a:t>Blader</a:t>
            </a:r>
            <a:r>
              <a:rPr lang="en-US" dirty="0"/>
              <a:t> et al (2009); Dickstein et al (2009)</a:t>
            </a:r>
          </a:p>
        </p:txBody>
      </p:sp>
    </p:spTree>
    <p:extLst>
      <p:ext uri="{BB962C8B-B14F-4D97-AF65-F5344CB8AC3E}">
        <p14:creationId xmlns:p14="http://schemas.microsoft.com/office/powerpoint/2010/main" val="35106600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2B3D11-1B90-458B-9C0B-4FA8D2BEB6BA}"/>
              </a:ext>
            </a:extLst>
          </p:cNvPr>
          <p:cNvSpPr>
            <a:spLocks noGrp="1"/>
          </p:cNvSpPr>
          <p:nvPr>
            <p:ph idx="1"/>
          </p:nvPr>
        </p:nvSpPr>
        <p:spPr>
          <a:xfrm>
            <a:off x="630842" y="1463041"/>
            <a:ext cx="11024130" cy="3869595"/>
          </a:xfrm>
        </p:spPr>
        <p:txBody>
          <a:bodyPr>
            <a:normAutofit/>
          </a:bodyPr>
          <a:lstStyle/>
          <a:p>
            <a:r>
              <a:rPr lang="en-US" sz="2800" dirty="0"/>
              <a:t>Youth who present with severe irritability/aggression should be screened for depression and anxiety disorders. </a:t>
            </a:r>
          </a:p>
          <a:p>
            <a:r>
              <a:rPr lang="en-US" sz="2800" dirty="0"/>
              <a:t>If criteria for a depression/anxiety disorder are met, the clinician may consider a trial of SSRI medication indicated for that disorder. </a:t>
            </a:r>
          </a:p>
        </p:txBody>
      </p:sp>
      <p:sp>
        <p:nvSpPr>
          <p:cNvPr id="3" name="Title 2">
            <a:extLst>
              <a:ext uri="{FF2B5EF4-FFF2-40B4-BE49-F238E27FC236}">
                <a16:creationId xmlns:a16="http://schemas.microsoft.com/office/drawing/2014/main" id="{6C6F21AF-1975-45D7-9E4D-05BA23A0E15B}"/>
              </a:ext>
            </a:extLst>
          </p:cNvPr>
          <p:cNvSpPr>
            <a:spLocks noGrp="1"/>
          </p:cNvSpPr>
          <p:nvPr>
            <p:ph type="title"/>
          </p:nvPr>
        </p:nvSpPr>
        <p:spPr/>
        <p:txBody>
          <a:bodyPr/>
          <a:lstStyle/>
          <a:p>
            <a:r>
              <a:rPr lang="en-US" dirty="0"/>
              <a:t>Antidepressants</a:t>
            </a:r>
          </a:p>
        </p:txBody>
      </p:sp>
    </p:spTree>
    <p:extLst>
      <p:ext uri="{BB962C8B-B14F-4D97-AF65-F5344CB8AC3E}">
        <p14:creationId xmlns:p14="http://schemas.microsoft.com/office/powerpoint/2010/main" val="1585262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2600" y="2232298"/>
            <a:ext cx="11500567" cy="3869595"/>
          </a:xfrm>
        </p:spPr>
        <p:txBody>
          <a:bodyPr>
            <a:normAutofit/>
          </a:bodyPr>
          <a:lstStyle/>
          <a:p>
            <a:r>
              <a:rPr lang="en-US" sz="3200" dirty="0"/>
              <a:t>The Behavior Perspective</a:t>
            </a:r>
          </a:p>
          <a:p>
            <a:pPr lvl="1"/>
            <a:r>
              <a:rPr lang="en-US" sz="2800" dirty="0"/>
              <a:t>Driven/Motivated Behaviors</a:t>
            </a:r>
          </a:p>
          <a:p>
            <a:pPr lvl="1"/>
            <a:r>
              <a:rPr lang="en-US" sz="2800" dirty="0"/>
              <a:t>Socially Learned Behaviors</a:t>
            </a:r>
          </a:p>
          <a:p>
            <a:r>
              <a:rPr lang="en-US" sz="3200" dirty="0"/>
              <a:t>Disruptive Behavior Case Formulation </a:t>
            </a:r>
          </a:p>
          <a:p>
            <a:pPr lvl="1"/>
            <a:r>
              <a:rPr lang="en-US" sz="2800" dirty="0"/>
              <a:t>Overview</a:t>
            </a:r>
          </a:p>
          <a:p>
            <a:pPr lvl="1"/>
            <a:r>
              <a:rPr lang="en-US" sz="2800" dirty="0"/>
              <a:t>Assessment and Diagnosis</a:t>
            </a:r>
          </a:p>
          <a:p>
            <a:pPr lvl="1"/>
            <a:r>
              <a:rPr lang="en-US" sz="2800" dirty="0"/>
              <a:t>Treatment Planning</a:t>
            </a:r>
          </a:p>
          <a:p>
            <a:endParaRPr lang="en-US" sz="2800" dirty="0"/>
          </a:p>
          <a:p>
            <a:pPr lvl="1"/>
            <a:endParaRPr lang="en-US" sz="2400" dirty="0"/>
          </a:p>
          <a:p>
            <a:pPr lvl="1"/>
            <a:endParaRPr lang="en-US" dirty="0"/>
          </a:p>
        </p:txBody>
      </p:sp>
      <p:sp>
        <p:nvSpPr>
          <p:cNvPr id="3" name="Title 2"/>
          <p:cNvSpPr>
            <a:spLocks noGrp="1"/>
          </p:cNvSpPr>
          <p:nvPr>
            <p:ph type="title"/>
          </p:nvPr>
        </p:nvSpPr>
        <p:spPr>
          <a:xfrm>
            <a:off x="482600" y="320041"/>
            <a:ext cx="8229600" cy="1143000"/>
          </a:xfrm>
        </p:spPr>
        <p:txBody>
          <a:bodyPr/>
          <a:lstStyle/>
          <a:p>
            <a:r>
              <a:rPr lang="en-US" dirty="0"/>
              <a:t>Outline-Part 1</a:t>
            </a:r>
          </a:p>
        </p:txBody>
      </p:sp>
    </p:spTree>
    <p:extLst>
      <p:ext uri="{BB962C8B-B14F-4D97-AF65-F5344CB8AC3E}">
        <p14:creationId xmlns:p14="http://schemas.microsoft.com/office/powerpoint/2010/main" val="1113980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xfrm>
            <a:off x="537029" y="228600"/>
            <a:ext cx="11001828" cy="990600"/>
          </a:xfrm>
        </p:spPr>
        <p:txBody>
          <a:bodyPr>
            <a:normAutofit/>
          </a:bodyPr>
          <a:lstStyle/>
          <a:p>
            <a:r>
              <a:rPr lang="en-US" altLang="en-US" sz="2800" dirty="0"/>
              <a:t>Maryland Behavioral Health Integration in Pediatric Primary Care (BHIPP)</a:t>
            </a:r>
          </a:p>
        </p:txBody>
      </p:sp>
      <p:pic>
        <p:nvPicPr>
          <p:cNvPr id="109571" name="Picture 3" descr="C:\Users\greeves\AppData\Local\Microsoft\Windows\Temporary Internet Files\Content.IE5\ULLM2VUG\MP9004422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6573" y="1769157"/>
            <a:ext cx="6099175" cy="460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09302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6A18-C217-48A9-8C62-448232C84EC2}"/>
              </a:ext>
            </a:extLst>
          </p:cNvPr>
          <p:cNvSpPr>
            <a:spLocks noGrp="1"/>
          </p:cNvSpPr>
          <p:nvPr>
            <p:ph type="title"/>
          </p:nvPr>
        </p:nvSpPr>
        <p:spPr/>
        <p:txBody>
          <a:bodyPr>
            <a:normAutofit/>
          </a:bodyPr>
          <a:lstStyle/>
          <a:p>
            <a:r>
              <a:rPr lang="en-US" sz="3600" dirty="0"/>
              <a:t>Who We Are – Maryland BHIPP</a:t>
            </a:r>
          </a:p>
        </p:txBody>
      </p:sp>
      <p:sp>
        <p:nvSpPr>
          <p:cNvPr id="5" name="Rectangle 4">
            <a:extLst>
              <a:ext uri="{FF2B5EF4-FFF2-40B4-BE49-F238E27FC236}">
                <a16:creationId xmlns:a16="http://schemas.microsoft.com/office/drawing/2014/main" id="{78A84612-DD9B-4E5B-94A9-FC4D18CCA872}"/>
              </a:ext>
            </a:extLst>
          </p:cNvPr>
          <p:cNvSpPr/>
          <p:nvPr/>
        </p:nvSpPr>
        <p:spPr>
          <a:xfrm>
            <a:off x="5397387" y="1674673"/>
            <a:ext cx="6311787" cy="387798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Offering support to pediatric primary care providers through free: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Telephone consultation (855-MD-BHIPP)</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Resource &amp; referral support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Training &amp; education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Regionally specific social work co-location (Salisbury University and Morgan State University)</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Project ECHO®</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Direct </a:t>
            </a:r>
            <a:r>
              <a:rPr kumimoji="0" lang="en-US" sz="2000" b="0" i="0" u="none" strike="noStrike" kern="1200" cap="none" spc="0" normalizeH="0" baseline="0" noProof="0" dirty="0" err="1">
                <a:ln>
                  <a:noFill/>
                </a:ln>
                <a:solidFill>
                  <a:srgbClr val="000000"/>
                </a:solidFill>
                <a:effectLst/>
                <a:uLnTx/>
                <a:uFillTx/>
                <a:latin typeface="Calibri" panose="020F0502020204030204"/>
                <a:ea typeface="+mn-ea"/>
                <a:cs typeface="+mn-cs"/>
              </a:rPr>
              <a:t>Telespsychiatry</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 &amp; </a:t>
            </a:r>
            <a:r>
              <a:rPr kumimoji="0" lang="en-US" sz="2000" b="0" i="0" u="none" strike="noStrike" kern="1200" cap="none" spc="0" normalizeH="0" baseline="0" noProof="0" dirty="0" err="1">
                <a:ln>
                  <a:noFill/>
                </a:ln>
                <a:solidFill>
                  <a:srgbClr val="000000"/>
                </a:solidFill>
                <a:effectLst/>
                <a:uLnTx/>
                <a:uFillTx/>
                <a:latin typeface="Calibri" panose="020F0502020204030204"/>
                <a:ea typeface="+mn-ea"/>
                <a:cs typeface="+mn-cs"/>
              </a:rPr>
              <a:t>Telecounseling</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 Services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Care coordination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pic>
        <p:nvPicPr>
          <p:cNvPr id="7" name="Content Placeholder 6">
            <a:extLst>
              <a:ext uri="{FF2B5EF4-FFF2-40B4-BE49-F238E27FC236}">
                <a16:creationId xmlns:a16="http://schemas.microsoft.com/office/drawing/2014/main" id="{BB3F87AA-8841-4D6A-8F4B-1D90D131CA07}"/>
              </a:ext>
            </a:extLst>
          </p:cNvPr>
          <p:cNvPicPr>
            <a:picLocks noGrp="1" noChangeAspect="1"/>
          </p:cNvPicPr>
          <p:nvPr>
            <p:ph idx="1"/>
          </p:nvPr>
        </p:nvPicPr>
        <p:blipFill>
          <a:blip r:embed="rId3"/>
          <a:stretch>
            <a:fillRect/>
          </a:stretch>
        </p:blipFill>
        <p:spPr>
          <a:xfrm>
            <a:off x="482826" y="1957287"/>
            <a:ext cx="4720954" cy="4281672"/>
          </a:xfrm>
          <a:prstGeom prst="rect">
            <a:avLst/>
          </a:prstGeom>
        </p:spPr>
      </p:pic>
    </p:spTree>
    <p:extLst>
      <p:ext uri="{BB962C8B-B14F-4D97-AF65-F5344CB8AC3E}">
        <p14:creationId xmlns:p14="http://schemas.microsoft.com/office/powerpoint/2010/main" val="14632603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90FFF-E437-478C-B05E-565D8C4741F8}"/>
              </a:ext>
            </a:extLst>
          </p:cNvPr>
          <p:cNvSpPr>
            <a:spLocks noGrp="1"/>
          </p:cNvSpPr>
          <p:nvPr>
            <p:ph type="title"/>
          </p:nvPr>
        </p:nvSpPr>
        <p:spPr/>
        <p:txBody>
          <a:bodyPr>
            <a:normAutofit/>
          </a:bodyPr>
          <a:lstStyle/>
          <a:p>
            <a:r>
              <a:rPr lang="en-US" sz="3600" dirty="0"/>
              <a:t>Thank you!</a:t>
            </a:r>
          </a:p>
        </p:txBody>
      </p:sp>
      <p:sp>
        <p:nvSpPr>
          <p:cNvPr id="5" name="TextBox 4">
            <a:extLst>
              <a:ext uri="{FF2B5EF4-FFF2-40B4-BE49-F238E27FC236}">
                <a16:creationId xmlns:a16="http://schemas.microsoft.com/office/drawing/2014/main" id="{3684EBDF-B302-49BD-8F33-FA1FE85734AC}"/>
              </a:ext>
            </a:extLst>
          </p:cNvPr>
          <p:cNvSpPr txBox="1"/>
          <p:nvPr/>
        </p:nvSpPr>
        <p:spPr>
          <a:xfrm>
            <a:off x="468087" y="1780496"/>
            <a:ext cx="11239500" cy="5262979"/>
          </a:xfrm>
          <a:prstGeom prst="rect">
            <a:avLst/>
          </a:prstGeom>
          <a:noFill/>
        </p:spPr>
        <p:txBody>
          <a:bodyPr wrap="square" rtlCol="0">
            <a:spAutoFit/>
          </a:bodyPr>
          <a:lstStyle/>
          <a:p>
            <a:pPr algn="ctr"/>
            <a:r>
              <a:rPr lang="en-US" sz="2800" dirty="0">
                <a:solidFill>
                  <a:schemeClr val="tx1">
                    <a:lumMod val="65000"/>
                    <a:lumOff val="35000"/>
                  </a:schemeClr>
                </a:solidFill>
              </a:rPr>
              <a:t>Maryland Behavioral Health Integration in Pediatric Primary Care (BHIPP)</a:t>
            </a:r>
          </a:p>
          <a:p>
            <a:pPr algn="ctr"/>
            <a:endParaRPr lang="en-US" sz="2800" dirty="0">
              <a:solidFill>
                <a:schemeClr val="tx1">
                  <a:lumMod val="65000"/>
                  <a:lumOff val="35000"/>
                </a:schemeClr>
              </a:solidFill>
            </a:endParaRPr>
          </a:p>
          <a:p>
            <a:pPr algn="ctr"/>
            <a:endParaRPr lang="en-US" sz="2800" dirty="0">
              <a:solidFill>
                <a:schemeClr val="tx1">
                  <a:lumMod val="65000"/>
                  <a:lumOff val="35000"/>
                </a:schemeClr>
              </a:solidFill>
            </a:endParaRPr>
          </a:p>
          <a:p>
            <a:pPr algn="ctr"/>
            <a:r>
              <a:rPr lang="en-US" sz="2800" b="1" dirty="0">
                <a:solidFill>
                  <a:schemeClr val="tx1">
                    <a:lumMod val="65000"/>
                    <a:lumOff val="35000"/>
                  </a:schemeClr>
                </a:solidFill>
              </a:rPr>
              <a:t>1-855-MD-BHIPP</a:t>
            </a:r>
            <a:r>
              <a:rPr lang="en-US" sz="2800" dirty="0">
                <a:solidFill>
                  <a:schemeClr val="tx1">
                    <a:lumMod val="65000"/>
                    <a:lumOff val="35000"/>
                  </a:schemeClr>
                </a:solidFill>
              </a:rPr>
              <a:t> (632-4477)</a:t>
            </a:r>
          </a:p>
          <a:p>
            <a:pPr algn="ctr"/>
            <a:r>
              <a:rPr lang="en-US" sz="2800" dirty="0">
                <a:solidFill>
                  <a:schemeClr val="tx1">
                    <a:lumMod val="65000"/>
                    <a:lumOff val="35000"/>
                  </a:schemeClr>
                </a:solidFill>
              </a:rPr>
              <a:t>www.mdbhipp.org</a:t>
            </a:r>
          </a:p>
          <a:p>
            <a:pPr algn="ctr"/>
            <a:r>
              <a:rPr lang="en-US" sz="2800" dirty="0">
                <a:solidFill>
                  <a:schemeClr val="tx1">
                    <a:lumMod val="65000"/>
                    <a:lumOff val="35000"/>
                  </a:schemeClr>
                </a:solidFill>
              </a:rPr>
              <a:t>Follow us on Facebook, LinkedIn, and Twitter! @MDBHIPP </a:t>
            </a:r>
          </a:p>
          <a:p>
            <a:pPr algn="ctr"/>
            <a:endParaRPr lang="en-US" sz="2800" dirty="0">
              <a:solidFill>
                <a:schemeClr val="tx1">
                  <a:lumMod val="65000"/>
                  <a:lumOff val="35000"/>
                </a:schemeClr>
              </a:solidFill>
            </a:endParaRPr>
          </a:p>
          <a:p>
            <a:pPr algn="ctr"/>
            <a:endParaRPr lang="en-US" sz="2800" dirty="0">
              <a:solidFill>
                <a:schemeClr val="tx1">
                  <a:lumMod val="65000"/>
                  <a:lumOff val="35000"/>
                </a:schemeClr>
              </a:solidFill>
            </a:endParaRPr>
          </a:p>
          <a:p>
            <a:pPr algn="ctr"/>
            <a:r>
              <a:rPr lang="en-US" sz="2400" i="1" dirty="0">
                <a:latin typeface="Calibri" panose="020F0502020204030204" pitchFamily="34" charset="0"/>
                <a:ea typeface="Calibri" panose="020F0502020204030204" pitchFamily="34" charset="0"/>
              </a:rPr>
              <a:t>For resources related to the COVID-19 pandemic,</a:t>
            </a:r>
          </a:p>
          <a:p>
            <a:pPr algn="ctr"/>
            <a:r>
              <a:rPr lang="en-US" sz="2400" i="1" dirty="0">
                <a:latin typeface="Calibri" panose="020F0502020204030204" pitchFamily="34" charset="0"/>
                <a:ea typeface="Calibri" panose="020F0502020204030204" pitchFamily="34" charset="0"/>
              </a:rPr>
              <a:t>please visit us at </a:t>
            </a:r>
            <a:r>
              <a:rPr lang="en-US" sz="2400" i="1" u="sng" dirty="0">
                <a:solidFill>
                  <a:srgbClr val="0563C1"/>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BHIPP Covid-19 Resources</a:t>
            </a:r>
            <a:r>
              <a:rPr lang="en-US" sz="2400" b="1" dirty="0">
                <a:latin typeface="Calibri" panose="020F0502020204030204" pitchFamily="34" charset="0"/>
                <a:ea typeface="Calibri" panose="020F0502020204030204" pitchFamily="34" charset="0"/>
              </a:rPr>
              <a:t>.</a:t>
            </a:r>
            <a:endParaRPr lang="en-US" sz="2400" dirty="0">
              <a:latin typeface="Calibri" panose="020F0502020204030204" pitchFamily="34" charset="0"/>
              <a:ea typeface="Calibri" panose="020F0502020204030204" pitchFamily="34" charset="0"/>
            </a:endParaRPr>
          </a:p>
          <a:p>
            <a:pPr algn="ctr"/>
            <a:endParaRPr lang="en-US" sz="2800" dirty="0">
              <a:solidFill>
                <a:schemeClr val="tx1">
                  <a:lumMod val="65000"/>
                  <a:lumOff val="35000"/>
                </a:schemeClr>
              </a:solidFill>
            </a:endParaRPr>
          </a:p>
          <a:p>
            <a:endParaRPr lang="en-US" dirty="0"/>
          </a:p>
          <a:p>
            <a:pPr algn="ctr"/>
            <a:endParaRPr lang="en-US" dirty="0"/>
          </a:p>
        </p:txBody>
      </p:sp>
    </p:spTree>
    <p:extLst>
      <p:ext uri="{BB962C8B-B14F-4D97-AF65-F5344CB8AC3E}">
        <p14:creationId xmlns:p14="http://schemas.microsoft.com/office/powerpoint/2010/main" val="261745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6327" y="1258401"/>
            <a:ext cx="11229955" cy="3869595"/>
          </a:xfrm>
        </p:spPr>
        <p:txBody>
          <a:bodyPr>
            <a:normAutofit/>
          </a:bodyPr>
          <a:lstStyle/>
          <a:p>
            <a:r>
              <a:rPr lang="en-US" sz="4000" dirty="0"/>
              <a:t>Treatments</a:t>
            </a:r>
          </a:p>
          <a:p>
            <a:pPr lvl="1"/>
            <a:r>
              <a:rPr lang="en-US" sz="3600" dirty="0"/>
              <a:t>Therapy </a:t>
            </a:r>
          </a:p>
          <a:p>
            <a:pPr lvl="1"/>
            <a:r>
              <a:rPr lang="en-US" sz="3600" dirty="0"/>
              <a:t>Medication </a:t>
            </a:r>
          </a:p>
          <a:p>
            <a:r>
              <a:rPr lang="en-US" sz="4000" dirty="0"/>
              <a:t>Questions/Comments</a:t>
            </a:r>
          </a:p>
        </p:txBody>
      </p:sp>
      <p:sp>
        <p:nvSpPr>
          <p:cNvPr id="3" name="Title 2"/>
          <p:cNvSpPr>
            <a:spLocks noGrp="1"/>
          </p:cNvSpPr>
          <p:nvPr>
            <p:ph type="title"/>
          </p:nvPr>
        </p:nvSpPr>
        <p:spPr>
          <a:xfrm>
            <a:off x="616327" y="349097"/>
            <a:ext cx="10553627" cy="909304"/>
          </a:xfrm>
        </p:spPr>
        <p:txBody>
          <a:bodyPr/>
          <a:lstStyle/>
          <a:p>
            <a:r>
              <a:rPr lang="en-US" dirty="0"/>
              <a:t>Outline-Part 2</a:t>
            </a:r>
          </a:p>
        </p:txBody>
      </p:sp>
    </p:spTree>
    <p:extLst>
      <p:ext uri="{BB962C8B-B14F-4D97-AF65-F5344CB8AC3E}">
        <p14:creationId xmlns:p14="http://schemas.microsoft.com/office/powerpoint/2010/main" val="4104612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B80E46-8FBD-4B2B-8D3B-60A47A3997E2}"/>
              </a:ext>
            </a:extLst>
          </p:cNvPr>
          <p:cNvSpPr>
            <a:spLocks noGrp="1"/>
          </p:cNvSpPr>
          <p:nvPr>
            <p:ph type="title"/>
          </p:nvPr>
        </p:nvSpPr>
        <p:spPr>
          <a:xfrm>
            <a:off x="630841" y="305554"/>
            <a:ext cx="10553627" cy="909304"/>
          </a:xfrm>
        </p:spPr>
        <p:txBody>
          <a:bodyPr vert="horz" lIns="91440" tIns="45720" rIns="91440" bIns="45720" rtlCol="0" anchor="ctr">
            <a:normAutofit/>
          </a:bodyPr>
          <a:lstStyle/>
          <a:p>
            <a:pPr>
              <a:defRPr/>
            </a:pPr>
            <a:r>
              <a:rPr lang="en-US" kern="1200" spc="-60" baseline="0" dirty="0">
                <a:latin typeface="+mj-lt"/>
                <a:ea typeface="+mj-ea"/>
                <a:cs typeface="+mj-cs"/>
              </a:rPr>
              <a:t>The Behavior Perspective </a:t>
            </a:r>
          </a:p>
        </p:txBody>
      </p:sp>
      <p:sp>
        <p:nvSpPr>
          <p:cNvPr id="34819" name="Rectangle 3"/>
          <p:cNvSpPr>
            <a:spLocks noChangeArrowheads="1"/>
          </p:cNvSpPr>
          <p:nvPr/>
        </p:nvSpPr>
        <p:spPr bwMode="auto">
          <a:xfrm>
            <a:off x="375426" y="1474306"/>
            <a:ext cx="11279545" cy="451501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p>
            <a:pPr marL="571500" indent="-182880">
              <a:lnSpc>
                <a:spcPct val="90000"/>
              </a:lnSpc>
              <a:spcBef>
                <a:spcPct val="20000"/>
              </a:spcBef>
              <a:buClr>
                <a:schemeClr val="accent1"/>
              </a:buClr>
              <a:buSzPct val="100000"/>
              <a:buFont typeface="Wingdings 2" pitchFamily="18" charset="2"/>
              <a:buChar char=""/>
              <a:defRPr/>
            </a:pPr>
            <a:r>
              <a:rPr lang="en-US" sz="3200" dirty="0">
                <a:solidFill>
                  <a:schemeClr val="tx1">
                    <a:lumMod val="65000"/>
                    <a:lumOff val="35000"/>
                  </a:schemeClr>
                </a:solidFill>
              </a:rPr>
              <a:t>The term </a:t>
            </a:r>
            <a:r>
              <a:rPr lang="en-US" sz="3200" i="1" dirty="0">
                <a:solidFill>
                  <a:schemeClr val="tx1">
                    <a:lumMod val="65000"/>
                    <a:lumOff val="35000"/>
                  </a:schemeClr>
                </a:solidFill>
              </a:rPr>
              <a:t>behavior </a:t>
            </a:r>
            <a:r>
              <a:rPr lang="en-US" sz="3200" dirty="0">
                <a:solidFill>
                  <a:schemeClr val="tx1">
                    <a:lumMod val="65000"/>
                    <a:lumOff val="35000"/>
                  </a:schemeClr>
                </a:solidFill>
              </a:rPr>
              <a:t>applies to any motor-sensory activity linked to a goal. </a:t>
            </a:r>
          </a:p>
          <a:p>
            <a:pPr marL="571500" indent="-182880">
              <a:lnSpc>
                <a:spcPct val="90000"/>
              </a:lnSpc>
              <a:spcBef>
                <a:spcPct val="20000"/>
              </a:spcBef>
              <a:buClr>
                <a:schemeClr val="accent1"/>
              </a:buClr>
              <a:buSzPct val="100000"/>
              <a:buFont typeface="Wingdings 2" pitchFamily="18" charset="2"/>
              <a:buChar char=""/>
              <a:defRPr/>
            </a:pPr>
            <a:r>
              <a:rPr lang="en-US" sz="3200" i="1" dirty="0">
                <a:solidFill>
                  <a:schemeClr val="tx1">
                    <a:lumMod val="65000"/>
                    <a:lumOff val="35000"/>
                  </a:schemeClr>
                </a:solidFill>
              </a:rPr>
              <a:t>Learning</a:t>
            </a:r>
            <a:r>
              <a:rPr lang="en-US" sz="3200" dirty="0">
                <a:solidFill>
                  <a:schemeClr val="tx1">
                    <a:lumMod val="65000"/>
                    <a:lumOff val="35000"/>
                  </a:schemeClr>
                </a:solidFill>
              </a:rPr>
              <a:t> plays a role in </a:t>
            </a:r>
            <a:r>
              <a:rPr lang="en-US" sz="3200" i="1" dirty="0">
                <a:solidFill>
                  <a:schemeClr val="tx1">
                    <a:lumMod val="65000"/>
                    <a:lumOff val="35000"/>
                  </a:schemeClr>
                </a:solidFill>
              </a:rPr>
              <a:t>all behaviors.</a:t>
            </a:r>
          </a:p>
          <a:p>
            <a:pPr marL="571500" indent="-182880">
              <a:lnSpc>
                <a:spcPct val="90000"/>
              </a:lnSpc>
              <a:spcBef>
                <a:spcPct val="20000"/>
              </a:spcBef>
              <a:buClr>
                <a:schemeClr val="accent1"/>
              </a:buClr>
              <a:buSzPct val="100000"/>
              <a:buFont typeface="Wingdings 2" pitchFamily="18" charset="2"/>
              <a:buChar char=""/>
              <a:defRPr/>
            </a:pPr>
            <a:r>
              <a:rPr lang="en-US" sz="3200" dirty="0">
                <a:solidFill>
                  <a:schemeClr val="tx1">
                    <a:lumMod val="65000"/>
                    <a:lumOff val="35000"/>
                  </a:schemeClr>
                </a:solidFill>
              </a:rPr>
              <a:t>Behaviors can be classified as </a:t>
            </a:r>
            <a:r>
              <a:rPr lang="en-US" sz="3200" i="1" dirty="0">
                <a:solidFill>
                  <a:schemeClr val="tx1">
                    <a:lumMod val="65000"/>
                    <a:lumOff val="35000"/>
                  </a:schemeClr>
                </a:solidFill>
              </a:rPr>
              <a:t>driven</a:t>
            </a:r>
            <a:r>
              <a:rPr lang="en-US" sz="3200" dirty="0">
                <a:solidFill>
                  <a:schemeClr val="tx1">
                    <a:lumMod val="65000"/>
                    <a:lumOff val="35000"/>
                  </a:schemeClr>
                </a:solidFill>
              </a:rPr>
              <a:t> or </a:t>
            </a:r>
            <a:r>
              <a:rPr lang="en-US" sz="3200" i="1" dirty="0">
                <a:solidFill>
                  <a:schemeClr val="tx1">
                    <a:lumMod val="65000"/>
                    <a:lumOff val="35000"/>
                  </a:schemeClr>
                </a:solidFill>
              </a:rPr>
              <a:t>socially learned.</a:t>
            </a:r>
          </a:p>
          <a:p>
            <a:pPr marL="457200" indent="-182880">
              <a:lnSpc>
                <a:spcPct val="90000"/>
              </a:lnSpc>
              <a:spcBef>
                <a:spcPct val="20000"/>
              </a:spcBef>
              <a:buClr>
                <a:schemeClr val="accent1"/>
              </a:buClr>
              <a:buSzPct val="100000"/>
              <a:buFont typeface="Wingdings 2" pitchFamily="18" charset="2"/>
              <a:buChar char=""/>
              <a:defRPr/>
            </a:pPr>
            <a:endParaRPr lang="en-US" sz="2800" i="1" dirty="0">
              <a:solidFill>
                <a:schemeClr val="tx1">
                  <a:lumMod val="65000"/>
                  <a:lumOff val="35000"/>
                </a:schemeClr>
              </a:solidFill>
            </a:endParaRPr>
          </a:p>
          <a:p>
            <a:pPr marL="457200" indent="-182880">
              <a:lnSpc>
                <a:spcPct val="90000"/>
              </a:lnSpc>
              <a:spcBef>
                <a:spcPct val="20000"/>
              </a:spcBef>
              <a:buClr>
                <a:schemeClr val="accent1"/>
              </a:buClr>
              <a:buSzPct val="100000"/>
              <a:buFont typeface="Wingdings 2" pitchFamily="18" charset="2"/>
              <a:buChar char=""/>
              <a:defRPr/>
            </a:pPr>
            <a:endParaRPr lang="en-US" sz="1900" i="1" dirty="0">
              <a:solidFill>
                <a:schemeClr val="tx1">
                  <a:lumMod val="65000"/>
                  <a:lumOff val="35000"/>
                </a:schemeClr>
              </a:solidFill>
            </a:endParaRPr>
          </a:p>
          <a:p>
            <a:pPr marL="342900" indent="-182880">
              <a:lnSpc>
                <a:spcPct val="90000"/>
              </a:lnSpc>
              <a:spcBef>
                <a:spcPct val="20000"/>
              </a:spcBef>
              <a:buClr>
                <a:schemeClr val="accent1"/>
              </a:buClr>
              <a:buSzPct val="60000"/>
              <a:buFont typeface="Wingdings 2" pitchFamily="18" charset="2"/>
              <a:buChar char=""/>
              <a:defRPr/>
            </a:pPr>
            <a:endParaRPr lang="en-US" sz="1900" dirty="0">
              <a:solidFill>
                <a:schemeClr val="tx1">
                  <a:lumMod val="65000"/>
                  <a:lumOff val="35000"/>
                </a:schemeClr>
              </a:solidFill>
            </a:endParaRPr>
          </a:p>
        </p:txBody>
      </p:sp>
      <p:sp>
        <p:nvSpPr>
          <p:cNvPr id="2" name="TextBox 1">
            <a:extLst>
              <a:ext uri="{FF2B5EF4-FFF2-40B4-BE49-F238E27FC236}">
                <a16:creationId xmlns:a16="http://schemas.microsoft.com/office/drawing/2014/main" id="{AB3E2665-8E61-44FF-9501-F3FE47189CC9}"/>
              </a:ext>
            </a:extLst>
          </p:cNvPr>
          <p:cNvSpPr txBox="1"/>
          <p:nvPr/>
        </p:nvSpPr>
        <p:spPr>
          <a:xfrm>
            <a:off x="783771" y="4788129"/>
            <a:ext cx="6560723" cy="1201190"/>
          </a:xfrm>
          <a:prstGeom prst="rect">
            <a:avLst/>
          </a:prstGeom>
        </p:spPr>
        <p:txBody>
          <a:bodyPr vert="horz" lIns="91440" tIns="45720" rIns="91440" bIns="45720" rtlCol="0" anchor="ctr">
            <a:normAutofit/>
          </a:bodyPr>
          <a:lstStyle/>
          <a:p>
            <a:pPr indent="-182880">
              <a:lnSpc>
                <a:spcPct val="90000"/>
              </a:lnSpc>
              <a:spcAft>
                <a:spcPts val="600"/>
              </a:spcAft>
              <a:buClr>
                <a:schemeClr val="accent1"/>
              </a:buClr>
              <a:buFont typeface="Wingdings 2" pitchFamily="18" charset="2"/>
              <a:buChar char=""/>
            </a:pPr>
            <a:r>
              <a:rPr lang="en-US" sz="1900" dirty="0">
                <a:solidFill>
                  <a:schemeClr val="tx1">
                    <a:lumMod val="65000"/>
                    <a:lumOff val="35000"/>
                  </a:schemeClr>
                </a:solidFill>
              </a:rPr>
              <a:t>McHugh &amp; </a:t>
            </a:r>
            <a:r>
              <a:rPr lang="en-US" sz="1900" dirty="0" err="1">
                <a:solidFill>
                  <a:schemeClr val="tx1">
                    <a:lumMod val="65000"/>
                    <a:lumOff val="35000"/>
                  </a:schemeClr>
                </a:solidFill>
              </a:rPr>
              <a:t>Slavney</a:t>
            </a:r>
            <a:r>
              <a:rPr lang="en-US" sz="1900" dirty="0">
                <a:solidFill>
                  <a:schemeClr val="tx1">
                    <a:lumMod val="65000"/>
                    <a:lumOff val="35000"/>
                  </a:schemeClr>
                </a:solidFill>
              </a:rPr>
              <a:t>, </a:t>
            </a:r>
            <a:r>
              <a:rPr lang="en-US" sz="1900" i="1" dirty="0">
                <a:solidFill>
                  <a:schemeClr val="tx1">
                    <a:lumMod val="65000"/>
                    <a:lumOff val="35000"/>
                  </a:schemeClr>
                </a:solidFill>
              </a:rPr>
              <a:t>The Perspectives of Psychiatry, </a:t>
            </a:r>
            <a:r>
              <a:rPr lang="en-US" sz="1900" dirty="0">
                <a:solidFill>
                  <a:schemeClr val="tx1">
                    <a:lumMod val="65000"/>
                    <a:lumOff val="35000"/>
                  </a:schemeClr>
                </a:solidFill>
              </a:rPr>
              <a:t>1998</a:t>
            </a:r>
          </a:p>
        </p:txBody>
      </p:sp>
    </p:spTree>
    <p:extLst>
      <p:ext uri="{BB962C8B-B14F-4D97-AF65-F5344CB8AC3E}">
        <p14:creationId xmlns:p14="http://schemas.microsoft.com/office/powerpoint/2010/main" val="154851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80571" y="279400"/>
            <a:ext cx="5069114" cy="1143000"/>
          </a:xfrm>
        </p:spPr>
        <p:txBody>
          <a:bodyPr/>
          <a:lstStyle/>
          <a:p>
            <a:pPr eaLnBrk="1" hangingPunct="1"/>
            <a:r>
              <a:rPr lang="en-US" altLang="en-US" dirty="0"/>
              <a:t>Driven Behaviors  </a:t>
            </a:r>
          </a:p>
        </p:txBody>
      </p:sp>
      <p:pic>
        <p:nvPicPr>
          <p:cNvPr id="2" name="Content Placeholder 1">
            <a:extLst>
              <a:ext uri="{FF2B5EF4-FFF2-40B4-BE49-F238E27FC236}">
                <a16:creationId xmlns:a16="http://schemas.microsoft.com/office/drawing/2014/main" id="{DDA677CE-43A0-49A4-A1ED-F2CBE4A653CB}"/>
              </a:ext>
            </a:extLst>
          </p:cNvPr>
          <p:cNvPicPr>
            <a:picLocks noGrp="1" noChangeAspect="1"/>
          </p:cNvPicPr>
          <p:nvPr>
            <p:ph sz="quarter" idx="1"/>
          </p:nvPr>
        </p:nvPicPr>
        <p:blipFill>
          <a:blip r:embed="rId3"/>
          <a:stretch>
            <a:fillRect/>
          </a:stretch>
        </p:blipFill>
        <p:spPr>
          <a:xfrm>
            <a:off x="580571" y="5645890"/>
            <a:ext cx="6301612" cy="493819"/>
          </a:xfrm>
          <a:prstGeom prst="rect">
            <a:avLst/>
          </a:prstGeom>
        </p:spPr>
      </p:pic>
      <p:sp>
        <p:nvSpPr>
          <p:cNvPr id="5" name="Rectangle 3">
            <a:extLst>
              <a:ext uri="{FF2B5EF4-FFF2-40B4-BE49-F238E27FC236}">
                <a16:creationId xmlns:a16="http://schemas.microsoft.com/office/drawing/2014/main" id="{68AADB94-4283-4EA8-9531-AF45B1002B0C}"/>
              </a:ext>
            </a:extLst>
          </p:cNvPr>
          <p:cNvSpPr>
            <a:spLocks noChangeArrowheads="1"/>
          </p:cNvSpPr>
          <p:nvPr/>
        </p:nvSpPr>
        <p:spPr bwMode="auto">
          <a:xfrm>
            <a:off x="580571" y="1600200"/>
            <a:ext cx="1104537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71500" indent="-571500">
              <a:spcBef>
                <a:spcPct val="20000"/>
              </a:spcBef>
              <a:buClr>
                <a:schemeClr val="accent1"/>
              </a:buClr>
              <a:buSzPct val="100000"/>
              <a:buFont typeface="Arial" panose="020B0604020202020204" pitchFamily="34" charset="0"/>
              <a:buChar char="•"/>
              <a:defRPr/>
            </a:pPr>
            <a:r>
              <a:rPr lang="en-US" sz="3600" dirty="0"/>
              <a:t>Driven and satiated by physiological mechanisms.</a:t>
            </a:r>
          </a:p>
          <a:p>
            <a:pPr marL="571500" indent="-571500">
              <a:spcBef>
                <a:spcPct val="20000"/>
              </a:spcBef>
              <a:buClr>
                <a:schemeClr val="accent1"/>
              </a:buClr>
              <a:buSzPct val="100000"/>
              <a:buFont typeface="Arial" panose="020B0604020202020204" pitchFamily="34" charset="0"/>
              <a:buChar char="•"/>
              <a:defRPr/>
            </a:pPr>
            <a:r>
              <a:rPr lang="en-US" sz="3600" dirty="0"/>
              <a:t>Goals of driven behaviors are </a:t>
            </a:r>
            <a:r>
              <a:rPr lang="en-US" sz="3600" i="1" dirty="0"/>
              <a:t>vital organismic needs</a:t>
            </a:r>
            <a:r>
              <a:rPr lang="en-US" sz="3600" dirty="0"/>
              <a:t>. </a:t>
            </a:r>
          </a:p>
          <a:p>
            <a:pPr marL="1028700" lvl="1" indent="-571500">
              <a:spcBef>
                <a:spcPct val="20000"/>
              </a:spcBef>
              <a:buClr>
                <a:schemeClr val="accent1"/>
              </a:buClr>
              <a:buSzPct val="100000"/>
              <a:buFont typeface="Arial" panose="020B0604020202020204" pitchFamily="34" charset="0"/>
              <a:buChar char="•"/>
              <a:defRPr/>
            </a:pPr>
            <a:r>
              <a:rPr lang="en-US" sz="2400" dirty="0"/>
              <a:t>Sex</a:t>
            </a:r>
          </a:p>
          <a:p>
            <a:pPr marL="1028700" lvl="1" indent="-571500">
              <a:spcBef>
                <a:spcPct val="20000"/>
              </a:spcBef>
              <a:buClr>
                <a:schemeClr val="accent1"/>
              </a:buClr>
              <a:buSzPct val="100000"/>
              <a:buFont typeface="Arial" panose="020B0604020202020204" pitchFamily="34" charset="0"/>
              <a:buChar char="•"/>
              <a:defRPr/>
            </a:pPr>
            <a:r>
              <a:rPr lang="en-US" sz="2400" dirty="0"/>
              <a:t>Drinking/Eating</a:t>
            </a:r>
          </a:p>
          <a:p>
            <a:pPr marL="1028700" lvl="1" indent="-571500">
              <a:spcBef>
                <a:spcPct val="20000"/>
              </a:spcBef>
              <a:buClr>
                <a:schemeClr val="accent1"/>
              </a:buClr>
              <a:buSzPct val="100000"/>
              <a:buFont typeface="Arial" panose="020B0604020202020204" pitchFamily="34" charset="0"/>
              <a:buChar char="•"/>
              <a:defRPr/>
            </a:pPr>
            <a:r>
              <a:rPr lang="en-US" sz="2400" dirty="0"/>
              <a:t>Sleeping</a:t>
            </a:r>
          </a:p>
          <a:p>
            <a:pPr marL="1028700" lvl="1" indent="-571500">
              <a:spcBef>
                <a:spcPct val="20000"/>
              </a:spcBef>
              <a:buClr>
                <a:schemeClr val="accent1"/>
              </a:buClr>
              <a:buSzPct val="100000"/>
              <a:buFont typeface="Arial" panose="020B0604020202020204" pitchFamily="34" charset="0"/>
              <a:buChar char="•"/>
              <a:defRPr/>
            </a:pPr>
            <a:r>
              <a:rPr lang="en-US" sz="2400" dirty="0"/>
              <a:t>Maternity</a:t>
            </a:r>
          </a:p>
        </p:txBody>
      </p:sp>
    </p:spTree>
    <p:extLst>
      <p:ext uri="{BB962C8B-B14F-4D97-AF65-F5344CB8AC3E}">
        <p14:creationId xmlns:p14="http://schemas.microsoft.com/office/powerpoint/2010/main" val="3222831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80188" y="257629"/>
            <a:ext cx="7772400" cy="1143000"/>
          </a:xfrm>
        </p:spPr>
        <p:txBody>
          <a:bodyPr/>
          <a:lstStyle/>
          <a:p>
            <a:pPr eaLnBrk="1" hangingPunct="1"/>
            <a:r>
              <a:rPr lang="en-US" altLang="en-US" dirty="0"/>
              <a:t>Triad of Driven Behaviors </a:t>
            </a:r>
          </a:p>
        </p:txBody>
      </p:sp>
      <p:pic>
        <p:nvPicPr>
          <p:cNvPr id="7" name="Content Placeholder 6">
            <a:extLst>
              <a:ext uri="{FF2B5EF4-FFF2-40B4-BE49-F238E27FC236}">
                <a16:creationId xmlns:a16="http://schemas.microsoft.com/office/drawing/2014/main" id="{53676582-B201-43D4-938D-9FB1534BCA62}"/>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tretch>
            <a:fillRect/>
          </a:stretch>
        </p:blipFill>
        <p:spPr>
          <a:xfrm>
            <a:off x="2569338" y="1717496"/>
            <a:ext cx="7053324" cy="2971800"/>
          </a:xfrm>
        </p:spPr>
      </p:pic>
      <p:pic>
        <p:nvPicPr>
          <p:cNvPr id="10" name="Content Placeholder 1">
            <a:extLst>
              <a:ext uri="{FF2B5EF4-FFF2-40B4-BE49-F238E27FC236}">
                <a16:creationId xmlns:a16="http://schemas.microsoft.com/office/drawing/2014/main" id="{3E1DD89E-52F7-4D2F-A006-190A7E048402}"/>
              </a:ext>
            </a:extLst>
          </p:cNvPr>
          <p:cNvPicPr>
            <a:picLocks noChangeAspect="1"/>
          </p:cNvPicPr>
          <p:nvPr/>
        </p:nvPicPr>
        <p:blipFill>
          <a:blip r:embed="rId4"/>
          <a:stretch>
            <a:fillRect/>
          </a:stretch>
        </p:blipFill>
        <p:spPr>
          <a:xfrm>
            <a:off x="970046" y="5730412"/>
            <a:ext cx="6301612" cy="493819"/>
          </a:xfrm>
          <a:prstGeom prst="rect">
            <a:avLst/>
          </a:prstGeom>
        </p:spPr>
      </p:pic>
    </p:spTree>
    <p:extLst>
      <p:ext uri="{BB962C8B-B14F-4D97-AF65-F5344CB8AC3E}">
        <p14:creationId xmlns:p14="http://schemas.microsoft.com/office/powerpoint/2010/main" val="3546035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B0A2214-475F-453D-A4EE-C5C0D2C9D962}"/>
              </a:ext>
            </a:extLst>
          </p:cNvPr>
          <p:cNvSpPr>
            <a:spLocks noGrp="1"/>
          </p:cNvSpPr>
          <p:nvPr>
            <p:ph type="title"/>
          </p:nvPr>
        </p:nvSpPr>
        <p:spPr/>
        <p:txBody>
          <a:bodyPr/>
          <a:lstStyle/>
          <a:p>
            <a:r>
              <a:rPr lang="en-US" dirty="0"/>
              <a:t>Treatment Targets </a:t>
            </a:r>
          </a:p>
        </p:txBody>
      </p:sp>
      <p:pic>
        <p:nvPicPr>
          <p:cNvPr id="5" name="Content Placeholder 4">
            <a:extLst>
              <a:ext uri="{FF2B5EF4-FFF2-40B4-BE49-F238E27FC236}">
                <a16:creationId xmlns:a16="http://schemas.microsoft.com/office/drawing/2014/main" id="{3EF13CDD-2203-468B-A350-DB2C78D35E8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15972" y="2384886"/>
            <a:ext cx="4467516" cy="1882313"/>
          </a:xfrm>
        </p:spPr>
      </p:pic>
      <p:sp>
        <p:nvSpPr>
          <p:cNvPr id="6" name="Content Placeholder 5">
            <a:extLst>
              <a:ext uri="{FF2B5EF4-FFF2-40B4-BE49-F238E27FC236}">
                <a16:creationId xmlns:a16="http://schemas.microsoft.com/office/drawing/2014/main" id="{A37B5AA6-E020-4215-AD28-6A2527F04C0A}"/>
              </a:ext>
            </a:extLst>
          </p:cNvPr>
          <p:cNvSpPr>
            <a:spLocks noGrp="1"/>
          </p:cNvSpPr>
          <p:nvPr>
            <p:ph sz="half" idx="2"/>
          </p:nvPr>
        </p:nvSpPr>
        <p:spPr>
          <a:xfrm>
            <a:off x="6172199" y="1600201"/>
            <a:ext cx="4903829" cy="4130210"/>
          </a:xfrm>
        </p:spPr>
        <p:txBody>
          <a:bodyPr>
            <a:normAutofit/>
          </a:bodyPr>
          <a:lstStyle/>
          <a:p>
            <a:r>
              <a:rPr lang="en-US" sz="2400" dirty="0"/>
              <a:t>Choice: “Abstinence for today”</a:t>
            </a:r>
          </a:p>
          <a:p>
            <a:r>
              <a:rPr lang="en-US" sz="2400" dirty="0"/>
              <a:t>Physiological drive:</a:t>
            </a:r>
          </a:p>
          <a:p>
            <a:pPr lvl="1"/>
            <a:r>
              <a:rPr lang="en-US" sz="2000" dirty="0"/>
              <a:t>Methadone</a:t>
            </a:r>
          </a:p>
          <a:p>
            <a:pPr lvl="1"/>
            <a:r>
              <a:rPr lang="en-US" sz="2000" dirty="0"/>
              <a:t>Suboxone</a:t>
            </a:r>
          </a:p>
          <a:p>
            <a:pPr lvl="1"/>
            <a:r>
              <a:rPr lang="en-US" sz="2000" dirty="0"/>
              <a:t>Antiandrogen</a:t>
            </a:r>
          </a:p>
          <a:p>
            <a:r>
              <a:rPr lang="en-US" sz="2400" dirty="0"/>
              <a:t>Conditioned learning</a:t>
            </a:r>
          </a:p>
          <a:p>
            <a:pPr lvl="1"/>
            <a:r>
              <a:rPr lang="en-US" sz="2000" dirty="0"/>
              <a:t>Antabuse (punishment)</a:t>
            </a:r>
          </a:p>
          <a:p>
            <a:pPr lvl="1"/>
            <a:r>
              <a:rPr lang="en-US" sz="2000" dirty="0"/>
              <a:t>Contingency management</a:t>
            </a:r>
          </a:p>
          <a:p>
            <a:pPr lvl="1"/>
            <a:endParaRPr lang="en-US" dirty="0"/>
          </a:p>
        </p:txBody>
      </p:sp>
      <p:pic>
        <p:nvPicPr>
          <p:cNvPr id="8" name="Content Placeholder 1">
            <a:extLst>
              <a:ext uri="{FF2B5EF4-FFF2-40B4-BE49-F238E27FC236}">
                <a16:creationId xmlns:a16="http://schemas.microsoft.com/office/drawing/2014/main" id="{CD30DFC1-1745-4FF1-9C49-5DB3D57EEDDC}"/>
              </a:ext>
            </a:extLst>
          </p:cNvPr>
          <p:cNvPicPr>
            <a:picLocks noChangeAspect="1"/>
          </p:cNvPicPr>
          <p:nvPr/>
        </p:nvPicPr>
        <p:blipFill>
          <a:blip r:embed="rId3"/>
          <a:stretch>
            <a:fillRect/>
          </a:stretch>
        </p:blipFill>
        <p:spPr>
          <a:xfrm>
            <a:off x="839416" y="5756708"/>
            <a:ext cx="6301612" cy="493819"/>
          </a:xfrm>
          <a:prstGeom prst="rect">
            <a:avLst/>
          </a:prstGeom>
        </p:spPr>
      </p:pic>
    </p:spTree>
    <p:extLst>
      <p:ext uri="{BB962C8B-B14F-4D97-AF65-F5344CB8AC3E}">
        <p14:creationId xmlns:p14="http://schemas.microsoft.com/office/powerpoint/2010/main" val="1795925397"/>
      </p:ext>
    </p:extLst>
  </p:cSld>
  <p:clrMapOvr>
    <a:masterClrMapping/>
  </p:clrMapOvr>
</p:sld>
</file>

<file path=ppt/theme/theme1.xml><?xml version="1.0" encoding="utf-8"?>
<a:theme xmlns:a="http://schemas.openxmlformats.org/drawingml/2006/main" name="Frame">
  <a:themeElements>
    <a:clrScheme name="BHIPP">
      <a:dk1>
        <a:srgbClr val="000000"/>
      </a:dk1>
      <a:lt1>
        <a:srgbClr val="FFFFFF"/>
      </a:lt1>
      <a:dk2>
        <a:srgbClr val="FFFFFF"/>
      </a:dk2>
      <a:lt2>
        <a:srgbClr val="FFC000"/>
      </a:lt2>
      <a:accent1>
        <a:srgbClr val="C00000"/>
      </a:accent1>
      <a:accent2>
        <a:srgbClr val="C00000"/>
      </a:accent2>
      <a:accent3>
        <a:srgbClr val="000000"/>
      </a:accent3>
      <a:accent4>
        <a:srgbClr val="A5A5A5"/>
      </a:accent4>
      <a:accent5>
        <a:srgbClr val="BF9000"/>
      </a:accent5>
      <a:accent6>
        <a:srgbClr val="95D284"/>
      </a:accent6>
      <a:hlink>
        <a:srgbClr val="FF4040"/>
      </a:hlink>
      <a:folHlink>
        <a:srgbClr val="FFC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HIPP Slide Template 2021 option 1" id="{02DD8833-47D6-4953-856C-E2F3A7E4478D}" vid="{96AD90CE-774B-4C32-8549-F98C039EA5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AC9C000E8CC442838E60EA5B7FB1EA" ma:contentTypeVersion="14" ma:contentTypeDescription="Create a new document." ma:contentTypeScope="" ma:versionID="1f97693bd2941dcd0546deaef1eb48c1">
  <xsd:schema xmlns:xsd="http://www.w3.org/2001/XMLSchema" xmlns:xs="http://www.w3.org/2001/XMLSchema" xmlns:p="http://schemas.microsoft.com/office/2006/metadata/properties" xmlns:ns3="9162b81d-776b-4368-8a84-d6b6bd0e809d" xmlns:ns4="9ae31d4b-8339-4813-9215-9bb7c1d27d86" targetNamespace="http://schemas.microsoft.com/office/2006/metadata/properties" ma:root="true" ma:fieldsID="27e7883298c27254eafbda5afd921fd2" ns3:_="" ns4:_="">
    <xsd:import namespace="9162b81d-776b-4368-8a84-d6b6bd0e809d"/>
    <xsd:import namespace="9ae31d4b-8339-4813-9215-9bb7c1d27d8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62b81d-776b-4368-8a84-d6b6bd0e80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ae31d4b-8339-4813-9215-9bb7c1d27d86"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A14581-BFE8-46E8-9B81-7AABE7C784C9}">
  <ds:schemaRefs>
    <ds:schemaRef ds:uri="http://schemas.microsoft.com/sharepoint/v3/contenttype/forms"/>
  </ds:schemaRefs>
</ds:datastoreItem>
</file>

<file path=customXml/itemProps2.xml><?xml version="1.0" encoding="utf-8"?>
<ds:datastoreItem xmlns:ds="http://schemas.openxmlformats.org/officeDocument/2006/customXml" ds:itemID="{D71DFA51-6C56-482A-BFDC-298872A319F6}">
  <ds:schemaRefs>
    <ds:schemaRef ds:uri="http://schemas.microsoft.com/office/infopath/2007/PartnerControls"/>
    <ds:schemaRef ds:uri="http://www.w3.org/XML/1998/namespace"/>
    <ds:schemaRef ds:uri="http://schemas.microsoft.com/office/2006/documentManagement/types"/>
    <ds:schemaRef ds:uri="http://purl.org/dc/terms/"/>
    <ds:schemaRef ds:uri="9162b81d-776b-4368-8a84-d6b6bd0e809d"/>
    <ds:schemaRef ds:uri="http://schemas.microsoft.com/office/2006/metadata/properties"/>
    <ds:schemaRef ds:uri="http://purl.org/dc/elements/1.1/"/>
    <ds:schemaRef ds:uri="9ae31d4b-8339-4813-9215-9bb7c1d27d86"/>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DF7ED5B6-6626-420D-AE34-B4E3135580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62b81d-776b-4368-8a84-d6b6bd0e809d"/>
    <ds:schemaRef ds:uri="9ae31d4b-8339-4813-9215-9bb7c1d27d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2172</TotalTime>
  <Words>2034</Words>
  <Application>Microsoft Office PowerPoint</Application>
  <PresentationFormat>Widescreen</PresentationFormat>
  <Paragraphs>302</Paragraphs>
  <Slides>42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Wingdings</vt:lpstr>
      <vt:lpstr>Wingdings 2</vt:lpstr>
      <vt:lpstr>Frame</vt:lpstr>
      <vt:lpstr>Maryland Behavioral Health Integration in Pediatric Primary Care (MD BHIPP) Resilience Break: Disruptive Behavior and DMDD November 2nd, 2021  Robert T. Paine, DO Assistant Professor of Psychiatry  University of Maryland School of Medicine</vt:lpstr>
      <vt:lpstr>Disclosures</vt:lpstr>
      <vt:lpstr>Learning Objectives </vt:lpstr>
      <vt:lpstr>Outline-Part 1</vt:lpstr>
      <vt:lpstr>Outline-Part 2</vt:lpstr>
      <vt:lpstr>The Behavior Perspective </vt:lpstr>
      <vt:lpstr>Driven Behaviors  </vt:lpstr>
      <vt:lpstr>Triad of Driven Behaviors </vt:lpstr>
      <vt:lpstr>Treatment Targets </vt:lpstr>
      <vt:lpstr>Goal-Directed Behaviors </vt:lpstr>
      <vt:lpstr>    Triad of Goal-Directed Behaviors </vt:lpstr>
      <vt:lpstr>       Goal-Directed Behavioral Disorders  </vt:lpstr>
      <vt:lpstr>Behavioral Assessment </vt:lpstr>
      <vt:lpstr> Functional Behavioral Analysis (What Is Going On?)</vt:lpstr>
      <vt:lpstr>Collaborative Problem-Solving (Why?)</vt:lpstr>
      <vt:lpstr>Behavioral Therapy Components</vt:lpstr>
      <vt:lpstr>Books </vt:lpstr>
      <vt:lpstr>Disruptive, Impulse-Control, and Conduct Disorders</vt:lpstr>
      <vt:lpstr>Dysregulated Spectrum </vt:lpstr>
      <vt:lpstr>Case </vt:lpstr>
      <vt:lpstr>PowerPoint Presentation</vt:lpstr>
      <vt:lpstr>PowerPoint Presentation</vt:lpstr>
      <vt:lpstr>Disruptive Mood Dysregulation Disorder </vt:lpstr>
      <vt:lpstr>DMDD Criteria = OI VEY</vt:lpstr>
      <vt:lpstr>PowerPoint Presentation</vt:lpstr>
      <vt:lpstr>What is Max’s Diagnosis?</vt:lpstr>
      <vt:lpstr>      DDX of Explosive Outbursts</vt:lpstr>
      <vt:lpstr>Treatment Planning </vt:lpstr>
      <vt:lpstr>Systematic approach to “mood dysregulation”</vt:lpstr>
      <vt:lpstr>Pharmacotherapy Measurement of Target Symptoms </vt:lpstr>
      <vt:lpstr>Pharmacotherapy </vt:lpstr>
      <vt:lpstr>Stimulants </vt:lpstr>
      <vt:lpstr>Alpha-2 Agonists Guanfacine ER and Clonidine XR </vt:lpstr>
      <vt:lpstr>Atomoxetine</vt:lpstr>
      <vt:lpstr>Antipsychotics (Mixed Receptor Antagonists)</vt:lpstr>
      <vt:lpstr>TOSCA Trial</vt:lpstr>
      <vt:lpstr>Divalproex</vt:lpstr>
      <vt:lpstr>Lithium</vt:lpstr>
      <vt:lpstr>Antidepressants</vt:lpstr>
      <vt:lpstr>Maryland Behavioral Health Integration in Pediatric Primary Care (BHIPP)</vt:lpstr>
      <vt:lpstr>Who We Are – Maryland BHIPP</vt:lpstr>
      <vt:lpstr>Thank you!</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Jami-Lin Williams</dc:creator>
  <cp:lastModifiedBy>Rebecca Ferro</cp:lastModifiedBy>
  <cp:revision>138</cp:revision>
  <dcterms:created xsi:type="dcterms:W3CDTF">2019-10-04T19:22:27Z</dcterms:created>
  <dcterms:modified xsi:type="dcterms:W3CDTF">2021-11-01T13:24:25Z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0x010100EFAC9C000E8CC442838E60EA5B7FB1EA</vt:lpwstr>
  </property>
</Properties>
</file>