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4"/>
  </p:notesMasterIdLst>
  <p:handoutMasterIdLst>
    <p:handoutMasterId r:id="rId55"/>
  </p:handoutMasterIdLst>
  <p:sldIdLst>
    <p:sldId id="362" r:id="rId5"/>
    <p:sldId id="402" r:id="rId6"/>
    <p:sldId id="403" r:id="rId7"/>
    <p:sldId id="396" r:id="rId8"/>
    <p:sldId id="363" r:id="rId9"/>
    <p:sldId id="384" r:id="rId10"/>
    <p:sldId id="600" r:id="rId11"/>
    <p:sldId id="589" r:id="rId12"/>
    <p:sldId id="407" r:id="rId13"/>
    <p:sldId id="389" r:id="rId14"/>
    <p:sldId id="408" r:id="rId15"/>
    <p:sldId id="595" r:id="rId16"/>
    <p:sldId id="594" r:id="rId17"/>
    <p:sldId id="597" r:id="rId18"/>
    <p:sldId id="587" r:id="rId19"/>
    <p:sldId id="382" r:id="rId20"/>
    <p:sldId id="399" r:id="rId21"/>
    <p:sldId id="387" r:id="rId22"/>
    <p:sldId id="596" r:id="rId23"/>
    <p:sldId id="618" r:id="rId24"/>
    <p:sldId id="588" r:id="rId25"/>
    <p:sldId id="405" r:id="rId26"/>
    <p:sldId id="282" r:id="rId27"/>
    <p:sldId id="610" r:id="rId28"/>
    <p:sldId id="611" r:id="rId29"/>
    <p:sldId id="599" r:id="rId30"/>
    <p:sldId id="339" r:id="rId31"/>
    <p:sldId id="602" r:id="rId32"/>
    <p:sldId id="411" r:id="rId33"/>
    <p:sldId id="590" r:id="rId34"/>
    <p:sldId id="592" r:id="rId35"/>
    <p:sldId id="605" r:id="rId36"/>
    <p:sldId id="616" r:id="rId37"/>
    <p:sldId id="603" r:id="rId38"/>
    <p:sldId id="414" r:id="rId39"/>
    <p:sldId id="607" r:id="rId40"/>
    <p:sldId id="619" r:id="rId41"/>
    <p:sldId id="620" r:id="rId42"/>
    <p:sldId id="606" r:id="rId43"/>
    <p:sldId id="614" r:id="rId44"/>
    <p:sldId id="615" r:id="rId45"/>
    <p:sldId id="366" r:id="rId46"/>
    <p:sldId id="388" r:id="rId47"/>
    <p:sldId id="413" r:id="rId48"/>
    <p:sldId id="604" r:id="rId49"/>
    <p:sldId id="601" r:id="rId50"/>
    <p:sldId id="617" r:id="rId51"/>
    <p:sldId id="608" r:id="rId52"/>
    <p:sldId id="36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e Bettencourt" initials="AB" lastIdx="4" clrIdx="0">
    <p:extLst>
      <p:ext uri="{19B8F6BF-5375-455C-9EA6-DF929625EA0E}">
        <p15:presenceInfo xmlns:p15="http://schemas.microsoft.com/office/powerpoint/2012/main" userId="S-1-5-21-1214440339-484763869-725345543-3782617" providerId="AD"/>
      </p:ext>
    </p:extLst>
  </p:cmAuthor>
  <p:cmAuthor id="2" name="Jami-Lin Williams" initials="JW" lastIdx="21" clrIdx="1">
    <p:extLst>
      <p:ext uri="{19B8F6BF-5375-455C-9EA6-DF929625EA0E}">
        <p15:presenceInfo xmlns:p15="http://schemas.microsoft.com/office/powerpoint/2012/main" userId="S-1-5-21-1214440339-484763869-725345543-4123919" providerId="AD"/>
      </p:ext>
    </p:extLst>
  </p:cmAuthor>
  <p:cmAuthor id="3" name="Ader, Chelsie" initials="AC" lastIdx="1" clrIdx="2">
    <p:extLst>
      <p:ext uri="{19B8F6BF-5375-455C-9EA6-DF929625EA0E}">
        <p15:presenceInfo xmlns:p15="http://schemas.microsoft.com/office/powerpoint/2012/main" userId="S::cader@som.umaryland.edu::179862f5-373e-4c9b-b728-afe1cf68e7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2A3397-B6E9-4E52-9C52-068A2A24FBCF}" v="180" dt="2021-02-12T20:32:31.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4" autoAdjust="0"/>
    <p:restoredTop sz="89301" autoAdjust="0"/>
  </p:normalViewPr>
  <p:slideViewPr>
    <p:cSldViewPr snapToGrid="0">
      <p:cViewPr>
        <p:scale>
          <a:sx n="60" d="100"/>
          <a:sy n="60" d="100"/>
        </p:scale>
        <p:origin x="1272" y="594"/>
      </p:cViewPr>
      <p:guideLst>
        <p:guide orient="horz" pos="2160"/>
        <p:guide pos="3840"/>
      </p:guideLst>
    </p:cSldViewPr>
  </p:slideViewPr>
  <p:outlineViewPr>
    <p:cViewPr>
      <p:scale>
        <a:sx n="33" d="100"/>
        <a:sy n="33" d="100"/>
      </p:scale>
      <p:origin x="0" y="-24876"/>
    </p:cViewPr>
  </p:outlineViewPr>
  <p:notesTextViewPr>
    <p:cViewPr>
      <p:scale>
        <a:sx n="3" d="2"/>
        <a:sy n="3" d="2"/>
      </p:scale>
      <p:origin x="0" y="0"/>
    </p:cViewPr>
  </p:notesTextViewPr>
  <p:sorterViewPr>
    <p:cViewPr varScale="1">
      <p:scale>
        <a:sx n="100" d="100"/>
        <a:sy n="100" d="100"/>
      </p:scale>
      <p:origin x="0" y="-15356"/>
    </p:cViewPr>
  </p:sorterViewPr>
  <p:notesViewPr>
    <p:cSldViewPr snapToGrid="0">
      <p:cViewPr varScale="1">
        <p:scale>
          <a:sx n="51" d="100"/>
          <a:sy n="51" d="100"/>
        </p:scale>
        <p:origin x="1836"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E8AEC-E7F7-41DE-9C53-E830A713E519}"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F1680562-B987-4A8F-9FFC-18CF649BD297}">
      <dgm:prSet/>
      <dgm:spPr/>
      <dgm:t>
        <a:bodyPr/>
        <a:lstStyle/>
        <a:p>
          <a:r>
            <a:rPr lang="en-US"/>
            <a:t>Weight</a:t>
          </a:r>
        </a:p>
      </dgm:t>
    </dgm:pt>
    <dgm:pt modelId="{AC6D1BBC-DB35-442A-AE2F-AE792F304651}" type="parTrans" cxnId="{A6CCE39B-BD12-41DC-AAA1-EE7D63D092B4}">
      <dgm:prSet/>
      <dgm:spPr/>
      <dgm:t>
        <a:bodyPr/>
        <a:lstStyle/>
        <a:p>
          <a:endParaRPr lang="en-US"/>
        </a:p>
      </dgm:t>
    </dgm:pt>
    <dgm:pt modelId="{475A5890-821A-4E04-9453-BCA1A78A3C37}" type="sibTrans" cxnId="{A6CCE39B-BD12-41DC-AAA1-EE7D63D092B4}">
      <dgm:prSet/>
      <dgm:spPr/>
      <dgm:t>
        <a:bodyPr/>
        <a:lstStyle/>
        <a:p>
          <a:endParaRPr lang="en-US"/>
        </a:p>
      </dgm:t>
    </dgm:pt>
    <dgm:pt modelId="{120377AC-9B4D-4A30-AC4C-04304A66B4FE}">
      <dgm:prSet/>
      <dgm:spPr/>
      <dgm:t>
        <a:bodyPr/>
        <a:lstStyle/>
        <a:p>
          <a:r>
            <a:rPr lang="en-US"/>
            <a:t>Shape</a:t>
          </a:r>
        </a:p>
      </dgm:t>
    </dgm:pt>
    <dgm:pt modelId="{8858BEE2-2412-4450-A27F-A22FC40EE567}" type="parTrans" cxnId="{E2964541-FACD-486E-9BF2-346265BB6154}">
      <dgm:prSet/>
      <dgm:spPr/>
      <dgm:t>
        <a:bodyPr/>
        <a:lstStyle/>
        <a:p>
          <a:endParaRPr lang="en-US"/>
        </a:p>
      </dgm:t>
    </dgm:pt>
    <dgm:pt modelId="{A7800FD3-3F1A-46CE-A6E5-C5CD8B0DFC75}" type="sibTrans" cxnId="{E2964541-FACD-486E-9BF2-346265BB6154}">
      <dgm:prSet/>
      <dgm:spPr/>
      <dgm:t>
        <a:bodyPr/>
        <a:lstStyle/>
        <a:p>
          <a:endParaRPr lang="en-US"/>
        </a:p>
      </dgm:t>
    </dgm:pt>
    <dgm:pt modelId="{FB331A9C-B7C5-43B6-A252-903D7B4F5897}" type="pres">
      <dgm:prSet presAssocID="{42AE8AEC-E7F7-41DE-9C53-E830A713E519}" presName="root" presStyleCnt="0">
        <dgm:presLayoutVars>
          <dgm:dir/>
          <dgm:resizeHandles val="exact"/>
        </dgm:presLayoutVars>
      </dgm:prSet>
      <dgm:spPr/>
    </dgm:pt>
    <dgm:pt modelId="{91EE0DBD-88E6-4E70-9457-FE83C18F3D31}" type="pres">
      <dgm:prSet presAssocID="{F1680562-B987-4A8F-9FFC-18CF649BD297}" presName="compNode" presStyleCnt="0"/>
      <dgm:spPr/>
    </dgm:pt>
    <dgm:pt modelId="{C85E5208-5609-4CC7-AD9B-81F0A4D6D285}" type="pres">
      <dgm:prSet presAssocID="{F1680562-B987-4A8F-9FFC-18CF649BD29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
        </a:ext>
      </dgm:extLst>
    </dgm:pt>
    <dgm:pt modelId="{C88BD60C-83F0-4D65-B681-98A9C697B1A7}" type="pres">
      <dgm:prSet presAssocID="{F1680562-B987-4A8F-9FFC-18CF649BD297}" presName="spaceRect" presStyleCnt="0"/>
      <dgm:spPr/>
    </dgm:pt>
    <dgm:pt modelId="{F0E26508-9CF2-4E9C-A7D2-AA46775895CE}" type="pres">
      <dgm:prSet presAssocID="{F1680562-B987-4A8F-9FFC-18CF649BD297}" presName="textRect" presStyleLbl="revTx" presStyleIdx="0" presStyleCnt="2">
        <dgm:presLayoutVars>
          <dgm:chMax val="1"/>
          <dgm:chPref val="1"/>
        </dgm:presLayoutVars>
      </dgm:prSet>
      <dgm:spPr/>
    </dgm:pt>
    <dgm:pt modelId="{9CADEA1F-0687-4A9F-BED4-2EFE73511124}" type="pres">
      <dgm:prSet presAssocID="{475A5890-821A-4E04-9453-BCA1A78A3C37}" presName="sibTrans" presStyleCnt="0"/>
      <dgm:spPr/>
    </dgm:pt>
    <dgm:pt modelId="{BA7DACDC-B79B-4017-AF87-3B7C363C6B39}" type="pres">
      <dgm:prSet presAssocID="{120377AC-9B4D-4A30-AC4C-04304A66B4FE}" presName="compNode" presStyleCnt="0"/>
      <dgm:spPr/>
    </dgm:pt>
    <dgm:pt modelId="{D7049FEC-8C46-4158-B361-25E898243E74}" type="pres">
      <dgm:prSet presAssocID="{120377AC-9B4D-4A30-AC4C-04304A66B4F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AA03ED47-B580-4507-B1D2-DA96077FF3DA}" type="pres">
      <dgm:prSet presAssocID="{120377AC-9B4D-4A30-AC4C-04304A66B4FE}" presName="spaceRect" presStyleCnt="0"/>
      <dgm:spPr/>
    </dgm:pt>
    <dgm:pt modelId="{B6AE611C-41A1-4F19-9D4D-56BDA3DE7A3D}" type="pres">
      <dgm:prSet presAssocID="{120377AC-9B4D-4A30-AC4C-04304A66B4FE}" presName="textRect" presStyleLbl="revTx" presStyleIdx="1" presStyleCnt="2">
        <dgm:presLayoutVars>
          <dgm:chMax val="1"/>
          <dgm:chPref val="1"/>
        </dgm:presLayoutVars>
      </dgm:prSet>
      <dgm:spPr/>
    </dgm:pt>
  </dgm:ptLst>
  <dgm:cxnLst>
    <dgm:cxn modelId="{2E3CE61D-9FE0-49FA-A462-8E39038B4DDC}" type="presOf" srcId="{F1680562-B987-4A8F-9FFC-18CF649BD297}" destId="{F0E26508-9CF2-4E9C-A7D2-AA46775895CE}" srcOrd="0" destOrd="0" presId="urn:microsoft.com/office/officeart/2018/2/layout/IconLabelList"/>
    <dgm:cxn modelId="{FEC4FC33-DE0E-42D1-AAC9-3F3CCD27F066}" type="presOf" srcId="{42AE8AEC-E7F7-41DE-9C53-E830A713E519}" destId="{FB331A9C-B7C5-43B6-A252-903D7B4F5897}" srcOrd="0" destOrd="0" presId="urn:microsoft.com/office/officeart/2018/2/layout/IconLabelList"/>
    <dgm:cxn modelId="{E2964541-FACD-486E-9BF2-346265BB6154}" srcId="{42AE8AEC-E7F7-41DE-9C53-E830A713E519}" destId="{120377AC-9B4D-4A30-AC4C-04304A66B4FE}" srcOrd="1" destOrd="0" parTransId="{8858BEE2-2412-4450-A27F-A22FC40EE567}" sibTransId="{A7800FD3-3F1A-46CE-A6E5-C5CD8B0DFC75}"/>
    <dgm:cxn modelId="{A5F0FB6D-B6D3-42C0-B86E-3BA0FA9C0315}" type="presOf" srcId="{120377AC-9B4D-4A30-AC4C-04304A66B4FE}" destId="{B6AE611C-41A1-4F19-9D4D-56BDA3DE7A3D}" srcOrd="0" destOrd="0" presId="urn:microsoft.com/office/officeart/2018/2/layout/IconLabelList"/>
    <dgm:cxn modelId="{A6CCE39B-BD12-41DC-AAA1-EE7D63D092B4}" srcId="{42AE8AEC-E7F7-41DE-9C53-E830A713E519}" destId="{F1680562-B987-4A8F-9FFC-18CF649BD297}" srcOrd="0" destOrd="0" parTransId="{AC6D1BBC-DB35-442A-AE2F-AE792F304651}" sibTransId="{475A5890-821A-4E04-9453-BCA1A78A3C37}"/>
    <dgm:cxn modelId="{48F7E3D1-D982-437F-9A2F-A16F279E9826}" type="presParOf" srcId="{FB331A9C-B7C5-43B6-A252-903D7B4F5897}" destId="{91EE0DBD-88E6-4E70-9457-FE83C18F3D31}" srcOrd="0" destOrd="0" presId="urn:microsoft.com/office/officeart/2018/2/layout/IconLabelList"/>
    <dgm:cxn modelId="{F0BA3535-9FFC-420E-A29B-D6C754364086}" type="presParOf" srcId="{91EE0DBD-88E6-4E70-9457-FE83C18F3D31}" destId="{C85E5208-5609-4CC7-AD9B-81F0A4D6D285}" srcOrd="0" destOrd="0" presId="urn:microsoft.com/office/officeart/2018/2/layout/IconLabelList"/>
    <dgm:cxn modelId="{9B3B9A95-3BE8-49DC-B160-1EE4C5B727F9}" type="presParOf" srcId="{91EE0DBD-88E6-4E70-9457-FE83C18F3D31}" destId="{C88BD60C-83F0-4D65-B681-98A9C697B1A7}" srcOrd="1" destOrd="0" presId="urn:microsoft.com/office/officeart/2018/2/layout/IconLabelList"/>
    <dgm:cxn modelId="{B0B3DA90-5094-43DF-B573-C02FB4DB4DA0}" type="presParOf" srcId="{91EE0DBD-88E6-4E70-9457-FE83C18F3D31}" destId="{F0E26508-9CF2-4E9C-A7D2-AA46775895CE}" srcOrd="2" destOrd="0" presId="urn:microsoft.com/office/officeart/2018/2/layout/IconLabelList"/>
    <dgm:cxn modelId="{F59A1E0D-1217-4126-B90B-AD81C6EFF74F}" type="presParOf" srcId="{FB331A9C-B7C5-43B6-A252-903D7B4F5897}" destId="{9CADEA1F-0687-4A9F-BED4-2EFE73511124}" srcOrd="1" destOrd="0" presId="urn:microsoft.com/office/officeart/2018/2/layout/IconLabelList"/>
    <dgm:cxn modelId="{256A15A3-39AE-4EC4-B182-077F0CEEB88F}" type="presParOf" srcId="{FB331A9C-B7C5-43B6-A252-903D7B4F5897}" destId="{BA7DACDC-B79B-4017-AF87-3B7C363C6B39}" srcOrd="2" destOrd="0" presId="urn:microsoft.com/office/officeart/2018/2/layout/IconLabelList"/>
    <dgm:cxn modelId="{3B11B9DE-6500-4399-83A6-E58D3F0CB4EA}" type="presParOf" srcId="{BA7DACDC-B79B-4017-AF87-3B7C363C6B39}" destId="{D7049FEC-8C46-4158-B361-25E898243E74}" srcOrd="0" destOrd="0" presId="urn:microsoft.com/office/officeart/2018/2/layout/IconLabelList"/>
    <dgm:cxn modelId="{770BBE54-2538-4CC0-A89B-C47ADEAFF94D}" type="presParOf" srcId="{BA7DACDC-B79B-4017-AF87-3B7C363C6B39}" destId="{AA03ED47-B580-4507-B1D2-DA96077FF3DA}" srcOrd="1" destOrd="0" presId="urn:microsoft.com/office/officeart/2018/2/layout/IconLabelList"/>
    <dgm:cxn modelId="{2DA06C64-BD63-4EA2-BEA5-2A542873F223}" type="presParOf" srcId="{BA7DACDC-B79B-4017-AF87-3B7C363C6B39}" destId="{B6AE611C-41A1-4F19-9D4D-56BDA3DE7A3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E5208-5609-4CC7-AD9B-81F0A4D6D285}">
      <dsp:nvSpPr>
        <dsp:cNvPr id="0" name=""/>
        <dsp:cNvSpPr/>
      </dsp:nvSpPr>
      <dsp:spPr>
        <a:xfrm>
          <a:off x="2240283" y="36767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E26508-9CF2-4E9C-A7D2-AA46775895CE}">
      <dsp:nvSpPr>
        <dsp:cNvPr id="0" name=""/>
        <dsp:cNvSpPr/>
      </dsp:nvSpPr>
      <dsp:spPr>
        <a:xfrm>
          <a:off x="1052283" y="278192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Weight</a:t>
          </a:r>
        </a:p>
      </dsp:txBody>
      <dsp:txXfrm>
        <a:off x="1052283" y="2781920"/>
        <a:ext cx="4320000" cy="720000"/>
      </dsp:txXfrm>
    </dsp:sp>
    <dsp:sp modelId="{D7049FEC-8C46-4158-B361-25E898243E74}">
      <dsp:nvSpPr>
        <dsp:cNvPr id="0" name=""/>
        <dsp:cNvSpPr/>
      </dsp:nvSpPr>
      <dsp:spPr>
        <a:xfrm>
          <a:off x="7316283" y="36767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AE611C-41A1-4F19-9D4D-56BDA3DE7A3D}">
      <dsp:nvSpPr>
        <dsp:cNvPr id="0" name=""/>
        <dsp:cNvSpPr/>
      </dsp:nvSpPr>
      <dsp:spPr>
        <a:xfrm>
          <a:off x="6128283" y="278192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Shape</a:t>
          </a:r>
        </a:p>
      </dsp:txBody>
      <dsp:txXfrm>
        <a:off x="6128283" y="2781920"/>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F181D3-C9E9-429E-874D-0CAC3B05F8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880E79-D81F-40FF-9F49-C48C07C933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D4464B-BA72-400F-86AE-CF3971DB7D13}" type="datetimeFigureOut">
              <a:rPr lang="en-US" smtClean="0"/>
              <a:t>2/17/2021</a:t>
            </a:fld>
            <a:endParaRPr lang="en-US"/>
          </a:p>
        </p:txBody>
      </p:sp>
      <p:sp>
        <p:nvSpPr>
          <p:cNvPr id="4" name="Footer Placeholder 3">
            <a:extLst>
              <a:ext uri="{FF2B5EF4-FFF2-40B4-BE49-F238E27FC236}">
                <a16:creationId xmlns:a16="http://schemas.microsoft.com/office/drawing/2014/main" id="{BCEC0088-D454-48BD-9609-84E1C16BEF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F6D23C-3E25-442B-87A3-871366A099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8D6D88-B9F0-4699-83A5-140740144E1A}" type="slidenum">
              <a:rPr lang="en-US" smtClean="0"/>
              <a:t>‹#›</a:t>
            </a:fld>
            <a:endParaRPr lang="en-US"/>
          </a:p>
        </p:txBody>
      </p:sp>
    </p:spTree>
    <p:extLst>
      <p:ext uri="{BB962C8B-B14F-4D97-AF65-F5344CB8AC3E}">
        <p14:creationId xmlns:p14="http://schemas.microsoft.com/office/powerpoint/2010/main" val="4153559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E5F71-F015-4BBB-A2DA-9B746064F79C}"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27713-1F29-4EDB-A872-FD4C7AE3C741}" type="slidenum">
              <a:rPr lang="en-US" smtClean="0"/>
              <a:t>‹#›</a:t>
            </a:fld>
            <a:endParaRPr lang="en-US"/>
          </a:p>
        </p:txBody>
      </p:sp>
    </p:spTree>
    <p:extLst>
      <p:ext uri="{BB962C8B-B14F-4D97-AF65-F5344CB8AC3E}">
        <p14:creationId xmlns:p14="http://schemas.microsoft.com/office/powerpoint/2010/main" val="25746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a:t>
            </a:fld>
            <a:endParaRPr lang="en-US"/>
          </a:p>
        </p:txBody>
      </p:sp>
    </p:spTree>
    <p:extLst>
      <p:ext uri="{BB962C8B-B14F-4D97-AF65-F5344CB8AC3E}">
        <p14:creationId xmlns:p14="http://schemas.microsoft.com/office/powerpoint/2010/main" val="325707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Significantly low weight in kids can mean not hitting expected gains. </a:t>
            </a:r>
          </a:p>
          <a:p>
            <a:r>
              <a:rPr lang="en-US" dirty="0"/>
              <a:t>Purging (small amounts) and restricting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growth curve (BMI for age % (some use less than 87% </a:t>
            </a:r>
            <a:r>
              <a:rPr lang="en-US" dirty="0" err="1"/>
              <a:t>Bmi</a:t>
            </a:r>
            <a:endParaRPr lang="en-US" dirty="0"/>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12</a:t>
            </a:fld>
            <a:endParaRPr lang="en-US"/>
          </a:p>
        </p:txBody>
      </p:sp>
    </p:spTree>
    <p:extLst>
      <p:ext uri="{BB962C8B-B14F-4D97-AF65-F5344CB8AC3E}">
        <p14:creationId xmlns:p14="http://schemas.microsoft.com/office/powerpoint/2010/main" val="425242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binge frequency once a week for 3 month period of time</a:t>
            </a:r>
          </a:p>
        </p:txBody>
      </p:sp>
      <p:sp>
        <p:nvSpPr>
          <p:cNvPr id="4" name="Slide Number Placeholder 3"/>
          <p:cNvSpPr>
            <a:spLocks noGrp="1"/>
          </p:cNvSpPr>
          <p:nvPr>
            <p:ph type="sldNum" sz="quarter" idx="5"/>
          </p:nvPr>
        </p:nvSpPr>
        <p:spPr/>
        <p:txBody>
          <a:bodyPr/>
          <a:lstStyle/>
          <a:p>
            <a:fld id="{84F27713-1F29-4EDB-A872-FD4C7AE3C741}" type="slidenum">
              <a:rPr lang="en-US" smtClean="0"/>
              <a:t>13</a:t>
            </a:fld>
            <a:endParaRPr lang="en-US"/>
          </a:p>
        </p:txBody>
      </p:sp>
    </p:spTree>
    <p:extLst>
      <p:ext uri="{BB962C8B-B14F-4D97-AF65-F5344CB8AC3E}">
        <p14:creationId xmlns:p14="http://schemas.microsoft.com/office/powerpoint/2010/main" val="2251589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14</a:t>
            </a:fld>
            <a:endParaRPr lang="en-US"/>
          </a:p>
        </p:txBody>
      </p:sp>
    </p:spTree>
    <p:extLst>
      <p:ext uri="{BB962C8B-B14F-4D97-AF65-F5344CB8AC3E}">
        <p14:creationId xmlns:p14="http://schemas.microsoft.com/office/powerpoint/2010/main" val="2234920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Unique position of a </a:t>
            </a:r>
            <a:r>
              <a:rPr lang="en-US" sz="1200" dirty="0" err="1"/>
              <a:t>longterm</a:t>
            </a:r>
            <a:r>
              <a:rPr lang="en-US" sz="1200" dirty="0"/>
              <a:t> relationship with the patient.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earlier an ED is identified, the earlier it can be treated…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AAP height, weight and eating disordered symptom screen (annual visit looking at growth curve or during fitness for sports eval)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15</a:t>
            </a:fld>
            <a:endParaRPr lang="en-US"/>
          </a:p>
        </p:txBody>
      </p:sp>
    </p:spTree>
    <p:extLst>
      <p:ext uri="{BB962C8B-B14F-4D97-AF65-F5344CB8AC3E}">
        <p14:creationId xmlns:p14="http://schemas.microsoft.com/office/powerpoint/2010/main" val="2524883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Dieting word…avoid</a:t>
            </a:r>
          </a:p>
        </p:txBody>
      </p:sp>
      <p:sp>
        <p:nvSpPr>
          <p:cNvPr id="4" name="Slide Number Placeholder 3"/>
          <p:cNvSpPr>
            <a:spLocks noGrp="1"/>
          </p:cNvSpPr>
          <p:nvPr>
            <p:ph type="sldNum" sz="quarter" idx="5"/>
          </p:nvPr>
        </p:nvSpPr>
        <p:spPr/>
        <p:txBody>
          <a:bodyPr/>
          <a:lstStyle/>
          <a:p>
            <a:fld id="{84F27713-1F29-4EDB-A872-FD4C7AE3C741}" type="slidenum">
              <a:rPr lang="en-US" smtClean="0"/>
              <a:t>16</a:t>
            </a:fld>
            <a:endParaRPr lang="en-US"/>
          </a:p>
        </p:txBody>
      </p:sp>
    </p:spTree>
    <p:extLst>
      <p:ext uri="{BB962C8B-B14F-4D97-AF65-F5344CB8AC3E}">
        <p14:creationId xmlns:p14="http://schemas.microsoft.com/office/powerpoint/2010/main" val="3913715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r>
              <a:rPr lang="en-US" sz="1200" dirty="0">
                <a:latin typeface="Arial" pitchFamily="34" charset="0"/>
                <a:ea typeface="ＭＳ Ｐゴシック"/>
                <a:cs typeface="ＭＳ Ｐゴシック"/>
              </a:rPr>
              <a:t>OP within 6 month of amenorrhea at risk.</a:t>
            </a:r>
            <a:endParaRPr lang="en-US" baseline="0" dirty="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A79D3B03-4885-4FD5-B84E-02F1E9FB0DA6}"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18</a:t>
            </a:fld>
            <a:endParaRPr lang="en-US"/>
          </a:p>
        </p:txBody>
      </p:sp>
    </p:spTree>
    <p:extLst>
      <p:ext uri="{BB962C8B-B14F-4D97-AF65-F5344CB8AC3E}">
        <p14:creationId xmlns:p14="http://schemas.microsoft.com/office/powerpoint/2010/main" val="271125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need to endorse symptoms, can use behaviors and extrapolate</a:t>
            </a:r>
          </a:p>
          <a:p>
            <a:r>
              <a:rPr lang="en-US" dirty="0"/>
              <a:t>How often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had a magic wand)</a:t>
            </a:r>
          </a:p>
          <a:p>
            <a:r>
              <a:rPr lang="en-US" dirty="0"/>
              <a:t>What you look like – body image</a:t>
            </a:r>
          </a:p>
        </p:txBody>
      </p:sp>
      <p:sp>
        <p:nvSpPr>
          <p:cNvPr id="4" name="Slide Number Placeholder 3"/>
          <p:cNvSpPr>
            <a:spLocks noGrp="1"/>
          </p:cNvSpPr>
          <p:nvPr>
            <p:ph type="sldNum" sz="quarter" idx="5"/>
          </p:nvPr>
        </p:nvSpPr>
        <p:spPr/>
        <p:txBody>
          <a:bodyPr/>
          <a:lstStyle/>
          <a:p>
            <a:fld id="{84F27713-1F29-4EDB-A872-FD4C7AE3C741}" type="slidenum">
              <a:rPr lang="en-US" smtClean="0"/>
              <a:t>19</a:t>
            </a:fld>
            <a:endParaRPr lang="en-US"/>
          </a:p>
        </p:txBody>
      </p:sp>
    </p:spTree>
    <p:extLst>
      <p:ext uri="{BB962C8B-B14F-4D97-AF65-F5344CB8AC3E}">
        <p14:creationId xmlns:p14="http://schemas.microsoft.com/office/powerpoint/2010/main" val="47197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20</a:t>
            </a:fld>
            <a:endParaRPr lang="en-US"/>
          </a:p>
        </p:txBody>
      </p:sp>
    </p:spTree>
    <p:extLst>
      <p:ext uri="{BB962C8B-B14F-4D97-AF65-F5344CB8AC3E}">
        <p14:creationId xmlns:p14="http://schemas.microsoft.com/office/powerpoint/2010/main" val="2092431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Hypokalemia</a:t>
            </a:r>
          </a:p>
          <a:p>
            <a:r>
              <a:rPr lang="en-US" dirty="0"/>
              <a:t>Bradycardia or large parotids</a:t>
            </a:r>
          </a:p>
          <a:p>
            <a:r>
              <a:rPr lang="en-US" sz="1200" dirty="0"/>
              <a:t>(falling off growth curve)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Versus losing weight in adulthood. </a:t>
            </a: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21</a:t>
            </a:fld>
            <a:endParaRPr lang="en-US"/>
          </a:p>
        </p:txBody>
      </p:sp>
    </p:spTree>
    <p:extLst>
      <p:ext uri="{BB962C8B-B14F-4D97-AF65-F5344CB8AC3E}">
        <p14:creationId xmlns:p14="http://schemas.microsoft.com/office/powerpoint/2010/main" val="270303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01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 parotids, tooth decay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Using a bathroom right after meals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Personality changes? </a:t>
            </a:r>
            <a:endParaRPr lang="en-US" dirty="0"/>
          </a:p>
          <a:p>
            <a:endParaRPr lang="en-US" dirty="0"/>
          </a:p>
          <a:p>
            <a:r>
              <a:rPr lang="en-US" dirty="0"/>
              <a:t>Rarely calluses on hands</a:t>
            </a:r>
          </a:p>
        </p:txBody>
      </p:sp>
      <p:sp>
        <p:nvSpPr>
          <p:cNvPr id="4" name="Slide Number Placeholder 3"/>
          <p:cNvSpPr>
            <a:spLocks noGrp="1"/>
          </p:cNvSpPr>
          <p:nvPr>
            <p:ph type="sldNum" sz="quarter" idx="5"/>
          </p:nvPr>
        </p:nvSpPr>
        <p:spPr/>
        <p:txBody>
          <a:bodyPr/>
          <a:lstStyle/>
          <a:p>
            <a:fld id="{84F27713-1F29-4EDB-A872-FD4C7AE3C741}" type="slidenum">
              <a:rPr lang="en-US" smtClean="0"/>
              <a:t>22</a:t>
            </a:fld>
            <a:endParaRPr lang="en-US"/>
          </a:p>
        </p:txBody>
      </p:sp>
    </p:spTree>
    <p:extLst>
      <p:ext uri="{BB962C8B-B14F-4D97-AF65-F5344CB8AC3E}">
        <p14:creationId xmlns:p14="http://schemas.microsoft.com/office/powerpoint/2010/main" val="2007348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굴림" pitchFamily="34" charset="-127"/>
              <a:ea typeface="굴림" pitchFamily="34" charset="-127"/>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eaLnBrk="1" hangingPunct="1"/>
            <a:fld id="{7F993086-6EE3-46BF-982C-C5F4B9B0528E}" type="slidenum">
              <a:rPr lang="en-US" altLang="ko-KR" smtClean="0"/>
              <a:pPr eaLnBrk="1" hangingPunct="1"/>
              <a:t>23</a:t>
            </a:fld>
            <a:endParaRPr lang="en-US" altLang="ko-KR"/>
          </a:p>
        </p:txBody>
      </p:sp>
    </p:spTree>
    <p:extLst>
      <p:ext uri="{BB962C8B-B14F-4D97-AF65-F5344CB8AC3E}">
        <p14:creationId xmlns:p14="http://schemas.microsoft.com/office/powerpoint/2010/main" val="2443108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24</a:t>
            </a:fld>
            <a:endParaRPr lang="en-US"/>
          </a:p>
        </p:txBody>
      </p:sp>
    </p:spTree>
    <p:extLst>
      <p:ext uri="{BB962C8B-B14F-4D97-AF65-F5344CB8AC3E}">
        <p14:creationId xmlns:p14="http://schemas.microsoft.com/office/powerpoint/2010/main" val="2222560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25</a:t>
            </a:fld>
            <a:endParaRPr lang="en-US"/>
          </a:p>
        </p:txBody>
      </p:sp>
    </p:spTree>
    <p:extLst>
      <p:ext uri="{BB962C8B-B14F-4D97-AF65-F5344CB8AC3E}">
        <p14:creationId xmlns:p14="http://schemas.microsoft.com/office/powerpoint/2010/main" val="397249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Adapted from adult version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굴림" pitchFamily="34" charset="-127"/>
                <a:ea typeface="굴림" pitchFamily="34" charset="-127"/>
              </a:rPr>
              <a:t>ChEAT</a:t>
            </a:r>
            <a:r>
              <a:rPr lang="en-US" dirty="0">
                <a:latin typeface="굴림" pitchFamily="34" charset="-127"/>
                <a:ea typeface="굴림" pitchFamily="34" charset="-127"/>
              </a:rPr>
              <a:t> – self report instrument validated in children  8yrs to late adolescence, about 15-20 minutes to complete, specific focus on pediatric eating attitudes and disordered cognitions, based on adult EAT</a:t>
            </a:r>
          </a:p>
          <a:p>
            <a:r>
              <a:rPr lang="en-US" dirty="0"/>
              <a:t>n children</a:t>
            </a:r>
          </a:p>
          <a:p>
            <a:r>
              <a:rPr lang="en-US" dirty="0"/>
              <a:t>Give instructions to kids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Bit </a:t>
            </a:r>
            <a:r>
              <a:rPr lang="en-US" sz="1200" dirty="0" err="1"/>
              <a:t>lengthly</a:t>
            </a:r>
            <a:r>
              <a:rPr lang="en-US" sz="1200" dirty="0"/>
              <a:t>  to follow change over time?</a:t>
            </a: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26</a:t>
            </a:fld>
            <a:endParaRPr lang="en-US"/>
          </a:p>
        </p:txBody>
      </p:sp>
    </p:spTree>
    <p:extLst>
      <p:ext uri="{BB962C8B-B14F-4D97-AF65-F5344CB8AC3E}">
        <p14:creationId xmlns:p14="http://schemas.microsoft.com/office/powerpoint/2010/main" val="3028391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27</a:t>
            </a:fld>
            <a:endParaRPr lang="en-US"/>
          </a:p>
        </p:txBody>
      </p:sp>
    </p:spTree>
    <p:extLst>
      <p:ext uri="{BB962C8B-B14F-4D97-AF65-F5344CB8AC3E}">
        <p14:creationId xmlns:p14="http://schemas.microsoft.com/office/powerpoint/2010/main" val="1821113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TREATMENT IN PRIMARY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for 90% IBS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but don’t allow them to look/obsess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Nutritionist re: different dx/refeed vs other</a:t>
            </a:r>
            <a:endParaRPr lang="en-US" dirty="0"/>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28</a:t>
            </a:fld>
            <a:endParaRPr lang="en-US"/>
          </a:p>
        </p:txBody>
      </p:sp>
    </p:spTree>
    <p:extLst>
      <p:ext uri="{BB962C8B-B14F-4D97-AF65-F5344CB8AC3E}">
        <p14:creationId xmlns:p14="http://schemas.microsoft.com/office/powerpoint/2010/main" val="428514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83BBA-34FC-4570-9116-34BDF81D5E6A}" type="slidenum">
              <a:rPr lang="en-US"/>
              <a:pPr/>
              <a:t>29</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dirty="0"/>
              <a:t>Family Role Induction</a:t>
            </a:r>
          </a:p>
        </p:txBody>
      </p:sp>
    </p:spTree>
    <p:extLst>
      <p:ext uri="{BB962C8B-B14F-4D97-AF65-F5344CB8AC3E}">
        <p14:creationId xmlns:p14="http://schemas.microsoft.com/office/powerpoint/2010/main" val="1082521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highlight>
                  <a:srgbClr val="FFFF00"/>
                </a:highlight>
              </a:rPr>
              <a:t>FOOD= MEDICINE</a:t>
            </a: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30</a:t>
            </a:fld>
            <a:endParaRPr lang="en-US"/>
          </a:p>
        </p:txBody>
      </p:sp>
    </p:spTree>
    <p:extLst>
      <p:ext uri="{BB962C8B-B14F-4D97-AF65-F5344CB8AC3E}">
        <p14:creationId xmlns:p14="http://schemas.microsoft.com/office/powerpoint/2010/main" val="240843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31</a:t>
            </a:fld>
            <a:endParaRPr lang="en-US"/>
          </a:p>
        </p:txBody>
      </p:sp>
    </p:spTree>
    <p:extLst>
      <p:ext uri="{BB962C8B-B14F-4D97-AF65-F5344CB8AC3E}">
        <p14:creationId xmlns:p14="http://schemas.microsoft.com/office/powerpoint/2010/main" val="65400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3FF2D7-5857-4A2B-B56C-0827CD3DCE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068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marR="0" lvl="0" indent="-182880" algn="l" defTabSz="914400" rtl="0" eaLnBrk="1" fontAlgn="auto" latinLnBrk="0" hangingPunct="1">
              <a:lnSpc>
                <a:spcPct val="90000"/>
              </a:lnSpc>
              <a:spcBef>
                <a:spcPts val="1200"/>
              </a:spcBef>
              <a:spcAft>
                <a:spcPts val="0"/>
              </a:spcAft>
              <a:buClr>
                <a:srgbClr val="C00000"/>
              </a:buClr>
              <a:buSzTx/>
              <a:buFont typeface="Wingdings 2" pitchFamily="18" charset="2"/>
              <a:buChar char=""/>
              <a:tabLst/>
              <a:defRPr/>
            </a:pPr>
            <a:r>
              <a:rPr kumimoji="0" lang="en-US" sz="3200" b="1" i="0" u="none" strike="noStrike" kern="1200" cap="none" spc="0" normalizeH="0" baseline="0" noProof="0" dirty="0">
                <a:ln>
                  <a:noFill/>
                </a:ln>
                <a:solidFill>
                  <a:srgbClr val="000000">
                    <a:lumMod val="65000"/>
                    <a:lumOff val="35000"/>
                  </a:srgbClr>
                </a:solidFill>
                <a:effectLst/>
                <a:uLnTx/>
                <a:uFillTx/>
                <a:latin typeface="+mn-lt"/>
                <a:ea typeface="+mn-ea"/>
                <a:cs typeface="+mn-cs"/>
              </a:rPr>
              <a:t>Safe refeeding (monitor LFTs, hydration, glucose)</a:t>
            </a: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32</a:t>
            </a:fld>
            <a:endParaRPr lang="en-US"/>
          </a:p>
        </p:txBody>
      </p:sp>
    </p:spTree>
    <p:extLst>
      <p:ext uri="{BB962C8B-B14F-4D97-AF65-F5344CB8AC3E}">
        <p14:creationId xmlns:p14="http://schemas.microsoft.com/office/powerpoint/2010/main" val="61888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33</a:t>
            </a:fld>
            <a:endParaRPr lang="en-US"/>
          </a:p>
        </p:txBody>
      </p:sp>
    </p:spTree>
    <p:extLst>
      <p:ext uri="{BB962C8B-B14F-4D97-AF65-F5344CB8AC3E}">
        <p14:creationId xmlns:p14="http://schemas.microsoft.com/office/powerpoint/2010/main" val="311171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adults CBT has most evidence for BED other than FBT, though in children there is not yet much</a:t>
            </a: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34</a:t>
            </a:fld>
            <a:endParaRPr lang="en-US"/>
          </a:p>
        </p:txBody>
      </p:sp>
    </p:spTree>
    <p:extLst>
      <p:ext uri="{BB962C8B-B14F-4D97-AF65-F5344CB8AC3E}">
        <p14:creationId xmlns:p14="http://schemas.microsoft.com/office/powerpoint/2010/main" val="1520024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35</a:t>
            </a:fld>
            <a:endParaRPr lang="en-US"/>
          </a:p>
        </p:txBody>
      </p:sp>
    </p:spTree>
    <p:extLst>
      <p:ext uri="{BB962C8B-B14F-4D97-AF65-F5344CB8AC3E}">
        <p14:creationId xmlns:p14="http://schemas.microsoft.com/office/powerpoint/2010/main" val="3342595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Track progress and as starts gaining weight can gradually start to regain control</a:t>
            </a:r>
          </a:p>
          <a:p>
            <a:r>
              <a:rPr lang="en-US" sz="1200" dirty="0"/>
              <a:t>No blame and no guilt</a:t>
            </a:r>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36</a:t>
            </a:fld>
            <a:endParaRPr lang="en-US"/>
          </a:p>
        </p:txBody>
      </p:sp>
    </p:spTree>
    <p:extLst>
      <p:ext uri="{BB962C8B-B14F-4D97-AF65-F5344CB8AC3E}">
        <p14:creationId xmlns:p14="http://schemas.microsoft.com/office/powerpoint/2010/main" val="295237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meals and snacks</a:t>
            </a:r>
          </a:p>
          <a:p>
            <a:r>
              <a:rPr lang="en-US" dirty="0"/>
              <a:t>Patient does not necessarily know what they need</a:t>
            </a:r>
          </a:p>
        </p:txBody>
      </p:sp>
      <p:sp>
        <p:nvSpPr>
          <p:cNvPr id="4" name="Slide Number Placeholder 3"/>
          <p:cNvSpPr>
            <a:spLocks noGrp="1"/>
          </p:cNvSpPr>
          <p:nvPr>
            <p:ph type="sldNum" sz="quarter" idx="5"/>
          </p:nvPr>
        </p:nvSpPr>
        <p:spPr/>
        <p:txBody>
          <a:bodyPr/>
          <a:lstStyle/>
          <a:p>
            <a:fld id="{84F27713-1F29-4EDB-A872-FD4C7AE3C741}" type="slidenum">
              <a:rPr lang="en-US" smtClean="0"/>
              <a:t>37</a:t>
            </a:fld>
            <a:endParaRPr lang="en-US"/>
          </a:p>
        </p:txBody>
      </p:sp>
    </p:spTree>
    <p:extLst>
      <p:ext uri="{BB962C8B-B14F-4D97-AF65-F5344CB8AC3E}">
        <p14:creationId xmlns:p14="http://schemas.microsoft.com/office/powerpoint/2010/main" val="2504144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2BCF6-46D4-4E3E-9ED9-F5B9BDEB8B93}" type="slidenum">
              <a:rPr lang="en-US"/>
              <a:pPr/>
              <a:t>38</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xfrm>
            <a:off x="701040" y="4415790"/>
            <a:ext cx="5608320" cy="4183380"/>
          </a:xfrm>
        </p:spPr>
        <p:txBody>
          <a:bodyPr/>
          <a:lstStyle/>
          <a:p>
            <a:pPr>
              <a:buFontTx/>
              <a:buChar char="•"/>
            </a:pPr>
            <a:r>
              <a:rPr lang="en-US" dirty="0"/>
              <a:t>Work through a list of risk foods</a:t>
            </a:r>
          </a:p>
        </p:txBody>
      </p:sp>
    </p:spTree>
    <p:extLst>
      <p:ext uri="{BB962C8B-B14F-4D97-AF65-F5344CB8AC3E}">
        <p14:creationId xmlns:p14="http://schemas.microsoft.com/office/powerpoint/2010/main" val="2409039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month or 21</a:t>
            </a:r>
          </a:p>
          <a:p>
            <a:r>
              <a:rPr lang="en-US" sz="1200" dirty="0"/>
              <a:t>75% reduction eating path; However, need to gain at least 2.4 kg  by week 4 otherwise your rate drops. </a:t>
            </a:r>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39</a:t>
            </a:fld>
            <a:endParaRPr lang="en-US"/>
          </a:p>
        </p:txBody>
      </p:sp>
    </p:spTree>
    <p:extLst>
      <p:ext uri="{BB962C8B-B14F-4D97-AF65-F5344CB8AC3E}">
        <p14:creationId xmlns:p14="http://schemas.microsoft.com/office/powerpoint/2010/main" val="3858165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0" i="0" baseline="0" dirty="0"/>
          </a:p>
          <a:p>
            <a:pPr marL="228600" indent="-228600">
              <a:buAutoNum type="arabicPeriod"/>
            </a:pPr>
            <a:r>
              <a:rPr lang="en-US" b="0" i="0" baseline="0" dirty="0"/>
              <a:t>Extinction learning = Inhibitory Learning / Habituation. </a:t>
            </a:r>
          </a:p>
          <a:p>
            <a:pPr marL="228600" indent="-228600">
              <a:buAutoNum type="arabicPeriod"/>
            </a:pPr>
            <a:r>
              <a:rPr lang="en-US" b="0" i="0" baseline="0" dirty="0"/>
              <a:t>Work on alternate coping mechanism</a:t>
            </a:r>
          </a:p>
          <a:p>
            <a:pPr marL="228600" indent="-228600">
              <a:buAutoNum type="arabicPeriod"/>
            </a:pPr>
            <a:endParaRPr lang="en-US" b="0"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E56B6B-D3A5-4072-B777-4F7C3E3441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1932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Largest n=47</a:t>
            </a:r>
          </a:p>
          <a:p>
            <a:r>
              <a:rPr lang="en-US" dirty="0"/>
              <a:t>DBT vs weight management with LOC and BED</a:t>
            </a:r>
          </a:p>
        </p:txBody>
      </p:sp>
      <p:sp>
        <p:nvSpPr>
          <p:cNvPr id="4" name="Slide Number Placeholder 3"/>
          <p:cNvSpPr>
            <a:spLocks noGrp="1"/>
          </p:cNvSpPr>
          <p:nvPr>
            <p:ph type="sldNum" sz="quarter" idx="5"/>
          </p:nvPr>
        </p:nvSpPr>
        <p:spPr/>
        <p:txBody>
          <a:bodyPr/>
          <a:lstStyle/>
          <a:p>
            <a:fld id="{84F27713-1F29-4EDB-A872-FD4C7AE3C741}" type="slidenum">
              <a:rPr lang="en-US" smtClean="0"/>
              <a:t>41</a:t>
            </a:fld>
            <a:endParaRPr lang="en-US"/>
          </a:p>
        </p:txBody>
      </p:sp>
    </p:spTree>
    <p:extLst>
      <p:ext uri="{BB962C8B-B14F-4D97-AF65-F5344CB8AC3E}">
        <p14:creationId xmlns:p14="http://schemas.microsoft.com/office/powerpoint/2010/main" val="267585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 conflicts of interest to report</a:t>
            </a:r>
          </a:p>
          <a:p>
            <a:r>
              <a:rPr lang="en-US" sz="1200" dirty="0"/>
              <a:t>May discuss off label use of medication that are not FDA approved for use in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talk is informational ; the information  conveyed does not constitute clinical supervision towards any specific patients. </a:t>
            </a:r>
          </a:p>
          <a:p>
            <a:pPr eaLnBrk="1" hangingPunct="1"/>
            <a:endParaRPr lang="en-US" baseline="0" dirty="0">
              <a:latin typeface="Arial" pitchFamily="34" charset="0"/>
              <a:ea typeface="MS PGothic" pitchFamily="34" charset="-128"/>
            </a:endParaRPr>
          </a:p>
          <a:p>
            <a:pPr eaLnBrk="1" hangingPunct="1"/>
            <a:r>
              <a:rPr lang="en-US" baseline="0" dirty="0">
                <a:latin typeface="Arial" pitchFamily="34" charset="0"/>
                <a:ea typeface="MS PGothic" pitchFamily="34" charset="-128"/>
              </a:rPr>
              <a:t>Provide and overview of eating disorder categories with the goal of assessing warning signs (using clinical techniques and screeners), and implementing treatment approaches and referral strategies. For primary care</a:t>
            </a:r>
          </a:p>
          <a:p>
            <a:pPr eaLnBrk="1" hangingPunct="1"/>
            <a:r>
              <a:rPr lang="en-US" baseline="0" dirty="0">
                <a:latin typeface="Arial" pitchFamily="34" charset="0"/>
                <a:ea typeface="MS PGothic" pitchFamily="34" charset="-128"/>
              </a:rPr>
              <a:t>patients may present c/o problems secondary to their eating disorder – obesity, GI symptoms, syncope, seizure </a:t>
            </a:r>
            <a:r>
              <a:rPr lang="en-US" baseline="0" dirty="0" err="1">
                <a:latin typeface="Arial" pitchFamily="34" charset="0"/>
                <a:ea typeface="MS PGothic" pitchFamily="34" charset="-128"/>
              </a:rPr>
              <a:t>etc</a:t>
            </a:r>
            <a:r>
              <a:rPr lang="en-US" baseline="0" dirty="0">
                <a:latin typeface="Arial" pitchFamily="34" charset="0"/>
                <a:ea typeface="MS PGothic" pitchFamily="34" charset="-128"/>
              </a:rPr>
              <a:t>…Important to know about signs and symptoms and to  screen patients if you suspect an underlying ED; and we will also review some screeners. </a:t>
            </a:r>
          </a:p>
          <a:p>
            <a:pPr eaLnBrk="1" hangingPunct="1"/>
            <a:r>
              <a:rPr lang="en-US" baseline="0" dirty="0">
                <a:latin typeface="Arial" pitchFamily="34" charset="0"/>
                <a:ea typeface="MS PGothic" pitchFamily="34" charset="-128"/>
              </a:rPr>
              <a:t>Given the nature of Eds patients may be very ambivalent about treatment and we will discuss some approaches to engage them into treatment so that they can be referred for mental health treatments and when to refer. </a:t>
            </a:r>
            <a:endParaRPr lang="en-US" dirty="0">
              <a:latin typeface="Arial" pitchFamily="34" charset="0"/>
              <a:ea typeface="MS PGothic" pitchFamily="34" charset="-128"/>
            </a:endParaRPr>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6</a:t>
            </a:fld>
            <a:endParaRPr lang="en-US"/>
          </a:p>
        </p:txBody>
      </p:sp>
    </p:spTree>
    <p:extLst>
      <p:ext uri="{BB962C8B-B14F-4D97-AF65-F5344CB8AC3E}">
        <p14:creationId xmlns:p14="http://schemas.microsoft.com/office/powerpoint/2010/main" val="819525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t>:</a:t>
            </a:r>
            <a:r>
              <a:rPr lang="en-US" sz="1200" dirty="0"/>
              <a:t> m- Limited data so far 15-25 mg daily dose in Case control study </a:t>
            </a:r>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45</a:t>
            </a:fld>
            <a:endParaRPr lang="en-US"/>
          </a:p>
        </p:txBody>
      </p:sp>
    </p:spTree>
    <p:extLst>
      <p:ext uri="{BB962C8B-B14F-4D97-AF65-F5344CB8AC3E}">
        <p14:creationId xmlns:p14="http://schemas.microsoft.com/office/powerpoint/2010/main" val="3248107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Kafantaris</a:t>
            </a:r>
            <a:r>
              <a:rPr lang="en-US" dirty="0"/>
              <a:t> – different levels of care</a:t>
            </a:r>
          </a:p>
        </p:txBody>
      </p:sp>
      <p:sp>
        <p:nvSpPr>
          <p:cNvPr id="4" name="Slide Number Placeholder 3"/>
          <p:cNvSpPr>
            <a:spLocks noGrp="1"/>
          </p:cNvSpPr>
          <p:nvPr>
            <p:ph type="sldNum" sz="quarter" idx="5"/>
          </p:nvPr>
        </p:nvSpPr>
        <p:spPr/>
        <p:txBody>
          <a:bodyPr/>
          <a:lstStyle/>
          <a:p>
            <a:fld id="{84F27713-1F29-4EDB-A872-FD4C7AE3C741}" type="slidenum">
              <a:rPr lang="en-US" smtClean="0"/>
              <a:t>46</a:t>
            </a:fld>
            <a:endParaRPr lang="en-US"/>
          </a:p>
        </p:txBody>
      </p:sp>
    </p:spTree>
    <p:extLst>
      <p:ext uri="{BB962C8B-B14F-4D97-AF65-F5344CB8AC3E}">
        <p14:creationId xmlns:p14="http://schemas.microsoft.com/office/powerpoint/2010/main" val="1014781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47</a:t>
            </a:fld>
            <a:endParaRPr lang="en-US"/>
          </a:p>
        </p:txBody>
      </p:sp>
    </p:spTree>
    <p:extLst>
      <p:ext uri="{BB962C8B-B14F-4D97-AF65-F5344CB8AC3E}">
        <p14:creationId xmlns:p14="http://schemas.microsoft.com/office/powerpoint/2010/main" val="3004439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Bed not dieting but normalizing eating. </a:t>
            </a:r>
          </a:p>
          <a:p>
            <a:r>
              <a:rPr lang="en-US" dirty="0"/>
              <a:t>Role screens</a:t>
            </a:r>
          </a:p>
        </p:txBody>
      </p:sp>
      <p:sp>
        <p:nvSpPr>
          <p:cNvPr id="4" name="Slide Number Placeholder 3"/>
          <p:cNvSpPr>
            <a:spLocks noGrp="1"/>
          </p:cNvSpPr>
          <p:nvPr>
            <p:ph type="sldNum" sz="quarter" idx="5"/>
          </p:nvPr>
        </p:nvSpPr>
        <p:spPr/>
        <p:txBody>
          <a:bodyPr/>
          <a:lstStyle/>
          <a:p>
            <a:fld id="{84F27713-1F29-4EDB-A872-FD4C7AE3C741}" type="slidenum">
              <a:rPr lang="en-US" smtClean="0"/>
              <a:t>48</a:t>
            </a:fld>
            <a:endParaRPr lang="en-US"/>
          </a:p>
        </p:txBody>
      </p:sp>
    </p:spTree>
    <p:extLst>
      <p:ext uri="{BB962C8B-B14F-4D97-AF65-F5344CB8AC3E}">
        <p14:creationId xmlns:p14="http://schemas.microsoft.com/office/powerpoint/2010/main" val="3568605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49</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She watches cooking videos. </a:t>
            </a:r>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7</a:t>
            </a:fld>
            <a:endParaRPr lang="en-US"/>
          </a:p>
        </p:txBody>
      </p:sp>
    </p:spTree>
    <p:extLst>
      <p:ext uri="{BB962C8B-B14F-4D97-AF65-F5344CB8AC3E}">
        <p14:creationId xmlns:p14="http://schemas.microsoft.com/office/powerpoint/2010/main" val="381419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6x risk suicide</a:t>
            </a:r>
          </a:p>
        </p:txBody>
      </p:sp>
      <p:sp>
        <p:nvSpPr>
          <p:cNvPr id="4" name="Slide Number Placeholder 3"/>
          <p:cNvSpPr>
            <a:spLocks noGrp="1"/>
          </p:cNvSpPr>
          <p:nvPr>
            <p:ph type="sldNum" sz="quarter" idx="5"/>
          </p:nvPr>
        </p:nvSpPr>
        <p:spPr/>
        <p:txBody>
          <a:bodyPr/>
          <a:lstStyle/>
          <a:p>
            <a:fld id="{84F27713-1F29-4EDB-A872-FD4C7AE3C741}" type="slidenum">
              <a:rPr lang="en-US" smtClean="0"/>
              <a:t>8</a:t>
            </a:fld>
            <a:endParaRPr lang="en-US"/>
          </a:p>
        </p:txBody>
      </p:sp>
    </p:spTree>
    <p:extLst>
      <p:ext uri="{BB962C8B-B14F-4D97-AF65-F5344CB8AC3E}">
        <p14:creationId xmlns:p14="http://schemas.microsoft.com/office/powerpoint/2010/main" val="396651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 is BED followed by BN followed by AN</a:t>
            </a:r>
          </a:p>
          <a:p>
            <a:r>
              <a:rPr lang="en-US" dirty="0"/>
              <a:t>Overall, there is a 0.3% AN , 2# BN and 1.6% BED but together only comes to about 3 to 5 %</a:t>
            </a:r>
          </a:p>
          <a:p>
            <a:r>
              <a:rPr lang="en-US" dirty="0"/>
              <a:t>---</a:t>
            </a:r>
            <a:r>
              <a:rPr lang="en-US" b="1" dirty="0"/>
              <a:t>Also 6x the risk in first degree relatives of AN patients</a:t>
            </a:r>
          </a:p>
          <a:p>
            <a:r>
              <a:rPr lang="en-US" dirty="0"/>
              <a:t>Peak incidence ED peripubertal</a:t>
            </a:r>
          </a:p>
          <a:p>
            <a:r>
              <a:rPr lang="en-US" dirty="0"/>
              <a:t>As can be seen 90 % females for AN and Bn in contrast to BED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ARFID is under-researched and not enough data yet to describe ; earlier incidence is more typical.</a:t>
            </a:r>
          </a:p>
        </p:txBody>
      </p:sp>
      <p:sp>
        <p:nvSpPr>
          <p:cNvPr id="4" name="Slide Number Placeholder 3"/>
          <p:cNvSpPr>
            <a:spLocks noGrp="1"/>
          </p:cNvSpPr>
          <p:nvPr>
            <p:ph type="sldNum" sz="quarter" idx="5"/>
          </p:nvPr>
        </p:nvSpPr>
        <p:spPr/>
        <p:txBody>
          <a:bodyPr/>
          <a:lstStyle/>
          <a:p>
            <a:fld id="{84F27713-1F29-4EDB-A872-FD4C7AE3C741}" type="slidenum">
              <a:rPr lang="en-US" smtClean="0"/>
              <a:t>9</a:t>
            </a:fld>
            <a:endParaRPr lang="en-US"/>
          </a:p>
        </p:txBody>
      </p:sp>
    </p:spTree>
    <p:extLst>
      <p:ext uri="{BB962C8B-B14F-4D97-AF65-F5344CB8AC3E}">
        <p14:creationId xmlns:p14="http://schemas.microsoft.com/office/powerpoint/2010/main" val="1939745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Cross over </a:t>
            </a:r>
          </a:p>
          <a:p>
            <a:pPr marL="0" indent="0">
              <a:buNone/>
            </a:pPr>
            <a:r>
              <a:rPr lang="en-US" dirty="0"/>
              <a:t>OSFED include for example, </a:t>
            </a:r>
            <a:r>
              <a:rPr lang="en-US" sz="1200" dirty="0"/>
              <a:t>Atypical AN, Purging disorder and Night eating syndrome.</a:t>
            </a:r>
          </a:p>
          <a:p>
            <a:pPr marL="0" indent="0">
              <a:buNone/>
            </a:pPr>
            <a:r>
              <a:rPr lang="en-US" sz="1200" dirty="0"/>
              <a:t>Obesity is not an eating disorder in and of itself, although it may be present in some eating disorders</a:t>
            </a:r>
          </a:p>
          <a:p>
            <a:r>
              <a:rPr lang="en-US" dirty="0"/>
              <a:t>Binge Eating Disorder</a:t>
            </a:r>
          </a:p>
          <a:p>
            <a:r>
              <a:rPr lang="en-US" dirty="0"/>
              <a:t>Binge eating disorder was approved for inclusion in DSM-5 as its own category of eating disorder. In DSM-IV, binge-eating disorder described in Appendix B: Criteria Sets and Axes Provided for Further Study and was diagnosable using only the catch-all category of “eating disorder not otherwise specified.”</a:t>
            </a:r>
          </a:p>
          <a:p>
            <a:r>
              <a:rPr lang="en-US" dirty="0"/>
              <a:t>Binge eating disorder is defined as recurring episodes of eating significantly more food in a short period of time than most people would eat under similar circumstances, with episodes marked by feelings of lack of control. Someone with binge eating disorder may eat too quickly, even when he or she is not hungry. The person may have feelings of guilt, embarrassment, or disgust and may binge eat alone to hide the behavior. This disorder is associated with marked distress and occurs, on average, at least once a week over three months.</a:t>
            </a:r>
          </a:p>
          <a:p>
            <a:r>
              <a:rPr lang="en-US" b="1" dirty="0"/>
              <a:t>This change is intended to increase awareness of the substantial differences between binge eating disorder and the common phenomenon of overeating. </a:t>
            </a:r>
          </a:p>
          <a:p>
            <a:endParaRPr lang="en-US" dirty="0"/>
          </a:p>
          <a:p>
            <a:r>
              <a:rPr lang="en-US" dirty="0"/>
              <a:t>Anorexia Nervosa</a:t>
            </a:r>
          </a:p>
          <a:p>
            <a:r>
              <a:rPr lang="en-US" dirty="0"/>
              <a:t>Anorexia nervosa, is characterized by distorted body image and excessive dieting that leads to severe weight loss with a pathological fear of weight gain. The criteria have several minor but important changes:</a:t>
            </a:r>
          </a:p>
          <a:p>
            <a:r>
              <a:rPr lang="en-US" dirty="0"/>
              <a:t>• Criterion A focuses on behaviors, like restricting calorie intake, and no longer includes the word “refusal” in terms of weight maintenance since that implies intention on the part of the patient and can be difficult to assess. The DSM-IV Criterion D requiring amenorrhea, or the absence of at least three menstrual cycles, will be deleted. This criterion cannot be applied to males, pre-</a:t>
            </a:r>
            <a:r>
              <a:rPr lang="en-US" dirty="0" err="1"/>
              <a:t>menarchal</a:t>
            </a:r>
            <a:r>
              <a:rPr lang="en-US" dirty="0"/>
              <a:t> females, females taking oral contraceptives and post-menopausal females..</a:t>
            </a:r>
          </a:p>
          <a:p>
            <a:endParaRPr lang="en-US" dirty="0"/>
          </a:p>
          <a:p>
            <a:r>
              <a:rPr lang="en-US" dirty="0"/>
              <a:t>Bulimia Nervosa</a:t>
            </a:r>
          </a:p>
          <a:p>
            <a:r>
              <a:rPr lang="en-US" dirty="0"/>
              <a:t>Bulimia nervosa is characterized by frequent episodes of binge eating followed by inappropriate behaviors</a:t>
            </a:r>
          </a:p>
          <a:p>
            <a:r>
              <a:rPr lang="en-US" dirty="0"/>
              <a:t>such as self-induced vomiting to avoid weight gain. DSM-5 criteria reduce the frequency of binge</a:t>
            </a:r>
          </a:p>
          <a:p>
            <a:r>
              <a:rPr lang="en-US" dirty="0"/>
              <a:t>eating and compensatory behaviors that people with bulimia nervosa must exhibit, to once a week</a:t>
            </a:r>
          </a:p>
          <a:p>
            <a:r>
              <a:rPr lang="en-US" dirty="0"/>
              <a:t>from twice weekly as specified in DSM-IV.</a:t>
            </a:r>
          </a:p>
          <a:p>
            <a:endParaRPr lang="en-US" dirty="0"/>
          </a:p>
          <a:p>
            <a:endParaRPr lang="en-US" dirty="0"/>
          </a:p>
          <a:p>
            <a:r>
              <a:rPr lang="en-US" dirty="0"/>
              <a:t>The other primary change was with the first criteria, Criterion A, which now focuses on behaviors, like restricting calorie intake. More importantly, this criterion no longer includes the word “refusal” in terms of weight maintenance. The word was removed because it implied intention on the part of the patient, and can be difficult to assess. </a:t>
            </a:r>
          </a:p>
          <a:p>
            <a:endParaRPr lang="en-US" dirty="0"/>
          </a:p>
          <a:p>
            <a:r>
              <a:rPr lang="en-US" dirty="0"/>
              <a:t>As in DSM-IV, individuals with this disorder are required by Criterion A to be at a significantly low body weight for their developmental stage. The wording of the criterion has been changed for clarity, and guidance regarding how to judge</a:t>
            </a:r>
          </a:p>
          <a:p>
            <a:r>
              <a:rPr lang="en-US" dirty="0"/>
              <a:t>whether an individual is at or below a significantly low weight is now provided in the text. </a:t>
            </a:r>
          </a:p>
          <a:p>
            <a:endParaRPr lang="en-US" dirty="0"/>
          </a:p>
          <a:p>
            <a:r>
              <a:rPr lang="en-US" dirty="0"/>
              <a:t>Criterion B has also been expanded to include not only overtly expressed fear of weight gain, but also persistent behavior that interferes with weight gain.</a:t>
            </a:r>
          </a:p>
          <a:p>
            <a:endParaRPr lang="en-US" dirty="0"/>
          </a:p>
          <a:p>
            <a:r>
              <a:rPr lang="en-US" dirty="0"/>
              <a:t>Binge Eating Disorder</a:t>
            </a:r>
          </a:p>
          <a:p>
            <a:r>
              <a:rPr lang="en-US" dirty="0"/>
              <a:t>Binge eating disorder graduates from the DSM-IV category of “disorders needing further research” into its own diagnostic label. Which is just as well, given that it’s been used by clinicians in the field for years. </a:t>
            </a:r>
          </a:p>
          <a:p>
            <a:endParaRPr lang="en-US" dirty="0"/>
          </a:p>
          <a:p>
            <a:r>
              <a:rPr lang="en-US" dirty="0"/>
              <a:t>According to the APA, “Binge eating disorder is defined as recurring episodes of eating significantly more food in a short period of time than most people would eat under similar circumstances, with episodes marked by feelings of lack of control. Someone with binge eating disorder may eat too quickly, even when he or she is not hungry. </a:t>
            </a:r>
          </a:p>
          <a:p>
            <a:endParaRPr lang="en-US" dirty="0"/>
          </a:p>
          <a:p>
            <a:r>
              <a:rPr lang="en-US" dirty="0"/>
              <a:t>“The person [with binge eating disorder] may have feelings of guilt, embarrassment, or disgust and may binge eat alone to hide the behavior. This disorder is associated with marked distress and occurs, on average, at least once a week over three months.”</a:t>
            </a:r>
          </a:p>
          <a:p>
            <a:endParaRPr lang="en-US" dirty="0"/>
          </a:p>
          <a:p>
            <a:r>
              <a:rPr lang="en-US" dirty="0"/>
              <a:t>It’s important to differentiate binge eating disorder from simple over-eating. Over-eating happens only occasionally, and isn’t accompanied by the overwhelming feelings — often experienced non-stop — of guilt, shame, and embarrassment that someone with binge eating disorder experiences. </a:t>
            </a:r>
          </a:p>
          <a:p>
            <a:endParaRPr lang="en-US" dirty="0"/>
          </a:p>
          <a:p>
            <a:r>
              <a:rPr lang="en-US" dirty="0"/>
              <a:t>The DSM-5 criteria for binge eating are the same as what appeared in the DSM-IV, except that the minimum average frequency of binge eating has been changed from at least twice weekly for 6 months to at least once weekly over the last 3 months. This was changed, in part, to be consistent with the DSM-5 frequency criterion for bulimia nervosa.</a:t>
            </a:r>
          </a:p>
          <a:p>
            <a:endParaRPr lang="en-US" dirty="0"/>
          </a:p>
          <a:p>
            <a:r>
              <a:rPr lang="en-US" dirty="0"/>
              <a:t>The next three disorders are disorders that typically occur in childhood or affect teens.</a:t>
            </a:r>
          </a:p>
          <a:p>
            <a:endParaRPr lang="en-US" dirty="0"/>
          </a:p>
          <a:p>
            <a:r>
              <a:rPr lang="en-US" dirty="0"/>
              <a:t>Avoidant/Restrictive Food Intake Disorder</a:t>
            </a:r>
          </a:p>
          <a:p>
            <a:r>
              <a:rPr lang="en-US" dirty="0"/>
              <a:t>According to the APA, the DSM-IV feeding disorder of infancy or early childhood has been renamed avoidant/restrictive food intake disorder. The criteria for this disorder also have been significantly expanded. </a:t>
            </a:r>
          </a:p>
          <a:p>
            <a:endParaRPr lang="en-US" dirty="0"/>
          </a:p>
          <a:p>
            <a:r>
              <a:rPr lang="en-US" dirty="0"/>
              <a:t>Additionally, a large number of individuals, primarily but not exclusively children and adolescents, substantially restrict their food intake and experience significant associated physiological or psychosocial problems but do not meet criteria for any DSM-IV eating disorder. Avoidant/restrictive food intake disorder is a broad category intended to capture this range of presentations.</a:t>
            </a:r>
          </a:p>
          <a:p>
            <a:endParaRPr lang="en-US" dirty="0"/>
          </a:p>
          <a:p>
            <a:r>
              <a:rPr lang="en-US" dirty="0"/>
              <a:t>Elimination Disorders</a:t>
            </a:r>
          </a:p>
          <a:p>
            <a:r>
              <a:rPr lang="en-US" dirty="0"/>
              <a:t>No significant changes have been made to the elimination disorders. The disorders in this chapter were previously classified under disorders usually first diagnosed in infancy, childhood, or adolescence in DSM-IV. They now exist as an independent classification in DSM-5.</a:t>
            </a:r>
          </a:p>
          <a:p>
            <a:endParaRPr lang="en-US" dirty="0"/>
          </a:p>
          <a:p>
            <a:r>
              <a:rPr lang="en-US" dirty="0"/>
              <a:t>Pica and Rumination Disorder</a:t>
            </a:r>
          </a:p>
          <a:p>
            <a:r>
              <a:rPr lang="en-US" dirty="0"/>
              <a:t>The DSM-IV criteria for pica and for rumination disorder have been revised for clarity and to indicate that the diagnoses can be made for individuals of any age.</a:t>
            </a:r>
          </a:p>
          <a:p>
            <a:pPr marL="0" indent="0">
              <a:buNone/>
            </a:pPr>
            <a:endParaRPr lang="en-US" sz="1200" dirty="0"/>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10</a:t>
            </a:fld>
            <a:endParaRPr lang="en-US"/>
          </a:p>
        </p:txBody>
      </p:sp>
    </p:spTree>
    <p:extLst>
      <p:ext uri="{BB962C8B-B14F-4D97-AF65-F5344CB8AC3E}">
        <p14:creationId xmlns:p14="http://schemas.microsoft.com/office/powerpoint/2010/main" val="337654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27713-1F29-4EDB-A872-FD4C7AE3C741}" type="slidenum">
              <a:rPr lang="en-US" smtClean="0"/>
              <a:t>11</a:t>
            </a:fld>
            <a:endParaRPr lang="en-US"/>
          </a:p>
        </p:txBody>
      </p:sp>
    </p:spTree>
    <p:extLst>
      <p:ext uri="{BB962C8B-B14F-4D97-AF65-F5344CB8AC3E}">
        <p14:creationId xmlns:p14="http://schemas.microsoft.com/office/powerpoint/2010/main" val="4122975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952483" y="596830"/>
            <a:ext cx="6828231" cy="3255264"/>
          </a:xfrm>
        </p:spPr>
        <p:txBody>
          <a:bodyPr anchor="b">
            <a:normAutofit/>
          </a:bodyPr>
          <a:lstStyle>
            <a:lvl1pPr algn="l">
              <a:defRPr sz="6000" b="0" i="0" spc="-100" baseline="0">
                <a:solidFill>
                  <a:srgbClr val="FFFFFF"/>
                </a:solidFill>
              </a:defRPr>
            </a:lvl1pPr>
          </a:lstStyle>
          <a:p>
            <a:br>
              <a:rPr lang="en-US" dirty="0"/>
            </a:br>
            <a:br>
              <a:rPr lang="en-US" dirty="0"/>
            </a:br>
            <a:r>
              <a:rPr lang="en-US" dirty="0"/>
              <a:t>Maryland BHIPP Telepsychiatry Access Program </a:t>
            </a:r>
            <a:br>
              <a:rPr lang="en-US" dirty="0"/>
            </a:br>
            <a:endParaRPr lang="en-US" dirty="0"/>
          </a:p>
        </p:txBody>
      </p:sp>
      <p:sp>
        <p:nvSpPr>
          <p:cNvPr id="3" name="Subtitle 2"/>
          <p:cNvSpPr>
            <a:spLocks noGrp="1"/>
          </p:cNvSpPr>
          <p:nvPr>
            <p:ph type="subTitle" idx="1" hasCustomPrompt="1"/>
          </p:nvPr>
        </p:nvSpPr>
        <p:spPr>
          <a:xfrm>
            <a:off x="4299035" y="4438848"/>
            <a:ext cx="7104839" cy="1444925"/>
          </a:xfrm>
        </p:spPr>
        <p:txBody>
          <a:bodyPr anchor="t">
            <a:normAutofit/>
          </a:bodyPr>
          <a:lstStyle>
            <a:lvl1pPr marL="0" indent="0" algn="l">
              <a:buNone/>
              <a:defRPr sz="28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a:p>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2E90048-35A8-41E9-B53D-D424A00787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623" y="1234721"/>
            <a:ext cx="2206195" cy="2252350"/>
          </a:xfrm>
          <a:prstGeom prst="rect">
            <a:avLst/>
          </a:prstGeom>
        </p:spPr>
      </p:pic>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dirty="0"/>
              <a:t>Click icon to add media</a:t>
            </a:r>
          </a:p>
        </p:txBody>
      </p:sp>
    </p:spTree>
    <p:extLst>
      <p:ext uri="{BB962C8B-B14F-4D97-AF65-F5344CB8AC3E}">
        <p14:creationId xmlns:p14="http://schemas.microsoft.com/office/powerpoint/2010/main" val="24474042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2/17/2021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49570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2/17/2021</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65637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356606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51331584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60839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3" y="1101725"/>
            <a:ext cx="9676103" cy="5017721"/>
          </a:xfrm>
          <a:prstGeom prst="rect">
            <a:avLst/>
          </a:prstGeom>
        </p:spPr>
        <p:txBody>
          <a:bodyPr/>
          <a:lstStyle>
            <a:lvl1pPr marL="0" indent="0">
              <a:lnSpc>
                <a:spcPct val="110000"/>
              </a:lnSpc>
              <a:spcAft>
                <a:spcPts val="1200"/>
              </a:spcAft>
              <a:buNone/>
              <a:defRPr sz="1800">
                <a:solidFill>
                  <a:schemeClr val="tx1">
                    <a:lumMod val="50000"/>
                  </a:schemeClr>
                </a:solidFill>
                <a:latin typeface="Arial" panose="020B0604020202020204" pitchFamily="34" charset="0"/>
                <a:cs typeface="Arial" panose="020B0604020202020204" pitchFamily="34" charset="0"/>
              </a:defRPr>
            </a:lvl1pPr>
            <a:lvl2pPr>
              <a:lnSpc>
                <a:spcPct val="110000"/>
              </a:lnSpc>
              <a:spcAft>
                <a:spcPts val="1200"/>
              </a:spcAft>
              <a:defRPr sz="1600">
                <a:solidFill>
                  <a:schemeClr val="tx1">
                    <a:lumMod val="50000"/>
                  </a:schemeClr>
                </a:solidFill>
                <a:latin typeface="Arial" panose="020B0604020202020204" pitchFamily="34" charset="0"/>
                <a:cs typeface="Arial" panose="020B0604020202020204" pitchFamily="34" charset="0"/>
              </a:defRPr>
            </a:lvl2pPr>
            <a:lvl3pPr>
              <a:lnSpc>
                <a:spcPct val="110000"/>
              </a:lnSpc>
              <a:spcAft>
                <a:spcPts val="1200"/>
              </a:spcAft>
              <a:defRPr sz="1400">
                <a:solidFill>
                  <a:schemeClr val="tx1">
                    <a:lumMod val="50000"/>
                  </a:schemeClr>
                </a:solidFill>
                <a:latin typeface="Arial" panose="020B0604020202020204" pitchFamily="34" charset="0"/>
                <a:cs typeface="Arial" panose="020B0604020202020204" pitchFamily="34" charset="0"/>
              </a:defRPr>
            </a:lvl3pPr>
            <a:lvl4pPr>
              <a:lnSpc>
                <a:spcPct val="110000"/>
              </a:lnSpc>
              <a:spcAft>
                <a:spcPts val="1200"/>
              </a:spcAft>
              <a:defRPr sz="1200">
                <a:solidFill>
                  <a:schemeClr val="tx1">
                    <a:lumMod val="50000"/>
                  </a:schemeClr>
                </a:solidFill>
                <a:latin typeface="Arial" panose="020B0604020202020204" pitchFamily="34" charset="0"/>
                <a:cs typeface="Arial" panose="020B0604020202020204" pitchFamily="34" charset="0"/>
              </a:defRPr>
            </a:lvl4pPr>
            <a:lvl5pPr>
              <a:lnSpc>
                <a:spcPct val="110000"/>
              </a:lnSpc>
              <a:spcAft>
                <a:spcPts val="1200"/>
              </a:spcAft>
              <a:defRPr sz="1000">
                <a:solidFill>
                  <a:schemeClr val="tx1">
                    <a:lumMod val="50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1004923"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225227793"/>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6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114524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9394679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2/17/2021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419435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2/17/2021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83750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52946-8834-419D-873E-83A2D53642A5}" type="datetimeFigureOut">
              <a:rPr lang="en-US" smtClean="0"/>
              <a:t>2/17/2021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D474C43-4828-4D61-9CE3-F878A80C0143}" type="slidenum">
              <a:rPr lang="en-US" smtClean="0"/>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0934" y="5408023"/>
            <a:ext cx="1158587" cy="1182825"/>
          </a:xfrm>
          <a:prstGeom prst="rect">
            <a:avLst/>
          </a:prstGeom>
        </p:spPr>
      </p:pic>
    </p:spTree>
    <p:extLst>
      <p:ext uri="{BB962C8B-B14F-4D97-AF65-F5344CB8AC3E}">
        <p14:creationId xmlns:p14="http://schemas.microsoft.com/office/powerpoint/2010/main" val="396186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77605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2672" y="1829962"/>
            <a:ext cx="3126656" cy="3198076"/>
          </a:xfrm>
          <a:prstGeom prst="rect">
            <a:avLst/>
          </a:prstGeom>
        </p:spPr>
      </p:pic>
      <p:sp>
        <p:nvSpPr>
          <p:cNvPr id="3" name="TextBox 2"/>
          <p:cNvSpPr txBox="1"/>
          <p:nvPr userDrawn="1"/>
        </p:nvSpPr>
        <p:spPr>
          <a:xfrm>
            <a:off x="266007" y="5136840"/>
            <a:ext cx="9282546" cy="1323439"/>
          </a:xfrm>
          <a:prstGeom prst="rect">
            <a:avLst/>
          </a:prstGeom>
          <a:noFill/>
        </p:spPr>
        <p:txBody>
          <a:bodyPr wrap="square" rtlCol="0">
            <a:spAutoFit/>
          </a:bodyPr>
          <a:lstStyle/>
          <a:p>
            <a:r>
              <a:rPr lang="en-US" sz="8000" dirty="0">
                <a:solidFill>
                  <a:schemeClr val="tx2"/>
                </a:solidFill>
              </a:rPr>
              <a:t>Welcome!</a:t>
            </a:r>
          </a:p>
        </p:txBody>
      </p:sp>
    </p:spTree>
    <p:extLst>
      <p:ext uri="{BB962C8B-B14F-4D97-AF65-F5344CB8AC3E}">
        <p14:creationId xmlns:p14="http://schemas.microsoft.com/office/powerpoint/2010/main" val="1930242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2/17/2021</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98693" y="5422877"/>
            <a:ext cx="1326503" cy="1354255"/>
          </a:xfrm>
          <a:prstGeom prst="rect">
            <a:avLst/>
          </a:prstGeom>
        </p:spPr>
      </p:pic>
    </p:spTree>
    <p:extLst>
      <p:ext uri="{BB962C8B-B14F-4D97-AF65-F5344CB8AC3E}">
        <p14:creationId xmlns:p14="http://schemas.microsoft.com/office/powerpoint/2010/main" val="1971270487"/>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74" r:id="rId3"/>
    <p:sldLayoutId id="2147483675" r:id="rId4"/>
    <p:sldLayoutId id="2147483676" r:id="rId5"/>
    <p:sldLayoutId id="2147483677" r:id="rId6"/>
    <p:sldLayoutId id="2147483678" r:id="rId7"/>
    <p:sldLayoutId id="2147483686" r:id="rId8"/>
    <p:sldLayoutId id="2147483679" r:id="rId9"/>
    <p:sldLayoutId id="2147483680" r:id="rId10"/>
    <p:sldLayoutId id="2147483681" r:id="rId11"/>
    <p:sldLayoutId id="2147483682" r:id="rId12"/>
    <p:sldLayoutId id="2147483683" r:id="rId13"/>
    <p:sldLayoutId id="2147483687" r:id="rId14"/>
    <p:sldLayoutId id="2147483688" r:id="rId15"/>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nam02.safelinks.protection.outlook.com/?url=http%3A%2F%2Fwww.hrsa.gov%2F&amp;data=02%7C01%7Cjwill218%40jhu.edu%7C61e8a63f8f2d4d3007d608d82e781ebc%7C9fa4f438b1e6473b803f86f8aedf0dec%7C0%7C0%7C637310441043761056&amp;sdata=8wy%2B5rHqwU4ZsIebiR%2BqzT8Ro8XW9NbP0cBGLBQr0wQ%3D&amp;reserved=0" TargetMode="Externa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hyperlink" Target="https://twitter.com/MDBHIPP"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facebook.com/MDBHIPP/" TargetMode="External"/><Relationship Id="rId5" Type="http://schemas.openxmlformats.org/officeDocument/2006/relationships/hyperlink" Target="https://mdbhipp.org/contact.html" TargetMode="External"/><Relationship Id="rId4" Type="http://schemas.openxmlformats.org/officeDocument/2006/relationships/hyperlink" Target="http://www.mdbhipp.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995" y="974034"/>
            <a:ext cx="8446794" cy="2938111"/>
          </a:xfrm>
        </p:spPr>
        <p:txBody>
          <a:bodyPr anchor="ctr">
            <a:noAutofit/>
          </a:bodyPr>
          <a:lstStyle/>
          <a:p>
            <a:pPr lvl="0">
              <a:spcBef>
                <a:spcPts val="1200"/>
              </a:spcBef>
              <a:buClr>
                <a:srgbClr val="C00000"/>
              </a:buClr>
            </a:pPr>
            <a:r>
              <a:rPr lang="en-US" sz="3600" dirty="0"/>
              <a:t>Maryland BHIPP</a:t>
            </a:r>
            <a:br>
              <a:rPr lang="en-US" sz="3600" dirty="0"/>
            </a:br>
            <a:r>
              <a:rPr lang="en-US" sz="4000" dirty="0"/>
              <a:t>Identification and Management of Eating Disorders in Pediatric Primary Care</a:t>
            </a:r>
            <a:br>
              <a:rPr lang="en-US" sz="3600" b="1" dirty="0"/>
            </a:br>
            <a:r>
              <a:rPr lang="en-US" sz="2400" i="1" dirty="0"/>
              <a:t>Thursday, February 18</a:t>
            </a:r>
            <a:r>
              <a:rPr lang="en-US" sz="2400" i="1" baseline="30000" dirty="0"/>
              <a:t>th</a:t>
            </a:r>
            <a:r>
              <a:rPr lang="en-US" sz="2400" i="1" dirty="0"/>
              <a:t>, 2021 12:30 – 1:30 PM</a:t>
            </a:r>
            <a:br>
              <a:rPr lang="en-US" sz="3600" dirty="0"/>
            </a:br>
            <a:br>
              <a:rPr lang="en-US" sz="3600" dirty="0"/>
            </a:br>
            <a:r>
              <a:rPr lang="en-US" sz="3200" spc="0" dirty="0">
                <a:ea typeface="+mn-ea"/>
                <a:cs typeface="+mn-cs"/>
              </a:rPr>
              <a:t>Shauna P. Reinblatt, MD, DFAACAP, DFAPA</a:t>
            </a:r>
            <a:br>
              <a:rPr lang="en-US" sz="3600" spc="0" dirty="0">
                <a:ea typeface="+mn-ea"/>
                <a:cs typeface="+mn-cs"/>
              </a:rPr>
            </a:br>
            <a:r>
              <a:rPr lang="en-US" sz="2000" spc="0" dirty="0">
                <a:ea typeface="+mn-ea"/>
                <a:cs typeface="+mn-cs"/>
              </a:rPr>
              <a:t>Clinical Assistant Professor, </a:t>
            </a:r>
            <a:br>
              <a:rPr lang="en-US" sz="2000" spc="0" dirty="0">
                <a:ea typeface="+mn-ea"/>
                <a:cs typeface="+mn-cs"/>
              </a:rPr>
            </a:br>
            <a:r>
              <a:rPr lang="en-US" sz="2000" spc="0" dirty="0">
                <a:ea typeface="+mn-ea"/>
                <a:cs typeface="+mn-cs"/>
              </a:rPr>
              <a:t>University of Maryland School of Medicine</a:t>
            </a:r>
            <a:br>
              <a:rPr lang="en-US" sz="3600" spc="0" dirty="0">
                <a:ea typeface="+mn-ea"/>
                <a:cs typeface="+mn-cs"/>
              </a:rPr>
            </a:br>
            <a:endParaRPr lang="en-US" sz="3600" dirty="0"/>
          </a:p>
        </p:txBody>
      </p:sp>
      <p:sp>
        <p:nvSpPr>
          <p:cNvPr id="8" name="Subtitle 2">
            <a:extLst>
              <a:ext uri="{FF2B5EF4-FFF2-40B4-BE49-F238E27FC236}">
                <a16:creationId xmlns:a16="http://schemas.microsoft.com/office/drawing/2014/main" id="{ABF2F6BB-DD36-4052-B708-8F82A47F01F1}"/>
              </a:ext>
            </a:extLst>
          </p:cNvPr>
          <p:cNvSpPr>
            <a:spLocks noGrp="1"/>
          </p:cNvSpPr>
          <p:nvPr>
            <p:ph type="subTitle" idx="1"/>
          </p:nvPr>
        </p:nvSpPr>
        <p:spPr>
          <a:xfrm>
            <a:off x="4684387" y="4733761"/>
            <a:ext cx="7104839" cy="1559947"/>
          </a:xfrm>
        </p:spPr>
        <p:txBody>
          <a:bodyPr/>
          <a:lstStyle/>
          <a:p>
            <a:r>
              <a:rPr lang="en-US" dirty="0"/>
              <a:t>855-MD-BHIPP (632-4477)</a:t>
            </a:r>
          </a:p>
          <a:p>
            <a:r>
              <a:rPr lang="en-US" dirty="0"/>
              <a:t>www.mdbhipp.org</a:t>
            </a:r>
          </a:p>
          <a:p>
            <a:endParaRPr lang="en-US" dirty="0"/>
          </a:p>
        </p:txBody>
      </p:sp>
    </p:spTree>
    <p:extLst>
      <p:ext uri="{BB962C8B-B14F-4D97-AF65-F5344CB8AC3E}">
        <p14:creationId xmlns:p14="http://schemas.microsoft.com/office/powerpoint/2010/main" val="211026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41" y="305554"/>
            <a:ext cx="10553627" cy="909304"/>
          </a:xfrm>
        </p:spPr>
        <p:txBody>
          <a:bodyPr anchor="ctr">
            <a:normAutofit/>
          </a:bodyPr>
          <a:lstStyle/>
          <a:p>
            <a:r>
              <a:rPr lang="en-US" sz="3600" dirty="0"/>
              <a:t>DSM-5 Eating Disorder Categories</a:t>
            </a:r>
          </a:p>
        </p:txBody>
      </p:sp>
      <p:sp>
        <p:nvSpPr>
          <p:cNvPr id="3" name="Content Placeholder 2"/>
          <p:cNvSpPr>
            <a:spLocks noGrp="1"/>
          </p:cNvSpPr>
          <p:nvPr>
            <p:ph sz="half" idx="1"/>
          </p:nvPr>
        </p:nvSpPr>
        <p:spPr>
          <a:xfrm>
            <a:off x="375426" y="1474306"/>
            <a:ext cx="6740269" cy="4515013"/>
          </a:xfrm>
        </p:spPr>
        <p:txBody>
          <a:bodyPr anchor="ctr">
            <a:normAutofit lnSpcReduction="10000"/>
          </a:bodyPr>
          <a:lstStyle/>
          <a:p>
            <a:r>
              <a:rPr lang="en-US" sz="3200" b="1" dirty="0"/>
              <a:t>Anorexia Nervosa (AN)</a:t>
            </a:r>
          </a:p>
          <a:p>
            <a:r>
              <a:rPr lang="en-US" sz="3200" b="1" dirty="0"/>
              <a:t>Bulimia Nervosa (BN)</a:t>
            </a:r>
          </a:p>
          <a:p>
            <a:r>
              <a:rPr lang="en-US" sz="3200" b="1" dirty="0"/>
              <a:t>Binge Eating Disorder (BED)</a:t>
            </a:r>
          </a:p>
          <a:p>
            <a:r>
              <a:rPr lang="en-US" sz="3200" dirty="0"/>
              <a:t>Other Specified Eating Disorders (OSFED)</a:t>
            </a:r>
          </a:p>
          <a:p>
            <a:r>
              <a:rPr lang="en-US" sz="3200" dirty="0"/>
              <a:t>Unspecified Eating Disorder</a:t>
            </a:r>
          </a:p>
          <a:p>
            <a:r>
              <a:rPr lang="en-US" sz="3200" dirty="0"/>
              <a:t>Avoidant/Restrictive Food Intake Disorder (ARFID)</a:t>
            </a:r>
          </a:p>
          <a:p>
            <a:pPr marL="0" indent="0">
              <a:buNone/>
            </a:pPr>
            <a:r>
              <a:rPr lang="en-US" dirty="0"/>
              <a:t> </a:t>
            </a:r>
          </a:p>
        </p:txBody>
      </p:sp>
      <p:pic>
        <p:nvPicPr>
          <p:cNvPr id="8" name="Picture 7" descr="A picture containing text, blackboard&#10;&#10;Description automatically generated">
            <a:extLst>
              <a:ext uri="{FF2B5EF4-FFF2-40B4-BE49-F238E27FC236}">
                <a16:creationId xmlns:a16="http://schemas.microsoft.com/office/drawing/2014/main" id="{D9A19B87-CA1C-43A8-83FF-0EEBA132AC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6270" y="1474307"/>
            <a:ext cx="2358700" cy="3671130"/>
          </a:xfrm>
          <a:prstGeom prst="rect">
            <a:avLst/>
          </a:prstGeom>
          <a:noFill/>
        </p:spPr>
      </p:pic>
    </p:spTree>
    <p:extLst>
      <p:ext uri="{BB962C8B-B14F-4D97-AF65-F5344CB8AC3E}">
        <p14:creationId xmlns:p14="http://schemas.microsoft.com/office/powerpoint/2010/main" val="1390115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7091-A3EE-4811-822E-6D8763416615}"/>
              </a:ext>
            </a:extLst>
          </p:cNvPr>
          <p:cNvSpPr>
            <a:spLocks noGrp="1"/>
          </p:cNvSpPr>
          <p:nvPr>
            <p:ph type="title"/>
          </p:nvPr>
        </p:nvSpPr>
        <p:spPr>
          <a:xfrm>
            <a:off x="630841" y="305554"/>
            <a:ext cx="10553627" cy="909304"/>
          </a:xfrm>
        </p:spPr>
        <p:txBody>
          <a:bodyPr vert="horz" lIns="91440" tIns="45720" rIns="91440" bIns="45720" rtlCol="0" anchor="ctr">
            <a:normAutofit/>
          </a:bodyPr>
          <a:lstStyle/>
          <a:p>
            <a:r>
              <a:rPr lang="en-US" kern="1200" spc="-60" baseline="0" dirty="0">
                <a:latin typeface="+mj-lt"/>
                <a:ea typeface="+mj-ea"/>
                <a:cs typeface="+mj-cs"/>
              </a:rPr>
              <a:t>EVALUATION OF CORE SYMPTOMS</a:t>
            </a:r>
          </a:p>
        </p:txBody>
      </p:sp>
      <p:graphicFrame>
        <p:nvGraphicFramePr>
          <p:cNvPr id="6" name="TextBox 3">
            <a:extLst>
              <a:ext uri="{FF2B5EF4-FFF2-40B4-BE49-F238E27FC236}">
                <a16:creationId xmlns:a16="http://schemas.microsoft.com/office/drawing/2014/main" id="{A87E4842-7EB2-4089-978E-DA99EEB9DB45}"/>
              </a:ext>
            </a:extLst>
          </p:cNvPr>
          <p:cNvGraphicFramePr/>
          <p:nvPr>
            <p:extLst>
              <p:ext uri="{D42A27DB-BD31-4B8C-83A1-F6EECF244321}">
                <p14:modId xmlns:p14="http://schemas.microsoft.com/office/powerpoint/2010/main" val="2925307294"/>
              </p:ext>
            </p:extLst>
          </p:nvPr>
        </p:nvGraphicFramePr>
        <p:xfrm>
          <a:off x="345715" y="1463041"/>
          <a:ext cx="11500567" cy="3869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146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CEE8-3ED4-4A7C-84FF-2CB2B4FF154C}"/>
              </a:ext>
            </a:extLst>
          </p:cNvPr>
          <p:cNvSpPr>
            <a:spLocks noGrp="1"/>
          </p:cNvSpPr>
          <p:nvPr>
            <p:ph type="title"/>
          </p:nvPr>
        </p:nvSpPr>
        <p:spPr/>
        <p:txBody>
          <a:bodyPr/>
          <a:lstStyle/>
          <a:p>
            <a:r>
              <a:rPr lang="en-US" dirty="0"/>
              <a:t>Anorexia Nervosa</a:t>
            </a:r>
          </a:p>
        </p:txBody>
      </p:sp>
      <p:sp>
        <p:nvSpPr>
          <p:cNvPr id="3" name="Content Placeholder 2">
            <a:extLst>
              <a:ext uri="{FF2B5EF4-FFF2-40B4-BE49-F238E27FC236}">
                <a16:creationId xmlns:a16="http://schemas.microsoft.com/office/drawing/2014/main" id="{25012047-49AF-45FB-9E15-B4B6D1798667}"/>
              </a:ext>
            </a:extLst>
          </p:cNvPr>
          <p:cNvSpPr>
            <a:spLocks noGrp="1"/>
          </p:cNvSpPr>
          <p:nvPr>
            <p:ph sz="half" idx="1"/>
          </p:nvPr>
        </p:nvSpPr>
        <p:spPr/>
        <p:txBody>
          <a:bodyPr/>
          <a:lstStyle/>
          <a:p>
            <a:r>
              <a:rPr lang="en-US" sz="3200" dirty="0"/>
              <a:t>Restriction of intake leading to low body weight</a:t>
            </a:r>
          </a:p>
          <a:p>
            <a:r>
              <a:rPr lang="en-US" sz="3200" dirty="0"/>
              <a:t>Intense fear of weight gain</a:t>
            </a:r>
          </a:p>
          <a:p>
            <a:r>
              <a:rPr lang="en-US" sz="3200" dirty="0"/>
              <a:t>Undue influence of shape or weight</a:t>
            </a:r>
          </a:p>
          <a:p>
            <a:endParaRPr lang="en-US" dirty="0"/>
          </a:p>
        </p:txBody>
      </p:sp>
      <p:pic>
        <p:nvPicPr>
          <p:cNvPr id="6" name="Content Placeholder 5" descr="A picture containing text&#10;&#10;Description automatically generated">
            <a:extLst>
              <a:ext uri="{FF2B5EF4-FFF2-40B4-BE49-F238E27FC236}">
                <a16:creationId xmlns:a16="http://schemas.microsoft.com/office/drawing/2014/main" id="{4CA8E9E0-0708-46B7-B9C4-CA748FE9E2C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94371" y="1579879"/>
            <a:ext cx="3505200" cy="4409440"/>
          </a:xfrm>
        </p:spPr>
      </p:pic>
    </p:spTree>
    <p:extLst>
      <p:ext uri="{BB962C8B-B14F-4D97-AF65-F5344CB8AC3E}">
        <p14:creationId xmlns:p14="http://schemas.microsoft.com/office/powerpoint/2010/main" val="3662433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1D8C-D92A-4C33-9C94-208051D7F610}"/>
              </a:ext>
            </a:extLst>
          </p:cNvPr>
          <p:cNvSpPr>
            <a:spLocks noGrp="1"/>
          </p:cNvSpPr>
          <p:nvPr>
            <p:ph type="title"/>
          </p:nvPr>
        </p:nvSpPr>
        <p:spPr>
          <a:xfrm>
            <a:off x="630841" y="305554"/>
            <a:ext cx="10553627" cy="909304"/>
          </a:xfrm>
        </p:spPr>
        <p:txBody>
          <a:bodyPr anchor="ctr">
            <a:normAutofit/>
          </a:bodyPr>
          <a:lstStyle/>
          <a:p>
            <a:r>
              <a:rPr lang="en-US" dirty="0"/>
              <a:t>Bulimia Nervosa (BN)</a:t>
            </a:r>
          </a:p>
        </p:txBody>
      </p:sp>
      <p:pic>
        <p:nvPicPr>
          <p:cNvPr id="5" name="Picture 4">
            <a:extLst>
              <a:ext uri="{FF2B5EF4-FFF2-40B4-BE49-F238E27FC236}">
                <a16:creationId xmlns:a16="http://schemas.microsoft.com/office/drawing/2014/main" id="{EFC384B0-2B2C-46F4-933C-B25DA80EC38C}"/>
              </a:ext>
            </a:extLst>
          </p:cNvPr>
          <p:cNvPicPr>
            <a:picLocks noChangeAspect="1"/>
          </p:cNvPicPr>
          <p:nvPr/>
        </p:nvPicPr>
        <p:blipFill>
          <a:blip r:embed="rId3"/>
          <a:stretch>
            <a:fillRect/>
          </a:stretch>
        </p:blipFill>
        <p:spPr>
          <a:xfrm>
            <a:off x="0" y="1903013"/>
            <a:ext cx="4312954" cy="3649657"/>
          </a:xfrm>
          <a:prstGeom prst="rect">
            <a:avLst/>
          </a:prstGeom>
          <a:noFill/>
        </p:spPr>
      </p:pic>
      <p:sp>
        <p:nvSpPr>
          <p:cNvPr id="3" name="Content Placeholder 2">
            <a:extLst>
              <a:ext uri="{FF2B5EF4-FFF2-40B4-BE49-F238E27FC236}">
                <a16:creationId xmlns:a16="http://schemas.microsoft.com/office/drawing/2014/main" id="{D18F447A-A4D3-4990-ACC6-0BDBCE747172}"/>
              </a:ext>
            </a:extLst>
          </p:cNvPr>
          <p:cNvSpPr>
            <a:spLocks noGrp="1"/>
          </p:cNvSpPr>
          <p:nvPr>
            <p:ph sz="half" idx="2"/>
          </p:nvPr>
        </p:nvSpPr>
        <p:spPr>
          <a:xfrm>
            <a:off x="3840481" y="1474307"/>
            <a:ext cx="7976094" cy="4507070"/>
          </a:xfrm>
        </p:spPr>
        <p:txBody>
          <a:bodyPr anchor="ctr">
            <a:normAutofit/>
          </a:bodyPr>
          <a:lstStyle/>
          <a:p>
            <a:r>
              <a:rPr lang="en-US" sz="3200" dirty="0"/>
              <a:t>Binge: eating a large amount of food with loss of control </a:t>
            </a:r>
          </a:p>
          <a:p>
            <a:r>
              <a:rPr lang="en-US" sz="3200" dirty="0"/>
              <a:t>Recurrent binges</a:t>
            </a:r>
          </a:p>
          <a:p>
            <a:r>
              <a:rPr lang="en-US" sz="3200" dirty="0"/>
              <a:t>Compensatory behavior (purge, exercise laxative </a:t>
            </a:r>
            <a:r>
              <a:rPr lang="en-US" sz="3200" dirty="0" err="1"/>
              <a:t>etc</a:t>
            </a:r>
            <a:r>
              <a:rPr lang="en-US" sz="3200" dirty="0"/>
              <a:t>) </a:t>
            </a:r>
          </a:p>
          <a:p>
            <a:r>
              <a:rPr lang="en-US" sz="3200" dirty="0"/>
              <a:t>Undue influence of shape or weight</a:t>
            </a:r>
          </a:p>
          <a:p>
            <a:pPr marL="0" indent="0">
              <a:buNone/>
            </a:pPr>
            <a:endParaRPr lang="en-US" sz="3200" dirty="0"/>
          </a:p>
          <a:p>
            <a:endParaRPr lang="en-US" dirty="0"/>
          </a:p>
        </p:txBody>
      </p:sp>
    </p:spTree>
    <p:extLst>
      <p:ext uri="{BB962C8B-B14F-4D97-AF65-F5344CB8AC3E}">
        <p14:creationId xmlns:p14="http://schemas.microsoft.com/office/powerpoint/2010/main" val="424860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9B2A-1F0E-441E-8112-5820CB6421DE}"/>
              </a:ext>
            </a:extLst>
          </p:cNvPr>
          <p:cNvSpPr>
            <a:spLocks noGrp="1"/>
          </p:cNvSpPr>
          <p:nvPr>
            <p:ph type="title"/>
          </p:nvPr>
        </p:nvSpPr>
        <p:spPr/>
        <p:txBody>
          <a:bodyPr/>
          <a:lstStyle/>
          <a:p>
            <a:r>
              <a:rPr lang="en-US" dirty="0"/>
              <a:t>Binge Eating Disorder</a:t>
            </a:r>
          </a:p>
        </p:txBody>
      </p:sp>
      <p:sp>
        <p:nvSpPr>
          <p:cNvPr id="3" name="Content Placeholder 2">
            <a:extLst>
              <a:ext uri="{FF2B5EF4-FFF2-40B4-BE49-F238E27FC236}">
                <a16:creationId xmlns:a16="http://schemas.microsoft.com/office/drawing/2014/main" id="{FE0B7853-A6F8-4BE6-8E80-5B773FDECB3C}"/>
              </a:ext>
            </a:extLst>
          </p:cNvPr>
          <p:cNvSpPr>
            <a:spLocks noGrp="1"/>
          </p:cNvSpPr>
          <p:nvPr>
            <p:ph idx="1"/>
          </p:nvPr>
        </p:nvSpPr>
        <p:spPr>
          <a:xfrm>
            <a:off x="538199" y="1837006"/>
            <a:ext cx="9225004" cy="4563794"/>
          </a:xfrm>
        </p:spPr>
        <p:txBody>
          <a:bodyPr>
            <a:normAutofit lnSpcReduction="10000"/>
          </a:bodyPr>
          <a:lstStyle/>
          <a:p>
            <a:r>
              <a:rPr lang="en-US" sz="3200" dirty="0"/>
              <a:t>Binge Behaviors</a:t>
            </a:r>
          </a:p>
          <a:p>
            <a:r>
              <a:rPr lang="en-US" sz="3200" dirty="0"/>
              <a:t>No compensatory behaviors</a:t>
            </a:r>
          </a:p>
          <a:p>
            <a:r>
              <a:rPr lang="en-US" sz="3200" dirty="0"/>
              <a:t>3 or more associated symptoms: </a:t>
            </a:r>
          </a:p>
          <a:p>
            <a:pPr marL="0" indent="0" algn="ctr">
              <a:buNone/>
            </a:pPr>
            <a:r>
              <a:rPr lang="en-US" sz="3200" dirty="0"/>
              <a:t>Eating faster</a:t>
            </a:r>
          </a:p>
          <a:p>
            <a:pPr marL="0" indent="0" algn="ctr">
              <a:buNone/>
            </a:pPr>
            <a:r>
              <a:rPr lang="en-US" sz="3200" dirty="0"/>
              <a:t>Eating until uncomfortable</a:t>
            </a:r>
          </a:p>
          <a:p>
            <a:pPr marL="0" indent="0" algn="ctr">
              <a:buNone/>
            </a:pPr>
            <a:r>
              <a:rPr lang="en-US" sz="3200" dirty="0"/>
              <a:t>Eating large amounts, in absence of hunger</a:t>
            </a:r>
          </a:p>
          <a:p>
            <a:pPr marL="0" indent="0" algn="ctr">
              <a:buNone/>
            </a:pPr>
            <a:r>
              <a:rPr lang="en-US" sz="3200" dirty="0"/>
              <a:t>Eating alone, embarrassed</a:t>
            </a:r>
          </a:p>
          <a:p>
            <a:pPr marL="0" indent="0" algn="ctr">
              <a:buNone/>
            </a:pPr>
            <a:r>
              <a:rPr lang="en-US" sz="3200" dirty="0"/>
              <a:t>Feeling disgusted, depressed or guilty afterwards</a:t>
            </a:r>
          </a:p>
          <a:p>
            <a:pPr marL="0" indent="0">
              <a:buNone/>
            </a:pPr>
            <a:endParaRPr lang="en-US" sz="3200" dirty="0"/>
          </a:p>
        </p:txBody>
      </p:sp>
      <p:sp>
        <p:nvSpPr>
          <p:cNvPr id="5" name="TextBox 4">
            <a:extLst>
              <a:ext uri="{FF2B5EF4-FFF2-40B4-BE49-F238E27FC236}">
                <a16:creationId xmlns:a16="http://schemas.microsoft.com/office/drawing/2014/main" id="{98201F0C-8885-48CE-8239-E60474F3A9A5}"/>
              </a:ext>
            </a:extLst>
          </p:cNvPr>
          <p:cNvSpPr txBox="1"/>
          <p:nvPr/>
        </p:nvSpPr>
        <p:spPr>
          <a:xfrm>
            <a:off x="8656319" y="2011680"/>
            <a:ext cx="3189965" cy="2834640"/>
          </a:xfrm>
          <a:prstGeom prst="rect">
            <a:avLst/>
          </a:prstGeom>
          <a:noFill/>
        </p:spPr>
        <p:txBody>
          <a:bodyPr wrap="square" rtlCol="0">
            <a:spAutoFit/>
          </a:bodyPr>
          <a:lstStyle/>
          <a:p>
            <a:endParaRPr lang="en-US" dirty="0"/>
          </a:p>
        </p:txBody>
      </p:sp>
      <p:pic>
        <p:nvPicPr>
          <p:cNvPr id="6" name="Picture 5">
            <a:extLst>
              <a:ext uri="{FF2B5EF4-FFF2-40B4-BE49-F238E27FC236}">
                <a16:creationId xmlns:a16="http://schemas.microsoft.com/office/drawing/2014/main" id="{096170B2-07CA-4427-931D-C953B667B937}"/>
              </a:ext>
            </a:extLst>
          </p:cNvPr>
          <p:cNvPicPr>
            <a:picLocks noChangeAspect="1"/>
          </p:cNvPicPr>
          <p:nvPr/>
        </p:nvPicPr>
        <p:blipFill>
          <a:blip r:embed="rId3"/>
          <a:stretch>
            <a:fillRect/>
          </a:stretch>
        </p:blipFill>
        <p:spPr>
          <a:xfrm>
            <a:off x="9113521" y="1837006"/>
            <a:ext cx="2540280" cy="2879411"/>
          </a:xfrm>
          <a:prstGeom prst="rect">
            <a:avLst/>
          </a:prstGeom>
        </p:spPr>
      </p:pic>
    </p:spTree>
    <p:extLst>
      <p:ext uri="{BB962C8B-B14F-4D97-AF65-F5344CB8AC3E}">
        <p14:creationId xmlns:p14="http://schemas.microsoft.com/office/powerpoint/2010/main" val="3198605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287F-35D8-457A-AD99-FCA5A191FEAC}"/>
              </a:ext>
            </a:extLst>
          </p:cNvPr>
          <p:cNvSpPr>
            <a:spLocks noGrp="1"/>
          </p:cNvSpPr>
          <p:nvPr>
            <p:ph type="title"/>
          </p:nvPr>
        </p:nvSpPr>
        <p:spPr/>
        <p:txBody>
          <a:bodyPr>
            <a:normAutofit fontScale="90000"/>
          </a:bodyPr>
          <a:lstStyle/>
          <a:p>
            <a:r>
              <a:rPr lang="en-US" sz="3600" dirty="0"/>
              <a:t>PEDIATRIC EATING DISORDERS &amp; PRIMARY CARE PEDIATRICS</a:t>
            </a:r>
          </a:p>
        </p:txBody>
      </p:sp>
      <p:sp>
        <p:nvSpPr>
          <p:cNvPr id="3" name="Content Placeholder 2">
            <a:extLst>
              <a:ext uri="{FF2B5EF4-FFF2-40B4-BE49-F238E27FC236}">
                <a16:creationId xmlns:a16="http://schemas.microsoft.com/office/drawing/2014/main" id="{CF560EBC-40A9-4998-B7CA-593683EC3193}"/>
              </a:ext>
            </a:extLst>
          </p:cNvPr>
          <p:cNvSpPr>
            <a:spLocks noGrp="1"/>
          </p:cNvSpPr>
          <p:nvPr>
            <p:ph sz="half" idx="1"/>
          </p:nvPr>
        </p:nvSpPr>
        <p:spPr>
          <a:xfrm>
            <a:off x="375426" y="880333"/>
            <a:ext cx="6680694" cy="5337588"/>
          </a:xfrm>
        </p:spPr>
        <p:txBody>
          <a:bodyPr>
            <a:normAutofit/>
          </a:bodyPr>
          <a:lstStyle/>
          <a:p>
            <a:pPr marL="0" indent="0">
              <a:buNone/>
            </a:pPr>
            <a:r>
              <a:rPr lang="en-US" sz="2800" dirty="0"/>
              <a:t>Pediatricians are often the first to encounter youth with symptoms of eating disorders. </a:t>
            </a:r>
          </a:p>
          <a:p>
            <a:pPr marL="0" indent="0">
              <a:buNone/>
            </a:pPr>
            <a:endParaRPr lang="en-US" sz="2800" dirty="0"/>
          </a:p>
          <a:p>
            <a:pPr marL="0" indent="0">
              <a:buNone/>
            </a:pPr>
            <a:r>
              <a:rPr lang="en-US" sz="2800" dirty="0"/>
              <a:t>American Academy of Pediatrics suggests screening for eating disorders </a:t>
            </a:r>
          </a:p>
          <a:p>
            <a:pPr marL="0" indent="0">
              <a:buNone/>
            </a:pPr>
            <a:endParaRPr lang="en-US" sz="2800" dirty="0"/>
          </a:p>
          <a:p>
            <a:pPr marL="0" indent="0">
              <a:buNone/>
            </a:pPr>
            <a:endParaRPr lang="en-US" sz="2800" dirty="0"/>
          </a:p>
        </p:txBody>
      </p:sp>
      <p:sp>
        <p:nvSpPr>
          <p:cNvPr id="4" name="Content Placeholder 3">
            <a:extLst>
              <a:ext uri="{FF2B5EF4-FFF2-40B4-BE49-F238E27FC236}">
                <a16:creationId xmlns:a16="http://schemas.microsoft.com/office/drawing/2014/main" id="{5A3694CC-2C97-4868-A7BD-B7B2766EAE20}"/>
              </a:ext>
            </a:extLst>
          </p:cNvPr>
          <p:cNvSpPr>
            <a:spLocks noGrp="1"/>
          </p:cNvSpPr>
          <p:nvPr>
            <p:ph sz="half" idx="2"/>
          </p:nvPr>
        </p:nvSpPr>
        <p:spPr>
          <a:xfrm>
            <a:off x="7056120" y="1935480"/>
            <a:ext cx="5135880" cy="4282441"/>
          </a:xfrm>
        </p:spPr>
        <p:txBody>
          <a:bodyPr>
            <a:normAutofit/>
          </a:bodyPr>
          <a:lstStyle/>
          <a:p>
            <a:pPr marL="0" indent="0">
              <a:buNone/>
            </a:pPr>
            <a:endParaRPr lang="en-US" sz="2800" dirty="0"/>
          </a:p>
          <a:p>
            <a:pPr marL="0" indent="0">
              <a:buNone/>
            </a:pPr>
            <a:endParaRPr lang="en-US" sz="2800" dirty="0"/>
          </a:p>
        </p:txBody>
      </p:sp>
      <p:pic>
        <p:nvPicPr>
          <p:cNvPr id="2050" name="Picture 2" descr="Pin on baby">
            <a:extLst>
              <a:ext uri="{FF2B5EF4-FFF2-40B4-BE49-F238E27FC236}">
                <a16:creationId xmlns:a16="http://schemas.microsoft.com/office/drawing/2014/main" id="{5AA1D0D7-9FD9-4725-8DF4-99E0B6AF19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711809"/>
            <a:ext cx="3256936" cy="48406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BD51951-E93E-4FA0-B659-98B7537C1E6F}"/>
              </a:ext>
            </a:extLst>
          </p:cNvPr>
          <p:cNvSpPr txBox="1"/>
          <p:nvPr/>
        </p:nvSpPr>
        <p:spPr>
          <a:xfrm>
            <a:off x="518160" y="6400800"/>
            <a:ext cx="6416040" cy="369332"/>
          </a:xfrm>
          <a:prstGeom prst="rect">
            <a:avLst/>
          </a:prstGeom>
          <a:noFill/>
        </p:spPr>
        <p:txBody>
          <a:bodyPr wrap="square" rtlCol="0">
            <a:spAutoFit/>
          </a:bodyPr>
          <a:lstStyle/>
          <a:p>
            <a:r>
              <a:rPr lang="en-US" dirty="0"/>
              <a:t>AAP Policy statement Jan 2003 Pediatrics</a:t>
            </a:r>
          </a:p>
        </p:txBody>
      </p:sp>
    </p:spTree>
    <p:extLst>
      <p:ext uri="{BB962C8B-B14F-4D97-AF65-F5344CB8AC3E}">
        <p14:creationId xmlns:p14="http://schemas.microsoft.com/office/powerpoint/2010/main" val="1183358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41" y="305554"/>
            <a:ext cx="10553627" cy="909304"/>
          </a:xfrm>
        </p:spPr>
        <p:txBody>
          <a:bodyPr anchor="ctr">
            <a:normAutofit/>
          </a:bodyPr>
          <a:lstStyle/>
          <a:p>
            <a:r>
              <a:rPr lang="en-US" sz="3600" dirty="0"/>
              <a:t>Assessment </a:t>
            </a:r>
          </a:p>
        </p:txBody>
      </p:sp>
      <p:sp>
        <p:nvSpPr>
          <p:cNvPr id="3" name="Content Placeholder 2"/>
          <p:cNvSpPr>
            <a:spLocks noGrp="1"/>
          </p:cNvSpPr>
          <p:nvPr>
            <p:ph sz="half" idx="1"/>
          </p:nvPr>
        </p:nvSpPr>
        <p:spPr>
          <a:xfrm>
            <a:off x="375426" y="1474306"/>
            <a:ext cx="6740269" cy="5078140"/>
          </a:xfrm>
        </p:spPr>
        <p:txBody>
          <a:bodyPr anchor="ctr">
            <a:normAutofit/>
          </a:bodyPr>
          <a:lstStyle/>
          <a:p>
            <a:pPr marL="0" indent="0">
              <a:buNone/>
            </a:pPr>
            <a:r>
              <a:rPr lang="en-US" sz="3200" b="1" dirty="0"/>
              <a:t>KEY WORDS:  </a:t>
            </a:r>
          </a:p>
          <a:p>
            <a:pPr marL="514350" indent="-514350">
              <a:buAutoNum type="arabicPeriod"/>
            </a:pPr>
            <a:r>
              <a:rPr lang="en-US" sz="3200" dirty="0"/>
              <a:t>Healthy weight</a:t>
            </a:r>
          </a:p>
          <a:p>
            <a:pPr marL="514350" indent="-514350">
              <a:buAutoNum type="arabicPeriod"/>
            </a:pPr>
            <a:r>
              <a:rPr lang="en-US" sz="3200" dirty="0"/>
              <a:t>Healthy choices</a:t>
            </a:r>
          </a:p>
          <a:p>
            <a:pPr marL="514350" indent="-514350">
              <a:buAutoNum type="arabicPeriod"/>
            </a:pPr>
            <a:r>
              <a:rPr lang="en-US" sz="3200" dirty="0"/>
              <a:t>Physical Activity</a:t>
            </a:r>
          </a:p>
          <a:p>
            <a:pPr marL="0" indent="0">
              <a:buNone/>
            </a:pPr>
            <a:endParaRPr lang="en-US" sz="3200" dirty="0"/>
          </a:p>
          <a:p>
            <a:pPr marL="0" indent="0">
              <a:buNone/>
            </a:pPr>
            <a:r>
              <a:rPr lang="en-US" sz="3200" b="1" dirty="0"/>
              <a:t>FOOD LOGS :</a:t>
            </a:r>
          </a:p>
          <a:p>
            <a:pPr marL="514350" indent="-514350">
              <a:buAutoNum type="arabicPeriod"/>
            </a:pPr>
            <a:r>
              <a:rPr lang="en-US" sz="3200" dirty="0"/>
              <a:t>Food </a:t>
            </a:r>
          </a:p>
          <a:p>
            <a:pPr marL="514350" indent="-514350">
              <a:buAutoNum type="arabicPeriod"/>
            </a:pPr>
            <a:r>
              <a:rPr lang="en-US" sz="3200" dirty="0"/>
              <a:t>Eating behaviors</a:t>
            </a:r>
          </a:p>
          <a:p>
            <a:pPr marL="0" indent="0">
              <a:buNone/>
            </a:pPr>
            <a:endParaRPr lang="en-US" dirty="0"/>
          </a:p>
        </p:txBody>
      </p:sp>
      <p:pic>
        <p:nvPicPr>
          <p:cNvPr id="6" name="Picture 5" descr="Table&#10;&#10;Description automatically generated">
            <a:extLst>
              <a:ext uri="{FF2B5EF4-FFF2-40B4-BE49-F238E27FC236}">
                <a16:creationId xmlns:a16="http://schemas.microsoft.com/office/drawing/2014/main" id="{A903534D-6629-4E2F-9A33-E1EEC93D4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190" y="1474306"/>
            <a:ext cx="6517384" cy="3751641"/>
          </a:xfrm>
          <a:prstGeom prst="rect">
            <a:avLst/>
          </a:prstGeom>
          <a:noFill/>
        </p:spPr>
      </p:pic>
    </p:spTree>
    <p:extLst>
      <p:ext uri="{BB962C8B-B14F-4D97-AF65-F5344CB8AC3E}">
        <p14:creationId xmlns:p14="http://schemas.microsoft.com/office/powerpoint/2010/main" val="343165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4"/>
          <p:cNvSpPr>
            <a:spLocks noGrp="1"/>
          </p:cNvSpPr>
          <p:nvPr>
            <p:ph type="title"/>
          </p:nvPr>
        </p:nvSpPr>
        <p:spPr>
          <a:xfrm>
            <a:off x="883403" y="-154983"/>
            <a:ext cx="11308596" cy="2059987"/>
          </a:xfrm>
        </p:spPr>
        <p:txBody>
          <a:bodyPr>
            <a:normAutofit/>
          </a:bodyPr>
          <a:lstStyle/>
          <a:p>
            <a:pPr algn="ctr"/>
            <a:r>
              <a:rPr lang="en-US" sz="3600" b="1" dirty="0">
                <a:solidFill>
                  <a:schemeClr val="accent2"/>
                </a:solidFill>
                <a:latin typeface="Arial" panose="020B0604020202020204" pitchFamily="34" charset="0"/>
                <a:ea typeface="ＭＳ Ｐゴシック"/>
                <a:cs typeface="Arial" panose="020B0604020202020204" pitchFamily="34" charset="0"/>
              </a:rPr>
              <a:t>   </a:t>
            </a:r>
            <a:r>
              <a:rPr lang="en-US" sz="3600" b="1" dirty="0">
                <a:solidFill>
                  <a:schemeClr val="tx1"/>
                </a:solidFill>
                <a:latin typeface="Arial" panose="020B0604020202020204" pitchFamily="34" charset="0"/>
                <a:ea typeface="ＭＳ Ｐゴシック"/>
                <a:cs typeface="Arial" panose="020B0604020202020204" pitchFamily="34" charset="0"/>
              </a:rPr>
              <a:t>MEDICAL COMPLICATIONS </a:t>
            </a:r>
            <a:endParaRPr lang="en-US" sz="2800" dirty="0">
              <a:solidFill>
                <a:schemeClr val="accent2"/>
              </a:solidFill>
              <a:ea typeface="ＭＳ Ｐゴシック"/>
              <a:cs typeface="ＭＳ Ｐゴシック"/>
            </a:endParaRPr>
          </a:p>
        </p:txBody>
      </p:sp>
      <p:sp>
        <p:nvSpPr>
          <p:cNvPr id="6" name="Content Placeholder 5"/>
          <p:cNvSpPr>
            <a:spLocks noGrp="1"/>
          </p:cNvSpPr>
          <p:nvPr>
            <p:ph sz="half" idx="1"/>
          </p:nvPr>
        </p:nvSpPr>
        <p:spPr>
          <a:xfrm>
            <a:off x="1" y="1524000"/>
            <a:ext cx="4023359" cy="4465320"/>
          </a:xfrm>
          <a:prstGeom prst="rightArrow">
            <a:avLst/>
          </a:prstGeom>
        </p:spPr>
        <p:txBody>
          <a:bodyPr rtlCol="0">
            <a:normAutofit/>
          </a:bodyPr>
          <a:lstStyle/>
          <a:p>
            <a:pPr marL="502920" lvl="1" indent="0">
              <a:spcAft>
                <a:spcPts val="0"/>
              </a:spcAft>
              <a:buNone/>
              <a:defRPr/>
            </a:pPr>
            <a:r>
              <a:rPr lang="en-US" sz="3200" b="1" dirty="0">
                <a:ln w="22225">
                  <a:solidFill>
                    <a:schemeClr val="accent2"/>
                  </a:solidFill>
                  <a:prstDash val="solid"/>
                </a:ln>
                <a:solidFill>
                  <a:schemeClr val="accent2">
                    <a:lumMod val="40000"/>
                    <a:lumOff val="60000"/>
                  </a:schemeClr>
                </a:solidFill>
              </a:rPr>
              <a:t>MANY BODY SYSTEMS </a:t>
            </a:r>
          </a:p>
        </p:txBody>
      </p:sp>
      <p:sp>
        <p:nvSpPr>
          <p:cNvPr id="3" name="Content Placeholder 2">
            <a:extLst>
              <a:ext uri="{FF2B5EF4-FFF2-40B4-BE49-F238E27FC236}">
                <a16:creationId xmlns:a16="http://schemas.microsoft.com/office/drawing/2014/main" id="{FF528089-A651-4D40-9584-844CD7D9ECB4}"/>
              </a:ext>
            </a:extLst>
          </p:cNvPr>
          <p:cNvSpPr>
            <a:spLocks noGrp="1"/>
          </p:cNvSpPr>
          <p:nvPr>
            <p:ph sz="half" idx="2"/>
          </p:nvPr>
        </p:nvSpPr>
        <p:spPr>
          <a:xfrm>
            <a:off x="4023360" y="1131375"/>
            <a:ext cx="7909560" cy="5345625"/>
          </a:xfrm>
        </p:spPr>
        <p:txBody>
          <a:bodyPr>
            <a:noAutofit/>
          </a:bodyPr>
          <a:lstStyle/>
          <a:p>
            <a:r>
              <a:rPr lang="en-US" sz="2800" b="1" dirty="0">
                <a:latin typeface="Arial" pitchFamily="34" charset="0"/>
                <a:ea typeface="ＭＳ Ｐゴシック"/>
                <a:cs typeface="ＭＳ Ｐゴシック"/>
              </a:rPr>
              <a:t>Metabolic</a:t>
            </a:r>
            <a:r>
              <a:rPr lang="en-US" sz="2800" dirty="0">
                <a:latin typeface="Arial" pitchFamily="34" charset="0"/>
                <a:ea typeface="ＭＳ Ｐゴシック"/>
                <a:cs typeface="ＭＳ Ｐゴシック"/>
              </a:rPr>
              <a:t> – hypokalemia, hypoglycemia, hypophosphatemia</a:t>
            </a:r>
          </a:p>
          <a:p>
            <a:r>
              <a:rPr lang="en-US" sz="2800" b="1" dirty="0">
                <a:latin typeface="Arial" pitchFamily="34" charset="0"/>
                <a:ea typeface="ＭＳ Ｐゴシック"/>
                <a:cs typeface="ＭＳ Ｐゴシック"/>
              </a:rPr>
              <a:t>Cardiovascular </a:t>
            </a:r>
            <a:r>
              <a:rPr lang="en-US" sz="2800" dirty="0">
                <a:latin typeface="Arial" pitchFamily="34" charset="0"/>
                <a:ea typeface="ＭＳ Ｐゴシック"/>
                <a:cs typeface="ＭＳ Ｐゴシック"/>
              </a:rPr>
              <a:t>– bradycardia, hypotension, orthostasis</a:t>
            </a:r>
          </a:p>
          <a:p>
            <a:r>
              <a:rPr lang="en-US" sz="2800" b="1" dirty="0">
                <a:latin typeface="Arial" pitchFamily="34" charset="0"/>
                <a:ea typeface="ＭＳ Ｐゴシック"/>
                <a:cs typeface="ＭＳ Ｐゴシック"/>
              </a:rPr>
              <a:t>Musculoskeletal </a:t>
            </a:r>
            <a:r>
              <a:rPr lang="en-US" sz="2800" dirty="0">
                <a:latin typeface="Arial" pitchFamily="34" charset="0"/>
                <a:ea typeface="ＭＳ Ｐゴシック"/>
                <a:cs typeface="ＭＳ Ｐゴシック"/>
              </a:rPr>
              <a:t>– osteoporosis – </a:t>
            </a:r>
          </a:p>
          <a:p>
            <a:r>
              <a:rPr lang="en-US" sz="2800" b="1" dirty="0">
                <a:latin typeface="Arial" pitchFamily="34" charset="0"/>
                <a:ea typeface="ＭＳ Ｐゴシック"/>
                <a:cs typeface="ＭＳ Ｐゴシック"/>
              </a:rPr>
              <a:t>GI</a:t>
            </a:r>
            <a:r>
              <a:rPr lang="en-US" sz="2800" dirty="0">
                <a:latin typeface="Arial" pitchFamily="34" charset="0"/>
                <a:ea typeface="ＭＳ Ｐゴシック"/>
                <a:cs typeface="ＭＳ Ｐゴシック"/>
              </a:rPr>
              <a:t> – constipation, GERD</a:t>
            </a:r>
          </a:p>
          <a:p>
            <a:r>
              <a:rPr lang="en-US" sz="2800" b="1" dirty="0">
                <a:latin typeface="Arial" pitchFamily="34" charset="0"/>
                <a:ea typeface="ＭＳ Ｐゴシック"/>
                <a:cs typeface="ＭＳ Ｐゴシック"/>
              </a:rPr>
              <a:t>Endocrine</a:t>
            </a:r>
            <a:r>
              <a:rPr lang="en-US" sz="2800" dirty="0">
                <a:latin typeface="Arial" pitchFamily="34" charset="0"/>
                <a:ea typeface="ＭＳ Ｐゴシック"/>
                <a:cs typeface="ＭＳ Ｐゴシック"/>
              </a:rPr>
              <a:t> – amenorrhea, sick euthyroid</a:t>
            </a:r>
          </a:p>
          <a:p>
            <a:r>
              <a:rPr lang="en-US" sz="2800" b="1" dirty="0">
                <a:latin typeface="Arial" pitchFamily="34" charset="0"/>
                <a:ea typeface="ＭＳ Ｐゴシック"/>
                <a:cs typeface="ＭＳ Ｐゴシック"/>
              </a:rPr>
              <a:t>Immunologic</a:t>
            </a:r>
            <a:r>
              <a:rPr lang="en-US" sz="2800" dirty="0">
                <a:latin typeface="Arial" pitchFamily="34" charset="0"/>
                <a:ea typeface="ＭＳ Ｐゴシック"/>
                <a:cs typeface="ＭＳ Ｐゴシック"/>
              </a:rPr>
              <a:t> suppression</a:t>
            </a:r>
          </a:p>
          <a:p>
            <a:r>
              <a:rPr lang="en-US" sz="2800" b="1" dirty="0">
                <a:latin typeface="Arial" pitchFamily="34" charset="0"/>
                <a:ea typeface="ＭＳ Ｐゴシック"/>
                <a:cs typeface="ＭＳ Ｐゴシック"/>
              </a:rPr>
              <a:t>Neuro</a:t>
            </a:r>
            <a:r>
              <a:rPr lang="en-US" sz="2800" dirty="0">
                <a:latin typeface="Arial" pitchFamily="34" charset="0"/>
                <a:ea typeface="ＭＳ Ｐゴシック"/>
                <a:cs typeface="ＭＳ Ｐゴシック"/>
              </a:rPr>
              <a:t> – seizures due to water loading, </a:t>
            </a:r>
            <a:endParaRPr lang="en-US" sz="2800" dirty="0"/>
          </a:p>
        </p:txBody>
      </p:sp>
      <p:sp>
        <p:nvSpPr>
          <p:cNvPr id="5" name="Rectangle 4">
            <a:extLst>
              <a:ext uri="{FF2B5EF4-FFF2-40B4-BE49-F238E27FC236}">
                <a16:creationId xmlns:a16="http://schemas.microsoft.com/office/drawing/2014/main" id="{E0C70F74-BE24-48D4-B79D-01E168A3F5B4}"/>
              </a:ext>
            </a:extLst>
          </p:cNvPr>
          <p:cNvSpPr/>
          <p:nvPr/>
        </p:nvSpPr>
        <p:spPr>
          <a:xfrm>
            <a:off x="3629190" y="1444957"/>
            <a:ext cx="7544317" cy="4718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llout: Right Arrow 1">
            <a:extLst>
              <a:ext uri="{FF2B5EF4-FFF2-40B4-BE49-F238E27FC236}">
                <a16:creationId xmlns:a16="http://schemas.microsoft.com/office/drawing/2014/main" id="{571851C3-F91C-4154-BC5A-FEBB45A321DA}"/>
              </a:ext>
            </a:extLst>
          </p:cNvPr>
          <p:cNvSpPr/>
          <p:nvPr/>
        </p:nvSpPr>
        <p:spPr>
          <a:xfrm>
            <a:off x="388556" y="2385707"/>
            <a:ext cx="3246249" cy="248876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MANY BODY SYSTEMS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Assessment</a:t>
            </a:r>
          </a:p>
        </p:txBody>
      </p:sp>
      <p:sp>
        <p:nvSpPr>
          <p:cNvPr id="3" name="Content Placeholder 2"/>
          <p:cNvSpPr>
            <a:spLocks noGrp="1"/>
          </p:cNvSpPr>
          <p:nvPr>
            <p:ph idx="1"/>
          </p:nvPr>
        </p:nvSpPr>
        <p:spPr>
          <a:xfrm>
            <a:off x="630841" y="1502791"/>
            <a:ext cx="11878325" cy="4850969"/>
          </a:xfrm>
        </p:spPr>
        <p:txBody>
          <a:bodyPr>
            <a:normAutofit fontScale="25000" lnSpcReduction="20000"/>
          </a:bodyPr>
          <a:lstStyle/>
          <a:p>
            <a:pPr marL="0" indent="0">
              <a:buNone/>
            </a:pPr>
            <a:endParaRPr lang="en-US" dirty="0"/>
          </a:p>
          <a:p>
            <a:pPr marL="0" indent="0">
              <a:buNone/>
            </a:pPr>
            <a:r>
              <a:rPr lang="en-US" sz="12800" dirty="0"/>
              <a:t>Safety -(medical and behavioral)</a:t>
            </a:r>
          </a:p>
          <a:p>
            <a:pPr marL="0" indent="0">
              <a:buNone/>
            </a:pPr>
            <a:r>
              <a:rPr lang="en-US" sz="12800" dirty="0"/>
              <a:t>	Weight and BMI</a:t>
            </a:r>
          </a:p>
          <a:p>
            <a:pPr marL="0" indent="0">
              <a:buNone/>
            </a:pPr>
            <a:r>
              <a:rPr lang="en-US" sz="12800" dirty="0"/>
              <a:t>	Hydration</a:t>
            </a:r>
          </a:p>
          <a:p>
            <a:pPr marL="0" indent="0">
              <a:buNone/>
            </a:pPr>
            <a:r>
              <a:rPr lang="en-US" sz="12800" dirty="0"/>
              <a:t>	Suicidal ideation….? </a:t>
            </a:r>
          </a:p>
          <a:p>
            <a:pPr marL="0" indent="0">
              <a:buNone/>
            </a:pPr>
            <a:r>
              <a:rPr lang="en-US" sz="12800" dirty="0"/>
              <a:t>Labs – electrolytes</a:t>
            </a:r>
          </a:p>
          <a:p>
            <a:pPr marL="0" indent="0">
              <a:buNone/>
            </a:pPr>
            <a:r>
              <a:rPr lang="en-US" sz="12800" dirty="0"/>
              <a:t>	amylase?</a:t>
            </a:r>
          </a:p>
          <a:p>
            <a:pPr marL="0" indent="0">
              <a:buNone/>
            </a:pPr>
            <a:r>
              <a:rPr lang="en-US" sz="12800" dirty="0"/>
              <a:t>	 BHCG</a:t>
            </a:r>
          </a:p>
          <a:p>
            <a:pPr marL="0" indent="0">
              <a:buNone/>
            </a:pPr>
            <a:r>
              <a:rPr lang="en-US" sz="12800" dirty="0"/>
              <a:t>	TSH</a:t>
            </a:r>
          </a:p>
          <a:p>
            <a:pPr marL="0" indent="0">
              <a:buNone/>
            </a:pPr>
            <a:r>
              <a:rPr lang="en-US" sz="12800" dirty="0"/>
              <a:t>	tox screen?</a:t>
            </a:r>
          </a:p>
          <a:p>
            <a:pPr marL="0" indent="0">
              <a:buNone/>
            </a:pPr>
            <a:r>
              <a:rPr lang="en-US" sz="12800" dirty="0"/>
              <a:t>Other- EKG ? if electrolytic or cardiac concerns</a:t>
            </a:r>
          </a:p>
          <a:p>
            <a:pPr marL="0" indent="0">
              <a:buNone/>
            </a:pPr>
            <a:r>
              <a:rPr lang="en-US" sz="11200" dirty="0"/>
              <a:t>    </a:t>
            </a:r>
          </a:p>
        </p:txBody>
      </p:sp>
      <p:sp>
        <p:nvSpPr>
          <p:cNvPr id="4" name="TextBox 3">
            <a:extLst>
              <a:ext uri="{FF2B5EF4-FFF2-40B4-BE49-F238E27FC236}">
                <a16:creationId xmlns:a16="http://schemas.microsoft.com/office/drawing/2014/main" id="{E45330F7-DD0A-44FE-9078-852ED6FFD005}"/>
              </a:ext>
            </a:extLst>
          </p:cNvPr>
          <p:cNvSpPr txBox="1"/>
          <p:nvPr/>
        </p:nvSpPr>
        <p:spPr>
          <a:xfrm>
            <a:off x="156838" y="5858359"/>
            <a:ext cx="9235136" cy="2092881"/>
          </a:xfrm>
          <a:prstGeom prst="rect">
            <a:avLst/>
          </a:prstGeom>
          <a:noFill/>
        </p:spPr>
        <p:txBody>
          <a:bodyPr wrap="square" rtlCol="0">
            <a:spAutoFit/>
          </a:bodyPr>
          <a:lstStyle/>
          <a:p>
            <a:endParaRPr lang="en-US" sz="2800" dirty="0">
              <a:solidFill>
                <a:srgbClr val="000000"/>
              </a:solidFill>
              <a:latin typeface="Perpetua" panose="02020502060401020303" pitchFamily="18" charset="0"/>
            </a:endParaRPr>
          </a:p>
          <a:p>
            <a:r>
              <a:rPr lang="en-US" sz="1200" dirty="0">
                <a:solidFill>
                  <a:srgbClr val="000000"/>
                </a:solidFill>
                <a:latin typeface="Perpetua" panose="02020502060401020303" pitchFamily="18" charset="0"/>
              </a:rPr>
              <a:t>Rosen DS; The American Academy of Pediatrics (AAP) Committee on Adolescence: Clinical Report—Identification and manage-</a:t>
            </a:r>
            <a:r>
              <a:rPr lang="en-US" sz="1200" dirty="0" err="1">
                <a:solidFill>
                  <a:srgbClr val="000000"/>
                </a:solidFill>
                <a:latin typeface="Perpetua" panose="02020502060401020303" pitchFamily="18" charset="0"/>
              </a:rPr>
              <a:t>ment</a:t>
            </a:r>
            <a:r>
              <a:rPr lang="en-US" sz="1200" dirty="0">
                <a:solidFill>
                  <a:srgbClr val="000000"/>
                </a:solidFill>
                <a:latin typeface="Perpetua" panose="02020502060401020303" pitchFamily="18" charset="0"/>
              </a:rPr>
              <a:t> of eating disorders in children and adolescents. Pediatrics. 2010;126</a:t>
            </a:r>
            <a:r>
              <a:rPr lang="en-US" dirty="0">
                <a:solidFill>
                  <a:srgbClr val="000000"/>
                </a:solidFill>
                <a:latin typeface="Perpetua" panose="02020502060401020303" pitchFamily="18" charset="0"/>
              </a:rPr>
              <a:t>:. </a:t>
            </a:r>
          </a:p>
          <a:p>
            <a:endParaRPr lang="en-US" dirty="0">
              <a:solidFill>
                <a:srgbClr val="000000"/>
              </a:solidFill>
              <a:latin typeface="Perpetua" panose="02020502060401020303" pitchFamily="18" charset="0"/>
            </a:endParaRPr>
          </a:p>
          <a:p>
            <a:endParaRPr lang="en-US" dirty="0">
              <a:solidFill>
                <a:srgbClr val="000000"/>
              </a:solidFill>
              <a:latin typeface="Perpetua" panose="02020502060401020303" pitchFamily="18" charset="0"/>
            </a:endParaRPr>
          </a:p>
          <a:p>
            <a:endParaRPr lang="en-US" dirty="0">
              <a:solidFill>
                <a:srgbClr val="000000"/>
              </a:solidFill>
              <a:latin typeface="Perpetua" panose="02020502060401020303" pitchFamily="18" charset="0"/>
            </a:endParaRPr>
          </a:p>
          <a:p>
            <a:endParaRPr lang="en-US" dirty="0"/>
          </a:p>
        </p:txBody>
      </p:sp>
    </p:spTree>
    <p:extLst>
      <p:ext uri="{BB962C8B-B14F-4D97-AF65-F5344CB8AC3E}">
        <p14:creationId xmlns:p14="http://schemas.microsoft.com/office/powerpoint/2010/main" val="89812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1EEB-5C47-494F-9C43-91BE3F619CBC}"/>
              </a:ext>
            </a:extLst>
          </p:cNvPr>
          <p:cNvSpPr>
            <a:spLocks noGrp="1"/>
          </p:cNvSpPr>
          <p:nvPr>
            <p:ph type="title"/>
          </p:nvPr>
        </p:nvSpPr>
        <p:spPr/>
        <p:txBody>
          <a:bodyPr>
            <a:normAutofit/>
          </a:bodyPr>
          <a:lstStyle/>
          <a:p>
            <a:r>
              <a:rPr lang="en-US" sz="3600" dirty="0"/>
              <a:t>Quick behavioral screening questions: </a:t>
            </a:r>
          </a:p>
        </p:txBody>
      </p:sp>
      <p:sp>
        <p:nvSpPr>
          <p:cNvPr id="3" name="Content Placeholder 2">
            <a:extLst>
              <a:ext uri="{FF2B5EF4-FFF2-40B4-BE49-F238E27FC236}">
                <a16:creationId xmlns:a16="http://schemas.microsoft.com/office/drawing/2014/main" id="{47C2EEAD-CF29-40CD-B8BB-080B355CCBE1}"/>
              </a:ext>
            </a:extLst>
          </p:cNvPr>
          <p:cNvSpPr>
            <a:spLocks noGrp="1"/>
          </p:cNvSpPr>
          <p:nvPr>
            <p:ph idx="1"/>
          </p:nvPr>
        </p:nvSpPr>
        <p:spPr>
          <a:xfrm>
            <a:off x="374651" y="1410347"/>
            <a:ext cx="8443885" cy="5447654"/>
          </a:xfrm>
        </p:spPr>
        <p:txBody>
          <a:bodyPr>
            <a:normAutofit fontScale="92500"/>
          </a:bodyPr>
          <a:lstStyle/>
          <a:p>
            <a:r>
              <a:rPr lang="en-US" sz="3900" dirty="0"/>
              <a:t>What do you think should weigh? </a:t>
            </a:r>
          </a:p>
          <a:p>
            <a:r>
              <a:rPr lang="en-US" sz="3900" dirty="0"/>
              <a:t>Do you think you ever eat more than anyone you are eating with (but you just can’t stop eating…)? </a:t>
            </a:r>
          </a:p>
          <a:p>
            <a:r>
              <a:rPr lang="en-US" sz="3900" dirty="0"/>
              <a:t>Do you ever get rid of that food? Or take laxatives? Or exercise a lot? </a:t>
            </a:r>
          </a:p>
          <a:p>
            <a:r>
              <a:rPr lang="en-US" sz="3900" dirty="0"/>
              <a:t>What you think of your body’s shape?</a:t>
            </a:r>
          </a:p>
          <a:p>
            <a:r>
              <a:rPr lang="en-US" sz="3900" dirty="0"/>
              <a:t>Do you ever have trouble when you have to stop eating, like you lose control?</a:t>
            </a:r>
          </a:p>
          <a:p>
            <a:pPr marL="0" indent="0">
              <a:buNone/>
            </a:pPr>
            <a:endParaRPr lang="en-US" dirty="0"/>
          </a:p>
        </p:txBody>
      </p:sp>
      <p:pic>
        <p:nvPicPr>
          <p:cNvPr id="5" name="Content Placeholder 4">
            <a:extLst>
              <a:ext uri="{FF2B5EF4-FFF2-40B4-BE49-F238E27FC236}">
                <a16:creationId xmlns:a16="http://schemas.microsoft.com/office/drawing/2014/main" id="{08B5AA1F-FFCA-4E05-A87E-1710ED5634A9}"/>
              </a:ext>
            </a:extLst>
          </p:cNvPr>
          <p:cNvPicPr>
            <a:picLocks noChangeAspect="1"/>
          </p:cNvPicPr>
          <p:nvPr/>
        </p:nvPicPr>
        <p:blipFill rotWithShape="1">
          <a:blip r:embed="rId3"/>
          <a:srcRect r="2812" b="2"/>
          <a:stretch/>
        </p:blipFill>
        <p:spPr>
          <a:xfrm>
            <a:off x="8953298" y="1921790"/>
            <a:ext cx="2864051" cy="249988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76217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6A18-C217-48A9-8C62-448232C84EC2}"/>
              </a:ext>
            </a:extLst>
          </p:cNvPr>
          <p:cNvSpPr>
            <a:spLocks noGrp="1"/>
          </p:cNvSpPr>
          <p:nvPr>
            <p:ph type="title"/>
          </p:nvPr>
        </p:nvSpPr>
        <p:spPr/>
        <p:txBody>
          <a:bodyPr/>
          <a:lstStyle/>
          <a:p>
            <a:r>
              <a:rPr lang="en-US" dirty="0"/>
              <a:t>Who We Are – Maryland BHIPP</a:t>
            </a:r>
          </a:p>
        </p:txBody>
      </p:sp>
      <p:pic>
        <p:nvPicPr>
          <p:cNvPr id="4" name="Content Placeholder 3">
            <a:extLst>
              <a:ext uri="{FF2B5EF4-FFF2-40B4-BE49-F238E27FC236}">
                <a16:creationId xmlns:a16="http://schemas.microsoft.com/office/drawing/2014/main" id="{569234A4-F9AB-4C96-9CDB-BBDE57BCF0E3}"/>
              </a:ext>
            </a:extLst>
          </p:cNvPr>
          <p:cNvPicPr>
            <a:picLocks noGrp="1" noChangeAspect="1"/>
          </p:cNvPicPr>
          <p:nvPr>
            <p:ph idx="1"/>
          </p:nvPr>
        </p:nvPicPr>
        <p:blipFill>
          <a:blip r:embed="rId3"/>
          <a:stretch>
            <a:fillRect/>
          </a:stretch>
        </p:blipFill>
        <p:spPr>
          <a:xfrm>
            <a:off x="370442" y="1652885"/>
            <a:ext cx="4940745" cy="4535767"/>
          </a:xfrm>
          <a:prstGeom prst="rect">
            <a:avLst/>
          </a:prstGeom>
        </p:spPr>
      </p:pic>
      <p:sp>
        <p:nvSpPr>
          <p:cNvPr id="5" name="Rectangle 4">
            <a:extLst>
              <a:ext uri="{FF2B5EF4-FFF2-40B4-BE49-F238E27FC236}">
                <a16:creationId xmlns:a16="http://schemas.microsoft.com/office/drawing/2014/main" id="{78A84612-DD9B-4E5B-94A9-FC4D18CCA872}"/>
              </a:ext>
            </a:extLst>
          </p:cNvPr>
          <p:cNvSpPr/>
          <p:nvPr/>
        </p:nvSpPr>
        <p:spPr>
          <a:xfrm>
            <a:off x="5311187" y="1652885"/>
            <a:ext cx="6280340" cy="37548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Offering support to pediatric primary care providers through free: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Telephone consultation (855-MD-BHIPP)</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Resource &amp; referral support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Training &amp; education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Regionally specific social work co-location (Salisbury University and Morgan State University)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Project ECHO®</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Coming soon!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Direct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Telespsychiatry</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&amp;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Telecounseling</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Care coordination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260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94FB-A168-4215-AC3A-57D0ECA49CE0}"/>
              </a:ext>
            </a:extLst>
          </p:cNvPr>
          <p:cNvSpPr>
            <a:spLocks noGrp="1"/>
          </p:cNvSpPr>
          <p:nvPr>
            <p:ph type="title"/>
          </p:nvPr>
        </p:nvSpPr>
        <p:spPr/>
        <p:txBody>
          <a:bodyPr>
            <a:normAutofit/>
          </a:bodyPr>
          <a:lstStyle/>
          <a:p>
            <a:r>
              <a:rPr lang="en-US" sz="3600" dirty="0"/>
              <a:t>Differential ?</a:t>
            </a:r>
          </a:p>
        </p:txBody>
      </p:sp>
      <p:sp>
        <p:nvSpPr>
          <p:cNvPr id="3" name="Content Placeholder 2">
            <a:extLst>
              <a:ext uri="{FF2B5EF4-FFF2-40B4-BE49-F238E27FC236}">
                <a16:creationId xmlns:a16="http://schemas.microsoft.com/office/drawing/2014/main" id="{754E3B0E-6F57-4D9B-A9FD-B469D932CB68}"/>
              </a:ext>
            </a:extLst>
          </p:cNvPr>
          <p:cNvSpPr>
            <a:spLocks noGrp="1"/>
          </p:cNvSpPr>
          <p:nvPr>
            <p:ph idx="1"/>
          </p:nvPr>
        </p:nvSpPr>
        <p:spPr>
          <a:xfrm>
            <a:off x="345715" y="1534331"/>
            <a:ext cx="11500567" cy="5439905"/>
          </a:xfrm>
        </p:spPr>
        <p:txBody>
          <a:bodyPr>
            <a:normAutofit/>
          </a:bodyPr>
          <a:lstStyle/>
          <a:p>
            <a:r>
              <a:rPr lang="en-US" sz="3200" dirty="0"/>
              <a:t>Medical causes of weight fluctuation</a:t>
            </a:r>
          </a:p>
          <a:p>
            <a:r>
              <a:rPr lang="en-US" sz="3200" dirty="0"/>
              <a:t>Medical causes of purging</a:t>
            </a:r>
          </a:p>
          <a:p>
            <a:r>
              <a:rPr lang="en-US" sz="3200" dirty="0"/>
              <a:t>Substances&gt;?</a:t>
            </a:r>
          </a:p>
          <a:p>
            <a:r>
              <a:rPr lang="en-US" sz="3200" dirty="0"/>
              <a:t>Food insecurity</a:t>
            </a:r>
          </a:p>
          <a:p>
            <a:r>
              <a:rPr lang="en-US" sz="3200" dirty="0"/>
              <a:t>Overeating?</a:t>
            </a:r>
          </a:p>
          <a:p>
            <a:r>
              <a:rPr lang="en-US" sz="3200" dirty="0"/>
              <a:t>Comorbid psychiatric illness</a:t>
            </a:r>
          </a:p>
          <a:p>
            <a:pPr lvl="4"/>
            <a:r>
              <a:rPr lang="en-US" sz="3200" dirty="0"/>
              <a:t>OCD</a:t>
            </a:r>
          </a:p>
          <a:p>
            <a:pPr lvl="4"/>
            <a:r>
              <a:rPr lang="en-US" sz="3200" dirty="0"/>
              <a:t>Anxiety</a:t>
            </a:r>
          </a:p>
          <a:p>
            <a:pPr lvl="4"/>
            <a:r>
              <a:rPr lang="en-US" sz="3200" dirty="0"/>
              <a:t>Depression</a:t>
            </a:r>
          </a:p>
          <a:p>
            <a:endParaRPr lang="en-US" sz="3200" dirty="0"/>
          </a:p>
        </p:txBody>
      </p:sp>
    </p:spTree>
    <p:extLst>
      <p:ext uri="{BB962C8B-B14F-4D97-AF65-F5344CB8AC3E}">
        <p14:creationId xmlns:p14="http://schemas.microsoft.com/office/powerpoint/2010/main" val="3660256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4BE5-3AD5-42F5-BF97-D4A9E062B474}"/>
              </a:ext>
            </a:extLst>
          </p:cNvPr>
          <p:cNvSpPr>
            <a:spLocks noGrp="1"/>
          </p:cNvSpPr>
          <p:nvPr>
            <p:ph type="title"/>
          </p:nvPr>
        </p:nvSpPr>
        <p:spPr/>
        <p:txBody>
          <a:bodyPr/>
          <a:lstStyle/>
          <a:p>
            <a:r>
              <a:rPr lang="en-US" dirty="0"/>
              <a:t>RED FLAGS</a:t>
            </a:r>
          </a:p>
        </p:txBody>
      </p:sp>
      <p:sp>
        <p:nvSpPr>
          <p:cNvPr id="3" name="Content Placeholder 2">
            <a:extLst>
              <a:ext uri="{FF2B5EF4-FFF2-40B4-BE49-F238E27FC236}">
                <a16:creationId xmlns:a16="http://schemas.microsoft.com/office/drawing/2014/main" id="{0D3CDA9D-851C-4005-9E6F-F01861CE1F88}"/>
              </a:ext>
            </a:extLst>
          </p:cNvPr>
          <p:cNvSpPr>
            <a:spLocks noGrp="1"/>
          </p:cNvSpPr>
          <p:nvPr>
            <p:ph sz="half" idx="1"/>
          </p:nvPr>
        </p:nvSpPr>
        <p:spPr>
          <a:xfrm>
            <a:off x="406422" y="1214858"/>
            <a:ext cx="8009157" cy="5643142"/>
          </a:xfrm>
        </p:spPr>
        <p:txBody>
          <a:bodyPr>
            <a:normAutofit lnSpcReduction="10000"/>
          </a:bodyPr>
          <a:lstStyle/>
          <a:p>
            <a:pPr marL="0" indent="0">
              <a:buNone/>
            </a:pPr>
            <a:r>
              <a:rPr lang="en-US" sz="2800" dirty="0"/>
              <a:t> </a:t>
            </a:r>
          </a:p>
          <a:p>
            <a:pPr marL="285750" indent="-285750">
              <a:buFont typeface="Arial" panose="020B0604020202020204" pitchFamily="34" charset="0"/>
              <a:buChar char="•"/>
            </a:pPr>
            <a:r>
              <a:rPr lang="en-US" sz="3500" dirty="0"/>
              <a:t>New reduction in intake or cutting out foods</a:t>
            </a:r>
          </a:p>
          <a:p>
            <a:r>
              <a:rPr lang="en-US" sz="3500" dirty="0"/>
              <a:t>New intense exercise</a:t>
            </a:r>
          </a:p>
          <a:p>
            <a:r>
              <a:rPr lang="en-US" sz="3500" dirty="0"/>
              <a:t>New lab work findings </a:t>
            </a:r>
          </a:p>
          <a:p>
            <a:r>
              <a:rPr lang="en-US" sz="3500" dirty="0"/>
              <a:t>New physical exam findings</a:t>
            </a:r>
          </a:p>
          <a:p>
            <a:r>
              <a:rPr lang="en-US" sz="3500" dirty="0"/>
              <a:t>New comorbid psychiatric complaints </a:t>
            </a:r>
          </a:p>
          <a:p>
            <a:r>
              <a:rPr lang="en-US" sz="3500" dirty="0"/>
              <a:t>Preoccupation with weight and shape</a:t>
            </a:r>
          </a:p>
          <a:p>
            <a:pPr marL="285750" indent="-285750">
              <a:buFont typeface="Arial" panose="020B0604020202020204" pitchFamily="34" charset="0"/>
              <a:buChar char="•"/>
            </a:pPr>
            <a:r>
              <a:rPr lang="en-US" sz="3500" dirty="0"/>
              <a:t>Sneaking food</a:t>
            </a:r>
          </a:p>
          <a:p>
            <a:r>
              <a:rPr lang="en-US" sz="3500" dirty="0"/>
              <a:t>Eating alone or in secret</a:t>
            </a:r>
          </a:p>
          <a:p>
            <a:endParaRPr lang="en-US" sz="3200" dirty="0"/>
          </a:p>
        </p:txBody>
      </p:sp>
      <p:pic>
        <p:nvPicPr>
          <p:cNvPr id="1026" name="Picture 2" descr="Hold your fire: Democrats could fix this red-flag bill">
            <a:extLst>
              <a:ext uri="{FF2B5EF4-FFF2-40B4-BE49-F238E27FC236}">
                <a16:creationId xmlns:a16="http://schemas.microsoft.com/office/drawing/2014/main" id="{02EC4D2C-9C07-42DF-A686-EA0594198150}"/>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225859" y="1474788"/>
            <a:ext cx="2869744" cy="31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919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82616-02D2-4F68-A105-2F143A666C44}"/>
              </a:ext>
            </a:extLst>
          </p:cNvPr>
          <p:cNvSpPr>
            <a:spLocks noGrp="1"/>
          </p:cNvSpPr>
          <p:nvPr>
            <p:ph type="title"/>
          </p:nvPr>
        </p:nvSpPr>
        <p:spPr/>
        <p:txBody>
          <a:bodyPr>
            <a:normAutofit/>
          </a:bodyPr>
          <a:lstStyle/>
          <a:p>
            <a:r>
              <a:rPr lang="en-US" sz="3600" dirty="0"/>
              <a:t>Other warning signs…</a:t>
            </a:r>
          </a:p>
        </p:txBody>
      </p:sp>
      <p:sp>
        <p:nvSpPr>
          <p:cNvPr id="5" name="TextBox 4">
            <a:extLst>
              <a:ext uri="{FF2B5EF4-FFF2-40B4-BE49-F238E27FC236}">
                <a16:creationId xmlns:a16="http://schemas.microsoft.com/office/drawing/2014/main" id="{E0181A4A-0788-4F7C-9DEA-7EB70F5C5217}"/>
              </a:ext>
            </a:extLst>
          </p:cNvPr>
          <p:cNvSpPr txBox="1"/>
          <p:nvPr/>
        </p:nvSpPr>
        <p:spPr>
          <a:xfrm>
            <a:off x="433952" y="1920240"/>
            <a:ext cx="7346197"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a:t>Purging hints</a:t>
            </a:r>
          </a:p>
          <a:p>
            <a:pPr marL="285750" indent="-285750">
              <a:buFont typeface="Arial" panose="020B0604020202020204" pitchFamily="34" charset="0"/>
              <a:buChar char="•"/>
            </a:pPr>
            <a:r>
              <a:rPr lang="en-US" sz="3600" dirty="0"/>
              <a:t>Interferes with future or current goals</a:t>
            </a:r>
          </a:p>
          <a:p>
            <a:pPr marL="285750" indent="-285750">
              <a:buFont typeface="Arial" panose="020B0604020202020204" pitchFamily="34" charset="0"/>
              <a:buChar char="•"/>
            </a:pPr>
            <a:r>
              <a:rPr lang="en-US" sz="3600" dirty="0"/>
              <a:t>Behavioral changes? </a:t>
            </a:r>
          </a:p>
          <a:p>
            <a:pPr marL="285750" indent="-285750">
              <a:buFont typeface="Arial" panose="020B0604020202020204" pitchFamily="34" charset="0"/>
              <a:buChar char="•"/>
            </a:pPr>
            <a:r>
              <a:rPr lang="en-US" sz="3600" i="1" dirty="0"/>
              <a:t>Comorbid psychiatric symptom exacerbation</a:t>
            </a:r>
          </a:p>
        </p:txBody>
      </p:sp>
      <p:pic>
        <p:nvPicPr>
          <p:cNvPr id="9" name="Picture 8">
            <a:extLst>
              <a:ext uri="{FF2B5EF4-FFF2-40B4-BE49-F238E27FC236}">
                <a16:creationId xmlns:a16="http://schemas.microsoft.com/office/drawing/2014/main" id="{005237D4-1CDC-47E6-994C-13CAEB58CD96}"/>
              </a:ext>
            </a:extLst>
          </p:cNvPr>
          <p:cNvPicPr>
            <a:picLocks noChangeAspect="1"/>
          </p:cNvPicPr>
          <p:nvPr/>
        </p:nvPicPr>
        <p:blipFill>
          <a:blip r:embed="rId3"/>
          <a:stretch>
            <a:fillRect/>
          </a:stretch>
        </p:blipFill>
        <p:spPr>
          <a:xfrm>
            <a:off x="7894321" y="1920240"/>
            <a:ext cx="3290147" cy="3261359"/>
          </a:xfrm>
          <a:prstGeom prst="rect">
            <a:avLst/>
          </a:prstGeom>
        </p:spPr>
      </p:pic>
    </p:spTree>
    <p:extLst>
      <p:ext uri="{BB962C8B-B14F-4D97-AF65-F5344CB8AC3E}">
        <p14:creationId xmlns:p14="http://schemas.microsoft.com/office/powerpoint/2010/main" val="3642219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algn="ctr" eaLnBrk="1" hangingPunct="1"/>
            <a:r>
              <a:rPr lang="en-US" sz="3600" dirty="0">
                <a:ea typeface="HY얕은샘물M"/>
              </a:rPr>
              <a:t>SCREENERS</a:t>
            </a:r>
          </a:p>
        </p:txBody>
      </p:sp>
      <p:sp>
        <p:nvSpPr>
          <p:cNvPr id="28675" name="Content Placeholder 2"/>
          <p:cNvSpPr>
            <a:spLocks noGrp="1"/>
          </p:cNvSpPr>
          <p:nvPr>
            <p:ph idx="1"/>
          </p:nvPr>
        </p:nvSpPr>
        <p:spPr>
          <a:xfrm>
            <a:off x="278969" y="1214857"/>
            <a:ext cx="11701221" cy="5154945"/>
          </a:xfrm>
        </p:spPr>
        <p:txBody>
          <a:bodyPr>
            <a:noAutofit/>
          </a:bodyPr>
          <a:lstStyle/>
          <a:p>
            <a:pPr eaLnBrk="1" hangingPunct="1"/>
            <a:r>
              <a:rPr lang="en-US" sz="3600" dirty="0">
                <a:ea typeface="HY얕은샘물M"/>
              </a:rPr>
              <a:t>SCOFF</a:t>
            </a:r>
          </a:p>
          <a:p>
            <a:r>
              <a:rPr lang="en-US" sz="3600" dirty="0">
                <a:ea typeface="HY얕은샘물M"/>
              </a:rPr>
              <a:t>Eating Disorder Screen for Primary Care (ESP)</a:t>
            </a:r>
          </a:p>
          <a:p>
            <a:r>
              <a:rPr lang="en-US" sz="3600" dirty="0">
                <a:ea typeface="HY얕은샘물M"/>
              </a:rPr>
              <a:t>Children’s Eating Attitude Test (</a:t>
            </a:r>
            <a:r>
              <a:rPr lang="en-US" sz="3600" dirty="0" err="1">
                <a:ea typeface="HY얕은샘물M"/>
              </a:rPr>
              <a:t>ChEAT</a:t>
            </a:r>
            <a:r>
              <a:rPr lang="en-US" sz="3600" dirty="0">
                <a:ea typeface="HY얕은샘물M"/>
              </a:rPr>
              <a:t>)</a:t>
            </a:r>
          </a:p>
          <a:p>
            <a:pPr eaLnBrk="1" hangingPunct="1"/>
            <a:r>
              <a:rPr lang="en-US" sz="3600" dirty="0">
                <a:ea typeface="HY얕은샘물M"/>
              </a:rPr>
              <a:t>Children’s Binge Eating Disorder Scale (C-BEDS)</a:t>
            </a:r>
          </a:p>
          <a:p>
            <a:pPr marL="0" indent="0" eaLnBrk="1" hangingPunct="1">
              <a:buNone/>
            </a:pPr>
            <a:endParaRPr lang="en-US" sz="3200" dirty="0">
              <a:ea typeface="HY얕은샘물M"/>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A42E-6D71-4CC4-81A3-AE68B36362B0}"/>
              </a:ext>
            </a:extLst>
          </p:cNvPr>
          <p:cNvSpPr>
            <a:spLocks noGrp="1"/>
          </p:cNvSpPr>
          <p:nvPr>
            <p:ph type="title"/>
          </p:nvPr>
        </p:nvSpPr>
        <p:spPr/>
        <p:txBody>
          <a:bodyPr>
            <a:normAutofit fontScale="90000"/>
          </a:bodyPr>
          <a:lstStyle/>
          <a:p>
            <a:br>
              <a:rPr lang="en-US" sz="2800" dirty="0">
                <a:latin typeface="Times New Roman" panose="02020603050405020304" pitchFamily="18" charset="0"/>
                <a:ea typeface="Calibri" panose="020F0502020204030204" pitchFamily="34" charset="0"/>
              </a:rPr>
            </a:br>
            <a:r>
              <a:rPr lang="en-US" sz="4000" b="1" dirty="0">
                <a:latin typeface="Times New Roman" panose="02020603050405020304" pitchFamily="18" charset="0"/>
                <a:ea typeface="Calibri" panose="020F0502020204030204" pitchFamily="34" charset="0"/>
              </a:rPr>
              <a:t>SCOFF QUESTIONNAIRE:</a:t>
            </a:r>
            <a:br>
              <a:rPr lang="en-US" sz="4000" b="1" dirty="0">
                <a:latin typeface="Times New Roman" panose="02020603050405020304" pitchFamily="18" charset="0"/>
                <a:ea typeface="Calibri" panose="020F0502020204030204" pitchFamily="34" charset="0"/>
              </a:rPr>
            </a:br>
            <a:endParaRPr lang="en-US" sz="4000" b="1" dirty="0"/>
          </a:p>
        </p:txBody>
      </p:sp>
      <p:graphicFrame>
        <p:nvGraphicFramePr>
          <p:cNvPr id="4" name="Content Placeholder 3">
            <a:extLst>
              <a:ext uri="{FF2B5EF4-FFF2-40B4-BE49-F238E27FC236}">
                <a16:creationId xmlns:a16="http://schemas.microsoft.com/office/drawing/2014/main" id="{BA274F2E-1FB7-4C6C-8DE2-9F77190EE44B}"/>
              </a:ext>
            </a:extLst>
          </p:cNvPr>
          <p:cNvGraphicFramePr>
            <a:graphicFrameLocks noGrp="1"/>
          </p:cNvGraphicFramePr>
          <p:nvPr>
            <p:ph idx="1"/>
            <p:extLst>
              <p:ext uri="{D42A27DB-BD31-4B8C-83A1-F6EECF244321}">
                <p14:modId xmlns:p14="http://schemas.microsoft.com/office/powerpoint/2010/main" val="1101456935"/>
              </p:ext>
            </p:extLst>
          </p:nvPr>
        </p:nvGraphicFramePr>
        <p:xfrm>
          <a:off x="630841" y="1386145"/>
          <a:ext cx="11133003" cy="5052449"/>
        </p:xfrm>
        <a:graphic>
          <a:graphicData uri="http://schemas.openxmlformats.org/drawingml/2006/table">
            <a:tbl>
              <a:tblPr firstRow="1" firstCol="1" bandRow="1"/>
              <a:tblGrid>
                <a:gridCol w="11133003">
                  <a:extLst>
                    <a:ext uri="{9D8B030D-6E8A-4147-A177-3AD203B41FA5}">
                      <a16:colId xmlns:a16="http://schemas.microsoft.com/office/drawing/2014/main" val="1624219678"/>
                    </a:ext>
                  </a:extLst>
                </a:gridCol>
              </a:tblGrid>
              <a:tr h="5052449">
                <a:tc>
                  <a:txBody>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rPr>
                        <a:t>Do you make yourself </a:t>
                      </a:r>
                      <a:r>
                        <a:rPr lang="en-US" sz="3200" b="1" dirty="0">
                          <a:effectLst/>
                          <a:highlight>
                            <a:srgbClr val="FFFF00"/>
                          </a:highlight>
                          <a:latin typeface="Times New Roman" panose="02020603050405020304" pitchFamily="18" charset="0"/>
                          <a:ea typeface="Times New Roman" panose="02020603050405020304" pitchFamily="18" charset="0"/>
                        </a:rPr>
                        <a:t>S</a:t>
                      </a:r>
                      <a:r>
                        <a:rPr lang="en-US" sz="3200" b="1" dirty="0">
                          <a:effectLst/>
                          <a:latin typeface="Times New Roman" panose="02020603050405020304" pitchFamily="18" charset="0"/>
                          <a:ea typeface="Times New Roman" panose="02020603050405020304" pitchFamily="18" charset="0"/>
                        </a:rPr>
                        <a:t>ick</a:t>
                      </a:r>
                      <a:r>
                        <a:rPr lang="en-US" sz="3200" dirty="0">
                          <a:effectLst/>
                          <a:latin typeface="Times New Roman" panose="02020603050405020304" pitchFamily="18" charset="0"/>
                          <a:ea typeface="Times New Roman" panose="02020603050405020304" pitchFamily="18" charset="0"/>
                        </a:rPr>
                        <a:t> because you feel uncomfortably full?</a:t>
                      </a: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rPr>
                        <a:t>Do you worry you have lost </a:t>
                      </a:r>
                      <a:r>
                        <a:rPr lang="en-US" sz="3200" b="1" dirty="0">
                          <a:effectLst/>
                          <a:highlight>
                            <a:srgbClr val="FFFF00"/>
                          </a:highlight>
                          <a:latin typeface="Times New Roman" panose="02020603050405020304" pitchFamily="18" charset="0"/>
                          <a:ea typeface="Times New Roman" panose="02020603050405020304" pitchFamily="18" charset="0"/>
                        </a:rPr>
                        <a:t>C</a:t>
                      </a:r>
                      <a:r>
                        <a:rPr lang="en-US" sz="3200" b="1" dirty="0">
                          <a:effectLst/>
                          <a:latin typeface="Times New Roman" panose="02020603050405020304" pitchFamily="18" charset="0"/>
                          <a:ea typeface="Times New Roman" panose="02020603050405020304" pitchFamily="18" charset="0"/>
                        </a:rPr>
                        <a:t>ontrol </a:t>
                      </a:r>
                      <a:r>
                        <a:rPr lang="en-US" sz="3200" dirty="0">
                          <a:effectLst/>
                          <a:latin typeface="Times New Roman" panose="02020603050405020304" pitchFamily="18" charset="0"/>
                          <a:ea typeface="Times New Roman" panose="02020603050405020304" pitchFamily="18" charset="0"/>
                        </a:rPr>
                        <a:t>over how much you eat?</a:t>
                      </a:r>
                      <a:endParaRPr lang="en-US" sz="32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Font typeface="+mj-lt"/>
                        <a:buNone/>
                        <a:tabLst>
                          <a:tab pos="457200" algn="l"/>
                        </a:tabLst>
                      </a:pPr>
                      <a:r>
                        <a:rPr lang="en-US" sz="3200" dirty="0">
                          <a:effectLst/>
                          <a:latin typeface="Times New Roman" panose="02020603050405020304" pitchFamily="18" charset="0"/>
                          <a:ea typeface="Times New Roman" panose="02020603050405020304" pitchFamily="18" charset="0"/>
                        </a:rPr>
                        <a:t>Have you recently lost </a:t>
                      </a:r>
                      <a:r>
                        <a:rPr lang="en-US" sz="3200" b="1" dirty="0">
                          <a:effectLst/>
                          <a:latin typeface="Times New Roman" panose="02020603050405020304" pitchFamily="18" charset="0"/>
                          <a:ea typeface="Times New Roman" panose="02020603050405020304" pitchFamily="18" charset="0"/>
                        </a:rPr>
                        <a:t>&gt; 1 St</a:t>
                      </a:r>
                      <a:r>
                        <a:rPr lang="en-US" sz="3200" b="1" dirty="0">
                          <a:effectLst/>
                          <a:highlight>
                            <a:srgbClr val="FFFF00"/>
                          </a:highlight>
                          <a:latin typeface="Times New Roman" panose="02020603050405020304" pitchFamily="18" charset="0"/>
                          <a:ea typeface="Times New Roman" panose="02020603050405020304" pitchFamily="18" charset="0"/>
                        </a:rPr>
                        <a:t>o</a:t>
                      </a:r>
                      <a:r>
                        <a:rPr lang="en-US" sz="3200" b="1" dirty="0">
                          <a:effectLst/>
                          <a:latin typeface="Times New Roman" panose="02020603050405020304" pitchFamily="18" charset="0"/>
                          <a:ea typeface="Times New Roman" panose="02020603050405020304" pitchFamily="18" charset="0"/>
                        </a:rPr>
                        <a:t>ne</a:t>
                      </a:r>
                      <a:r>
                        <a:rPr lang="en-US" sz="3200" dirty="0">
                          <a:effectLst/>
                          <a:latin typeface="Times New Roman" panose="02020603050405020304" pitchFamily="18" charset="0"/>
                          <a:ea typeface="Times New Roman" panose="02020603050405020304" pitchFamily="18" charset="0"/>
                        </a:rPr>
                        <a:t> (14 </a:t>
                      </a:r>
                      <a:r>
                        <a:rPr lang="en-US" sz="3200" dirty="0" err="1">
                          <a:effectLst/>
                          <a:latin typeface="Times New Roman" panose="02020603050405020304" pitchFamily="18" charset="0"/>
                          <a:ea typeface="Times New Roman" panose="02020603050405020304" pitchFamily="18" charset="0"/>
                        </a:rPr>
                        <a:t>lbs</a:t>
                      </a:r>
                      <a:r>
                        <a:rPr lang="en-US" sz="3200" dirty="0">
                          <a:effectLst/>
                          <a:latin typeface="Times New Roman" panose="02020603050405020304" pitchFamily="18" charset="0"/>
                          <a:ea typeface="Times New Roman" panose="02020603050405020304" pitchFamily="18" charset="0"/>
                        </a:rPr>
                        <a:t>) in a 3-month period?</a:t>
                      </a:r>
                    </a:p>
                    <a:p>
                      <a:pPr marL="0" marR="0" lvl="0" indent="0">
                        <a:spcBef>
                          <a:spcPts val="0"/>
                        </a:spcBef>
                        <a:spcAft>
                          <a:spcPts val="0"/>
                        </a:spcAft>
                        <a:buFont typeface="+mj-lt"/>
                        <a:buNone/>
                        <a:tabLst>
                          <a:tab pos="457200" algn="l"/>
                        </a:tabLst>
                      </a:pPr>
                      <a:r>
                        <a:rPr lang="en-US" sz="3200" dirty="0">
                          <a:effectLst/>
                          <a:latin typeface="Times New Roman" panose="02020603050405020304" pitchFamily="18" charset="0"/>
                          <a:ea typeface="Times New Roman" panose="02020603050405020304" pitchFamily="18" charset="0"/>
                        </a:rPr>
                        <a:t>Do you believe yourself to be </a:t>
                      </a:r>
                      <a:r>
                        <a:rPr lang="en-US" sz="3200" b="1" dirty="0">
                          <a:effectLst/>
                          <a:highlight>
                            <a:srgbClr val="FFFF00"/>
                          </a:highlight>
                          <a:latin typeface="Times New Roman" panose="02020603050405020304" pitchFamily="18" charset="0"/>
                          <a:ea typeface="Times New Roman" panose="02020603050405020304" pitchFamily="18" charset="0"/>
                        </a:rPr>
                        <a:t>F</a:t>
                      </a:r>
                      <a:r>
                        <a:rPr lang="en-US" sz="3200" b="1" dirty="0">
                          <a:effectLst/>
                          <a:latin typeface="Times New Roman" panose="02020603050405020304" pitchFamily="18" charset="0"/>
                          <a:ea typeface="Times New Roman" panose="02020603050405020304" pitchFamily="18" charset="0"/>
                        </a:rPr>
                        <a:t>at </a:t>
                      </a:r>
                      <a:r>
                        <a:rPr lang="en-US" sz="3200" dirty="0">
                          <a:effectLst/>
                          <a:latin typeface="Times New Roman" panose="02020603050405020304" pitchFamily="18" charset="0"/>
                          <a:ea typeface="Times New Roman" panose="02020603050405020304" pitchFamily="18" charset="0"/>
                        </a:rPr>
                        <a:t>when others say you are too thin?</a:t>
                      </a:r>
                      <a:endParaRPr lang="en-US" sz="3200" dirty="0">
                        <a:effectLst/>
                        <a:latin typeface="Times New Roman" panose="02020603050405020304" pitchFamily="18" charset="0"/>
                        <a:ea typeface="Calibri" panose="020F0502020204030204" pitchFamily="34" charset="0"/>
                      </a:endParaRPr>
                    </a:p>
                    <a:p>
                      <a:pPr marL="0" marR="0" lvl="0" indent="0">
                        <a:spcBef>
                          <a:spcPts val="0"/>
                        </a:spcBef>
                        <a:spcAft>
                          <a:spcPts val="0"/>
                        </a:spcAft>
                        <a:buFont typeface="+mj-lt"/>
                        <a:buNone/>
                        <a:tabLst>
                          <a:tab pos="457200" algn="l"/>
                        </a:tabLst>
                      </a:pPr>
                      <a:r>
                        <a:rPr lang="en-US" sz="3200" dirty="0">
                          <a:effectLst/>
                          <a:latin typeface="Times New Roman" panose="02020603050405020304" pitchFamily="18" charset="0"/>
                          <a:ea typeface="Times New Roman" panose="02020603050405020304" pitchFamily="18" charset="0"/>
                        </a:rPr>
                        <a:t>Would you say that</a:t>
                      </a:r>
                      <a:r>
                        <a:rPr lang="en-US" sz="3200" b="1" dirty="0">
                          <a:effectLst/>
                          <a:latin typeface="Times New Roman" panose="02020603050405020304" pitchFamily="18" charset="0"/>
                          <a:ea typeface="Times New Roman" panose="02020603050405020304" pitchFamily="18" charset="0"/>
                        </a:rPr>
                        <a:t> </a:t>
                      </a:r>
                      <a:r>
                        <a:rPr lang="en-US" sz="3200" b="1" dirty="0">
                          <a:effectLst/>
                          <a:highlight>
                            <a:srgbClr val="FFFF00"/>
                          </a:highlight>
                          <a:latin typeface="Times New Roman" panose="02020603050405020304" pitchFamily="18" charset="0"/>
                          <a:ea typeface="Times New Roman" panose="02020603050405020304" pitchFamily="18" charset="0"/>
                        </a:rPr>
                        <a:t>F</a:t>
                      </a:r>
                      <a:r>
                        <a:rPr lang="en-US" sz="3200" b="1" dirty="0">
                          <a:effectLst/>
                          <a:latin typeface="Times New Roman" panose="02020603050405020304" pitchFamily="18" charset="0"/>
                          <a:ea typeface="Times New Roman" panose="02020603050405020304" pitchFamily="18" charset="0"/>
                        </a:rPr>
                        <a:t>ood</a:t>
                      </a:r>
                      <a:r>
                        <a:rPr lang="en-US" sz="3200" dirty="0">
                          <a:effectLst/>
                          <a:latin typeface="Times New Roman" panose="02020603050405020304" pitchFamily="18" charset="0"/>
                          <a:ea typeface="Times New Roman" panose="02020603050405020304" pitchFamily="18" charset="0"/>
                        </a:rPr>
                        <a:t> dominates your life?</a:t>
                      </a:r>
                    </a:p>
                    <a:p>
                      <a:pPr marL="0" marR="0" lvl="0" indent="0">
                        <a:spcBef>
                          <a:spcPts val="0"/>
                        </a:spcBef>
                        <a:spcAft>
                          <a:spcPts val="0"/>
                        </a:spcAft>
                        <a:buFont typeface="+mj-lt"/>
                        <a:buNone/>
                        <a:tabLst>
                          <a:tab pos="457200" algn="l"/>
                        </a:tabLst>
                      </a:pPr>
                      <a:endParaRPr lang="en-US" sz="32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3200" b="1" i="1" u="sng" dirty="0">
                          <a:effectLst/>
                          <a:latin typeface="Times New Roman" panose="02020603050405020304" pitchFamily="18" charset="0"/>
                          <a:ea typeface="Calibri" panose="020F0502020204030204" pitchFamily="34" charset="0"/>
                        </a:rPr>
                        <a:t>Scoring</a:t>
                      </a:r>
                      <a:r>
                        <a:rPr lang="en-US" sz="3200" i="1" u="sng" dirty="0">
                          <a:effectLst/>
                          <a:latin typeface="Times New Roman" panose="02020603050405020304" pitchFamily="18" charset="0"/>
                          <a:ea typeface="Calibri" panose="020F0502020204030204" pitchFamily="34" charset="0"/>
                        </a:rPr>
                        <a:t>: </a:t>
                      </a:r>
                      <a:r>
                        <a:rPr lang="en-US" sz="3200" dirty="0">
                          <a:effectLst/>
                          <a:latin typeface="Times New Roman" panose="02020603050405020304" pitchFamily="18" charset="0"/>
                          <a:ea typeface="Calibri" panose="020F0502020204030204" pitchFamily="34" charset="0"/>
                        </a:rPr>
                        <a:t>1 point for every affirmative answer;</a:t>
                      </a:r>
                    </a:p>
                    <a:p>
                      <a:pPr marL="0" marR="0">
                        <a:spcBef>
                          <a:spcPts val="0"/>
                        </a:spcBef>
                        <a:spcAft>
                          <a:spcPts val="0"/>
                        </a:spcAft>
                      </a:pPr>
                      <a:r>
                        <a:rPr lang="en-US" sz="3200" dirty="0">
                          <a:effectLst/>
                          <a:latin typeface="Times New Roman" panose="02020603050405020304" pitchFamily="18" charset="0"/>
                          <a:ea typeface="Calibri" panose="020F0502020204030204" pitchFamily="34" charset="0"/>
                        </a:rPr>
                        <a:t> if &gt;=2 possible Eating Disorder symptoms;  warrants further evaluation</a:t>
                      </a:r>
                    </a:p>
                    <a:p>
                      <a:pPr marL="0" marR="0">
                        <a:spcBef>
                          <a:spcPts val="0"/>
                        </a:spcBef>
                        <a:spcAft>
                          <a:spcPts val="0"/>
                        </a:spcAft>
                      </a:pPr>
                      <a:r>
                        <a:rPr lang="en-US" sz="1400" dirty="0"/>
                        <a:t>Morgan JF, Reid F, Lacey JH. The SCOFF questionnaire: assessment of a new screening tool for eating disorders. BMJ 1999; 319:1467</a:t>
                      </a:r>
                      <a:r>
                        <a:rPr lang="en-US" sz="3200" dirty="0"/>
                        <a:t>.</a:t>
                      </a:r>
                      <a:endParaRPr lang="en-US" sz="32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61822924"/>
                  </a:ext>
                </a:extLst>
              </a:tr>
            </a:tbl>
          </a:graphicData>
        </a:graphic>
      </p:graphicFrame>
    </p:spTree>
    <p:extLst>
      <p:ext uri="{BB962C8B-B14F-4D97-AF65-F5344CB8AC3E}">
        <p14:creationId xmlns:p14="http://schemas.microsoft.com/office/powerpoint/2010/main" val="3711023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31C3-6921-476A-8927-F9A5CC10B618}"/>
              </a:ext>
            </a:extLst>
          </p:cNvPr>
          <p:cNvSpPr>
            <a:spLocks noGrp="1"/>
          </p:cNvSpPr>
          <p:nvPr>
            <p:ph type="title"/>
          </p:nvPr>
        </p:nvSpPr>
        <p:spPr/>
        <p:txBody>
          <a:bodyPr>
            <a:noAutofit/>
          </a:bodyPr>
          <a:lstStyle/>
          <a:p>
            <a:br>
              <a:rPr lang="en-US" sz="3200" u="sng" dirty="0">
                <a:latin typeface="Times New Roman" panose="02020603050405020304" pitchFamily="18" charset="0"/>
                <a:ea typeface="Calibri" panose="020F0502020204030204" pitchFamily="34" charset="0"/>
              </a:rPr>
            </a:br>
            <a:r>
              <a:rPr lang="en-US" sz="3600" b="1" dirty="0">
                <a:latin typeface="Times New Roman" panose="02020603050405020304" pitchFamily="18" charset="0"/>
                <a:ea typeface="Calibri" panose="020F0502020204030204" pitchFamily="34" charset="0"/>
              </a:rPr>
              <a:t>Eating Disorder Screen for Primary Care (ESP)</a:t>
            </a:r>
            <a:br>
              <a:rPr lang="en-US" sz="3600" dirty="0">
                <a:latin typeface="Times New Roman" panose="02020603050405020304" pitchFamily="18" charset="0"/>
                <a:ea typeface="Calibri" panose="020F0502020204030204" pitchFamily="34" charset="0"/>
              </a:rPr>
            </a:br>
            <a:endParaRPr lang="en-US" sz="3600" dirty="0"/>
          </a:p>
        </p:txBody>
      </p:sp>
      <p:graphicFrame>
        <p:nvGraphicFramePr>
          <p:cNvPr id="5" name="Content Placeholder 4">
            <a:extLst>
              <a:ext uri="{FF2B5EF4-FFF2-40B4-BE49-F238E27FC236}">
                <a16:creationId xmlns:a16="http://schemas.microsoft.com/office/drawing/2014/main" id="{5AF96C22-2857-4BC0-852D-53E719575AE7}"/>
              </a:ext>
            </a:extLst>
          </p:cNvPr>
          <p:cNvGraphicFramePr>
            <a:graphicFrameLocks noGrp="1"/>
          </p:cNvGraphicFramePr>
          <p:nvPr>
            <p:ph idx="1"/>
            <p:extLst>
              <p:ext uri="{D42A27DB-BD31-4B8C-83A1-F6EECF244321}">
                <p14:modId xmlns:p14="http://schemas.microsoft.com/office/powerpoint/2010/main" val="2322957249"/>
              </p:ext>
            </p:extLst>
          </p:nvPr>
        </p:nvGraphicFramePr>
        <p:xfrm>
          <a:off x="630841" y="1214858"/>
          <a:ext cx="11395843" cy="4659000"/>
        </p:xfrm>
        <a:graphic>
          <a:graphicData uri="http://schemas.openxmlformats.org/drawingml/2006/table">
            <a:tbl>
              <a:tblPr firstRow="1" firstCol="1" bandRow="1"/>
              <a:tblGrid>
                <a:gridCol w="11395843">
                  <a:extLst>
                    <a:ext uri="{9D8B030D-6E8A-4147-A177-3AD203B41FA5}">
                      <a16:colId xmlns:a16="http://schemas.microsoft.com/office/drawing/2014/main" val="4280189911"/>
                    </a:ext>
                  </a:extLst>
                </a:gridCol>
              </a:tblGrid>
              <a:tr h="4659000">
                <a:tc>
                  <a:txBody>
                    <a:bodyPr/>
                    <a:lstStyle/>
                    <a:p>
                      <a:pPr marL="342900" marR="0" lvl="0" indent="-342900">
                        <a:spcBef>
                          <a:spcPts val="0"/>
                        </a:spcBef>
                        <a:spcAft>
                          <a:spcPts val="0"/>
                        </a:spcAft>
                        <a:buFont typeface="+mj-lt"/>
                        <a:buAutoNum type="arabicPeriod"/>
                        <a:tabLst>
                          <a:tab pos="457200" algn="l"/>
                        </a:tabLst>
                      </a:pPr>
                      <a:r>
                        <a:rPr lang="en-US" sz="3200" dirty="0">
                          <a:effectLst/>
                          <a:latin typeface="Times New Roman" panose="02020603050405020304" pitchFamily="18" charset="0"/>
                          <a:ea typeface="Times New Roman" panose="02020603050405020304" pitchFamily="18" charset="0"/>
                        </a:rPr>
                        <a:t>Are you satisfied with your eating patterns?</a:t>
                      </a:r>
                      <a:endParaRPr lang="en-US" sz="32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3200" dirty="0">
                          <a:effectLst/>
                          <a:latin typeface="Times New Roman" panose="02020603050405020304" pitchFamily="18" charset="0"/>
                          <a:ea typeface="Times New Roman" panose="02020603050405020304" pitchFamily="18" charset="0"/>
                        </a:rPr>
                        <a:t>Do you ever eat in secret?</a:t>
                      </a:r>
                      <a:endParaRPr lang="en-US" sz="32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3200" dirty="0">
                          <a:effectLst/>
                          <a:latin typeface="Times New Roman" panose="02020603050405020304" pitchFamily="18" charset="0"/>
                          <a:ea typeface="Times New Roman" panose="02020603050405020304" pitchFamily="18" charset="0"/>
                        </a:rPr>
                        <a:t>Does your weight affect the way you feel about yourself?</a:t>
                      </a:r>
                      <a:endParaRPr lang="en-US" sz="32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3200" dirty="0">
                          <a:effectLst/>
                          <a:latin typeface="Times New Roman" panose="02020603050405020304" pitchFamily="18" charset="0"/>
                          <a:ea typeface="Times New Roman" panose="02020603050405020304" pitchFamily="18" charset="0"/>
                        </a:rPr>
                        <a:t>Have any members of your family suffered with an eating disorder?</a:t>
                      </a:r>
                      <a:endParaRPr lang="en-US" sz="32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3200" dirty="0">
                          <a:effectLst/>
                          <a:latin typeface="Times New Roman" panose="02020603050405020304" pitchFamily="18" charset="0"/>
                          <a:ea typeface="Times New Roman" panose="02020603050405020304" pitchFamily="18" charset="0"/>
                        </a:rPr>
                        <a:t>Do you currently suffer with or have you ever suffered in the past with an eating disorder?</a:t>
                      </a:r>
                    </a:p>
                    <a:p>
                      <a:pPr marL="0" marR="0">
                        <a:spcBef>
                          <a:spcPts val="0"/>
                        </a:spcBef>
                        <a:spcAft>
                          <a:spcPts val="0"/>
                        </a:spcAft>
                      </a:pPr>
                      <a:r>
                        <a:rPr lang="en-US" sz="3200" i="1" u="sng" dirty="0">
                          <a:effectLst/>
                          <a:latin typeface="Times New Roman" panose="02020603050405020304" pitchFamily="18" charset="0"/>
                          <a:ea typeface="Calibri" panose="020F0502020204030204" pitchFamily="34" charset="0"/>
                        </a:rPr>
                        <a:t>Scoring:</a:t>
                      </a:r>
                      <a:r>
                        <a:rPr lang="en-US" sz="3200" dirty="0">
                          <a:effectLst/>
                          <a:latin typeface="Times New Roman" panose="02020603050405020304" pitchFamily="18" charset="0"/>
                          <a:ea typeface="Calibri" panose="020F0502020204030204" pitchFamily="34" charset="0"/>
                        </a:rPr>
                        <a:t> </a:t>
                      </a:r>
                      <a:r>
                        <a:rPr lang="en-US" sz="2800" i="1" dirty="0">
                          <a:effectLst/>
                          <a:latin typeface="Times New Roman" panose="02020603050405020304" pitchFamily="18" charset="0"/>
                          <a:ea typeface="Calibri" panose="020F0502020204030204" pitchFamily="34" charset="0"/>
                        </a:rPr>
                        <a:t>Affirmative screen =“no” answer for question 1 and “yes” answer for all other questions; </a:t>
                      </a:r>
                    </a:p>
                    <a:p>
                      <a:pPr marL="0" marR="0">
                        <a:spcBef>
                          <a:spcPts val="0"/>
                        </a:spcBef>
                        <a:spcAft>
                          <a:spcPts val="0"/>
                        </a:spcAft>
                      </a:pPr>
                      <a:r>
                        <a:rPr lang="en-US" sz="2800" i="1" dirty="0">
                          <a:effectLst/>
                          <a:latin typeface="Times New Roman" panose="02020603050405020304" pitchFamily="18" charset="0"/>
                          <a:ea typeface="Calibri" panose="020F0502020204030204" pitchFamily="34" charset="0"/>
                        </a:rPr>
                        <a:t>If &gt;=3 -&gt;high likelihood of an Eating Disorder</a:t>
                      </a:r>
                    </a:p>
                  </a:txBody>
                  <a:tcPr marL="0" marR="0" marT="0" marB="0" anchor="ctr">
                    <a:lnL>
                      <a:noFill/>
                    </a:lnL>
                    <a:lnR>
                      <a:noFill/>
                    </a:lnR>
                    <a:lnT>
                      <a:noFill/>
                    </a:lnT>
                    <a:lnB>
                      <a:noFill/>
                    </a:lnB>
                  </a:tcPr>
                </a:tc>
                <a:extLst>
                  <a:ext uri="{0D108BD9-81ED-4DB2-BD59-A6C34878D82A}">
                    <a16:rowId xmlns:a16="http://schemas.microsoft.com/office/drawing/2014/main" val="588124914"/>
                  </a:ext>
                </a:extLst>
              </a:tr>
            </a:tbl>
          </a:graphicData>
        </a:graphic>
      </p:graphicFrame>
      <p:sp>
        <p:nvSpPr>
          <p:cNvPr id="3" name="TextBox 2">
            <a:extLst>
              <a:ext uri="{FF2B5EF4-FFF2-40B4-BE49-F238E27FC236}">
                <a16:creationId xmlns:a16="http://schemas.microsoft.com/office/drawing/2014/main" id="{BB1EBB23-FB92-42AB-A5B4-AD36FA8F4E5C}"/>
              </a:ext>
            </a:extLst>
          </p:cNvPr>
          <p:cNvSpPr txBox="1"/>
          <p:nvPr/>
        </p:nvSpPr>
        <p:spPr>
          <a:xfrm>
            <a:off x="0" y="5873858"/>
            <a:ext cx="10430359" cy="584775"/>
          </a:xfrm>
          <a:prstGeom prst="rect">
            <a:avLst/>
          </a:prstGeom>
          <a:noFill/>
        </p:spPr>
        <p:txBody>
          <a:bodyPr wrap="square" rtlCol="0">
            <a:spAutoFit/>
          </a:bodyPr>
          <a:lstStyle/>
          <a:p>
            <a:endParaRPr lang="en-US" dirty="0"/>
          </a:p>
          <a:p>
            <a:r>
              <a:rPr lang="en-US" sz="1400" dirty="0"/>
              <a:t>Cotton MA, et al. Four Simple Questions Can Help Screen for Eating Disorders. J Gen Intern Med 2003. </a:t>
            </a:r>
          </a:p>
        </p:txBody>
      </p:sp>
    </p:spTree>
    <p:extLst>
      <p:ext uri="{BB962C8B-B14F-4D97-AF65-F5344CB8AC3E}">
        <p14:creationId xmlns:p14="http://schemas.microsoft.com/office/powerpoint/2010/main" val="2496157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9A35-03F7-4826-8802-5437D1E6179B}"/>
              </a:ext>
            </a:extLst>
          </p:cNvPr>
          <p:cNvSpPr>
            <a:spLocks noGrp="1"/>
          </p:cNvSpPr>
          <p:nvPr>
            <p:ph type="title"/>
          </p:nvPr>
        </p:nvSpPr>
        <p:spPr>
          <a:xfrm>
            <a:off x="661321" y="624840"/>
            <a:ext cx="10553627" cy="407138"/>
          </a:xfrm>
        </p:spPr>
        <p:txBody>
          <a:bodyPr>
            <a:noAutofit/>
          </a:bodyPr>
          <a:lstStyle/>
          <a:p>
            <a:br>
              <a:rPr lang="en-US" sz="2800" dirty="0"/>
            </a:br>
            <a:r>
              <a:rPr lang="en-US" sz="3600" b="1" dirty="0"/>
              <a:t>Child Eating Attitudes Test (</a:t>
            </a:r>
            <a:r>
              <a:rPr lang="en-US" sz="3600" b="1" dirty="0" err="1"/>
              <a:t>ChEAt</a:t>
            </a:r>
            <a:r>
              <a:rPr lang="en-US" sz="3600" b="1" dirty="0"/>
              <a:t>)</a:t>
            </a:r>
            <a:r>
              <a:rPr lang="en-US" sz="3600" dirty="0"/>
              <a:t>: </a:t>
            </a:r>
            <a:br>
              <a:rPr lang="en-US" sz="2800" dirty="0"/>
            </a:br>
            <a:endParaRPr lang="en-US" sz="2800" dirty="0"/>
          </a:p>
        </p:txBody>
      </p:sp>
      <p:sp>
        <p:nvSpPr>
          <p:cNvPr id="3" name="Content Placeholder 2">
            <a:extLst>
              <a:ext uri="{FF2B5EF4-FFF2-40B4-BE49-F238E27FC236}">
                <a16:creationId xmlns:a16="http://schemas.microsoft.com/office/drawing/2014/main" id="{D4D0DFC2-A46C-42E9-B2D8-E9D613A60E11}"/>
              </a:ext>
            </a:extLst>
          </p:cNvPr>
          <p:cNvSpPr>
            <a:spLocks noGrp="1"/>
          </p:cNvSpPr>
          <p:nvPr>
            <p:ph sz="half" idx="1"/>
          </p:nvPr>
        </p:nvSpPr>
        <p:spPr>
          <a:xfrm>
            <a:off x="511445" y="2061275"/>
            <a:ext cx="7826644" cy="3688596"/>
          </a:xfrm>
        </p:spPr>
        <p:txBody>
          <a:bodyPr>
            <a:normAutofit fontScale="85000" lnSpcReduction="20000"/>
          </a:bodyPr>
          <a:lstStyle/>
          <a:p>
            <a:r>
              <a:rPr lang="en-US" sz="4100" dirty="0"/>
              <a:t>Self-administered assessment to screen for eating disorders in school aged kids and adolescents</a:t>
            </a:r>
          </a:p>
          <a:p>
            <a:r>
              <a:rPr lang="en-US" sz="4100" dirty="0"/>
              <a:t>26 items on a 6-point </a:t>
            </a:r>
            <a:r>
              <a:rPr lang="en-US" sz="4100" dirty="0" err="1"/>
              <a:t>likert</a:t>
            </a:r>
            <a:r>
              <a:rPr lang="en-US" sz="4100" dirty="0"/>
              <a:t>-type scale</a:t>
            </a:r>
          </a:p>
          <a:p>
            <a:r>
              <a:rPr lang="en-US" sz="4100" dirty="0"/>
              <a:t>Questions about body image, preoccupation with food, dieting etc.</a:t>
            </a:r>
          </a:p>
          <a:p>
            <a:r>
              <a:rPr lang="en-US" sz="4100" dirty="0"/>
              <a:t>Identifies issues that might be followed up further. </a:t>
            </a:r>
          </a:p>
          <a:p>
            <a:pPr marL="0" indent="0">
              <a:buNone/>
            </a:pPr>
            <a:endParaRPr lang="en-US" sz="3200" dirty="0"/>
          </a:p>
          <a:p>
            <a:pPr marL="0" indent="0">
              <a:buNone/>
            </a:pPr>
            <a:endParaRPr lang="en-US" sz="3200" dirty="0"/>
          </a:p>
        </p:txBody>
      </p:sp>
      <p:sp>
        <p:nvSpPr>
          <p:cNvPr id="4" name="TextBox 3">
            <a:extLst>
              <a:ext uri="{FF2B5EF4-FFF2-40B4-BE49-F238E27FC236}">
                <a16:creationId xmlns:a16="http://schemas.microsoft.com/office/drawing/2014/main" id="{2A9B4800-1277-4790-AC69-CC02DB5336CC}"/>
              </a:ext>
            </a:extLst>
          </p:cNvPr>
          <p:cNvSpPr txBox="1"/>
          <p:nvPr/>
        </p:nvSpPr>
        <p:spPr>
          <a:xfrm>
            <a:off x="661321" y="5992151"/>
            <a:ext cx="9288591" cy="800219"/>
          </a:xfrm>
          <a:prstGeom prst="rect">
            <a:avLst/>
          </a:prstGeom>
          <a:noFill/>
        </p:spPr>
        <p:txBody>
          <a:bodyPr wrap="square" rtlCol="0">
            <a:spAutoFit/>
          </a:bodyPr>
          <a:lstStyle/>
          <a:p>
            <a:endParaRPr lang="en-US" dirty="0"/>
          </a:p>
          <a:p>
            <a:r>
              <a:rPr lang="en-US" sz="1400" dirty="0" err="1"/>
              <a:t>Smolak</a:t>
            </a:r>
            <a:r>
              <a:rPr lang="en-US" sz="1400" dirty="0"/>
              <a:t> L, Levine MP. Psychometric properties of the Children’s Eating Attitudes Test. Int J Eat </a:t>
            </a:r>
            <a:r>
              <a:rPr lang="en-US" sz="1400" dirty="0" err="1"/>
              <a:t>Disord</a:t>
            </a:r>
            <a:r>
              <a:rPr lang="en-US" sz="1400" dirty="0"/>
              <a:t>. 1994 Nov. </a:t>
            </a:r>
          </a:p>
          <a:p>
            <a:r>
              <a:rPr lang="en-US" sz="1400" dirty="0"/>
              <a:t>Garner DM, et al. The eating attitudes test: psychometric features and clinical correlates. Psychol Med. 1982 Nov. </a:t>
            </a:r>
          </a:p>
        </p:txBody>
      </p:sp>
      <p:pic>
        <p:nvPicPr>
          <p:cNvPr id="7" name="Picture 6" descr="Text, table&#10;&#10;Description automatically generated">
            <a:extLst>
              <a:ext uri="{FF2B5EF4-FFF2-40B4-BE49-F238E27FC236}">
                <a16:creationId xmlns:a16="http://schemas.microsoft.com/office/drawing/2014/main" id="{FFD09CED-5A78-4F07-B4E1-CA703B79D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8089" y="1695010"/>
            <a:ext cx="3447554" cy="3688596"/>
          </a:xfrm>
          <a:prstGeom prst="rect">
            <a:avLst/>
          </a:prstGeom>
        </p:spPr>
      </p:pic>
      <p:sp>
        <p:nvSpPr>
          <p:cNvPr id="13" name="TextBox 12">
            <a:extLst>
              <a:ext uri="{FF2B5EF4-FFF2-40B4-BE49-F238E27FC236}">
                <a16:creationId xmlns:a16="http://schemas.microsoft.com/office/drawing/2014/main" id="{BFB338C6-EC45-4373-BA8E-26C5CCC65377}"/>
              </a:ext>
            </a:extLst>
          </p:cNvPr>
          <p:cNvSpPr txBox="1"/>
          <p:nvPr/>
        </p:nvSpPr>
        <p:spPr>
          <a:xfrm>
            <a:off x="6096000" y="5749870"/>
            <a:ext cx="4313396" cy="523220"/>
          </a:xfrm>
          <a:prstGeom prst="rect">
            <a:avLst/>
          </a:prstGeom>
          <a:noFill/>
        </p:spPr>
        <p:txBody>
          <a:bodyPr wrap="square" rtlCol="0">
            <a:spAutoFit/>
          </a:bodyPr>
          <a:lstStyle/>
          <a:p>
            <a:pPr lvl="0"/>
            <a:r>
              <a:rPr lang="en-US" sz="1400" dirty="0">
                <a:solidFill>
                  <a:prstClr val="black"/>
                </a:solidFill>
              </a:rPr>
              <a:t>http://www.1000livesplus.wales.nhs.uk/sitesplus/documents/1011/ChEAT.pdf</a:t>
            </a:r>
          </a:p>
        </p:txBody>
      </p:sp>
    </p:spTree>
    <p:extLst>
      <p:ext uri="{BB962C8B-B14F-4D97-AF65-F5344CB8AC3E}">
        <p14:creationId xmlns:p14="http://schemas.microsoft.com/office/powerpoint/2010/main" val="3347800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CBEDS </a:t>
            </a:r>
            <a:r>
              <a:rPr lang="en-US" sz="1800" dirty="0"/>
              <a:t>(Shapiro et al 2006 IJED)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8290024"/>
              </p:ext>
            </p:extLst>
          </p:nvPr>
        </p:nvGraphicFramePr>
        <p:xfrm>
          <a:off x="5132524" y="1703264"/>
          <a:ext cx="6679770" cy="5131695"/>
        </p:xfrm>
        <a:graphic>
          <a:graphicData uri="http://schemas.openxmlformats.org/drawingml/2006/table">
            <a:tbl>
              <a:tblPr firstRow="1" firstCol="1" lastRow="1" lastCol="1" bandRow="1" bandCol="1">
                <a:tableStyleId>{5C22544A-7EE6-4342-B048-85BDC9FD1C3A}</a:tableStyleId>
              </a:tblPr>
              <a:tblGrid>
                <a:gridCol w="337881">
                  <a:extLst>
                    <a:ext uri="{9D8B030D-6E8A-4147-A177-3AD203B41FA5}">
                      <a16:colId xmlns:a16="http://schemas.microsoft.com/office/drawing/2014/main" val="20000"/>
                    </a:ext>
                  </a:extLst>
                </a:gridCol>
                <a:gridCol w="5583543">
                  <a:extLst>
                    <a:ext uri="{9D8B030D-6E8A-4147-A177-3AD203B41FA5}">
                      <a16:colId xmlns:a16="http://schemas.microsoft.com/office/drawing/2014/main" val="20001"/>
                    </a:ext>
                  </a:extLst>
                </a:gridCol>
                <a:gridCol w="583391">
                  <a:extLst>
                    <a:ext uri="{9D8B030D-6E8A-4147-A177-3AD203B41FA5}">
                      <a16:colId xmlns:a16="http://schemas.microsoft.com/office/drawing/2014/main" val="20002"/>
                    </a:ext>
                  </a:extLst>
                </a:gridCol>
                <a:gridCol w="174955">
                  <a:extLst>
                    <a:ext uri="{9D8B030D-6E8A-4147-A177-3AD203B41FA5}">
                      <a16:colId xmlns:a16="http://schemas.microsoft.com/office/drawing/2014/main" val="20003"/>
                    </a:ext>
                  </a:extLst>
                </a:gridCol>
              </a:tblGrid>
              <a:tr h="599720">
                <a:tc>
                  <a:txBody>
                    <a:bodyPr/>
                    <a:lstStyle/>
                    <a:p>
                      <a:pPr marL="0" marR="0">
                        <a:spcBef>
                          <a:spcPts val="0"/>
                        </a:spcBef>
                        <a:spcAft>
                          <a:spcPts val="0"/>
                        </a:spcAft>
                      </a:pPr>
                      <a:r>
                        <a:rPr lang="en-US" sz="1100" cap="all"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cap="all" dirty="0">
                          <a:effectLst/>
                        </a:rPr>
                        <a:t>Items</a:t>
                      </a:r>
                      <a:endParaRPr lang="en-US" sz="1200" dirty="0">
                        <a:effectLst/>
                      </a:endParaRPr>
                    </a:p>
                    <a:p>
                      <a:pPr marL="0" marR="0">
                        <a:spcBef>
                          <a:spcPts val="0"/>
                        </a:spcBef>
                        <a:spcAft>
                          <a:spcPts val="0"/>
                        </a:spcAft>
                      </a:pPr>
                      <a:r>
                        <a:rPr lang="en-US" sz="1100" cap="all" dirty="0">
                          <a:effectLst/>
                        </a:rPr>
                        <a:t> </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cap="all" dirty="0">
                          <a:effectLst/>
                        </a:rPr>
                        <a:t>Yes</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cap="all">
                          <a:effectLst/>
                        </a:rPr>
                        <a:t>No</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579275">
                <a:tc>
                  <a:txBody>
                    <a:bodyPr/>
                    <a:lstStyle/>
                    <a:p>
                      <a:pPr marL="0" marR="0">
                        <a:spcBef>
                          <a:spcPts val="0"/>
                        </a:spcBef>
                        <a:spcAft>
                          <a:spcPts val="0"/>
                        </a:spcAft>
                      </a:pPr>
                      <a:r>
                        <a:rPr lang="en-US" sz="1100">
                          <a:effectLst/>
                        </a:rPr>
                        <a:t>1.</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000" dirty="0">
                          <a:effectLst/>
                        </a:rPr>
                        <a:t>Do you ever want to eat when you are not even hungry?</a:t>
                      </a:r>
                      <a:endParaRPr lang="en-US" sz="1200" dirty="0">
                        <a:effectLst/>
                      </a:endParaRPr>
                    </a:p>
                    <a:p>
                      <a:pPr marL="0" marR="0">
                        <a:spcBef>
                          <a:spcPts val="0"/>
                        </a:spcBef>
                        <a:spcAft>
                          <a:spcPts val="0"/>
                        </a:spcAft>
                      </a:pPr>
                      <a:r>
                        <a:rPr lang="en-US" sz="1000" dirty="0">
                          <a:effectLst/>
                        </a:rPr>
                        <a:t> </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1</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0</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579275">
                <a:tc>
                  <a:txBody>
                    <a:bodyPr/>
                    <a:lstStyle/>
                    <a:p>
                      <a:pPr marL="0" marR="0">
                        <a:spcBef>
                          <a:spcPts val="0"/>
                        </a:spcBef>
                        <a:spcAft>
                          <a:spcPts val="0"/>
                        </a:spcAft>
                      </a:pPr>
                      <a:r>
                        <a:rPr lang="en-US" sz="1100">
                          <a:effectLst/>
                        </a:rPr>
                        <a:t>2.</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000" dirty="0">
                          <a:effectLst/>
                        </a:rPr>
                        <a:t>Do you ever feel that when you start eating you just cannot stop?</a:t>
                      </a:r>
                      <a:endParaRPr lang="en-US" sz="1200" dirty="0">
                        <a:effectLst/>
                      </a:endParaRPr>
                    </a:p>
                    <a:p>
                      <a:pPr marL="0" marR="0">
                        <a:spcBef>
                          <a:spcPts val="0"/>
                        </a:spcBef>
                        <a:spcAft>
                          <a:spcPts val="0"/>
                        </a:spcAft>
                      </a:pPr>
                      <a:r>
                        <a:rPr lang="en-US" sz="1000" dirty="0">
                          <a:effectLst/>
                        </a:rPr>
                        <a:t> </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1</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0</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817800">
                <a:tc>
                  <a:txBody>
                    <a:bodyPr/>
                    <a:lstStyle/>
                    <a:p>
                      <a:pPr marL="0" marR="0">
                        <a:spcBef>
                          <a:spcPts val="0"/>
                        </a:spcBef>
                        <a:spcAft>
                          <a:spcPts val="0"/>
                        </a:spcAft>
                      </a:pPr>
                      <a:r>
                        <a:rPr lang="en-US" sz="1100">
                          <a:effectLst/>
                        </a:rPr>
                        <a:t>3.</a:t>
                      </a:r>
                      <a:endParaRPr lang="en-US" sz="1200">
                        <a:effectLst/>
                        <a:latin typeface="Times New Roman"/>
                        <a:ea typeface="Times New Roman"/>
                      </a:endParaRPr>
                    </a:p>
                  </a:txBody>
                  <a:tcPr marL="68580" marR="68580" marT="0" marB="0"/>
                </a:tc>
                <a:tc>
                  <a:txBody>
                    <a:bodyPr/>
                    <a:lstStyle/>
                    <a:p>
                      <a:pPr marL="0" marR="0" indent="721995">
                        <a:spcBef>
                          <a:spcPts val="0"/>
                        </a:spcBef>
                        <a:spcAft>
                          <a:spcPts val="0"/>
                        </a:spcAft>
                      </a:pPr>
                      <a:r>
                        <a:rPr lang="en-US" sz="1000" dirty="0">
                          <a:effectLst/>
                        </a:rPr>
                        <a:t>Do you ever eat because you feel bad, sad, bored, or any other mood?</a:t>
                      </a:r>
                      <a:endParaRPr lang="en-US" sz="1200" dirty="0">
                        <a:effectLst/>
                      </a:endParaRPr>
                    </a:p>
                    <a:p>
                      <a:pPr marL="0" marR="0" indent="721995">
                        <a:spcBef>
                          <a:spcPts val="0"/>
                        </a:spcBef>
                        <a:spcAft>
                          <a:spcPts val="0"/>
                        </a:spcAft>
                      </a:pPr>
                      <a:r>
                        <a:rPr lang="en-US" sz="1000" dirty="0">
                          <a:effectLst/>
                        </a:rPr>
                        <a:t> </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0</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579275">
                <a:tc>
                  <a:txBody>
                    <a:bodyPr/>
                    <a:lstStyle/>
                    <a:p>
                      <a:pPr marL="0" marR="0">
                        <a:spcBef>
                          <a:spcPts val="0"/>
                        </a:spcBef>
                        <a:spcAft>
                          <a:spcPts val="0"/>
                        </a:spcAft>
                      </a:pPr>
                      <a:r>
                        <a:rPr lang="en-US" sz="1100">
                          <a:effectLst/>
                        </a:rPr>
                        <a:t>4.</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000" dirty="0">
                          <a:effectLst/>
                        </a:rPr>
                        <a:t>Do you ever want food as a reward for doing something?</a:t>
                      </a:r>
                      <a:endParaRPr lang="en-US" sz="1200" dirty="0">
                        <a:effectLst/>
                      </a:endParaRPr>
                    </a:p>
                    <a:p>
                      <a:pPr marL="0" marR="0">
                        <a:spcBef>
                          <a:spcPts val="0"/>
                        </a:spcBef>
                        <a:spcAft>
                          <a:spcPts val="0"/>
                        </a:spcAft>
                      </a:pPr>
                      <a:r>
                        <a:rPr lang="en-US" sz="1000" dirty="0">
                          <a:effectLst/>
                        </a:rPr>
                        <a:t> </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0</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579275">
                <a:tc>
                  <a:txBody>
                    <a:bodyPr/>
                    <a:lstStyle/>
                    <a:p>
                      <a:pPr marL="0" marR="0">
                        <a:spcBef>
                          <a:spcPts val="0"/>
                        </a:spcBef>
                        <a:spcAft>
                          <a:spcPts val="0"/>
                        </a:spcAft>
                      </a:pPr>
                      <a:r>
                        <a:rPr lang="en-US" sz="1100">
                          <a:effectLst/>
                        </a:rPr>
                        <a:t>5.</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000" dirty="0">
                          <a:effectLst/>
                        </a:rPr>
                        <a:t>Do you ever sneak or hide food?</a:t>
                      </a:r>
                      <a:endParaRPr lang="en-US" sz="1200" dirty="0">
                        <a:effectLst/>
                      </a:endParaRPr>
                    </a:p>
                    <a:p>
                      <a:pPr marL="0" marR="0">
                        <a:spcBef>
                          <a:spcPts val="0"/>
                        </a:spcBef>
                        <a:spcAft>
                          <a:spcPts val="0"/>
                        </a:spcAft>
                      </a:pPr>
                      <a:r>
                        <a:rPr lang="en-US" sz="1000" dirty="0">
                          <a:effectLst/>
                        </a:rPr>
                        <a:t> </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a:effectLst/>
                        </a:rPr>
                        <a:t>0</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579275">
                <a:tc>
                  <a:txBody>
                    <a:bodyPr/>
                    <a:lstStyle/>
                    <a:p>
                      <a:pPr marL="0" marR="0">
                        <a:spcBef>
                          <a:spcPts val="0"/>
                        </a:spcBef>
                        <a:spcAft>
                          <a:spcPts val="0"/>
                        </a:spcAft>
                      </a:pPr>
                      <a:r>
                        <a:rPr lang="en-US" sz="1100">
                          <a:effectLst/>
                        </a:rPr>
                        <a:t>6.</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000" dirty="0">
                          <a:effectLst/>
                        </a:rPr>
                        <a:t>How long have you been doing this for? (transformed to weeks) </a:t>
                      </a:r>
                      <a:endParaRPr lang="en-US" sz="1200" dirty="0">
                        <a:effectLst/>
                      </a:endParaRPr>
                    </a:p>
                    <a:p>
                      <a:pPr marL="0" marR="0">
                        <a:spcBef>
                          <a:spcPts val="0"/>
                        </a:spcBef>
                        <a:spcAft>
                          <a:spcPts val="0"/>
                        </a:spcAft>
                      </a:pPr>
                      <a:r>
                        <a:rPr lang="en-US" sz="1000" dirty="0">
                          <a:effectLst/>
                        </a:rPr>
                        <a:t> </a:t>
                      </a:r>
                      <a:endParaRPr lang="en-US" sz="1200" dirty="0">
                        <a:effectLst/>
                        <a:latin typeface="Times New Roman"/>
                        <a:ea typeface="Times New Roman"/>
                      </a:endParaRPr>
                    </a:p>
                  </a:txBody>
                  <a:tcPr marL="68580" marR="68580" marT="0" marB="0"/>
                </a:tc>
                <a:tc gridSpan="2">
                  <a:txBody>
                    <a:bodyPr/>
                    <a:lstStyle/>
                    <a:p>
                      <a:pPr marL="0" marR="0">
                        <a:spcBef>
                          <a:spcPts val="0"/>
                        </a:spcBef>
                        <a:spcAft>
                          <a:spcPts val="0"/>
                        </a:spcAft>
                      </a:pPr>
                      <a:r>
                        <a:rPr lang="en-US" sz="1000" dirty="0">
                          <a:effectLst/>
                        </a:rPr>
                        <a:t> </a:t>
                      </a:r>
                      <a:endParaRPr lang="en-US" sz="1200" dirty="0">
                        <a:effectLst/>
                      </a:endParaRPr>
                    </a:p>
                    <a:p>
                      <a:pPr marL="0" marR="0">
                        <a:spcBef>
                          <a:spcPts val="0"/>
                        </a:spcBef>
                        <a:spcAft>
                          <a:spcPts val="0"/>
                        </a:spcAft>
                      </a:pPr>
                      <a:r>
                        <a:rPr lang="en-US" sz="1000" dirty="0">
                          <a:effectLst/>
                        </a:rPr>
                        <a:t>_____  weeks</a:t>
                      </a:r>
                      <a:endParaRPr lang="en-US" sz="1200" dirty="0">
                        <a:effectLst/>
                        <a:latin typeface="Times New Roman"/>
                        <a:ea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6"/>
                  </a:ext>
                </a:extLst>
              </a:tr>
              <a:tr h="817800">
                <a:tc>
                  <a:txBody>
                    <a:bodyPr/>
                    <a:lstStyle/>
                    <a:p>
                      <a:pPr marL="0" marR="0">
                        <a:spcBef>
                          <a:spcPts val="0"/>
                        </a:spcBef>
                        <a:spcAft>
                          <a:spcPts val="0"/>
                        </a:spcAft>
                      </a:pPr>
                      <a:r>
                        <a:rPr lang="en-US" sz="1100">
                          <a:effectLst/>
                        </a:rPr>
                        <a:t>7.</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000">
                          <a:effectLst/>
                        </a:rPr>
                        <a:t>Do you ever do anything to get rid of what you ate (for example by throwing up or pills to make you go to the bathroom)?</a:t>
                      </a:r>
                      <a:endParaRPr lang="en-US" sz="1200">
                        <a:effectLst/>
                      </a:endParaRPr>
                    </a:p>
                    <a:p>
                      <a:pPr marL="0" marR="0">
                        <a:spcBef>
                          <a:spcPts val="0"/>
                        </a:spcBef>
                        <a:spcAft>
                          <a:spcPts val="0"/>
                        </a:spcAft>
                      </a:pPr>
                      <a:r>
                        <a:rPr lang="en-US" sz="1000">
                          <a:effectLst/>
                        </a:rPr>
                        <a:t> </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100" dirty="0">
                          <a:effectLst/>
                        </a:rPr>
                        <a:t>0</a:t>
                      </a:r>
                      <a:endParaRPr lang="en-US" sz="1200" dirty="0">
                        <a:effectLst/>
                        <a:latin typeface="Times New Roman"/>
                        <a:ea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123988" y="5290903"/>
            <a:ext cx="41225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722313"/>
            <a:r>
              <a:rPr lang="en-US" sz="1400" dirty="0">
                <a:latin typeface="Arial" pitchFamily="34" charset="0"/>
                <a:ea typeface="Times New Roman" pitchFamily="18" charset="0"/>
                <a:cs typeface="Arial" pitchFamily="34" charset="0"/>
              </a:rPr>
              <a:t>#  1 and 2 positive</a:t>
            </a:r>
            <a:endParaRPr lang="en-US" sz="1050" dirty="0">
              <a:latin typeface="Arial" pitchFamily="34" charset="0"/>
              <a:cs typeface="Arial" pitchFamily="34" charset="0"/>
            </a:endParaRPr>
          </a:p>
          <a:p>
            <a:pPr indent="722313" eaLnBrk="0" hangingPunct="0"/>
            <a:r>
              <a:rPr lang="en-US" sz="1400" dirty="0">
                <a:latin typeface="Arial" pitchFamily="34" charset="0"/>
                <a:ea typeface="Times New Roman" pitchFamily="18" charset="0"/>
                <a:cs typeface="Arial" pitchFamily="34" charset="0"/>
              </a:rPr>
              <a:t>And one positive of any of # 3, 4,or 5</a:t>
            </a:r>
            <a:endParaRPr lang="en-US" sz="1050" dirty="0">
              <a:latin typeface="Arial" pitchFamily="34" charset="0"/>
              <a:cs typeface="Arial" pitchFamily="34" charset="0"/>
            </a:endParaRPr>
          </a:p>
          <a:p>
            <a:pPr indent="722313" eaLnBrk="0" hangingPunct="0"/>
            <a:r>
              <a:rPr lang="en-US" sz="1400" dirty="0">
                <a:latin typeface="Arial" pitchFamily="34" charset="0"/>
                <a:ea typeface="Times New Roman" pitchFamily="18" charset="0"/>
                <a:cs typeface="Arial" pitchFamily="34" charset="0"/>
              </a:rPr>
              <a:t>And at least 3 weeks on # 6</a:t>
            </a:r>
            <a:endParaRPr lang="en-US" sz="1050" dirty="0">
              <a:latin typeface="Arial" pitchFamily="34" charset="0"/>
              <a:cs typeface="Arial" pitchFamily="34" charset="0"/>
            </a:endParaRPr>
          </a:p>
          <a:p>
            <a:pPr indent="722313" eaLnBrk="0" hangingPunct="0"/>
            <a:r>
              <a:rPr lang="en-US" sz="1400" dirty="0">
                <a:latin typeface="Arial" pitchFamily="34" charset="0"/>
                <a:ea typeface="Times New Roman" pitchFamily="18" charset="0"/>
                <a:cs typeface="Arial" pitchFamily="34" charset="0"/>
              </a:rPr>
              <a:t>And negative response on # 7</a:t>
            </a:r>
            <a:endParaRPr lang="en-US" sz="1050" dirty="0">
              <a:latin typeface="Arial" pitchFamily="34" charset="0"/>
              <a:cs typeface="Arial" pitchFamily="34" charset="0"/>
            </a:endParaRPr>
          </a:p>
        </p:txBody>
      </p:sp>
      <p:sp>
        <p:nvSpPr>
          <p:cNvPr id="3" name="Rectangle 2">
            <a:extLst>
              <a:ext uri="{FF2B5EF4-FFF2-40B4-BE49-F238E27FC236}">
                <a16:creationId xmlns:a16="http://schemas.microsoft.com/office/drawing/2014/main" id="{B37AED97-990F-4856-9DB4-B739E83F7FE5}"/>
              </a:ext>
            </a:extLst>
          </p:cNvPr>
          <p:cNvSpPr/>
          <p:nvPr/>
        </p:nvSpPr>
        <p:spPr>
          <a:xfrm>
            <a:off x="4246536" y="511444"/>
            <a:ext cx="7687159" cy="584775"/>
          </a:xfrm>
          <a:prstGeom prst="rect">
            <a:avLst/>
          </a:prstGeom>
        </p:spPr>
        <p:txBody>
          <a:bodyPr wrap="square">
            <a:spAutoFit/>
          </a:bodyPr>
          <a:lstStyle/>
          <a:p>
            <a:r>
              <a:rPr lang="en-US" sz="3200" dirty="0">
                <a:solidFill>
                  <a:schemeClr val="bg1"/>
                </a:solidFill>
                <a:ea typeface="HY얕은샘물M"/>
              </a:rPr>
              <a:t>Children’s Binge Eating Disorder Scale </a:t>
            </a:r>
          </a:p>
        </p:txBody>
      </p:sp>
      <p:sp>
        <p:nvSpPr>
          <p:cNvPr id="8" name="TextBox 7">
            <a:extLst>
              <a:ext uri="{FF2B5EF4-FFF2-40B4-BE49-F238E27FC236}">
                <a16:creationId xmlns:a16="http://schemas.microsoft.com/office/drawing/2014/main" id="{4BF48197-8223-47B8-9037-546D0E332019}"/>
              </a:ext>
            </a:extLst>
          </p:cNvPr>
          <p:cNvSpPr txBox="1"/>
          <p:nvPr/>
        </p:nvSpPr>
        <p:spPr>
          <a:xfrm>
            <a:off x="421040" y="1420748"/>
            <a:ext cx="3890074" cy="3508653"/>
          </a:xfrm>
          <a:prstGeom prst="rect">
            <a:avLst/>
          </a:prstGeom>
          <a:noFill/>
        </p:spPr>
        <p:txBody>
          <a:bodyPr wrap="square" rtlCol="0">
            <a:spAutoFit/>
          </a:bodyPr>
          <a:lstStyle/>
          <a:p>
            <a:r>
              <a:rPr lang="en-US" dirty="0"/>
              <a:t>Advantages: </a:t>
            </a:r>
          </a:p>
          <a:p>
            <a:pPr lvl="1"/>
            <a:r>
              <a:rPr lang="en-US" sz="2400" dirty="0"/>
              <a:t>Good as a quick screen for clinical work </a:t>
            </a:r>
          </a:p>
          <a:p>
            <a:pPr lvl="1"/>
            <a:r>
              <a:rPr lang="en-US" sz="2400" dirty="0"/>
              <a:t>Can use in young children</a:t>
            </a:r>
          </a:p>
          <a:p>
            <a:r>
              <a:rPr lang="en-US" dirty="0"/>
              <a:t>Disadvantages: </a:t>
            </a:r>
          </a:p>
          <a:p>
            <a:pPr lvl="1"/>
            <a:r>
              <a:rPr lang="en-US" sz="2400" dirty="0"/>
              <a:t>Does not contain frequency nor severity data </a:t>
            </a:r>
          </a:p>
          <a:p>
            <a:pPr lvl="1"/>
            <a:r>
              <a:rPr lang="en-US" sz="2400" dirty="0"/>
              <a:t>Limited psychometrics </a:t>
            </a:r>
          </a:p>
          <a:p>
            <a:endParaRPr lang="en-US" dirty="0"/>
          </a:p>
        </p:txBody>
      </p:sp>
      <p:sp>
        <p:nvSpPr>
          <p:cNvPr id="9" name="TextBox 8">
            <a:extLst>
              <a:ext uri="{FF2B5EF4-FFF2-40B4-BE49-F238E27FC236}">
                <a16:creationId xmlns:a16="http://schemas.microsoft.com/office/drawing/2014/main" id="{9FA90019-8781-4AB7-A767-1A47B62E4018}"/>
              </a:ext>
            </a:extLst>
          </p:cNvPr>
          <p:cNvSpPr txBox="1"/>
          <p:nvPr/>
        </p:nvSpPr>
        <p:spPr>
          <a:xfrm>
            <a:off x="421040" y="4919884"/>
            <a:ext cx="2696705" cy="371019"/>
          </a:xfrm>
          <a:prstGeom prst="rect">
            <a:avLst/>
          </a:prstGeom>
          <a:noFill/>
        </p:spPr>
        <p:txBody>
          <a:bodyPr wrap="square" rtlCol="0">
            <a:spAutoFit/>
          </a:bodyPr>
          <a:lstStyle/>
          <a:p>
            <a:r>
              <a:rPr lang="en-US" dirty="0"/>
              <a:t>Scoring:</a:t>
            </a:r>
          </a:p>
        </p:txBody>
      </p:sp>
    </p:spTree>
    <p:extLst>
      <p:ext uri="{BB962C8B-B14F-4D97-AF65-F5344CB8AC3E}">
        <p14:creationId xmlns:p14="http://schemas.microsoft.com/office/powerpoint/2010/main" val="2328371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E80C-ED4A-4F31-B4C6-5F53EEE240BD}"/>
              </a:ext>
            </a:extLst>
          </p:cNvPr>
          <p:cNvSpPr>
            <a:spLocks noGrp="1"/>
          </p:cNvSpPr>
          <p:nvPr>
            <p:ph type="title"/>
          </p:nvPr>
        </p:nvSpPr>
        <p:spPr/>
        <p:txBody>
          <a:bodyPr>
            <a:normAutofit/>
          </a:bodyPr>
          <a:lstStyle/>
          <a:p>
            <a:r>
              <a:rPr lang="en-US" sz="3600" dirty="0"/>
              <a:t>TREATMENT and REFERRALS</a:t>
            </a:r>
          </a:p>
        </p:txBody>
      </p:sp>
      <p:sp>
        <p:nvSpPr>
          <p:cNvPr id="3" name="Content Placeholder 2">
            <a:extLst>
              <a:ext uri="{FF2B5EF4-FFF2-40B4-BE49-F238E27FC236}">
                <a16:creationId xmlns:a16="http://schemas.microsoft.com/office/drawing/2014/main" id="{4D620A33-053C-4F53-A8D1-FD25B4B31FE6}"/>
              </a:ext>
            </a:extLst>
          </p:cNvPr>
          <p:cNvSpPr>
            <a:spLocks noGrp="1"/>
          </p:cNvSpPr>
          <p:nvPr>
            <p:ph idx="1"/>
          </p:nvPr>
        </p:nvSpPr>
        <p:spPr>
          <a:xfrm>
            <a:off x="345715" y="1463041"/>
            <a:ext cx="11500567" cy="4457312"/>
          </a:xfrm>
        </p:spPr>
        <p:txBody>
          <a:bodyPr>
            <a:normAutofit/>
          </a:bodyPr>
          <a:lstStyle/>
          <a:p>
            <a:r>
              <a:rPr lang="en-US" sz="3200" dirty="0"/>
              <a:t>Per the AAP Policy Statement in 2003*, pediatricians have a role to play in treating the patient and monitoring refeeding– but also communicating with the team --- the nutritionist and therapist (and possibly psychiatrist). </a:t>
            </a:r>
          </a:p>
          <a:p>
            <a:r>
              <a:rPr lang="en-US" sz="3200" dirty="0"/>
              <a:t>Explore family’s concerns about ED treatment with specialists…</a:t>
            </a:r>
          </a:p>
          <a:p>
            <a:r>
              <a:rPr lang="en-US" sz="3200" dirty="0"/>
              <a:t>Nutritionist </a:t>
            </a:r>
          </a:p>
          <a:p>
            <a:r>
              <a:rPr lang="en-US" sz="3200" dirty="0"/>
              <a:t>Therapist experienced in EDs</a:t>
            </a:r>
          </a:p>
          <a:p>
            <a:r>
              <a:rPr lang="en-US" sz="3200" dirty="0"/>
              <a:t>Psychiatrist..</a:t>
            </a:r>
          </a:p>
          <a:p>
            <a:endParaRPr lang="en-US" dirty="0"/>
          </a:p>
        </p:txBody>
      </p:sp>
      <p:sp>
        <p:nvSpPr>
          <p:cNvPr id="4" name="TextBox 3">
            <a:extLst>
              <a:ext uri="{FF2B5EF4-FFF2-40B4-BE49-F238E27FC236}">
                <a16:creationId xmlns:a16="http://schemas.microsoft.com/office/drawing/2014/main" id="{CE2D35CD-0D61-4572-82CE-9FDB44C4667D}"/>
              </a:ext>
            </a:extLst>
          </p:cNvPr>
          <p:cNvSpPr txBox="1"/>
          <p:nvPr/>
        </p:nvSpPr>
        <p:spPr>
          <a:xfrm>
            <a:off x="868680" y="6384967"/>
            <a:ext cx="8702040" cy="338554"/>
          </a:xfrm>
          <a:prstGeom prst="rect">
            <a:avLst/>
          </a:prstGeom>
          <a:noFill/>
        </p:spPr>
        <p:txBody>
          <a:bodyPr wrap="square" rtlCol="0">
            <a:spAutoFit/>
          </a:bodyPr>
          <a:lstStyle/>
          <a:p>
            <a:r>
              <a:rPr lang="en-US" sz="1600" dirty="0"/>
              <a:t>*AAP Policy Statement – Identifying and Treating Eating Disorders; Pediatrics January 2003</a:t>
            </a:r>
          </a:p>
        </p:txBody>
      </p:sp>
      <p:pic>
        <p:nvPicPr>
          <p:cNvPr id="6" name="Picture 5">
            <a:extLst>
              <a:ext uri="{FF2B5EF4-FFF2-40B4-BE49-F238E27FC236}">
                <a16:creationId xmlns:a16="http://schemas.microsoft.com/office/drawing/2014/main" id="{E949A147-B72A-4103-A015-3D52F0066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275" y="3691697"/>
            <a:ext cx="3254281" cy="2706191"/>
          </a:xfrm>
          <a:prstGeom prst="rect">
            <a:avLst/>
          </a:prstGeom>
        </p:spPr>
      </p:pic>
    </p:spTree>
    <p:extLst>
      <p:ext uri="{BB962C8B-B14F-4D97-AF65-F5344CB8AC3E}">
        <p14:creationId xmlns:p14="http://schemas.microsoft.com/office/powerpoint/2010/main" val="282882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65760" y="381000"/>
            <a:ext cx="9540240" cy="1143000"/>
          </a:xfrm>
        </p:spPr>
        <p:txBody>
          <a:bodyPr/>
          <a:lstStyle/>
          <a:p>
            <a:r>
              <a:rPr lang="en-US" dirty="0"/>
              <a:t> </a:t>
            </a:r>
            <a:r>
              <a:rPr lang="en-US" sz="4000" dirty="0"/>
              <a:t>Family Role Induction </a:t>
            </a:r>
          </a:p>
        </p:txBody>
      </p:sp>
      <p:sp>
        <p:nvSpPr>
          <p:cNvPr id="93187" name="Rectangle 3"/>
          <p:cNvSpPr>
            <a:spLocks noGrp="1" noChangeArrowheads="1"/>
          </p:cNvSpPr>
          <p:nvPr>
            <p:ph type="body" idx="1"/>
          </p:nvPr>
        </p:nvSpPr>
        <p:spPr>
          <a:xfrm>
            <a:off x="365760" y="1524000"/>
            <a:ext cx="9433560" cy="4953000"/>
          </a:xfrm>
        </p:spPr>
        <p:txBody>
          <a:bodyPr>
            <a:normAutofit/>
          </a:bodyPr>
          <a:lstStyle/>
          <a:p>
            <a:pPr>
              <a:lnSpc>
                <a:spcPct val="90000"/>
              </a:lnSpc>
            </a:pPr>
            <a:r>
              <a:rPr lang="en-US" sz="3600" dirty="0"/>
              <a:t>Involve all parents</a:t>
            </a:r>
          </a:p>
          <a:p>
            <a:r>
              <a:rPr lang="en-US" sz="3600" dirty="0"/>
              <a:t>Dispel blame </a:t>
            </a:r>
          </a:p>
          <a:p>
            <a:pPr>
              <a:lnSpc>
                <a:spcPct val="90000"/>
              </a:lnSpc>
            </a:pPr>
            <a:r>
              <a:rPr lang="en-US" sz="3600" dirty="0"/>
              <a:t>Firm but supportive limits</a:t>
            </a:r>
          </a:p>
          <a:p>
            <a:pPr>
              <a:lnSpc>
                <a:spcPct val="90000"/>
              </a:lnSpc>
            </a:pPr>
            <a:r>
              <a:rPr lang="en-US" sz="3600" dirty="0"/>
              <a:t>Avoid splitting</a:t>
            </a:r>
          </a:p>
          <a:p>
            <a:pPr>
              <a:lnSpc>
                <a:spcPct val="90000"/>
              </a:lnSpc>
            </a:pPr>
            <a:r>
              <a:rPr lang="en-US" sz="3600" dirty="0"/>
              <a:t>Keep a close eye on safety risks</a:t>
            </a:r>
          </a:p>
          <a:p>
            <a:pPr>
              <a:lnSpc>
                <a:spcPct val="90000"/>
              </a:lnSpc>
            </a:pPr>
            <a:r>
              <a:rPr lang="en-US" sz="3600" dirty="0"/>
              <a:t>Need for a team approach (with PCP, parents and mental health therapist, psychiatrist and dietician </a:t>
            </a:r>
            <a:r>
              <a:rPr lang="en-US" sz="3600" dirty="0" err="1"/>
              <a:t>etc</a:t>
            </a:r>
            <a:r>
              <a:rPr lang="en-US" sz="3600" dirty="0"/>
              <a:t>). </a:t>
            </a:r>
          </a:p>
          <a:p>
            <a:pPr>
              <a:lnSpc>
                <a:spcPct val="90000"/>
              </a:lnSpc>
            </a:pPr>
            <a:endParaRPr lang="en-US" dirty="0"/>
          </a:p>
        </p:txBody>
      </p:sp>
      <p:pic>
        <p:nvPicPr>
          <p:cNvPr id="5" name="Content Placeholder 3">
            <a:extLst>
              <a:ext uri="{FF2B5EF4-FFF2-40B4-BE49-F238E27FC236}">
                <a16:creationId xmlns:a16="http://schemas.microsoft.com/office/drawing/2014/main" id="{BFC74789-677A-423A-AAFC-B111F58974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116" y="1481380"/>
            <a:ext cx="3559444" cy="3359693"/>
          </a:xfrm>
          <a:prstGeom prst="rect">
            <a:avLst/>
          </a:prstGeom>
        </p:spPr>
      </p:pic>
    </p:spTree>
    <p:extLst>
      <p:ext uri="{BB962C8B-B14F-4D97-AF65-F5344CB8AC3E}">
        <p14:creationId xmlns:p14="http://schemas.microsoft.com/office/powerpoint/2010/main" val="2222813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 &amp; Funding</a:t>
            </a:r>
          </a:p>
        </p:txBody>
      </p:sp>
      <p:sp>
        <p:nvSpPr>
          <p:cNvPr id="3" name="Content Placeholder 2"/>
          <p:cNvSpPr>
            <a:spLocks noGrp="1"/>
          </p:cNvSpPr>
          <p:nvPr>
            <p:ph idx="1"/>
          </p:nvPr>
        </p:nvSpPr>
        <p:spPr/>
        <p:txBody>
          <a:bodyPr/>
          <a:lstStyle/>
          <a:p>
            <a:r>
              <a:rPr lang="en-US" dirty="0"/>
              <a:t>BHIPP is supported by funding from the </a:t>
            </a:r>
            <a:r>
              <a:rPr lang="en-US" b="1" dirty="0"/>
              <a:t>Maryland Department of Health, Behavioral Health Administration </a:t>
            </a:r>
            <a:r>
              <a:rPr lang="en-US" dirty="0"/>
              <a:t>and operates as a collaboration between the </a:t>
            </a:r>
            <a:r>
              <a:rPr lang="en-US" b="1" dirty="0"/>
              <a:t>University of Maryland School of Medicine</a:t>
            </a:r>
            <a:r>
              <a:rPr lang="en-US" dirty="0"/>
              <a:t>, the </a:t>
            </a:r>
            <a:r>
              <a:rPr lang="en-US" b="1" dirty="0"/>
              <a:t>Johns Hopkins University School of Medicine</a:t>
            </a:r>
            <a:r>
              <a:rPr lang="en-US" dirty="0"/>
              <a:t>, </a:t>
            </a:r>
            <a:r>
              <a:rPr lang="en-US" b="1" dirty="0"/>
              <a:t>Salisbury University </a:t>
            </a:r>
            <a:r>
              <a:rPr lang="en-US" dirty="0"/>
              <a:t>and </a:t>
            </a:r>
            <a:r>
              <a:rPr lang="en-US" b="1" dirty="0"/>
              <a:t>Morgan State University</a:t>
            </a:r>
            <a:r>
              <a:rPr lang="en-US" dirty="0"/>
              <a:t>.</a:t>
            </a:r>
          </a:p>
          <a:p>
            <a:endParaRPr lang="en-US" dirty="0"/>
          </a:p>
          <a:p>
            <a:r>
              <a:rPr lang="en-US" i="1" dirty="0"/>
              <a:t>This program is supported by the </a:t>
            </a:r>
            <a:r>
              <a:rPr lang="en-US" b="1" i="1" dirty="0"/>
              <a:t>Health Resources and Services Administration (HRSA) </a:t>
            </a:r>
            <a:r>
              <a:rPr lang="en-US" i="1" dirty="0"/>
              <a:t>of the U.S. Department of Health and Human Services (HHS) as part of an award totaling $433,296  with approximately 20% financed by non-governmental sources. The contents of this presentation are those of the author(s) and do not necessarily represent the official views of, nor an endorsement, by HRSA, HHS or the U.S. Government. For more information, visit </a:t>
            </a:r>
            <a:r>
              <a:rPr lang="en-US" i="1" u="sng" dirty="0">
                <a:hlinkClick r:id="rId2"/>
              </a:rPr>
              <a:t>www.hrsa.gov</a:t>
            </a:r>
            <a:r>
              <a:rPr lang="en-US" i="1" dirty="0"/>
              <a:t>. </a:t>
            </a:r>
            <a:endParaRPr lang="en-US" dirty="0"/>
          </a:p>
        </p:txBody>
      </p:sp>
      <p:sp>
        <p:nvSpPr>
          <p:cNvPr id="5" name="Date Placeholder 3"/>
          <p:cNvSpPr>
            <a:spLocks noGrp="1"/>
          </p:cNvSpPr>
          <p:nvPr>
            <p:ph type="dt" sz="half" idx="10"/>
          </p:nvPr>
        </p:nvSpPr>
        <p:spPr>
          <a:xfrm>
            <a:off x="1688777" y="6412006"/>
            <a:ext cx="1883668" cy="309470"/>
          </a:xfrm>
        </p:spPr>
        <p:txBody>
          <a:bodyPr/>
          <a:lstStyle/>
          <a:p>
            <a:fld id="{3C352946-8834-419D-873E-83A2D53642A5}" type="datetimeFigureOut">
              <a:rPr lang="en-US" smtClean="0"/>
              <a:t>2/17/2021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97" y="5219864"/>
            <a:ext cx="2461508" cy="661402"/>
          </a:xfrm>
          <a:prstGeom prst="rect">
            <a:avLst/>
          </a:prstGeom>
        </p:spPr>
      </p:pic>
      <p:pic>
        <p:nvPicPr>
          <p:cNvPr id="7" name="Picture 6"/>
          <p:cNvPicPr>
            <a:picLocks noChangeAspect="1"/>
          </p:cNvPicPr>
          <p:nvPr/>
        </p:nvPicPr>
        <p:blipFill>
          <a:blip r:embed="rId4"/>
          <a:stretch>
            <a:fillRect/>
          </a:stretch>
        </p:blipFill>
        <p:spPr>
          <a:xfrm>
            <a:off x="3834222" y="5502895"/>
            <a:ext cx="1493825" cy="7567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6263" y="5314252"/>
            <a:ext cx="1599402" cy="533134"/>
          </a:xfrm>
          <a:prstGeom prst="rect">
            <a:avLst/>
          </a:prstGeom>
        </p:spPr>
      </p:pic>
      <p:pic>
        <p:nvPicPr>
          <p:cNvPr id="9" name="Picture 8">
            <a:extLst>
              <a:ext uri="{FF2B5EF4-FFF2-40B4-BE49-F238E27FC236}">
                <a16:creationId xmlns:a16="http://schemas.microsoft.com/office/drawing/2014/main" id="{BDC5E5AB-D157-4934-A988-85D60823D2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3882" y="5177085"/>
            <a:ext cx="1268494" cy="1268494"/>
          </a:xfrm>
          <a:prstGeom prst="rect">
            <a:avLst/>
          </a:prstGeom>
        </p:spPr>
      </p:pic>
    </p:spTree>
    <p:extLst>
      <p:ext uri="{BB962C8B-B14F-4D97-AF65-F5344CB8AC3E}">
        <p14:creationId xmlns:p14="http://schemas.microsoft.com/office/powerpoint/2010/main" val="3778745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9B16-14F4-4618-B08F-7903F1E48F34}"/>
              </a:ext>
            </a:extLst>
          </p:cNvPr>
          <p:cNvSpPr>
            <a:spLocks noGrp="1"/>
          </p:cNvSpPr>
          <p:nvPr>
            <p:ph type="title"/>
          </p:nvPr>
        </p:nvSpPr>
        <p:spPr/>
        <p:txBody>
          <a:bodyPr/>
          <a:lstStyle/>
          <a:p>
            <a:r>
              <a:rPr lang="en-US" dirty="0"/>
              <a:t>What LEVEL OF CARE?</a:t>
            </a:r>
          </a:p>
        </p:txBody>
      </p:sp>
      <p:sp>
        <p:nvSpPr>
          <p:cNvPr id="3" name="Content Placeholder 2">
            <a:extLst>
              <a:ext uri="{FF2B5EF4-FFF2-40B4-BE49-F238E27FC236}">
                <a16:creationId xmlns:a16="http://schemas.microsoft.com/office/drawing/2014/main" id="{D4CCD3B7-D2CB-4BB0-B53E-5E6007D35264}"/>
              </a:ext>
            </a:extLst>
          </p:cNvPr>
          <p:cNvSpPr>
            <a:spLocks noGrp="1"/>
          </p:cNvSpPr>
          <p:nvPr>
            <p:ph sz="half" idx="1"/>
          </p:nvPr>
        </p:nvSpPr>
        <p:spPr>
          <a:xfrm>
            <a:off x="375426" y="1474306"/>
            <a:ext cx="5720574" cy="4515013"/>
          </a:xfrm>
        </p:spPr>
        <p:txBody>
          <a:bodyPr>
            <a:normAutofit/>
          </a:bodyPr>
          <a:lstStyle/>
          <a:p>
            <a:pPr marL="457200" indent="-457200">
              <a:buFont typeface="+mj-lt"/>
              <a:buAutoNum type="arabicPeriod"/>
            </a:pPr>
            <a:r>
              <a:rPr lang="en-US" sz="3200" dirty="0"/>
              <a:t>Outpatient</a:t>
            </a:r>
          </a:p>
          <a:p>
            <a:pPr marL="457200" indent="-457200">
              <a:buFont typeface="+mj-lt"/>
              <a:buAutoNum type="arabicPeriod"/>
            </a:pPr>
            <a:r>
              <a:rPr lang="en-US" sz="3200" dirty="0"/>
              <a:t>Intensive Outpatient</a:t>
            </a:r>
          </a:p>
          <a:p>
            <a:pPr marL="457200" indent="-457200">
              <a:buFont typeface="+mj-lt"/>
              <a:buAutoNum type="arabicPeriod"/>
            </a:pPr>
            <a:r>
              <a:rPr lang="en-US" sz="3200" dirty="0"/>
              <a:t>Day Hospital</a:t>
            </a:r>
          </a:p>
          <a:p>
            <a:pPr marL="457200" indent="-457200">
              <a:buFont typeface="+mj-lt"/>
              <a:buAutoNum type="arabicPeriod"/>
            </a:pPr>
            <a:r>
              <a:rPr lang="en-US" sz="3200" dirty="0"/>
              <a:t>Residential</a:t>
            </a:r>
          </a:p>
          <a:p>
            <a:pPr marL="457200" indent="-457200">
              <a:buFont typeface="+mj-lt"/>
              <a:buAutoNum type="arabicPeriod"/>
            </a:pPr>
            <a:r>
              <a:rPr lang="en-US" sz="3200" dirty="0"/>
              <a:t>Inpatient Psychiatric</a:t>
            </a:r>
          </a:p>
          <a:p>
            <a:pPr marL="457200" indent="-457200">
              <a:buFont typeface="+mj-lt"/>
              <a:buAutoNum type="arabicPeriod"/>
            </a:pPr>
            <a:r>
              <a:rPr lang="en-US" sz="3200" dirty="0"/>
              <a:t>Inpatient Medical </a:t>
            </a:r>
          </a:p>
        </p:txBody>
      </p:sp>
      <p:pic>
        <p:nvPicPr>
          <p:cNvPr id="2052" name="Picture 4" descr="doctor icon with stethoscope in monitor and back on person in forefront">
            <a:extLst>
              <a:ext uri="{FF2B5EF4-FFF2-40B4-BE49-F238E27FC236}">
                <a16:creationId xmlns:a16="http://schemas.microsoft.com/office/drawing/2014/main" id="{BC6F80B7-4F78-4793-9FB0-BBC1CA42604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5907654" y="1474307"/>
            <a:ext cx="4910163" cy="3964813"/>
          </a:xfrm>
          <a:prstGeom prst="rect">
            <a:avLst/>
          </a:prstGeom>
          <a:solidFill>
            <a:srgbClr val="C00000"/>
          </a:solidFill>
        </p:spPr>
      </p:pic>
    </p:spTree>
    <p:extLst>
      <p:ext uri="{BB962C8B-B14F-4D97-AF65-F5344CB8AC3E}">
        <p14:creationId xmlns:p14="http://schemas.microsoft.com/office/powerpoint/2010/main" val="2918496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D634-AA9F-4662-8D62-312B9E0EF693}"/>
              </a:ext>
            </a:extLst>
          </p:cNvPr>
          <p:cNvSpPr>
            <a:spLocks noGrp="1"/>
          </p:cNvSpPr>
          <p:nvPr>
            <p:ph type="title"/>
          </p:nvPr>
        </p:nvSpPr>
        <p:spPr/>
        <p:txBody>
          <a:bodyPr/>
          <a:lstStyle/>
          <a:p>
            <a:r>
              <a:rPr lang="en-US" sz="3200" dirty="0"/>
              <a:t>INDICATIONS</a:t>
            </a:r>
            <a:r>
              <a:rPr lang="en-US" dirty="0"/>
              <a:t> FOR  HIGHER LEVEL OF CARE / HOSPITALIZATION</a:t>
            </a:r>
          </a:p>
        </p:txBody>
      </p:sp>
      <p:sp>
        <p:nvSpPr>
          <p:cNvPr id="3" name="Content Placeholder 2">
            <a:extLst>
              <a:ext uri="{FF2B5EF4-FFF2-40B4-BE49-F238E27FC236}">
                <a16:creationId xmlns:a16="http://schemas.microsoft.com/office/drawing/2014/main" id="{DE51F948-F6B9-4C9A-95DC-68BD98AD210E}"/>
              </a:ext>
            </a:extLst>
          </p:cNvPr>
          <p:cNvSpPr>
            <a:spLocks noGrp="1"/>
          </p:cNvSpPr>
          <p:nvPr>
            <p:ph idx="1"/>
          </p:nvPr>
        </p:nvSpPr>
        <p:spPr>
          <a:xfrm>
            <a:off x="345715" y="1214858"/>
            <a:ext cx="11500567" cy="4942102"/>
          </a:xfrm>
        </p:spPr>
        <p:txBody>
          <a:bodyPr>
            <a:noAutofit/>
          </a:bodyPr>
          <a:lstStyle/>
          <a:p>
            <a:r>
              <a:rPr lang="en-US" sz="3200" dirty="0"/>
              <a:t>Failure of outpatient treatment</a:t>
            </a:r>
          </a:p>
          <a:p>
            <a:r>
              <a:rPr lang="en-US" sz="3200" dirty="0"/>
              <a:t>Weight loss (extreme or rapid)</a:t>
            </a:r>
          </a:p>
          <a:p>
            <a:r>
              <a:rPr lang="en-US" sz="3200" dirty="0"/>
              <a:t>Acute food refusal</a:t>
            </a:r>
          </a:p>
          <a:p>
            <a:r>
              <a:rPr lang="en-US" sz="3200" dirty="0"/>
              <a:t>Arrested growth and development</a:t>
            </a:r>
          </a:p>
          <a:p>
            <a:r>
              <a:rPr lang="en-US" sz="3200" dirty="0"/>
              <a:t>Acute medical safety concern -</a:t>
            </a:r>
            <a:r>
              <a:rPr lang="en-US" sz="3200" dirty="0">
                <a:sym typeface="Wingdings" panose="05000000000000000000" pitchFamily="2" charset="2"/>
              </a:rPr>
              <a:t> electrolytes, low sugar, Vital signs (HR&lt;40, Orthostasis, hypotension, long </a:t>
            </a:r>
            <a:r>
              <a:rPr lang="en-US" sz="3200" dirty="0" err="1">
                <a:sym typeface="Wingdings" panose="05000000000000000000" pitchFamily="2" charset="2"/>
              </a:rPr>
              <a:t>Qtc</a:t>
            </a:r>
            <a:r>
              <a:rPr lang="en-US" sz="3200" dirty="0">
                <a:sym typeface="Wingdings" panose="05000000000000000000" pitchFamily="2" charset="2"/>
              </a:rPr>
              <a:t> or EKG abnormalities)</a:t>
            </a:r>
          </a:p>
          <a:p>
            <a:r>
              <a:rPr lang="en-US" sz="3200" dirty="0">
                <a:sym typeface="Wingdings" panose="05000000000000000000" pitchFamily="2" charset="2"/>
              </a:rPr>
              <a:t>Acute psychiatric safety concern suicidal thinking, depression, obsessions</a:t>
            </a:r>
            <a:r>
              <a:rPr lang="en-US" sz="2800" dirty="0">
                <a:sym typeface="Wingdings" panose="05000000000000000000" pitchFamily="2" charset="2"/>
              </a:rPr>
              <a:t>)</a:t>
            </a:r>
          </a:p>
        </p:txBody>
      </p:sp>
      <p:sp>
        <p:nvSpPr>
          <p:cNvPr id="6" name="TextBox 5">
            <a:extLst>
              <a:ext uri="{FF2B5EF4-FFF2-40B4-BE49-F238E27FC236}">
                <a16:creationId xmlns:a16="http://schemas.microsoft.com/office/drawing/2014/main" id="{C55AFBF2-73BC-4E11-B138-774452FE0EFA}"/>
              </a:ext>
            </a:extLst>
          </p:cNvPr>
          <p:cNvSpPr txBox="1"/>
          <p:nvPr/>
        </p:nvSpPr>
        <p:spPr>
          <a:xfrm>
            <a:off x="864973" y="5733536"/>
            <a:ext cx="10651524" cy="646331"/>
          </a:xfrm>
          <a:prstGeom prst="rect">
            <a:avLst/>
          </a:prstGeom>
          <a:noFill/>
        </p:spPr>
        <p:txBody>
          <a:bodyPr wrap="square" rtlCol="0">
            <a:spAutoFit/>
          </a:bodyPr>
          <a:lstStyle/>
          <a:p>
            <a:r>
              <a:rPr lang="en-US" dirty="0"/>
              <a:t>Society for Adolescent Medicine Paper 2003</a:t>
            </a:r>
          </a:p>
          <a:p>
            <a:r>
              <a:rPr lang="en-US" dirty="0"/>
              <a:t>APA Practice Guidelines Eating Disorders and AACAP 2015 Practice Parameters</a:t>
            </a:r>
          </a:p>
        </p:txBody>
      </p:sp>
      <p:pic>
        <p:nvPicPr>
          <p:cNvPr id="4098" name="Picture 2" descr="Image result for désordre alimentaire anorexie">
            <a:extLst>
              <a:ext uri="{FF2B5EF4-FFF2-40B4-BE49-F238E27FC236}">
                <a16:creationId xmlns:a16="http://schemas.microsoft.com/office/drawing/2014/main" id="{B466516F-1D2B-4AE8-A5B3-E840FF37F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08" y="1321888"/>
            <a:ext cx="3487118" cy="2320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2CC2CD-AC20-4D91-97E2-BA34C21E7F67}"/>
              </a:ext>
            </a:extLst>
          </p:cNvPr>
          <p:cNvSpPr txBox="1"/>
          <p:nvPr/>
        </p:nvSpPr>
        <p:spPr>
          <a:xfrm>
            <a:off x="6230319" y="1828800"/>
            <a:ext cx="5501898" cy="144134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006419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6051-2F09-4F74-8525-0A33DF5390AE}"/>
              </a:ext>
            </a:extLst>
          </p:cNvPr>
          <p:cNvSpPr>
            <a:spLocks noGrp="1"/>
          </p:cNvSpPr>
          <p:nvPr>
            <p:ph type="title"/>
          </p:nvPr>
        </p:nvSpPr>
        <p:spPr>
          <a:xfrm>
            <a:off x="630841" y="305554"/>
            <a:ext cx="10553627" cy="909304"/>
          </a:xfrm>
        </p:spPr>
        <p:txBody>
          <a:bodyPr anchor="ctr">
            <a:normAutofit/>
          </a:bodyPr>
          <a:lstStyle/>
          <a:p>
            <a:r>
              <a:rPr lang="en-US" sz="3200" dirty="0"/>
              <a:t>OUTPATIENT TREATMENT GOALS: </a:t>
            </a:r>
          </a:p>
        </p:txBody>
      </p:sp>
      <p:pic>
        <p:nvPicPr>
          <p:cNvPr id="6" name="Picture 5">
            <a:extLst>
              <a:ext uri="{FF2B5EF4-FFF2-40B4-BE49-F238E27FC236}">
                <a16:creationId xmlns:a16="http://schemas.microsoft.com/office/drawing/2014/main" id="{84DF59EC-EB29-4E23-9582-779CD9408E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19" y="2681207"/>
            <a:ext cx="2688180" cy="2688180"/>
          </a:xfrm>
          <a:prstGeom prst="rect">
            <a:avLst/>
          </a:prstGeom>
          <a:noFill/>
        </p:spPr>
      </p:pic>
      <p:sp>
        <p:nvSpPr>
          <p:cNvPr id="3" name="Content Placeholder 2">
            <a:extLst>
              <a:ext uri="{FF2B5EF4-FFF2-40B4-BE49-F238E27FC236}">
                <a16:creationId xmlns:a16="http://schemas.microsoft.com/office/drawing/2014/main" id="{B09356AA-FFD0-46FB-8E4E-7A521CFA3D9A}"/>
              </a:ext>
            </a:extLst>
          </p:cNvPr>
          <p:cNvSpPr>
            <a:spLocks noGrp="1"/>
          </p:cNvSpPr>
          <p:nvPr>
            <p:ph sz="half" idx="2"/>
          </p:nvPr>
        </p:nvSpPr>
        <p:spPr>
          <a:xfrm>
            <a:off x="2526224" y="1488613"/>
            <a:ext cx="9290351" cy="5206654"/>
          </a:xfrm>
        </p:spPr>
        <p:txBody>
          <a:bodyPr anchor="ctr">
            <a:normAutofit/>
          </a:bodyPr>
          <a:lstStyle/>
          <a:p>
            <a:r>
              <a:rPr lang="en-US" sz="3200" dirty="0"/>
              <a:t>Address ambivalence</a:t>
            </a:r>
          </a:p>
          <a:p>
            <a:r>
              <a:rPr lang="en-US" sz="3200" dirty="0"/>
              <a:t>Helping the family who is in charge</a:t>
            </a:r>
          </a:p>
          <a:p>
            <a:r>
              <a:rPr lang="en-US" sz="3200" dirty="0"/>
              <a:t>Regular meals, snacks</a:t>
            </a:r>
          </a:p>
          <a:p>
            <a:r>
              <a:rPr lang="en-US" sz="3200" dirty="0"/>
              <a:t>Stop ED behaviors like binge/purging (depending on the specific disorder)</a:t>
            </a:r>
          </a:p>
          <a:p>
            <a:r>
              <a:rPr lang="en-US" sz="3200" dirty="0"/>
              <a:t>Weight restoration if underweight (safe refeeding)</a:t>
            </a:r>
          </a:p>
          <a:p>
            <a:r>
              <a:rPr lang="en-US" sz="3200" dirty="0"/>
              <a:t>Medical follow up (including weight)</a:t>
            </a:r>
          </a:p>
          <a:p>
            <a:r>
              <a:rPr lang="en-US" sz="3200" dirty="0"/>
              <a:t>Meds  for psychiatric comorbidities? </a:t>
            </a:r>
          </a:p>
          <a:p>
            <a:pPr marL="0" indent="0">
              <a:buNone/>
            </a:pPr>
            <a:r>
              <a:rPr lang="en-US" sz="3200" dirty="0"/>
              <a:t>(once refed if low weight especially)</a:t>
            </a:r>
          </a:p>
        </p:txBody>
      </p:sp>
    </p:spTree>
    <p:extLst>
      <p:ext uri="{BB962C8B-B14F-4D97-AF65-F5344CB8AC3E}">
        <p14:creationId xmlns:p14="http://schemas.microsoft.com/office/powerpoint/2010/main" val="1274649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7D1B-C04C-4AC5-98FC-44E73F47A6C0}"/>
              </a:ext>
            </a:extLst>
          </p:cNvPr>
          <p:cNvSpPr>
            <a:spLocks noGrp="1"/>
          </p:cNvSpPr>
          <p:nvPr>
            <p:ph type="title"/>
          </p:nvPr>
        </p:nvSpPr>
        <p:spPr>
          <a:xfrm>
            <a:off x="630841" y="305554"/>
            <a:ext cx="10553627" cy="909304"/>
          </a:xfrm>
        </p:spPr>
        <p:txBody>
          <a:bodyPr anchor="ctr">
            <a:normAutofit/>
          </a:bodyPr>
          <a:lstStyle/>
          <a:p>
            <a:r>
              <a:rPr lang="en-US" dirty="0"/>
              <a:t>Nutritional Referrals?</a:t>
            </a:r>
          </a:p>
        </p:txBody>
      </p:sp>
      <p:pic>
        <p:nvPicPr>
          <p:cNvPr id="9218" name="Picture 2" descr="Image result for my plate">
            <a:extLst>
              <a:ext uri="{FF2B5EF4-FFF2-40B4-BE49-F238E27FC236}">
                <a16:creationId xmlns:a16="http://schemas.microsoft.com/office/drawing/2014/main" id="{791B0362-EF99-490D-991E-7D7A53954B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8329" y="1474306"/>
            <a:ext cx="6354462" cy="4515013"/>
          </a:xfrm>
          <a:prstGeom prst="rect">
            <a:avLst/>
          </a:prstGeom>
          <a:solidFill>
            <a:srgbClr val="FFFFFF"/>
          </a:solidFill>
        </p:spPr>
      </p:pic>
      <p:sp>
        <p:nvSpPr>
          <p:cNvPr id="3" name="Content Placeholder 2">
            <a:extLst>
              <a:ext uri="{FF2B5EF4-FFF2-40B4-BE49-F238E27FC236}">
                <a16:creationId xmlns:a16="http://schemas.microsoft.com/office/drawing/2014/main" id="{1E3E543B-AD69-4837-A68D-98490DA17365}"/>
              </a:ext>
            </a:extLst>
          </p:cNvPr>
          <p:cNvSpPr>
            <a:spLocks noGrp="1"/>
          </p:cNvSpPr>
          <p:nvPr>
            <p:ph sz="half" idx="2"/>
          </p:nvPr>
        </p:nvSpPr>
        <p:spPr>
          <a:xfrm>
            <a:off x="6922791" y="1277459"/>
            <a:ext cx="4893784" cy="4515012"/>
          </a:xfrm>
        </p:spPr>
        <p:txBody>
          <a:bodyPr anchor="ctr">
            <a:normAutofit/>
          </a:bodyPr>
          <a:lstStyle/>
          <a:p>
            <a:pPr>
              <a:buFont typeface="Wingdings" panose="05000000000000000000" pitchFamily="2" charset="2"/>
              <a:buChar char="§"/>
            </a:pPr>
            <a:r>
              <a:rPr lang="en-US" sz="3600" dirty="0"/>
              <a:t>Refeeding as an outpatient</a:t>
            </a:r>
          </a:p>
          <a:p>
            <a:pPr>
              <a:buFont typeface="Wingdings" panose="05000000000000000000" pitchFamily="2" charset="2"/>
              <a:buChar char="§"/>
            </a:pPr>
            <a:r>
              <a:rPr lang="en-US" sz="3600" dirty="0"/>
              <a:t>Malnutrition</a:t>
            </a:r>
          </a:p>
          <a:p>
            <a:pPr>
              <a:buFont typeface="Wingdings" panose="05000000000000000000" pitchFamily="2" charset="2"/>
              <a:buChar char="§"/>
            </a:pPr>
            <a:r>
              <a:rPr lang="en-US" sz="3600" dirty="0"/>
              <a:t>Eating disorder symptoms (even if weight is not the focus)</a:t>
            </a:r>
          </a:p>
          <a:p>
            <a:pPr>
              <a:buFont typeface="Wingdings" panose="05000000000000000000" pitchFamily="2" charset="2"/>
              <a:buChar char="§"/>
            </a:pPr>
            <a:r>
              <a:rPr lang="en-US" sz="3600" dirty="0"/>
              <a:t>Medical comorbidities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704425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1279-B16F-4645-BC07-15012FE275C3}"/>
              </a:ext>
            </a:extLst>
          </p:cNvPr>
          <p:cNvSpPr>
            <a:spLocks noGrp="1"/>
          </p:cNvSpPr>
          <p:nvPr>
            <p:ph type="title"/>
          </p:nvPr>
        </p:nvSpPr>
        <p:spPr>
          <a:xfrm>
            <a:off x="630841" y="0"/>
            <a:ext cx="10553627" cy="1214858"/>
          </a:xfrm>
        </p:spPr>
        <p:txBody>
          <a:bodyPr>
            <a:normAutofit/>
          </a:bodyPr>
          <a:lstStyle/>
          <a:p>
            <a:r>
              <a:rPr lang="en-US" sz="3600" b="1" dirty="0">
                <a:effectLst>
                  <a:outerShdw blurRad="38100" dist="38100" dir="2700000" algn="tl">
                    <a:srgbClr val="000000">
                      <a:alpha val="43137"/>
                    </a:srgbClr>
                  </a:outerShdw>
                </a:effectLst>
              </a:rPr>
              <a:t>Therapy for Youth with Eating Disorders…?</a:t>
            </a:r>
          </a:p>
        </p:txBody>
      </p:sp>
      <p:sp>
        <p:nvSpPr>
          <p:cNvPr id="3" name="Content Placeholder 2">
            <a:extLst>
              <a:ext uri="{FF2B5EF4-FFF2-40B4-BE49-F238E27FC236}">
                <a16:creationId xmlns:a16="http://schemas.microsoft.com/office/drawing/2014/main" id="{FD28E427-E967-45BB-B75A-EB8B1463F575}"/>
              </a:ext>
            </a:extLst>
          </p:cNvPr>
          <p:cNvSpPr>
            <a:spLocks noGrp="1"/>
          </p:cNvSpPr>
          <p:nvPr>
            <p:ph idx="1"/>
          </p:nvPr>
        </p:nvSpPr>
        <p:spPr/>
        <p:txBody>
          <a:bodyPr/>
          <a:lstStyle/>
          <a:p>
            <a:r>
              <a:rPr lang="en-US" dirty="0"/>
              <a:t>F</a:t>
            </a:r>
          </a:p>
        </p:txBody>
      </p:sp>
      <p:sp>
        <p:nvSpPr>
          <p:cNvPr id="5" name="TextBox 4">
            <a:extLst>
              <a:ext uri="{FF2B5EF4-FFF2-40B4-BE49-F238E27FC236}">
                <a16:creationId xmlns:a16="http://schemas.microsoft.com/office/drawing/2014/main" id="{54DBCE80-E46E-4266-865E-DBDC445A6230}"/>
              </a:ext>
            </a:extLst>
          </p:cNvPr>
          <p:cNvSpPr txBox="1"/>
          <p:nvPr/>
        </p:nvSpPr>
        <p:spPr>
          <a:xfrm>
            <a:off x="630841" y="6367780"/>
            <a:ext cx="8900160" cy="369332"/>
          </a:xfrm>
          <a:prstGeom prst="rect">
            <a:avLst/>
          </a:prstGeom>
          <a:noFill/>
        </p:spPr>
        <p:txBody>
          <a:bodyPr wrap="square" rtlCol="0">
            <a:spAutoFit/>
          </a:bodyPr>
          <a:lstStyle/>
          <a:p>
            <a:r>
              <a:rPr lang="en-US" dirty="0"/>
              <a:t>AACAP Practice Parameter Eating Disorder May 2015 JAACAP</a:t>
            </a:r>
          </a:p>
        </p:txBody>
      </p:sp>
      <p:graphicFrame>
        <p:nvGraphicFramePr>
          <p:cNvPr id="6" name="Table 6">
            <a:extLst>
              <a:ext uri="{FF2B5EF4-FFF2-40B4-BE49-F238E27FC236}">
                <a16:creationId xmlns:a16="http://schemas.microsoft.com/office/drawing/2014/main" id="{E0A122C2-54FF-4FCA-8A9F-8EE5106BADFE}"/>
              </a:ext>
            </a:extLst>
          </p:cNvPr>
          <p:cNvGraphicFramePr>
            <a:graphicFrameLocks noGrp="1"/>
          </p:cNvGraphicFramePr>
          <p:nvPr>
            <p:extLst>
              <p:ext uri="{D42A27DB-BD31-4B8C-83A1-F6EECF244321}">
                <p14:modId xmlns:p14="http://schemas.microsoft.com/office/powerpoint/2010/main" val="4070192016"/>
              </p:ext>
            </p:extLst>
          </p:nvPr>
        </p:nvGraphicFramePr>
        <p:xfrm>
          <a:off x="201478" y="991892"/>
          <a:ext cx="10337368" cy="6154376"/>
        </p:xfrm>
        <a:graphic>
          <a:graphicData uri="http://schemas.openxmlformats.org/drawingml/2006/table">
            <a:tbl>
              <a:tblPr firstRow="1" bandRow="1">
                <a:tableStyleId>{5C22544A-7EE6-4342-B048-85BDC9FD1C3A}</a:tableStyleId>
              </a:tblPr>
              <a:tblGrid>
                <a:gridCol w="2727702">
                  <a:extLst>
                    <a:ext uri="{9D8B030D-6E8A-4147-A177-3AD203B41FA5}">
                      <a16:colId xmlns:a16="http://schemas.microsoft.com/office/drawing/2014/main" val="2972140087"/>
                    </a:ext>
                  </a:extLst>
                </a:gridCol>
                <a:gridCol w="2040922">
                  <a:extLst>
                    <a:ext uri="{9D8B030D-6E8A-4147-A177-3AD203B41FA5}">
                      <a16:colId xmlns:a16="http://schemas.microsoft.com/office/drawing/2014/main" val="1994228614"/>
                    </a:ext>
                  </a:extLst>
                </a:gridCol>
                <a:gridCol w="2996027">
                  <a:extLst>
                    <a:ext uri="{9D8B030D-6E8A-4147-A177-3AD203B41FA5}">
                      <a16:colId xmlns:a16="http://schemas.microsoft.com/office/drawing/2014/main" val="3191084585"/>
                    </a:ext>
                  </a:extLst>
                </a:gridCol>
                <a:gridCol w="2572717">
                  <a:extLst>
                    <a:ext uri="{9D8B030D-6E8A-4147-A177-3AD203B41FA5}">
                      <a16:colId xmlns:a16="http://schemas.microsoft.com/office/drawing/2014/main" val="2703818085"/>
                    </a:ext>
                  </a:extLst>
                </a:gridCol>
              </a:tblGrid>
              <a:tr h="556616">
                <a:tc>
                  <a:txBody>
                    <a:bodyPr/>
                    <a:lstStyle/>
                    <a:p>
                      <a:r>
                        <a:rPr lang="en-US" sz="2800" b="1" dirty="0"/>
                        <a:t>TYPE</a:t>
                      </a:r>
                    </a:p>
                  </a:txBody>
                  <a:tcPr/>
                </a:tc>
                <a:tc>
                  <a:txBody>
                    <a:bodyPr/>
                    <a:lstStyle/>
                    <a:p>
                      <a:r>
                        <a:rPr lang="en-US" sz="2400" b="1" dirty="0"/>
                        <a:t>TARGETS</a:t>
                      </a:r>
                    </a:p>
                  </a:txBody>
                  <a:tcPr/>
                </a:tc>
                <a:tc>
                  <a:txBody>
                    <a:bodyPr/>
                    <a:lstStyle/>
                    <a:p>
                      <a:r>
                        <a:rPr lang="en-US" sz="2400" b="1" dirty="0"/>
                        <a:t>EVIDENCE</a:t>
                      </a:r>
                      <a:r>
                        <a:rPr lang="en-US" b="1" dirty="0"/>
                        <a:t> </a:t>
                      </a:r>
                      <a:r>
                        <a:rPr lang="en-US" sz="2400" b="1" dirty="0"/>
                        <a:t>SUMMARY</a:t>
                      </a:r>
                    </a:p>
                  </a:txBody>
                  <a:tcPr/>
                </a:tc>
                <a:tc>
                  <a:txBody>
                    <a:bodyPr/>
                    <a:lstStyle/>
                    <a:p>
                      <a:r>
                        <a:rPr lang="en-US" sz="2400" b="1" dirty="0"/>
                        <a:t>RECS</a:t>
                      </a:r>
                    </a:p>
                  </a:txBody>
                  <a:tcPr/>
                </a:tc>
                <a:extLst>
                  <a:ext uri="{0D108BD9-81ED-4DB2-BD59-A6C34878D82A}">
                    <a16:rowId xmlns:a16="http://schemas.microsoft.com/office/drawing/2014/main" val="3493202648"/>
                  </a:ext>
                </a:extLst>
              </a:tr>
              <a:tr h="1612914">
                <a:tc>
                  <a:txBody>
                    <a:bodyPr/>
                    <a:lstStyle/>
                    <a:p>
                      <a:r>
                        <a:rPr lang="en-US" sz="2800" b="1" dirty="0">
                          <a:effectLst>
                            <a:outerShdw blurRad="38100" dist="38100" dir="2700000" algn="tl">
                              <a:srgbClr val="000000">
                                <a:alpha val="43137"/>
                              </a:srgbClr>
                            </a:outerShdw>
                          </a:effectLst>
                        </a:rPr>
                        <a:t>FAMILY-BASED </a:t>
                      </a:r>
                    </a:p>
                    <a:p>
                      <a:r>
                        <a:rPr lang="en-US" sz="2800" b="1" dirty="0">
                          <a:effectLst>
                            <a:outerShdw blurRad="38100" dist="38100" dir="2700000" algn="tl">
                              <a:srgbClr val="000000">
                                <a:alpha val="43137"/>
                              </a:srgbClr>
                            </a:outerShdw>
                          </a:effectLst>
                        </a:rPr>
                        <a:t>TREATMENT</a:t>
                      </a:r>
                    </a:p>
                    <a:p>
                      <a:r>
                        <a:rPr lang="en-US" sz="2800" b="1" dirty="0">
                          <a:effectLst>
                            <a:outerShdw blurRad="38100" dist="38100" dir="2700000" algn="tl">
                              <a:srgbClr val="000000">
                                <a:alpha val="43137"/>
                              </a:srgbClr>
                            </a:outerShdw>
                          </a:effectLst>
                        </a:rPr>
                        <a:t>(FBT)</a:t>
                      </a:r>
                    </a:p>
                  </a:txBody>
                  <a:tcPr/>
                </a:tc>
                <a:tc>
                  <a:txBody>
                    <a:bodyPr/>
                    <a:lstStyle/>
                    <a:p>
                      <a:r>
                        <a:rPr lang="en-US" sz="2400" b="1" dirty="0"/>
                        <a:t>Supports parental management of behaviors</a:t>
                      </a:r>
                    </a:p>
                  </a:txBody>
                  <a:tcPr/>
                </a:tc>
                <a:tc>
                  <a:txBody>
                    <a:bodyPr/>
                    <a:lstStyle/>
                    <a:p>
                      <a:r>
                        <a:rPr lang="en-US" sz="2400" b="1" dirty="0"/>
                        <a:t> RCTs for AN</a:t>
                      </a:r>
                    </a:p>
                    <a:p>
                      <a:r>
                        <a:rPr lang="en-US" sz="2400" b="1" dirty="0"/>
                        <a:t> RCTs for BN</a:t>
                      </a:r>
                    </a:p>
                  </a:txBody>
                  <a:tcPr/>
                </a:tc>
                <a:tc>
                  <a:txBody>
                    <a:bodyPr/>
                    <a:lstStyle/>
                    <a:p>
                      <a:r>
                        <a:rPr lang="en-US" sz="2400" b="1" dirty="0"/>
                        <a:t>USEFUL FOR MOST AN &amp;BN CASES</a:t>
                      </a:r>
                    </a:p>
                  </a:txBody>
                  <a:tcPr/>
                </a:tc>
                <a:extLst>
                  <a:ext uri="{0D108BD9-81ED-4DB2-BD59-A6C34878D82A}">
                    <a16:rowId xmlns:a16="http://schemas.microsoft.com/office/drawing/2014/main" val="3315874855"/>
                  </a:ext>
                </a:extLst>
              </a:tr>
              <a:tr h="1992423">
                <a:tc>
                  <a:txBody>
                    <a:bodyPr/>
                    <a:lstStyle/>
                    <a:p>
                      <a:r>
                        <a:rPr lang="en-US" sz="2800" b="1" dirty="0">
                          <a:effectLst>
                            <a:outerShdw blurRad="38100" dist="38100" dir="2700000" algn="tl">
                              <a:srgbClr val="000000">
                                <a:alpha val="43137"/>
                              </a:srgbClr>
                            </a:outerShdw>
                          </a:effectLst>
                        </a:rPr>
                        <a:t>COGNITIVE </a:t>
                      </a:r>
                    </a:p>
                    <a:p>
                      <a:r>
                        <a:rPr lang="en-US" sz="2800" b="1" dirty="0">
                          <a:effectLst>
                            <a:outerShdw blurRad="38100" dist="38100" dir="2700000" algn="tl">
                              <a:srgbClr val="000000">
                                <a:alpha val="43137"/>
                              </a:srgbClr>
                            </a:outerShdw>
                          </a:effectLst>
                        </a:rPr>
                        <a:t>BEHAVIORAL </a:t>
                      </a:r>
                    </a:p>
                    <a:p>
                      <a:r>
                        <a:rPr lang="en-US" sz="2800" b="1" dirty="0">
                          <a:effectLst>
                            <a:outerShdw blurRad="38100" dist="38100" dir="2700000" algn="tl">
                              <a:srgbClr val="000000">
                                <a:alpha val="43137"/>
                              </a:srgbClr>
                            </a:outerShdw>
                          </a:effectLst>
                        </a:rPr>
                        <a:t>THERAPY </a:t>
                      </a:r>
                    </a:p>
                    <a:p>
                      <a:r>
                        <a:rPr lang="en-US" sz="2800" b="1" dirty="0">
                          <a:effectLst>
                            <a:outerShdw blurRad="38100" dist="38100" dir="2700000" algn="tl">
                              <a:srgbClr val="000000">
                                <a:alpha val="43137"/>
                              </a:srgbClr>
                            </a:outerShdw>
                          </a:effectLst>
                        </a:rPr>
                        <a:t>(CBT)</a:t>
                      </a:r>
                    </a:p>
                  </a:txBody>
                  <a:tcPr/>
                </a:tc>
                <a:tc>
                  <a:txBody>
                    <a:bodyPr/>
                    <a:lstStyle/>
                    <a:p>
                      <a:r>
                        <a:rPr lang="en-US" sz="2400" b="1" dirty="0"/>
                        <a:t>Manage distorted cognitions, fear of  weight gain</a:t>
                      </a:r>
                    </a:p>
                  </a:txBody>
                  <a:tcPr/>
                </a:tc>
                <a:tc>
                  <a:txBody>
                    <a:bodyPr/>
                    <a:lstStyle/>
                    <a:p>
                      <a:r>
                        <a:rPr lang="en-US" sz="2400" b="1" dirty="0"/>
                        <a:t>1 RCT and 1 case study for BN</a:t>
                      </a:r>
                    </a:p>
                    <a:p>
                      <a:r>
                        <a:rPr lang="en-US" sz="2400" b="1" dirty="0"/>
                        <a:t>No data for AN or BED in youth yet</a:t>
                      </a:r>
                    </a:p>
                  </a:txBody>
                  <a:tcPr/>
                </a:tc>
                <a:tc>
                  <a:txBody>
                    <a:bodyPr/>
                    <a:lstStyle/>
                    <a:p>
                      <a:r>
                        <a:rPr lang="en-US" sz="2400" b="1" dirty="0"/>
                        <a:t>May be useful for BN</a:t>
                      </a:r>
                    </a:p>
                  </a:txBody>
                  <a:tcPr/>
                </a:tc>
                <a:extLst>
                  <a:ext uri="{0D108BD9-81ED-4DB2-BD59-A6C34878D82A}">
                    <a16:rowId xmlns:a16="http://schemas.microsoft.com/office/drawing/2014/main" val="3796182553"/>
                  </a:ext>
                </a:extLst>
              </a:tr>
              <a:tr h="1992423">
                <a:tc>
                  <a:txBody>
                    <a:bodyPr/>
                    <a:lstStyle/>
                    <a:p>
                      <a:r>
                        <a:rPr lang="en-US" sz="2800" b="1" dirty="0">
                          <a:effectLst>
                            <a:outerShdw blurRad="38100" dist="38100" dir="2700000" algn="tl">
                              <a:srgbClr val="000000">
                                <a:alpha val="43137"/>
                              </a:srgbClr>
                            </a:outerShdw>
                          </a:effectLst>
                        </a:rPr>
                        <a:t>INTERPERSONAL </a:t>
                      </a:r>
                    </a:p>
                    <a:p>
                      <a:r>
                        <a:rPr lang="en-US" sz="2800" b="1" dirty="0">
                          <a:effectLst>
                            <a:outerShdw blurRad="38100" dist="38100" dir="2700000" algn="tl">
                              <a:srgbClr val="000000">
                                <a:alpha val="43137"/>
                              </a:srgbClr>
                            </a:outerShdw>
                          </a:effectLst>
                        </a:rPr>
                        <a:t>Psychotherapy</a:t>
                      </a:r>
                    </a:p>
                    <a:p>
                      <a:r>
                        <a:rPr lang="en-US" sz="2800" b="1" dirty="0">
                          <a:effectLst>
                            <a:outerShdw blurRad="38100" dist="38100" dir="2700000" algn="tl">
                              <a:srgbClr val="000000">
                                <a:alpha val="43137"/>
                              </a:srgbClr>
                            </a:outerShdw>
                          </a:effectLst>
                        </a:rPr>
                        <a:t>(IPT)</a:t>
                      </a:r>
                    </a:p>
                  </a:txBody>
                  <a:tcPr/>
                </a:tc>
                <a:tc>
                  <a:txBody>
                    <a:bodyPr/>
                    <a:lstStyle/>
                    <a:p>
                      <a:r>
                        <a:rPr lang="en-US" sz="2400" b="1" dirty="0"/>
                        <a:t>Changing interpersonal relationships trigger behaviors</a:t>
                      </a:r>
                    </a:p>
                  </a:txBody>
                  <a:tcPr/>
                </a:tc>
                <a:tc>
                  <a:txBody>
                    <a:bodyPr/>
                    <a:lstStyle/>
                    <a:p>
                      <a:r>
                        <a:rPr lang="en-US" sz="2400" b="1" dirty="0"/>
                        <a:t>Data suggesting IPT helps limit excess weight gain in youth (binge eating)</a:t>
                      </a:r>
                    </a:p>
                  </a:txBody>
                  <a:tcPr/>
                </a:tc>
                <a:tc>
                  <a:txBody>
                    <a:bodyPr/>
                    <a:lstStyle/>
                    <a:p>
                      <a:r>
                        <a:rPr lang="en-US" sz="2400" b="1" dirty="0"/>
                        <a:t>May be useful for BED in adolescents</a:t>
                      </a:r>
                    </a:p>
                  </a:txBody>
                  <a:tcPr/>
                </a:tc>
                <a:extLst>
                  <a:ext uri="{0D108BD9-81ED-4DB2-BD59-A6C34878D82A}">
                    <a16:rowId xmlns:a16="http://schemas.microsoft.com/office/drawing/2014/main" val="3928847032"/>
                  </a:ext>
                </a:extLst>
              </a:tr>
            </a:tbl>
          </a:graphicData>
        </a:graphic>
      </p:graphicFrame>
    </p:spTree>
    <p:extLst>
      <p:ext uri="{BB962C8B-B14F-4D97-AF65-F5344CB8AC3E}">
        <p14:creationId xmlns:p14="http://schemas.microsoft.com/office/powerpoint/2010/main" val="1993155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41" y="305554"/>
            <a:ext cx="10553627" cy="727492"/>
          </a:xfrm>
        </p:spPr>
        <p:txBody>
          <a:bodyPr>
            <a:normAutofit/>
          </a:bodyPr>
          <a:lstStyle/>
          <a:p>
            <a:r>
              <a:rPr lang="en-US" sz="3600" dirty="0">
                <a:effectLst>
                  <a:outerShdw blurRad="38100" dist="38100" dir="2700000" algn="tl">
                    <a:srgbClr val="000000">
                      <a:alpha val="43137"/>
                    </a:srgbClr>
                  </a:outerShdw>
                </a:effectLst>
              </a:rPr>
              <a:t>Family-Based Treatment</a:t>
            </a:r>
          </a:p>
        </p:txBody>
      </p:sp>
      <p:sp>
        <p:nvSpPr>
          <p:cNvPr id="3" name="Content Placeholder 2"/>
          <p:cNvSpPr>
            <a:spLocks noGrp="1"/>
          </p:cNvSpPr>
          <p:nvPr>
            <p:ph idx="1"/>
          </p:nvPr>
        </p:nvSpPr>
        <p:spPr>
          <a:xfrm>
            <a:off x="93132" y="2231756"/>
            <a:ext cx="7555129" cy="3788043"/>
          </a:xfrm>
        </p:spPr>
        <p:txBody>
          <a:bodyPr>
            <a:normAutofit lnSpcReduction="10000"/>
          </a:bodyPr>
          <a:lstStyle/>
          <a:p>
            <a:r>
              <a:rPr lang="en-US" sz="3200" dirty="0"/>
              <a:t>A behavioral “real world” treatment </a:t>
            </a:r>
          </a:p>
          <a:p>
            <a:r>
              <a:rPr lang="en-US" sz="3200" dirty="0"/>
              <a:t>Parental  involvement</a:t>
            </a:r>
          </a:p>
          <a:p>
            <a:r>
              <a:rPr lang="en-US" sz="3200" dirty="0"/>
              <a:t>Educate regarding ambivalence and relapse</a:t>
            </a:r>
          </a:p>
          <a:p>
            <a:r>
              <a:rPr lang="en-US" sz="3200" dirty="0"/>
              <a:t>Limit setting with patient</a:t>
            </a:r>
          </a:p>
          <a:p>
            <a:r>
              <a:rPr lang="en-US" sz="3200" dirty="0"/>
              <a:t>Charge parents with structuring mealtimes and diversifying food repertoire</a:t>
            </a:r>
          </a:p>
          <a:p>
            <a:r>
              <a:rPr lang="en-US" sz="3200" dirty="0"/>
              <a:t>Consider a treatment contract as needed</a:t>
            </a:r>
          </a:p>
          <a:p>
            <a:endParaRPr lang="en-US" dirty="0"/>
          </a:p>
          <a:p>
            <a:endParaRPr lang="en-US" dirty="0"/>
          </a:p>
          <a:p>
            <a:endParaRPr lang="en-US" dirty="0"/>
          </a:p>
        </p:txBody>
      </p:sp>
      <p:sp>
        <p:nvSpPr>
          <p:cNvPr id="4" name="TextBox 3"/>
          <p:cNvSpPr txBox="1"/>
          <p:nvPr/>
        </p:nvSpPr>
        <p:spPr>
          <a:xfrm>
            <a:off x="6705600" y="5486400"/>
            <a:ext cx="378630" cy="338554"/>
          </a:xfrm>
          <a:prstGeom prst="rect">
            <a:avLst/>
          </a:prstGeom>
          <a:noFill/>
        </p:spPr>
        <p:txBody>
          <a:bodyPr wrap="none" rtlCol="0">
            <a:spAutoFit/>
          </a:bodyPr>
          <a:lstStyle/>
          <a:p>
            <a:pPr eaLnBrk="0" latinLnBrk="0" hangingPunct="0"/>
            <a:r>
              <a:rPr lang="en-US" sz="1600" dirty="0">
                <a:solidFill>
                  <a:prstClr val="black"/>
                </a:solidFill>
                <a:latin typeface="Times"/>
              </a:rPr>
              <a:t>W</a:t>
            </a:r>
          </a:p>
        </p:txBody>
      </p:sp>
      <p:pic>
        <p:nvPicPr>
          <p:cNvPr id="6" name="Picture 2">
            <a:extLst>
              <a:ext uri="{FF2B5EF4-FFF2-40B4-BE49-F238E27FC236}">
                <a16:creationId xmlns:a16="http://schemas.microsoft.com/office/drawing/2014/main" id="{E320851E-BCF2-4AB2-984A-864603D65A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261" y="1791493"/>
            <a:ext cx="4450607" cy="327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793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BE02-93C9-4F5C-A407-FEED3EEB914C}"/>
              </a:ext>
            </a:extLst>
          </p:cNvPr>
          <p:cNvSpPr>
            <a:spLocks noGrp="1"/>
          </p:cNvSpPr>
          <p:nvPr>
            <p:ph type="title"/>
          </p:nvPr>
        </p:nvSpPr>
        <p:spPr/>
        <p:txBody>
          <a:bodyPr>
            <a:normAutofit/>
          </a:bodyPr>
          <a:lstStyle/>
          <a:p>
            <a:r>
              <a:rPr lang="en-US" sz="3600" dirty="0"/>
              <a:t>FBT (continued)</a:t>
            </a:r>
          </a:p>
        </p:txBody>
      </p:sp>
      <p:sp>
        <p:nvSpPr>
          <p:cNvPr id="3" name="Content Placeholder 2">
            <a:extLst>
              <a:ext uri="{FF2B5EF4-FFF2-40B4-BE49-F238E27FC236}">
                <a16:creationId xmlns:a16="http://schemas.microsoft.com/office/drawing/2014/main" id="{1CDB6605-D208-460A-82EA-F4943611E1C9}"/>
              </a:ext>
            </a:extLst>
          </p:cNvPr>
          <p:cNvSpPr>
            <a:spLocks noGrp="1"/>
          </p:cNvSpPr>
          <p:nvPr>
            <p:ph idx="1"/>
          </p:nvPr>
        </p:nvSpPr>
        <p:spPr>
          <a:xfrm>
            <a:off x="154984" y="1596325"/>
            <a:ext cx="11143280" cy="3316638"/>
          </a:xfrm>
        </p:spPr>
        <p:txBody>
          <a:bodyPr>
            <a:normAutofit/>
          </a:bodyPr>
          <a:lstStyle/>
          <a:p>
            <a:pPr marL="0" indent="0">
              <a:buNone/>
            </a:pPr>
            <a:r>
              <a:rPr lang="en-US" sz="3200" dirty="0"/>
              <a:t>1. </a:t>
            </a:r>
            <a:r>
              <a:rPr lang="en-US" sz="3600" b="1" dirty="0"/>
              <a:t>Externalization</a:t>
            </a:r>
            <a:r>
              <a:rPr lang="en-US" sz="3600" dirty="0"/>
              <a:t>: The illness is responsible not the child. </a:t>
            </a:r>
          </a:p>
          <a:p>
            <a:pPr marL="0" indent="0">
              <a:buNone/>
            </a:pPr>
            <a:r>
              <a:rPr lang="en-US" sz="3600" dirty="0"/>
              <a:t>2. </a:t>
            </a:r>
            <a:r>
              <a:rPr lang="en-US" sz="3600" b="1" dirty="0"/>
              <a:t>Focus</a:t>
            </a:r>
            <a:r>
              <a:rPr lang="en-US" sz="3600" dirty="0"/>
              <a:t>: Not on causation; focus on symptoms. </a:t>
            </a:r>
          </a:p>
          <a:p>
            <a:pPr marL="0" indent="0">
              <a:buNone/>
            </a:pPr>
            <a:r>
              <a:rPr lang="en-US" sz="3600" dirty="0"/>
              <a:t>3. </a:t>
            </a:r>
            <a:r>
              <a:rPr lang="en-US" sz="3600" b="1" dirty="0"/>
              <a:t>Caregiver</a:t>
            </a:r>
            <a:r>
              <a:rPr lang="en-US" sz="3600" dirty="0"/>
              <a:t>: Responsible for supervising. </a:t>
            </a:r>
          </a:p>
          <a:p>
            <a:pPr marL="0" indent="0">
              <a:buNone/>
            </a:pPr>
            <a:r>
              <a:rPr lang="en-US" sz="3600" dirty="0"/>
              <a:t>4. </a:t>
            </a:r>
            <a:r>
              <a:rPr lang="en-US" sz="3600" b="1" dirty="0"/>
              <a:t>Monitor:</a:t>
            </a:r>
            <a:r>
              <a:rPr lang="en-US" sz="3600" dirty="0"/>
              <a:t> Warning signs  for the eating disorder</a:t>
            </a:r>
            <a:r>
              <a:rPr lang="en-US" sz="3200" dirty="0"/>
              <a:t>.</a:t>
            </a:r>
          </a:p>
          <a:p>
            <a:pPr marL="0" indent="0">
              <a:buNone/>
            </a:pPr>
            <a:endParaRPr lang="en-US" sz="3200" dirty="0"/>
          </a:p>
        </p:txBody>
      </p:sp>
      <p:pic>
        <p:nvPicPr>
          <p:cNvPr id="5122" name="Picture 2" descr="Image result for psychotherapie">
            <a:extLst>
              <a:ext uri="{FF2B5EF4-FFF2-40B4-BE49-F238E27FC236}">
                <a16:creationId xmlns:a16="http://schemas.microsoft.com/office/drawing/2014/main" id="{1884E932-3426-4FBC-AF72-27A410847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382" y="4733171"/>
            <a:ext cx="25050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80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23EC-0F0F-451B-AA48-49727DA7CECB}"/>
              </a:ext>
            </a:extLst>
          </p:cNvPr>
          <p:cNvSpPr>
            <a:spLocks noGrp="1"/>
          </p:cNvSpPr>
          <p:nvPr>
            <p:ph type="title"/>
          </p:nvPr>
        </p:nvSpPr>
        <p:spPr/>
        <p:txBody>
          <a:bodyPr>
            <a:normAutofit/>
          </a:bodyPr>
          <a:lstStyle/>
          <a:p>
            <a:r>
              <a:rPr lang="en-US" sz="3600" dirty="0"/>
              <a:t>FBT for AN &amp; BN.</a:t>
            </a:r>
          </a:p>
        </p:txBody>
      </p:sp>
      <p:pic>
        <p:nvPicPr>
          <p:cNvPr id="5" name="Content Placeholder 4" descr="Chart&#10;&#10;Description automatically generated">
            <a:extLst>
              <a:ext uri="{FF2B5EF4-FFF2-40B4-BE49-F238E27FC236}">
                <a16:creationId xmlns:a16="http://schemas.microsoft.com/office/drawing/2014/main" id="{F605B562-BB77-45A6-A71C-77235ECDF0E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9703" y="1432560"/>
            <a:ext cx="2111577" cy="4891485"/>
          </a:xfrm>
        </p:spPr>
      </p:pic>
      <p:sp>
        <p:nvSpPr>
          <p:cNvPr id="6" name="TextBox 5">
            <a:extLst>
              <a:ext uri="{FF2B5EF4-FFF2-40B4-BE49-F238E27FC236}">
                <a16:creationId xmlns:a16="http://schemas.microsoft.com/office/drawing/2014/main" id="{6990473C-DE1E-4324-914E-B32BCF267C52}"/>
              </a:ext>
            </a:extLst>
          </p:cNvPr>
          <p:cNvSpPr txBox="1"/>
          <p:nvPr/>
        </p:nvSpPr>
        <p:spPr>
          <a:xfrm>
            <a:off x="2621280" y="1432560"/>
            <a:ext cx="9296917" cy="4893647"/>
          </a:xfrm>
          <a:prstGeom prst="rect">
            <a:avLst/>
          </a:prstGeom>
          <a:noFill/>
        </p:spPr>
        <p:txBody>
          <a:bodyPr wrap="square" rtlCol="0">
            <a:spAutoFit/>
          </a:bodyPr>
          <a:lstStyle/>
          <a:p>
            <a:r>
              <a:rPr lang="en-US" sz="2800" dirty="0">
                <a:sym typeface="Wingdings" panose="05000000000000000000" pitchFamily="2" charset="2"/>
              </a:rPr>
              <a:t></a:t>
            </a:r>
            <a:r>
              <a:rPr lang="en-US" sz="2800" b="1" dirty="0"/>
              <a:t>FBT Manuals </a:t>
            </a:r>
            <a:r>
              <a:rPr lang="en-US" sz="2800" dirty="0"/>
              <a:t>(Lock and </a:t>
            </a:r>
            <a:r>
              <a:rPr lang="en-US" sz="2800" dirty="0" err="1"/>
              <a:t>LeGrange</a:t>
            </a:r>
            <a:r>
              <a:rPr lang="en-US" sz="2800" dirty="0"/>
              <a:t>)</a:t>
            </a:r>
          </a:p>
          <a:p>
            <a:pPr marL="457200" indent="-457200">
              <a:buFont typeface="Arial" panose="020B0604020202020204" pitchFamily="34" charset="0"/>
              <a:buChar char="•"/>
            </a:pPr>
            <a:r>
              <a:rPr lang="en-US" sz="2800" b="1" dirty="0"/>
              <a:t>3 phases  of FBT;</a:t>
            </a:r>
            <a:r>
              <a:rPr lang="en-US" sz="2800" dirty="0"/>
              <a:t> </a:t>
            </a:r>
          </a:p>
          <a:p>
            <a:pPr marL="457200" indent="-457200">
              <a:buFont typeface="Arial" panose="020B0604020202020204" pitchFamily="34" charset="0"/>
              <a:buChar char="•"/>
            </a:pPr>
            <a:r>
              <a:rPr lang="en-US" sz="2800" i="1" u="sng" dirty="0"/>
              <a:t>PHASE 1:</a:t>
            </a:r>
            <a:r>
              <a:rPr lang="en-US" sz="2800" dirty="0"/>
              <a:t> Parents are tasked with </a:t>
            </a:r>
            <a:r>
              <a:rPr lang="en-US" sz="2800" dirty="0" err="1"/>
              <a:t>renourishing</a:t>
            </a:r>
            <a:r>
              <a:rPr lang="en-US" sz="2800" dirty="0"/>
              <a:t> child. Nutritionist consults to parents. </a:t>
            </a:r>
          </a:p>
          <a:p>
            <a:pPr marL="457200" indent="-457200">
              <a:buFont typeface="Arial" panose="020B0604020202020204" pitchFamily="34" charset="0"/>
              <a:buChar char="•"/>
            </a:pPr>
            <a:r>
              <a:rPr lang="en-US" sz="2800" dirty="0"/>
              <a:t>Weekly sessions with all family members who must be aligned. </a:t>
            </a:r>
          </a:p>
          <a:p>
            <a:r>
              <a:rPr lang="en-US" sz="2800" u="sng" dirty="0"/>
              <a:t>PHASE 2</a:t>
            </a:r>
            <a:r>
              <a:rPr lang="en-US" sz="2800" dirty="0"/>
              <a:t>: The child begins to eventually regain some independence. Biweekly sessions. Gradual return to activity. </a:t>
            </a:r>
          </a:p>
          <a:p>
            <a:r>
              <a:rPr lang="en-US" sz="2800" u="sng" dirty="0"/>
              <a:t>PHASE 3</a:t>
            </a:r>
            <a:r>
              <a:rPr lang="en-US" sz="2800" dirty="0"/>
              <a:t>: Focus is recovery . Sessions are Child easts independently and try to help with adolescent issues. </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897418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477253" y="152400"/>
            <a:ext cx="7772400" cy="1143000"/>
          </a:xfrm>
        </p:spPr>
        <p:txBody>
          <a:bodyPr/>
          <a:lstStyle/>
          <a:p>
            <a:r>
              <a:rPr lang="en-US" dirty="0"/>
              <a:t> Some tips for feeding in Phase 1</a:t>
            </a:r>
          </a:p>
        </p:txBody>
      </p:sp>
      <p:sp>
        <p:nvSpPr>
          <p:cNvPr id="329731" name="Rectangle 3"/>
          <p:cNvSpPr>
            <a:spLocks noGrp="1" noChangeArrowheads="1"/>
          </p:cNvSpPr>
          <p:nvPr>
            <p:ph type="body" idx="1"/>
          </p:nvPr>
        </p:nvSpPr>
        <p:spPr>
          <a:xfrm>
            <a:off x="760025" y="1570522"/>
            <a:ext cx="10671949" cy="5608320"/>
          </a:xfrm>
        </p:spPr>
        <p:txBody>
          <a:bodyPr>
            <a:normAutofit/>
          </a:bodyPr>
          <a:lstStyle/>
          <a:p>
            <a:pPr>
              <a:lnSpc>
                <a:spcPct val="80000"/>
              </a:lnSpc>
            </a:pPr>
            <a:r>
              <a:rPr lang="en-US" sz="3200" dirty="0"/>
              <a:t>Parents are responsible for providing food, plating and serving it. </a:t>
            </a:r>
          </a:p>
          <a:p>
            <a:pPr>
              <a:lnSpc>
                <a:spcPct val="80000"/>
              </a:lnSpc>
            </a:pPr>
            <a:r>
              <a:rPr lang="en-US" sz="3200" dirty="0"/>
              <a:t>3 regular meals (some fat at all meals)</a:t>
            </a:r>
          </a:p>
          <a:p>
            <a:pPr>
              <a:lnSpc>
                <a:spcPct val="80000"/>
              </a:lnSpc>
            </a:pPr>
            <a:r>
              <a:rPr lang="en-US" sz="3200" dirty="0"/>
              <a:t>Avoid diet foods (i.e. fat free, sugar free)</a:t>
            </a:r>
          </a:p>
          <a:p>
            <a:pPr>
              <a:lnSpc>
                <a:spcPct val="80000"/>
              </a:lnSpc>
            </a:pPr>
            <a:r>
              <a:rPr lang="en-US" sz="3200" dirty="0"/>
              <a:t>Eat with family, not alone</a:t>
            </a:r>
          </a:p>
          <a:p>
            <a:pPr>
              <a:lnSpc>
                <a:spcPct val="80000"/>
              </a:lnSpc>
            </a:pPr>
            <a:r>
              <a:rPr lang="en-US" sz="3200" dirty="0"/>
              <a:t>Monitor if bathroom breaks after eating </a:t>
            </a:r>
          </a:p>
          <a:p>
            <a:pPr>
              <a:lnSpc>
                <a:spcPct val="80000"/>
              </a:lnSpc>
            </a:pPr>
            <a:r>
              <a:rPr lang="en-US" sz="3200" dirty="0"/>
              <a:t>Stop all exercise while on weight restoration</a:t>
            </a:r>
          </a:p>
          <a:p>
            <a:pPr>
              <a:lnSpc>
                <a:spcPct val="80000"/>
              </a:lnSpc>
              <a:buFont typeface="Monotype Sorts" pitchFamily="2" charset="2"/>
              <a:buNone/>
            </a:pPr>
            <a:endParaRPr lang="en-US" sz="3200" dirty="0"/>
          </a:p>
          <a:p>
            <a:pPr>
              <a:lnSpc>
                <a:spcPct val="80000"/>
              </a:lnSpc>
            </a:pPr>
            <a:endParaRPr lang="en-US" sz="3200" dirty="0"/>
          </a:p>
        </p:txBody>
      </p:sp>
      <p:sp>
        <p:nvSpPr>
          <p:cNvPr id="2" name="TextBox 1">
            <a:extLst>
              <a:ext uri="{FF2B5EF4-FFF2-40B4-BE49-F238E27FC236}">
                <a16:creationId xmlns:a16="http://schemas.microsoft.com/office/drawing/2014/main" id="{413FED5C-73DE-4507-BAF4-707BA8FE990C}"/>
              </a:ext>
            </a:extLst>
          </p:cNvPr>
          <p:cNvSpPr txBox="1"/>
          <p:nvPr/>
        </p:nvSpPr>
        <p:spPr>
          <a:xfrm>
            <a:off x="0" y="1973580"/>
            <a:ext cx="2331720" cy="416052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44455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EE92C-5F9A-4435-9DEC-B6EA2FFDF142}"/>
              </a:ext>
            </a:extLst>
          </p:cNvPr>
          <p:cNvSpPr>
            <a:spLocks noGrp="1"/>
          </p:cNvSpPr>
          <p:nvPr>
            <p:ph type="title"/>
          </p:nvPr>
        </p:nvSpPr>
        <p:spPr/>
        <p:txBody>
          <a:bodyPr/>
          <a:lstStyle/>
          <a:p>
            <a:r>
              <a:rPr lang="en-US" dirty="0"/>
              <a:t>FBT (continued)</a:t>
            </a:r>
          </a:p>
        </p:txBody>
      </p:sp>
      <p:sp>
        <p:nvSpPr>
          <p:cNvPr id="3" name="Content Placeholder 2">
            <a:extLst>
              <a:ext uri="{FF2B5EF4-FFF2-40B4-BE49-F238E27FC236}">
                <a16:creationId xmlns:a16="http://schemas.microsoft.com/office/drawing/2014/main" id="{1956A353-4B23-4579-A15B-E93BEE1C5A05}"/>
              </a:ext>
            </a:extLst>
          </p:cNvPr>
          <p:cNvSpPr>
            <a:spLocks noGrp="1"/>
          </p:cNvSpPr>
          <p:nvPr>
            <p:ph idx="1"/>
          </p:nvPr>
        </p:nvSpPr>
        <p:spPr>
          <a:xfrm>
            <a:off x="630841" y="1035049"/>
            <a:ext cx="11500567" cy="5517397"/>
          </a:xfrm>
        </p:spPr>
        <p:txBody>
          <a:bodyPr>
            <a:normAutofit/>
          </a:bodyPr>
          <a:lstStyle/>
          <a:p>
            <a:pPr marL="0" indent="0">
              <a:buNone/>
            </a:pPr>
            <a:endParaRPr lang="en-US" sz="3200" dirty="0"/>
          </a:p>
          <a:p>
            <a:r>
              <a:rPr lang="en-US" sz="3800" dirty="0"/>
              <a:t>Complete remission rate: only 38% --but no better treatment. </a:t>
            </a:r>
          </a:p>
          <a:p>
            <a:r>
              <a:rPr lang="en-US" sz="3800" dirty="0"/>
              <a:t>FBT is first line for AN. 75% have some improvement in eating and weight pathology. </a:t>
            </a:r>
          </a:p>
          <a:p>
            <a:r>
              <a:rPr lang="en-US" sz="3800" dirty="0"/>
              <a:t>FBT accelerates weight restoration and reduces inpatient admission ratees. </a:t>
            </a:r>
          </a:p>
          <a:p>
            <a:endParaRPr lang="en-US" sz="3200" dirty="0"/>
          </a:p>
        </p:txBody>
      </p:sp>
    </p:spTree>
    <p:extLst>
      <p:ext uri="{BB962C8B-B14F-4D97-AF65-F5344CB8AC3E}">
        <p14:creationId xmlns:p14="http://schemas.microsoft.com/office/powerpoint/2010/main" val="419026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BHIPP is Available to Provide Support to PCPs During the Pandemic</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65590" y="1707615"/>
            <a:ext cx="6477919" cy="4318612"/>
          </a:xfrm>
          <a:prstGeom prst="rect">
            <a:avLst/>
          </a:prstGeom>
        </p:spPr>
      </p:pic>
      <p:sp>
        <p:nvSpPr>
          <p:cNvPr id="3" name="TextBox 2"/>
          <p:cNvSpPr txBox="1"/>
          <p:nvPr/>
        </p:nvSpPr>
        <p:spPr>
          <a:xfrm>
            <a:off x="7103891" y="1597243"/>
            <a:ext cx="4622519" cy="49552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Ways to Connect: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Visit our COVID-19 Resource Page: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www.mdbhipp.org</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Sign up for our newsletter: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https://mdbhipp.org/contact.html</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Follow us on Facebook: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1" i="0" u="sng" strike="noStrike" kern="1200" cap="none" spc="0" normalizeH="0" baseline="0" noProof="0" dirty="0">
                <a:ln>
                  <a:noFill/>
                </a:ln>
                <a:solidFill>
                  <a:srgbClr val="000000"/>
                </a:solidFill>
                <a:effectLst/>
                <a:uLnTx/>
                <a:uFillTx/>
                <a:latin typeface="Calibri" panose="020F0502020204030204"/>
                <a:ea typeface="+mn-ea"/>
                <a:cs typeface="+mn-cs"/>
                <a:hlinkClick r:id="rId6"/>
              </a:rPr>
              <a:t>https://www.facebook.com/MDBHIPP/</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Follow us on Twitter: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Calibri" panose="020F0502020204030204"/>
                <a:ea typeface="+mn-ea"/>
                <a:cs typeface="+mn-cs"/>
                <a:hlinkClick r:id="rId7"/>
              </a:rPr>
              <a:t>https://twitter.com/MDBHIPP</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757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4" y="229462"/>
            <a:ext cx="9349353" cy="1244025"/>
          </a:xfrm>
        </p:spPr>
        <p:txBody>
          <a:bodyPr>
            <a:normAutofit/>
          </a:bodyPr>
          <a:lstStyle/>
          <a:p>
            <a:r>
              <a:rPr lang="en-US" dirty="0">
                <a:solidFill>
                  <a:schemeClr val="tx2"/>
                </a:solidFill>
              </a:rPr>
              <a:t>COGNITIVE BEHAVIORAL THERAPY</a:t>
            </a:r>
          </a:p>
        </p:txBody>
      </p:sp>
      <p:sp>
        <p:nvSpPr>
          <p:cNvPr id="15" name="TextBox 14"/>
          <p:cNvSpPr txBox="1"/>
          <p:nvPr/>
        </p:nvSpPr>
        <p:spPr>
          <a:xfrm>
            <a:off x="1371600" y="1520952"/>
            <a:ext cx="2590800" cy="1015663"/>
          </a:xfrm>
          <a:prstGeom prst="rect">
            <a:avLst/>
          </a:prstGeom>
          <a:noFill/>
        </p:spPr>
        <p:txBody>
          <a:bodyPr wrap="square" rtlCol="0">
            <a:spAutoFit/>
          </a:bodyPr>
          <a:lstStyle/>
          <a:p>
            <a:r>
              <a:rPr lang="en-US" sz="2000" dirty="0">
                <a:solidFill>
                  <a:prstClr val="black"/>
                </a:solidFill>
                <a:latin typeface="Constantia"/>
              </a:rPr>
              <a:t>Excessive importance of  self-image (shape or weight)</a:t>
            </a:r>
          </a:p>
        </p:txBody>
      </p:sp>
      <p:sp>
        <p:nvSpPr>
          <p:cNvPr id="16" name="Right Arrow 15"/>
          <p:cNvSpPr/>
          <p:nvPr/>
        </p:nvSpPr>
        <p:spPr>
          <a:xfrm>
            <a:off x="6019800" y="23622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17" name="TextBox 16"/>
          <p:cNvSpPr txBox="1"/>
          <p:nvPr/>
        </p:nvSpPr>
        <p:spPr>
          <a:xfrm>
            <a:off x="6400800" y="2362200"/>
            <a:ext cx="1524000" cy="369332"/>
          </a:xfrm>
          <a:prstGeom prst="rect">
            <a:avLst/>
          </a:prstGeom>
          <a:noFill/>
        </p:spPr>
        <p:txBody>
          <a:bodyPr wrap="square" rtlCol="0">
            <a:spAutoFit/>
          </a:bodyPr>
          <a:lstStyle/>
          <a:p>
            <a:r>
              <a:rPr lang="en-US" dirty="0">
                <a:solidFill>
                  <a:prstClr val="black"/>
                </a:solidFill>
                <a:latin typeface="Constantia"/>
              </a:rPr>
              <a:t>      Purging </a:t>
            </a:r>
          </a:p>
        </p:txBody>
      </p:sp>
      <p:sp>
        <p:nvSpPr>
          <p:cNvPr id="18" name="Right Arrow 17"/>
          <p:cNvSpPr/>
          <p:nvPr/>
        </p:nvSpPr>
        <p:spPr>
          <a:xfrm>
            <a:off x="8001000" y="23622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cxnSp>
        <p:nvCxnSpPr>
          <p:cNvPr id="19" name="Straight Arrow Connector 18"/>
          <p:cNvCxnSpPr>
            <a:cxnSpLocks/>
            <a:endCxn id="17" idx="2"/>
          </p:cNvCxnSpPr>
          <p:nvPr/>
        </p:nvCxnSpPr>
        <p:spPr>
          <a:xfrm flipV="1">
            <a:off x="5767307" y="2731532"/>
            <a:ext cx="1395493" cy="1117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800600" y="3581401"/>
            <a:ext cx="1066800" cy="830997"/>
          </a:xfrm>
          <a:prstGeom prst="rect">
            <a:avLst/>
          </a:prstGeom>
          <a:noFill/>
        </p:spPr>
        <p:txBody>
          <a:bodyPr wrap="square" rtlCol="0">
            <a:spAutoFit/>
          </a:bodyPr>
          <a:lstStyle/>
          <a:p>
            <a:r>
              <a:rPr lang="en-US" sz="1600" dirty="0">
                <a:solidFill>
                  <a:prstClr val="black"/>
                </a:solidFill>
                <a:latin typeface="Constantia"/>
              </a:rPr>
              <a:t>Inhibit purging behavior</a:t>
            </a:r>
          </a:p>
        </p:txBody>
      </p:sp>
      <p:sp>
        <p:nvSpPr>
          <p:cNvPr id="21" name="TextBox 20"/>
          <p:cNvSpPr txBox="1"/>
          <p:nvPr/>
        </p:nvSpPr>
        <p:spPr>
          <a:xfrm>
            <a:off x="6400800" y="4038601"/>
            <a:ext cx="1981200" cy="584775"/>
          </a:xfrm>
          <a:prstGeom prst="rect">
            <a:avLst/>
          </a:prstGeom>
          <a:noFill/>
        </p:spPr>
        <p:txBody>
          <a:bodyPr wrap="square" rtlCol="0">
            <a:spAutoFit/>
          </a:bodyPr>
          <a:lstStyle/>
          <a:p>
            <a:r>
              <a:rPr lang="en-US" sz="1600" dirty="0">
                <a:solidFill>
                  <a:prstClr val="black"/>
                </a:solidFill>
                <a:latin typeface="Constantia"/>
              </a:rPr>
              <a:t>Habituation</a:t>
            </a:r>
          </a:p>
          <a:p>
            <a:r>
              <a:rPr lang="en-US" sz="1600" dirty="0">
                <a:solidFill>
                  <a:prstClr val="black"/>
                </a:solidFill>
                <a:latin typeface="Constantia"/>
              </a:rPr>
              <a:t>Extinction Learning</a:t>
            </a:r>
          </a:p>
        </p:txBody>
      </p:sp>
      <p:sp>
        <p:nvSpPr>
          <p:cNvPr id="22" name="Right Arrow 21"/>
          <p:cNvSpPr/>
          <p:nvPr/>
        </p:nvSpPr>
        <p:spPr>
          <a:xfrm>
            <a:off x="8382000" y="40386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23" name="Right Arrow 22"/>
          <p:cNvSpPr/>
          <p:nvPr/>
        </p:nvSpPr>
        <p:spPr>
          <a:xfrm>
            <a:off x="5943600" y="40386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24" name="Bent-Up Arrow 23"/>
          <p:cNvSpPr/>
          <p:nvPr/>
        </p:nvSpPr>
        <p:spPr>
          <a:xfrm rot="5400000">
            <a:off x="2696706" y="2451373"/>
            <a:ext cx="1676400" cy="1828800"/>
          </a:xfrm>
          <a:prstGeom prst="bentUpArrow">
            <a:avLst>
              <a:gd name="adj1" fmla="val 10075"/>
              <a:gd name="adj2" fmla="val 12314"/>
              <a:gd name="adj3" fmla="val 21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25" name="Right Arrow 24"/>
          <p:cNvSpPr/>
          <p:nvPr/>
        </p:nvSpPr>
        <p:spPr>
          <a:xfrm>
            <a:off x="8077200" y="2362200"/>
            <a:ext cx="381000" cy="381000"/>
          </a:xfrm>
          <a:prstGeom prst="rightArrow">
            <a:avLst>
              <a:gd name="adj1" fmla="val 5862"/>
              <a:gd name="adj2" fmla="val 33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26" name="Right Arrow 25"/>
          <p:cNvSpPr/>
          <p:nvPr/>
        </p:nvSpPr>
        <p:spPr>
          <a:xfrm>
            <a:off x="6019800" y="2362200"/>
            <a:ext cx="381000" cy="381000"/>
          </a:xfrm>
          <a:prstGeom prst="rightArrow">
            <a:avLst>
              <a:gd name="adj1" fmla="val 11378"/>
              <a:gd name="adj2" fmla="val 279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pic>
        <p:nvPicPr>
          <p:cNvPr id="27" name="Picture 4" descr="http://st.depositphotos.com/1037178/2168/v/950/depositphotos_21688097-Smiley-Vector-Illustration---Scared-Face.jpg"/>
          <p:cNvPicPr>
            <a:picLocks noChangeAspect="1" noChangeArrowheads="1"/>
          </p:cNvPicPr>
          <p:nvPr/>
        </p:nvPicPr>
        <p:blipFill>
          <a:blip r:embed="rId3" cstate="print"/>
          <a:srcRect/>
          <a:stretch>
            <a:fillRect/>
          </a:stretch>
        </p:blipFill>
        <p:spPr bwMode="auto">
          <a:xfrm>
            <a:off x="4696633" y="1534363"/>
            <a:ext cx="1295400" cy="1067231"/>
          </a:xfrm>
          <a:prstGeom prst="rect">
            <a:avLst/>
          </a:prstGeom>
          <a:noFill/>
        </p:spPr>
      </p:pic>
      <p:sp>
        <p:nvSpPr>
          <p:cNvPr id="28" name="Right Arrow 27"/>
          <p:cNvSpPr/>
          <p:nvPr/>
        </p:nvSpPr>
        <p:spPr>
          <a:xfrm>
            <a:off x="4114800" y="23622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30" name="Right Arrow 29"/>
          <p:cNvSpPr/>
          <p:nvPr/>
        </p:nvSpPr>
        <p:spPr>
          <a:xfrm>
            <a:off x="4114800" y="2362200"/>
            <a:ext cx="381000" cy="381000"/>
          </a:xfrm>
          <a:prstGeom prst="rightArrow">
            <a:avLst>
              <a:gd name="adj1" fmla="val 11378"/>
              <a:gd name="adj2" fmla="val 279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pic>
        <p:nvPicPr>
          <p:cNvPr id="31" name="Picture 2" descr="https://encrypted-tbn3.gstatic.com/images?q=tbn:ANd9GcRjjBpkiS5taWPtWNNPi8l7rj5OzObw-mlpqiyB99pHqvfeZwKZObPD9w"/>
          <p:cNvPicPr>
            <a:picLocks noChangeAspect="1" noChangeArrowheads="1"/>
          </p:cNvPicPr>
          <p:nvPr/>
        </p:nvPicPr>
        <p:blipFill>
          <a:blip r:embed="rId4" cstate="print"/>
          <a:srcRect/>
          <a:stretch>
            <a:fillRect/>
          </a:stretch>
        </p:blipFill>
        <p:spPr bwMode="auto">
          <a:xfrm>
            <a:off x="8610600" y="2057400"/>
            <a:ext cx="990600" cy="990600"/>
          </a:xfrm>
          <a:prstGeom prst="rect">
            <a:avLst/>
          </a:prstGeom>
          <a:noFill/>
        </p:spPr>
      </p:pic>
      <p:pic>
        <p:nvPicPr>
          <p:cNvPr id="33" name="Picture 2" descr="https://encrypted-tbn3.gstatic.com/images?q=tbn:ANd9GcRjjBpkiS5taWPtWNNPi8l7rj5OzObw-mlpqiyB99pHqvfeZwKZObPD9w"/>
          <p:cNvPicPr>
            <a:picLocks noChangeAspect="1" noChangeArrowheads="1"/>
          </p:cNvPicPr>
          <p:nvPr/>
        </p:nvPicPr>
        <p:blipFill>
          <a:blip r:embed="rId4" cstate="print"/>
          <a:srcRect/>
          <a:stretch>
            <a:fillRect/>
          </a:stretch>
        </p:blipFill>
        <p:spPr bwMode="auto">
          <a:xfrm>
            <a:off x="8839200" y="3733800"/>
            <a:ext cx="990600" cy="990600"/>
          </a:xfrm>
          <a:prstGeom prst="rect">
            <a:avLst/>
          </a:prstGeom>
          <a:noFill/>
        </p:spPr>
      </p:pic>
      <p:sp>
        <p:nvSpPr>
          <p:cNvPr id="3" name="Arrow: Up 2">
            <a:extLst>
              <a:ext uri="{FF2B5EF4-FFF2-40B4-BE49-F238E27FC236}">
                <a16:creationId xmlns:a16="http://schemas.microsoft.com/office/drawing/2014/main" id="{047BF4C6-F0AA-4BF7-96FB-8DB5BDD43A81}"/>
              </a:ext>
            </a:extLst>
          </p:cNvPr>
          <p:cNvSpPr/>
          <p:nvPr/>
        </p:nvSpPr>
        <p:spPr>
          <a:xfrm>
            <a:off x="4953000" y="4470976"/>
            <a:ext cx="381000" cy="5847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Book"/>
            </a:endParaRPr>
          </a:p>
        </p:txBody>
      </p:sp>
      <p:sp>
        <p:nvSpPr>
          <p:cNvPr id="4" name="TextBox 3">
            <a:extLst>
              <a:ext uri="{FF2B5EF4-FFF2-40B4-BE49-F238E27FC236}">
                <a16:creationId xmlns:a16="http://schemas.microsoft.com/office/drawing/2014/main" id="{0340B5A3-7973-461C-8FB2-AF63D1BE6E03}"/>
              </a:ext>
            </a:extLst>
          </p:cNvPr>
          <p:cNvSpPr txBox="1"/>
          <p:nvPr/>
        </p:nvSpPr>
        <p:spPr>
          <a:xfrm>
            <a:off x="4648200" y="5257801"/>
            <a:ext cx="4800600" cy="369332"/>
          </a:xfrm>
          <a:prstGeom prst="rect">
            <a:avLst/>
          </a:prstGeom>
          <a:noFill/>
        </p:spPr>
        <p:txBody>
          <a:bodyPr wrap="square" rtlCol="0">
            <a:spAutoFit/>
          </a:bodyPr>
          <a:lstStyle/>
          <a:p>
            <a:r>
              <a:rPr lang="en-US" b="1" dirty="0">
                <a:solidFill>
                  <a:prstClr val="black"/>
                </a:solidFill>
                <a:latin typeface="Franklin Gothic Book"/>
              </a:rPr>
              <a:t>THIS IS STRESSFUL/CHALLENGING</a:t>
            </a:r>
            <a:r>
              <a:rPr lang="en-US" dirty="0">
                <a:solidFill>
                  <a:prstClr val="black"/>
                </a:solidFill>
                <a:latin typeface="Franklin Gothic Book"/>
              </a:rPr>
              <a:t>! </a:t>
            </a:r>
          </a:p>
        </p:txBody>
      </p:sp>
      <p:sp>
        <p:nvSpPr>
          <p:cNvPr id="8" name="TextBox 7">
            <a:extLst>
              <a:ext uri="{FF2B5EF4-FFF2-40B4-BE49-F238E27FC236}">
                <a16:creationId xmlns:a16="http://schemas.microsoft.com/office/drawing/2014/main" id="{2B774F1C-19FE-4B58-8A52-3EFAF78BC095}"/>
              </a:ext>
            </a:extLst>
          </p:cNvPr>
          <p:cNvSpPr txBox="1"/>
          <p:nvPr/>
        </p:nvSpPr>
        <p:spPr>
          <a:xfrm>
            <a:off x="1084881" y="5893952"/>
            <a:ext cx="9035512" cy="369332"/>
          </a:xfrm>
          <a:prstGeom prst="rect">
            <a:avLst/>
          </a:prstGeom>
          <a:noFill/>
        </p:spPr>
        <p:txBody>
          <a:bodyPr wrap="square" rtlCol="0">
            <a:spAutoFit/>
          </a:bodyPr>
          <a:lstStyle/>
          <a:p>
            <a:r>
              <a:rPr lang="en-US" dirty="0"/>
              <a:t>Fairburn 1993</a:t>
            </a:r>
          </a:p>
        </p:txBody>
      </p:sp>
      <p:sp>
        <p:nvSpPr>
          <p:cNvPr id="11" name="TextBox 10">
            <a:extLst>
              <a:ext uri="{FF2B5EF4-FFF2-40B4-BE49-F238E27FC236}">
                <a16:creationId xmlns:a16="http://schemas.microsoft.com/office/drawing/2014/main" id="{CA009146-74C0-4EB0-9482-B60E4CA0D184}"/>
              </a:ext>
            </a:extLst>
          </p:cNvPr>
          <p:cNvSpPr txBox="1"/>
          <p:nvPr/>
        </p:nvSpPr>
        <p:spPr>
          <a:xfrm>
            <a:off x="4676614" y="2579638"/>
            <a:ext cx="2257586" cy="646331"/>
          </a:xfrm>
          <a:prstGeom prst="rect">
            <a:avLst/>
          </a:prstGeom>
          <a:noFill/>
        </p:spPr>
        <p:txBody>
          <a:bodyPr wrap="square" rtlCol="0">
            <a:spAutoFit/>
          </a:bodyPr>
          <a:lstStyle/>
          <a:p>
            <a:r>
              <a:rPr lang="en-US" dirty="0"/>
              <a:t>Anxiety / stress</a:t>
            </a:r>
          </a:p>
          <a:p>
            <a:r>
              <a:rPr lang="en-US" dirty="0"/>
              <a:t> or low mood</a:t>
            </a:r>
          </a:p>
        </p:txBody>
      </p:sp>
    </p:spTree>
    <p:extLst>
      <p:ext uri="{BB962C8B-B14F-4D97-AF65-F5344CB8AC3E}">
        <p14:creationId xmlns:p14="http://schemas.microsoft.com/office/powerpoint/2010/main" val="133227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par>
                                <p:cTn id="13" presetID="3" presetClass="entr" presetSubtype="1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par>
                                <p:cTn id="29" presetID="3" presetClass="entr" presetSubtype="1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3" presetClass="entr" presetSubtype="1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linds(horizontal)">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nodeType="clickEffect">
                                  <p:stCondLst>
                                    <p:cond delay="0"/>
                                  </p:stCondLst>
                                  <p:childTnLst>
                                    <p:animEffect transition="out" filter="blinds(horizontal)">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linds(horizontal)">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28"/>
                                        </p:tgtEl>
                                      </p:cBhvr>
                                    </p:animEffect>
                                    <p:set>
                                      <p:cBhvr>
                                        <p:cTn id="70" dur="1" fill="hold">
                                          <p:stCondLst>
                                            <p:cond delay="499"/>
                                          </p:stCondLst>
                                        </p:cTn>
                                        <p:tgtEl>
                                          <p:spTgt spid="28"/>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18"/>
                                        </p:tgtEl>
                                      </p:cBhvr>
                                    </p:animEffect>
                                    <p:set>
                                      <p:cBhvr>
                                        <p:cTn id="76" dur="1" fill="hold">
                                          <p:stCondLst>
                                            <p:cond delay="499"/>
                                          </p:stCondLst>
                                        </p:cTn>
                                        <p:tgtEl>
                                          <p:spTgt spid="1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grpId="2" nodeType="clickEffect">
                                  <p:stCondLst>
                                    <p:cond delay="0"/>
                                  </p:stCondLst>
                                  <p:childTnLst>
                                    <p:animEffect transition="out" filter="blinds(horizontal)">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par>
                                <p:cTn id="82" presetID="3" presetClass="exit" presetSubtype="10" fill="hold" grpId="2" nodeType="withEffect">
                                  <p:stCondLst>
                                    <p:cond delay="0"/>
                                  </p:stCondLst>
                                  <p:childTnLst>
                                    <p:animEffect transition="out" filter="blinds(horizontal)">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3" presetClass="exit" presetSubtype="10" fill="hold" grpId="2" nodeType="withEffect">
                                  <p:stCondLst>
                                    <p:cond delay="0"/>
                                  </p:stCondLst>
                                  <p:childTnLst>
                                    <p:animEffect transition="out" filter="blinds(horizontal)">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par>
                                <p:cTn id="88" presetID="3" presetClass="entr" presetSubtype="1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blinds(horizontal)">
                                      <p:cBhvr>
                                        <p:cTn id="90" dur="500"/>
                                        <p:tgtEl>
                                          <p:spTgt spid="30"/>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blinds(horizontal)">
                                      <p:cBhvr>
                                        <p:cTn id="93" dur="500"/>
                                        <p:tgtEl>
                                          <p:spTgt spid="26"/>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blinds(horizontal)">
                                      <p:cBhvr>
                                        <p:cTn id="9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6" grpId="1" animBg="1"/>
      <p:bldP spid="16" grpId="2" animBg="1"/>
      <p:bldP spid="17" grpId="0"/>
      <p:bldP spid="18" grpId="0" animBg="1"/>
      <p:bldP spid="18" grpId="1" animBg="1"/>
      <p:bldP spid="18" grpId="2" animBg="1"/>
      <p:bldP spid="20" grpId="0"/>
      <p:bldP spid="21" grpId="0"/>
      <p:bldP spid="22" grpId="0" animBg="1"/>
      <p:bldP spid="23" grpId="0" animBg="1"/>
      <p:bldP spid="24" grpId="0" animBg="1"/>
      <p:bldP spid="25" grpId="0" animBg="1"/>
      <p:bldP spid="26" grpId="0" animBg="1"/>
      <p:bldP spid="28" grpId="0" animBg="1"/>
      <p:bldP spid="28" grpId="1" animBg="1"/>
      <p:bldP spid="28" grpId="2" animBg="1"/>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93D6-A0C1-403D-ADAF-386278987034}"/>
              </a:ext>
            </a:extLst>
          </p:cNvPr>
          <p:cNvSpPr>
            <a:spLocks noGrp="1"/>
          </p:cNvSpPr>
          <p:nvPr>
            <p:ph type="title"/>
          </p:nvPr>
        </p:nvSpPr>
        <p:spPr/>
        <p:txBody>
          <a:bodyPr>
            <a:normAutofit/>
          </a:bodyPr>
          <a:lstStyle/>
          <a:p>
            <a:r>
              <a:rPr lang="en-US" sz="3600" b="1" dirty="0"/>
              <a:t>Dialectical Behavioral Therapy in Teenagers</a:t>
            </a:r>
          </a:p>
        </p:txBody>
      </p:sp>
      <p:sp>
        <p:nvSpPr>
          <p:cNvPr id="3" name="Content Placeholder 2">
            <a:extLst>
              <a:ext uri="{FF2B5EF4-FFF2-40B4-BE49-F238E27FC236}">
                <a16:creationId xmlns:a16="http://schemas.microsoft.com/office/drawing/2014/main" id="{2C6BF1FC-60EE-40AE-9469-814BC77B30B2}"/>
              </a:ext>
            </a:extLst>
          </p:cNvPr>
          <p:cNvSpPr>
            <a:spLocks noGrp="1"/>
          </p:cNvSpPr>
          <p:nvPr>
            <p:ph idx="1"/>
          </p:nvPr>
        </p:nvSpPr>
        <p:spPr>
          <a:xfrm>
            <a:off x="343340" y="1611498"/>
            <a:ext cx="11505319" cy="4277857"/>
          </a:xfrm>
        </p:spPr>
        <p:txBody>
          <a:bodyPr>
            <a:normAutofit/>
          </a:bodyPr>
          <a:lstStyle/>
          <a:p>
            <a:r>
              <a:rPr lang="en-US" sz="3200" dirty="0"/>
              <a:t>Uses mindfulness principles (plus CBT)</a:t>
            </a:r>
          </a:p>
          <a:p>
            <a:r>
              <a:rPr lang="en-US" sz="3200" dirty="0"/>
              <a:t>Disconnection between thought and actions</a:t>
            </a:r>
          </a:p>
          <a:p>
            <a:r>
              <a:rPr lang="en-US" sz="3200" dirty="0"/>
              <a:t>Growing evidence that DBT (short term) helps reduce eating and shape concerns and eating restriction in teenagers 13-17 years of age . (5 clinical studies; 2 with only BED some with mix of AN/BN and other eating disorders). </a:t>
            </a:r>
          </a:p>
          <a:p>
            <a:r>
              <a:rPr lang="en-US" sz="3200" dirty="0"/>
              <a:t>Books by Safer et al re: Emotional eating </a:t>
            </a:r>
          </a:p>
          <a:p>
            <a:r>
              <a:rPr lang="en-US" sz="3200" dirty="0"/>
              <a:t>and BED in adults  -------</a:t>
            </a:r>
          </a:p>
          <a:p>
            <a:endParaRPr lang="en-US" sz="3200" dirty="0"/>
          </a:p>
        </p:txBody>
      </p:sp>
      <p:sp>
        <p:nvSpPr>
          <p:cNvPr id="4" name="TextBox 3">
            <a:extLst>
              <a:ext uri="{FF2B5EF4-FFF2-40B4-BE49-F238E27FC236}">
                <a16:creationId xmlns:a16="http://schemas.microsoft.com/office/drawing/2014/main" id="{42E3A17D-C8B2-488E-8E44-FC7F0DA635A2}"/>
              </a:ext>
            </a:extLst>
          </p:cNvPr>
          <p:cNvSpPr txBox="1"/>
          <p:nvPr/>
        </p:nvSpPr>
        <p:spPr>
          <a:xfrm>
            <a:off x="123987" y="5889356"/>
            <a:ext cx="10058400" cy="646331"/>
          </a:xfrm>
          <a:prstGeom prst="rect">
            <a:avLst/>
          </a:prstGeom>
          <a:noFill/>
        </p:spPr>
        <p:txBody>
          <a:bodyPr wrap="square" rtlCol="0">
            <a:spAutoFit/>
          </a:bodyPr>
          <a:lstStyle/>
          <a:p>
            <a:r>
              <a:rPr lang="en-US" dirty="0" err="1"/>
              <a:t>Omiwole</a:t>
            </a:r>
            <a:r>
              <a:rPr lang="en-US" dirty="0"/>
              <a:t> M, et al. Review of Mindfulness-Related Interventions to Modify Eating Behaviors in Adolescents. Nutrients. 2019 Dec</a:t>
            </a:r>
          </a:p>
        </p:txBody>
      </p:sp>
      <p:pic>
        <p:nvPicPr>
          <p:cNvPr id="8194" name="Picture 2" descr="Image result for The DBT Solution for Emotional Eating: A Proven Program to Break the Cycle of Bingeing and Out-of-Control Eating">
            <a:extLst>
              <a:ext uri="{FF2B5EF4-FFF2-40B4-BE49-F238E27FC236}">
                <a16:creationId xmlns:a16="http://schemas.microsoft.com/office/drawing/2014/main" id="{AE6E2666-84F6-40B6-AC7E-FA09666A3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940" y="4127230"/>
            <a:ext cx="2590800" cy="1762125"/>
          </a:xfrm>
          <a:prstGeom prst="rect">
            <a:avLst/>
          </a:prstGeom>
          <a:noFill/>
          <a:extLst>
            <a:ext uri="{909E8E84-426E-40DD-AFC4-6F175D3DCCD1}">
              <a14:hiddenFill xmlns:a14="http://schemas.microsoft.com/office/drawing/2010/main">
                <a:solidFill>
                  <a:srgbClr val="FFFFFF"/>
                </a:solidFill>
              </a14:hiddenFill>
            </a:ext>
          </a:extLst>
        </p:spPr>
      </p:pic>
      <p:sp>
        <p:nvSpPr>
          <p:cNvPr id="8" name="Callout: Right Arrow 7">
            <a:extLst>
              <a:ext uri="{FF2B5EF4-FFF2-40B4-BE49-F238E27FC236}">
                <a16:creationId xmlns:a16="http://schemas.microsoft.com/office/drawing/2014/main" id="{C6EFBA3C-5305-406F-9D43-59C4B3473483}"/>
              </a:ext>
            </a:extLst>
          </p:cNvPr>
          <p:cNvSpPr/>
          <p:nvPr/>
        </p:nvSpPr>
        <p:spPr>
          <a:xfrm>
            <a:off x="4404309" y="4974955"/>
            <a:ext cx="914400" cy="9144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407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Interpersonal Therapy to prevent excess weight gain</a:t>
            </a:r>
          </a:p>
        </p:txBody>
      </p:sp>
      <p:sp>
        <p:nvSpPr>
          <p:cNvPr id="3" name="Content Placeholder 2"/>
          <p:cNvSpPr>
            <a:spLocks noGrp="1"/>
          </p:cNvSpPr>
          <p:nvPr>
            <p:ph idx="1"/>
          </p:nvPr>
        </p:nvSpPr>
        <p:spPr>
          <a:xfrm>
            <a:off x="511444" y="1720312"/>
            <a:ext cx="11119082" cy="5213888"/>
          </a:xfrm>
        </p:spPr>
        <p:txBody>
          <a:bodyPr>
            <a:normAutofit fontScale="77500" lnSpcReduction="20000"/>
          </a:bodyPr>
          <a:lstStyle/>
          <a:p>
            <a:r>
              <a:rPr lang="en-US" sz="3800" dirty="0"/>
              <a:t>Pilot study tested the feasibility of adapted version of group IPT for the prevention of excess weight gain (IPT-WG) vs.  health education (HE) for adolescent girls (aged 12-17 years). </a:t>
            </a:r>
          </a:p>
          <a:p>
            <a:endParaRPr lang="en-US" sz="3800" dirty="0"/>
          </a:p>
          <a:p>
            <a:r>
              <a:rPr lang="en-US" sz="3800" dirty="0"/>
              <a:t>Aims to improve interpersonal function and reduce negative affect therefore reduce LOC eating. </a:t>
            </a:r>
          </a:p>
          <a:p>
            <a:endParaRPr lang="en-US" sz="3800" dirty="0"/>
          </a:p>
          <a:p>
            <a:r>
              <a:rPr lang="en-US" sz="3800" dirty="0"/>
              <a:t>Primary outcome: </a:t>
            </a:r>
          </a:p>
          <a:p>
            <a:r>
              <a:rPr lang="en-US" sz="3800" dirty="0"/>
              <a:t>Attendance  and adherence good</a:t>
            </a:r>
          </a:p>
          <a:p>
            <a:r>
              <a:rPr lang="en-US" sz="3800" dirty="0"/>
              <a:t>Secondary outcome: </a:t>
            </a:r>
          </a:p>
          <a:p>
            <a:r>
              <a:rPr lang="en-US" sz="3800" dirty="0"/>
              <a:t>At 1 year follow up there was less than expected BMI growth</a:t>
            </a:r>
            <a:endParaRPr lang="en-US" sz="3100" dirty="0"/>
          </a:p>
          <a:p>
            <a:endParaRPr lang="en-US" dirty="0"/>
          </a:p>
          <a:p>
            <a:r>
              <a:rPr lang="en-US" sz="1800" dirty="0" err="1"/>
              <a:t>Tanofsky-kraff</a:t>
            </a:r>
            <a:r>
              <a:rPr lang="en-US" sz="1800" dirty="0"/>
              <a:t> </a:t>
            </a:r>
            <a:r>
              <a:rPr lang="en-US" sz="1800" dirty="0" err="1"/>
              <a:t>Int</a:t>
            </a:r>
            <a:r>
              <a:rPr lang="en-US" sz="1800" dirty="0"/>
              <a:t> J ED 2010 43, 701</a:t>
            </a:r>
          </a:p>
        </p:txBody>
      </p:sp>
    </p:spTree>
    <p:extLst>
      <p:ext uri="{BB962C8B-B14F-4D97-AF65-F5344CB8AC3E}">
        <p14:creationId xmlns:p14="http://schemas.microsoft.com/office/powerpoint/2010/main" val="2263443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 children and adolescents with LOC eating or BED:</a:t>
            </a:r>
          </a:p>
        </p:txBody>
      </p:sp>
      <p:sp>
        <p:nvSpPr>
          <p:cNvPr id="3" name="Content Placeholder 2"/>
          <p:cNvSpPr>
            <a:spLocks noGrp="1"/>
          </p:cNvSpPr>
          <p:nvPr>
            <p:ph idx="1"/>
          </p:nvPr>
        </p:nvSpPr>
        <p:spPr/>
        <p:txBody>
          <a:bodyPr>
            <a:noAutofit/>
          </a:bodyPr>
          <a:lstStyle/>
          <a:p>
            <a:r>
              <a:rPr lang="en-US" sz="2800" dirty="0"/>
              <a:t>Goal is to normalize eating behaviors as it is with other eating disorders. </a:t>
            </a:r>
          </a:p>
          <a:p>
            <a:r>
              <a:rPr lang="en-US" sz="2800" dirty="0"/>
              <a:t>May first need to focus on bingeing to interrupt the binge cycle.</a:t>
            </a:r>
          </a:p>
          <a:p>
            <a:r>
              <a:rPr lang="en-US" sz="2800" dirty="0"/>
              <a:t>Depending on BMI percentile, AAP recommendations for rate of weight loss and multidisciplinary programs. </a:t>
            </a:r>
          </a:p>
          <a:p>
            <a:r>
              <a:rPr lang="en-US" sz="2800" dirty="0"/>
              <a:t>Depending on BMI percentile, may focus on prevention of excess weight gain rather than fast weight loss</a:t>
            </a:r>
          </a:p>
        </p:txBody>
      </p:sp>
    </p:spTree>
    <p:extLst>
      <p:ext uri="{BB962C8B-B14F-4D97-AF65-F5344CB8AC3E}">
        <p14:creationId xmlns:p14="http://schemas.microsoft.com/office/powerpoint/2010/main" val="2111662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41" y="305554"/>
            <a:ext cx="10553627" cy="909304"/>
          </a:xfrm>
        </p:spPr>
        <p:txBody>
          <a:bodyPr anchor="ctr">
            <a:normAutofit/>
          </a:bodyPr>
          <a:lstStyle/>
          <a:p>
            <a:r>
              <a:rPr lang="en-US" dirty="0"/>
              <a:t>General Strategies for Pediatric Binge-Eating Behaviors</a:t>
            </a:r>
          </a:p>
        </p:txBody>
      </p:sp>
      <p:pic>
        <p:nvPicPr>
          <p:cNvPr id="6" name="Picture 5">
            <a:extLst>
              <a:ext uri="{FF2B5EF4-FFF2-40B4-BE49-F238E27FC236}">
                <a16:creationId xmlns:a16="http://schemas.microsoft.com/office/drawing/2014/main" id="{FCDAC236-F987-427D-84F6-01DA7708BC21}"/>
              </a:ext>
            </a:extLst>
          </p:cNvPr>
          <p:cNvPicPr>
            <a:picLocks noChangeAspect="1"/>
          </p:cNvPicPr>
          <p:nvPr/>
        </p:nvPicPr>
        <p:blipFill rotWithShape="1">
          <a:blip r:embed="rId2">
            <a:extLst>
              <a:ext uri="{28A0092B-C50C-407E-A947-70E740481C1C}">
                <a14:useLocalDpi xmlns:a14="http://schemas.microsoft.com/office/drawing/2010/main" val="0"/>
              </a:ext>
            </a:extLst>
          </a:blip>
          <a:srcRect l="18209" r="23495" b="-2"/>
          <a:stretch/>
        </p:blipFill>
        <p:spPr>
          <a:xfrm>
            <a:off x="393192" y="1691640"/>
            <a:ext cx="3474720" cy="4620736"/>
          </a:xfrm>
          <a:prstGeom prst="rect">
            <a:avLst/>
          </a:prstGeom>
          <a:noFill/>
        </p:spPr>
      </p:pic>
      <p:sp>
        <p:nvSpPr>
          <p:cNvPr id="3" name="Content Placeholder 2"/>
          <p:cNvSpPr>
            <a:spLocks noGrp="1"/>
          </p:cNvSpPr>
          <p:nvPr>
            <p:ph sz="quarter" idx="4"/>
          </p:nvPr>
        </p:nvSpPr>
        <p:spPr>
          <a:xfrm>
            <a:off x="4281740" y="1380680"/>
            <a:ext cx="5898580" cy="4931698"/>
          </a:xfrm>
        </p:spPr>
        <p:txBody>
          <a:bodyPr anchor="ctr">
            <a:normAutofit/>
          </a:bodyPr>
          <a:lstStyle/>
          <a:p>
            <a:r>
              <a:rPr lang="en-US" sz="2800" dirty="0"/>
              <a:t>Diary of binges;  identify binge patterns.</a:t>
            </a:r>
          </a:p>
          <a:p>
            <a:r>
              <a:rPr lang="en-US" sz="2800" dirty="0"/>
              <a:t>Don’t skip meals</a:t>
            </a:r>
          </a:p>
          <a:p>
            <a:r>
              <a:rPr lang="en-US" sz="2800" dirty="0"/>
              <a:t>Identify eating cues</a:t>
            </a:r>
          </a:p>
          <a:p>
            <a:r>
              <a:rPr lang="en-US" sz="2800" dirty="0"/>
              <a:t>Do fun things to reward not bingeing or feeling guilty</a:t>
            </a:r>
          </a:p>
          <a:p>
            <a:r>
              <a:rPr lang="en-US" sz="2800" dirty="0"/>
              <a:t>Learn alternate coping skills for emotional eating triggers</a:t>
            </a:r>
          </a:p>
        </p:txBody>
      </p:sp>
    </p:spTree>
    <p:extLst>
      <p:ext uri="{BB962C8B-B14F-4D97-AF65-F5344CB8AC3E}">
        <p14:creationId xmlns:p14="http://schemas.microsoft.com/office/powerpoint/2010/main" val="2574652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52B8-CC41-4F70-8685-2030C3C40A18}"/>
              </a:ext>
            </a:extLst>
          </p:cNvPr>
          <p:cNvSpPr>
            <a:spLocks noGrp="1"/>
          </p:cNvSpPr>
          <p:nvPr>
            <p:ph type="title"/>
          </p:nvPr>
        </p:nvSpPr>
        <p:spPr/>
        <p:txBody>
          <a:bodyPr/>
          <a:lstStyle/>
          <a:p>
            <a:r>
              <a:rPr lang="en-US" dirty="0"/>
              <a:t>What about psychotropic medications? </a:t>
            </a:r>
          </a:p>
        </p:txBody>
      </p:sp>
      <p:sp>
        <p:nvSpPr>
          <p:cNvPr id="3" name="Content Placeholder 2">
            <a:extLst>
              <a:ext uri="{FF2B5EF4-FFF2-40B4-BE49-F238E27FC236}">
                <a16:creationId xmlns:a16="http://schemas.microsoft.com/office/drawing/2014/main" id="{45245690-5CF2-4785-B0B4-B2E31D1AAE9A}"/>
              </a:ext>
            </a:extLst>
          </p:cNvPr>
          <p:cNvSpPr>
            <a:spLocks noGrp="1"/>
          </p:cNvSpPr>
          <p:nvPr>
            <p:ph idx="1"/>
          </p:nvPr>
        </p:nvSpPr>
        <p:spPr>
          <a:xfrm>
            <a:off x="345715" y="-216976"/>
            <a:ext cx="11500567" cy="6769422"/>
          </a:xfrm>
        </p:spPr>
        <p:txBody>
          <a:bodyPr>
            <a:normAutofit/>
          </a:bodyPr>
          <a:lstStyle/>
          <a:p>
            <a:r>
              <a:rPr lang="en-US" sz="3200" b="1" u="sng" dirty="0"/>
              <a:t>SSRI</a:t>
            </a:r>
            <a:r>
              <a:rPr lang="en-US" sz="3200" dirty="0"/>
              <a:t>: Fluoxetine studied in adults up to 60 mg daily dose for BN. IN youth, only one uncontrolled trial (small) ; tolerated. May be useful for adolescents with comorbidity and second line for BN</a:t>
            </a:r>
          </a:p>
          <a:p>
            <a:r>
              <a:rPr lang="en-US" sz="3200" b="1" u="sng" dirty="0"/>
              <a:t>NO BUPROPION</a:t>
            </a:r>
            <a:r>
              <a:rPr lang="en-US" sz="3200" dirty="0"/>
              <a:t> re seizure risk in ED patients.</a:t>
            </a:r>
          </a:p>
          <a:p>
            <a:r>
              <a:rPr lang="en-US" sz="3200" b="1" u="sng" dirty="0"/>
              <a:t>MIRTAZAPINE?</a:t>
            </a:r>
            <a:endParaRPr lang="en-US" sz="3200" dirty="0"/>
          </a:p>
        </p:txBody>
      </p:sp>
      <p:pic>
        <p:nvPicPr>
          <p:cNvPr id="5" name="Picture 2" descr="Image result for eating mood">
            <a:extLst>
              <a:ext uri="{FF2B5EF4-FFF2-40B4-BE49-F238E27FC236}">
                <a16:creationId xmlns:a16="http://schemas.microsoft.com/office/drawing/2014/main" id="{69A1012A-BAA1-47DD-9F8F-EA4B8F13B7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3959" y="4390141"/>
            <a:ext cx="4113099" cy="2467859"/>
          </a:xfrm>
          <a:prstGeom prst="rect">
            <a:avLst/>
          </a:prstGeom>
          <a:solidFill>
            <a:srgbClr val="FFFFFF"/>
          </a:solidFill>
        </p:spPr>
      </p:pic>
    </p:spTree>
    <p:extLst>
      <p:ext uri="{BB962C8B-B14F-4D97-AF65-F5344CB8AC3E}">
        <p14:creationId xmlns:p14="http://schemas.microsoft.com/office/powerpoint/2010/main" val="479930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9154-29AD-4080-9638-D4ABF1200B03}"/>
              </a:ext>
            </a:extLst>
          </p:cNvPr>
          <p:cNvSpPr>
            <a:spLocks noGrp="1"/>
          </p:cNvSpPr>
          <p:nvPr>
            <p:ph type="title"/>
          </p:nvPr>
        </p:nvSpPr>
        <p:spPr/>
        <p:txBody>
          <a:bodyPr/>
          <a:lstStyle/>
          <a:p>
            <a:r>
              <a:rPr lang="en-US" dirty="0"/>
              <a:t>Pharmacotherapy</a:t>
            </a:r>
          </a:p>
        </p:txBody>
      </p:sp>
      <p:sp>
        <p:nvSpPr>
          <p:cNvPr id="3" name="Content Placeholder 2">
            <a:extLst>
              <a:ext uri="{FF2B5EF4-FFF2-40B4-BE49-F238E27FC236}">
                <a16:creationId xmlns:a16="http://schemas.microsoft.com/office/drawing/2014/main" id="{40C62B39-9572-42BD-ADD1-FD81F7460D5E}"/>
              </a:ext>
            </a:extLst>
          </p:cNvPr>
          <p:cNvSpPr>
            <a:spLocks noGrp="1"/>
          </p:cNvSpPr>
          <p:nvPr>
            <p:ph idx="1"/>
          </p:nvPr>
        </p:nvSpPr>
        <p:spPr>
          <a:xfrm>
            <a:off x="345715" y="1463041"/>
            <a:ext cx="11500567" cy="4705284"/>
          </a:xfrm>
        </p:spPr>
        <p:txBody>
          <a:bodyPr>
            <a:normAutofit fontScale="62500" lnSpcReduction="20000"/>
          </a:bodyPr>
          <a:lstStyle/>
          <a:p>
            <a:pPr marL="0" indent="0" algn="just">
              <a:buNone/>
            </a:pPr>
            <a:r>
              <a:rPr lang="en-US" sz="5100" b="1" dirty="0"/>
              <a:t>OLANZAPINE</a:t>
            </a:r>
            <a:r>
              <a:rPr lang="en-US" sz="5100" dirty="0"/>
              <a:t>: </a:t>
            </a:r>
            <a:r>
              <a:rPr lang="en-US" sz="5100" i="1" dirty="0"/>
              <a:t>Most studied for AN in children and adolescents</a:t>
            </a:r>
          </a:p>
          <a:p>
            <a:pPr marL="0" indent="0" algn="just">
              <a:buNone/>
            </a:pPr>
            <a:r>
              <a:rPr lang="en-US" sz="5100" i="1" dirty="0"/>
              <a:t>		       Target comorbidity and ED cognitions</a:t>
            </a:r>
          </a:p>
          <a:p>
            <a:pPr marL="0" indent="0" algn="just">
              <a:buNone/>
            </a:pPr>
            <a:endParaRPr lang="en-US" sz="5100" i="1" dirty="0"/>
          </a:p>
          <a:p>
            <a:pPr lvl="5" algn="just"/>
            <a:r>
              <a:rPr lang="en-US" sz="5100" dirty="0"/>
              <a:t>RCT with Small effect in study (N=23);  15 got the treatment. </a:t>
            </a:r>
          </a:p>
          <a:p>
            <a:pPr lvl="5" algn="just"/>
            <a:r>
              <a:rPr lang="en-US" sz="5100" dirty="0"/>
              <a:t>Recommended very low dose (0.625-1.25 mg  daily) and specialty consultation[ up to max 5 mg daily</a:t>
            </a:r>
          </a:p>
          <a:p>
            <a:pPr marL="2286000" lvl="5" indent="0" algn="just">
              <a:buNone/>
            </a:pPr>
            <a:endParaRPr lang="en-US" sz="5100" dirty="0"/>
          </a:p>
          <a:p>
            <a:pPr marL="2286000" lvl="5" indent="0" algn="just">
              <a:buNone/>
            </a:pPr>
            <a:r>
              <a:rPr lang="en-US" sz="5100" dirty="0"/>
              <a:t> </a:t>
            </a:r>
            <a:r>
              <a:rPr lang="en-US" sz="5100" b="1" dirty="0"/>
              <a:t>ABILIFY</a:t>
            </a:r>
            <a:r>
              <a:rPr lang="en-US" sz="5100" dirty="0"/>
              <a:t> – some case series </a:t>
            </a:r>
          </a:p>
          <a:p>
            <a:pPr marL="2286000" lvl="5" indent="0" algn="just">
              <a:buNone/>
            </a:pPr>
            <a:r>
              <a:rPr lang="en-US" sz="5100" dirty="0"/>
              <a:t>( 0.5-1 mg TDD with trained professional</a:t>
            </a:r>
          </a:p>
          <a:p>
            <a:pPr marL="2286000" lvl="5" indent="0" algn="just">
              <a:buNone/>
            </a:pPr>
            <a:r>
              <a:rPr lang="en-US" sz="5100" dirty="0"/>
              <a:t>Max 2 mg Daily dose</a:t>
            </a:r>
          </a:p>
          <a:p>
            <a:pPr marL="2286000" lvl="5" indent="0">
              <a:buNone/>
            </a:pPr>
            <a:endParaRPr lang="en-US" sz="2600" dirty="0"/>
          </a:p>
        </p:txBody>
      </p:sp>
      <p:sp>
        <p:nvSpPr>
          <p:cNvPr id="4" name="TextBox 3">
            <a:extLst>
              <a:ext uri="{FF2B5EF4-FFF2-40B4-BE49-F238E27FC236}">
                <a16:creationId xmlns:a16="http://schemas.microsoft.com/office/drawing/2014/main" id="{BB983F1B-8F96-41B8-BB9C-0B1FBBA0B640}"/>
              </a:ext>
            </a:extLst>
          </p:cNvPr>
          <p:cNvSpPr txBox="1"/>
          <p:nvPr/>
        </p:nvSpPr>
        <p:spPr>
          <a:xfrm>
            <a:off x="345715" y="6382674"/>
            <a:ext cx="9821173" cy="369332"/>
          </a:xfrm>
          <a:prstGeom prst="rect">
            <a:avLst/>
          </a:prstGeom>
          <a:noFill/>
        </p:spPr>
        <p:txBody>
          <a:bodyPr wrap="square" rtlCol="0">
            <a:spAutoFit/>
          </a:bodyPr>
          <a:lstStyle/>
          <a:p>
            <a:r>
              <a:rPr lang="en-US" dirty="0"/>
              <a:t>Canadian guidelines Couturier Feb 2020; AACAP ED Practice Parameters 2015</a:t>
            </a:r>
          </a:p>
        </p:txBody>
      </p:sp>
    </p:spTree>
    <p:extLst>
      <p:ext uri="{BB962C8B-B14F-4D97-AF65-F5344CB8AC3E}">
        <p14:creationId xmlns:p14="http://schemas.microsoft.com/office/powerpoint/2010/main" val="4182275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B4AF-A737-464E-871C-8EF4BA139699}"/>
              </a:ext>
            </a:extLst>
          </p:cNvPr>
          <p:cNvSpPr>
            <a:spLocks noGrp="1"/>
          </p:cNvSpPr>
          <p:nvPr>
            <p:ph type="title"/>
          </p:nvPr>
        </p:nvSpPr>
        <p:spPr/>
        <p:txBody>
          <a:bodyPr/>
          <a:lstStyle/>
          <a:p>
            <a:r>
              <a:rPr lang="en-US" dirty="0"/>
              <a:t>Meds?</a:t>
            </a:r>
          </a:p>
        </p:txBody>
      </p:sp>
      <p:sp>
        <p:nvSpPr>
          <p:cNvPr id="3" name="Content Placeholder 2">
            <a:extLst>
              <a:ext uri="{FF2B5EF4-FFF2-40B4-BE49-F238E27FC236}">
                <a16:creationId xmlns:a16="http://schemas.microsoft.com/office/drawing/2014/main" id="{7CCC56E2-5B9A-4641-8A4D-AC0C9A2E64C9}"/>
              </a:ext>
            </a:extLst>
          </p:cNvPr>
          <p:cNvSpPr>
            <a:spLocks noGrp="1"/>
          </p:cNvSpPr>
          <p:nvPr>
            <p:ph idx="1"/>
          </p:nvPr>
        </p:nvSpPr>
        <p:spPr/>
        <p:txBody>
          <a:bodyPr/>
          <a:lstStyle/>
          <a:p>
            <a:r>
              <a:rPr lang="en-US" sz="3200" b="1" u="sng" dirty="0" err="1"/>
              <a:t>Lisdexamfetamine</a:t>
            </a:r>
            <a:r>
              <a:rPr lang="en-US" sz="3200" dirty="0"/>
              <a:t> : Adult studies in BED and adult indication for </a:t>
            </a:r>
            <a:r>
              <a:rPr lang="en-US" sz="3200" dirty="0" err="1"/>
              <a:t>lisdexamfetamine</a:t>
            </a:r>
            <a:r>
              <a:rPr lang="en-US" sz="3200" dirty="0"/>
              <a:t> but no data specifically for kids yet.</a:t>
            </a:r>
          </a:p>
          <a:p>
            <a:endParaRPr lang="en-US" sz="3200" b="1" dirty="0"/>
          </a:p>
          <a:p>
            <a:endParaRPr lang="en-US" sz="3200" b="1" dirty="0"/>
          </a:p>
          <a:p>
            <a:endParaRPr lang="en-US" sz="3200" b="1" dirty="0"/>
          </a:p>
          <a:p>
            <a:r>
              <a:rPr lang="en-US" sz="3200" b="1" dirty="0"/>
              <a:t>Treat comorbid psychiatric illness-- </a:t>
            </a:r>
            <a:r>
              <a:rPr lang="en-US" sz="3200" dirty="0"/>
              <a:t>keeping in mind the weight of the patient re: malnutrition status and risk of QTc </a:t>
            </a:r>
            <a:r>
              <a:rPr lang="en-US" sz="3200" dirty="0" err="1"/>
              <a:t>prologation</a:t>
            </a:r>
            <a:r>
              <a:rPr lang="en-US" sz="3200" dirty="0"/>
              <a:t>.</a:t>
            </a:r>
          </a:p>
          <a:p>
            <a:endParaRPr lang="en-US" dirty="0"/>
          </a:p>
        </p:txBody>
      </p:sp>
      <p:pic>
        <p:nvPicPr>
          <p:cNvPr id="10242" name="Picture 2" descr="Image result for vyvanse pill photo">
            <a:extLst>
              <a:ext uri="{FF2B5EF4-FFF2-40B4-BE49-F238E27FC236}">
                <a16:creationId xmlns:a16="http://schemas.microsoft.com/office/drawing/2014/main" id="{42570A76-BA88-4BAD-A619-D3F8D41E1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134" y="217695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711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14C5-FC83-424C-83E0-8E1EBE17033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A7ED206-A81C-4B38-A08A-272DFF2AFF12}"/>
              </a:ext>
            </a:extLst>
          </p:cNvPr>
          <p:cNvSpPr>
            <a:spLocks noGrp="1"/>
          </p:cNvSpPr>
          <p:nvPr>
            <p:ph idx="1"/>
          </p:nvPr>
        </p:nvSpPr>
        <p:spPr>
          <a:xfrm>
            <a:off x="345715" y="1463040"/>
            <a:ext cx="11500567" cy="5089405"/>
          </a:xfrm>
        </p:spPr>
        <p:txBody>
          <a:bodyPr>
            <a:normAutofit fontScale="92500" lnSpcReduction="10000"/>
          </a:bodyPr>
          <a:lstStyle/>
          <a:p>
            <a:r>
              <a:rPr lang="en-US" sz="3200" dirty="0"/>
              <a:t>PCPs play an important role to screen for pediatric eating disorders and to refer.</a:t>
            </a:r>
          </a:p>
          <a:p>
            <a:r>
              <a:rPr lang="en-US" sz="3200" dirty="0"/>
              <a:t>Eating disorders typically feature some combination of eating and shape concerns (clinical screening or via screener questionnaires).</a:t>
            </a:r>
          </a:p>
          <a:p>
            <a:r>
              <a:rPr lang="en-US" sz="3200" dirty="0"/>
              <a:t>Establishing medical safety and </a:t>
            </a:r>
            <a:r>
              <a:rPr lang="en-US" sz="3200" dirty="0" err="1"/>
              <a:t>renourishing</a:t>
            </a:r>
            <a:r>
              <a:rPr lang="en-US" sz="3200" dirty="0"/>
              <a:t> the patient is the first step, and then deciding the level of care. </a:t>
            </a:r>
          </a:p>
          <a:p>
            <a:r>
              <a:rPr lang="en-US" sz="3200" dirty="0"/>
              <a:t>FBT has the best evidence to support its’ use in AN and BN and is often used in outpatients. </a:t>
            </a:r>
          </a:p>
          <a:p>
            <a:r>
              <a:rPr lang="en-US" sz="3200" dirty="0"/>
              <a:t>Normalizing eating behaviors is the first step in BED; with growing evidence for DBT and IPT. </a:t>
            </a:r>
          </a:p>
          <a:p>
            <a:r>
              <a:rPr lang="en-US" sz="3200" dirty="0"/>
              <a:t>Limited evidence for medication use in children. </a:t>
            </a:r>
          </a:p>
        </p:txBody>
      </p:sp>
    </p:spTree>
    <p:extLst>
      <p:ext uri="{BB962C8B-B14F-4D97-AF65-F5344CB8AC3E}">
        <p14:creationId xmlns:p14="http://schemas.microsoft.com/office/powerpoint/2010/main" val="2748263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5" name="TextBox 4">
            <a:extLst>
              <a:ext uri="{FF2B5EF4-FFF2-40B4-BE49-F238E27FC236}">
                <a16:creationId xmlns:a16="http://schemas.microsoft.com/office/drawing/2014/main" id="{3684EBDF-B302-49BD-8F33-FA1FE85734AC}"/>
              </a:ext>
            </a:extLst>
          </p:cNvPr>
          <p:cNvSpPr txBox="1"/>
          <p:nvPr/>
        </p:nvSpPr>
        <p:spPr>
          <a:xfrm>
            <a:off x="353786" y="2890391"/>
            <a:ext cx="11484427" cy="1661993"/>
          </a:xfrm>
          <a:prstGeom prst="rect">
            <a:avLst/>
          </a:prstGeom>
          <a:noFill/>
        </p:spPr>
        <p:txBody>
          <a:bodyPr wrap="square" rtlCol="0">
            <a:spAutoFit/>
          </a:bodyPr>
          <a:lstStyle/>
          <a:p>
            <a:pPr algn="ctr"/>
            <a:r>
              <a:rPr lang="en-US" sz="6600" dirty="0">
                <a:solidFill>
                  <a:schemeClr val="tx1">
                    <a:lumMod val="65000"/>
                    <a:lumOff val="35000"/>
                  </a:schemeClr>
                </a:solidFill>
              </a:rPr>
              <a:t>Questions?</a:t>
            </a:r>
          </a:p>
          <a:p>
            <a:endParaRPr lang="en-US" dirty="0"/>
          </a:p>
          <a:p>
            <a:pPr algn="ctr"/>
            <a:endParaRPr lang="en-US" dirty="0"/>
          </a:p>
        </p:txBody>
      </p:sp>
    </p:spTree>
    <p:extLst>
      <p:ext uri="{BB962C8B-B14F-4D97-AF65-F5344CB8AC3E}">
        <p14:creationId xmlns:p14="http://schemas.microsoft.com/office/powerpoint/2010/main" val="3522430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626443" y="1235677"/>
            <a:ext cx="4563762" cy="3608173"/>
          </a:xfrm>
        </p:spPr>
        <p:txBody>
          <a:bodyPr/>
          <a:lstStyle/>
          <a:p>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itle 1">
            <a:extLst>
              <a:ext uri="{FF2B5EF4-FFF2-40B4-BE49-F238E27FC236}">
                <a16:creationId xmlns:a16="http://schemas.microsoft.com/office/drawing/2014/main" id="{46B38756-127E-2141-B89C-C0ACDCC0D89C}"/>
              </a:ext>
            </a:extLst>
          </p:cNvPr>
          <p:cNvSpPr txBox="1">
            <a:spLocks/>
          </p:cNvSpPr>
          <p:nvPr/>
        </p:nvSpPr>
        <p:spPr>
          <a:xfrm>
            <a:off x="651247" y="363833"/>
            <a:ext cx="7257077" cy="785445"/>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C92235"/>
                </a:solidFill>
                <a:latin typeface="+mj-lt"/>
                <a:ea typeface="+mj-ea"/>
                <a:cs typeface="+mj-cs"/>
              </a:defRPr>
            </a:lvl1pPr>
          </a:lstStyle>
          <a:p>
            <a:r>
              <a:rPr lang="en-US" sz="3600" b="0" dirty="0">
                <a:solidFill>
                  <a:schemeClr val="bg1"/>
                </a:solidFill>
              </a:rPr>
              <a:t>Meet The Presenter</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337319" y="1726036"/>
            <a:ext cx="3390921" cy="3405927"/>
          </a:xfrm>
          <a:prstGeom prst="rect">
            <a:avLst/>
          </a:prstGeom>
        </p:spPr>
      </p:pic>
      <p:sp>
        <p:nvSpPr>
          <p:cNvPr id="2" name="Rectangle 1">
            <a:extLst>
              <a:ext uri="{FF2B5EF4-FFF2-40B4-BE49-F238E27FC236}">
                <a16:creationId xmlns:a16="http://schemas.microsoft.com/office/drawing/2014/main" id="{114D4B44-9742-4064-96AC-C1947F9BEF8B}"/>
              </a:ext>
            </a:extLst>
          </p:cNvPr>
          <p:cNvSpPr/>
          <p:nvPr/>
        </p:nvSpPr>
        <p:spPr>
          <a:xfrm>
            <a:off x="3961967" y="1567402"/>
            <a:ext cx="7892714" cy="4247317"/>
          </a:xfrm>
          <a:prstGeom prst="rect">
            <a:avLst/>
          </a:prstGeom>
        </p:spPr>
        <p:txBody>
          <a:bodyPr wrap="square">
            <a:spAutoFit/>
          </a:bodyPr>
          <a:lstStyle/>
          <a:p>
            <a:r>
              <a:rPr lang="en-US" dirty="0">
                <a:solidFill>
                  <a:srgbClr val="000000"/>
                </a:solidFill>
              </a:rPr>
              <a:t>Shauna P. Reinblatt, MD is a Clinical Assistant Professor at the University of Maryland School of Medicine (UMDSOM), Department of Psychiatry, Division of Child and Adolescent Psychiatry. She is Board Certified in General Adult, Child &amp; Adolescent, and Consultation Liaison Psychiatry. Prior to her becoming a psychiatrist, Dr. Reinblatt worked as a family doctor in Canada. She subsequently completed a General Psychiatry Residency at Northwell/Hillside Hospital and a Child and Adolescent Psychiatry Fellowship at NYU School of Medicine. She then pursued a research fellowship in pediatric psychopharmacology at the Johns Hopkins University School of Medicine.</a:t>
            </a:r>
            <a:br>
              <a:rPr lang="en-US" dirty="0"/>
            </a:br>
            <a:br>
              <a:rPr lang="en-US" dirty="0"/>
            </a:br>
            <a:r>
              <a:rPr lang="en-US" dirty="0">
                <a:solidFill>
                  <a:srgbClr val="000000"/>
                </a:solidFill>
              </a:rPr>
              <a:t>Dr. Reinblatt has been a member of the full-time faculty at the Johns Hopkins University School of Medicine in the Department of Psychiatry for over a decade. During this time, she developed specialized clinical expertise working with children, adolescents, and adults with eating disorders in addition to her clinical child psychiatric work with youth. </a:t>
            </a:r>
            <a:endParaRPr lang="en-US" dirty="0"/>
          </a:p>
        </p:txBody>
      </p:sp>
    </p:spTree>
    <p:extLst>
      <p:ext uri="{BB962C8B-B14F-4D97-AF65-F5344CB8AC3E}">
        <p14:creationId xmlns:p14="http://schemas.microsoft.com/office/powerpoint/2010/main" val="3825030110"/>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C9F1-BABE-48CD-857F-69FAE90D4F56}"/>
              </a:ext>
            </a:extLst>
          </p:cNvPr>
          <p:cNvSpPr>
            <a:spLocks noGrp="1"/>
          </p:cNvSpPr>
          <p:nvPr>
            <p:ph type="title"/>
          </p:nvPr>
        </p:nvSpPr>
        <p:spPr/>
        <p:txBody>
          <a:bodyPr>
            <a:normAutofit/>
          </a:bodyPr>
          <a:lstStyle/>
          <a:p>
            <a:r>
              <a:rPr lang="en-US" sz="3600" dirty="0"/>
              <a:t>Identification and Management of Eating Disorders</a:t>
            </a:r>
          </a:p>
        </p:txBody>
      </p:sp>
      <p:sp>
        <p:nvSpPr>
          <p:cNvPr id="3" name="Rectangle 2">
            <a:extLst>
              <a:ext uri="{FF2B5EF4-FFF2-40B4-BE49-F238E27FC236}">
                <a16:creationId xmlns:a16="http://schemas.microsoft.com/office/drawing/2014/main" id="{C0757384-2287-4B1B-B79D-B3A5D66C1ACA}"/>
              </a:ext>
            </a:extLst>
          </p:cNvPr>
          <p:cNvSpPr/>
          <p:nvPr/>
        </p:nvSpPr>
        <p:spPr>
          <a:xfrm>
            <a:off x="630840" y="1839711"/>
            <a:ext cx="11070379" cy="3170099"/>
          </a:xfrm>
          <a:prstGeom prst="rect">
            <a:avLst/>
          </a:prstGeom>
        </p:spPr>
        <p:txBody>
          <a:bodyPr wrap="square">
            <a:spAutoFit/>
          </a:bodyPr>
          <a:lstStyle/>
          <a:p>
            <a:pPr marL="571500" indent="-571500">
              <a:buClr>
                <a:schemeClr val="accent1"/>
              </a:buClr>
              <a:buFont typeface="Arial" panose="020B0604020202020204" pitchFamily="34" charset="0"/>
              <a:buChar char="•"/>
            </a:pPr>
            <a:r>
              <a:rPr lang="en-US" altLang="en-US" sz="4000" dirty="0"/>
              <a:t>Identify warning signs for eating disorders</a:t>
            </a:r>
          </a:p>
          <a:p>
            <a:pPr marL="571500" indent="-571500">
              <a:buClr>
                <a:schemeClr val="accent1"/>
              </a:buClr>
              <a:buFont typeface="Arial" panose="020B0604020202020204" pitchFamily="34" charset="0"/>
              <a:buChar char="•"/>
            </a:pPr>
            <a:r>
              <a:rPr lang="en-US" altLang="en-US" sz="4000" dirty="0"/>
              <a:t>Learn screening questions and screening tools for eating disorders</a:t>
            </a:r>
          </a:p>
          <a:p>
            <a:pPr marL="571500" indent="-571500">
              <a:buClr>
                <a:schemeClr val="accent1"/>
              </a:buClr>
              <a:buFont typeface="Arial" panose="020B0604020202020204" pitchFamily="34" charset="0"/>
              <a:buChar char="•"/>
            </a:pPr>
            <a:r>
              <a:rPr lang="en-US" altLang="en-US" sz="4000" dirty="0"/>
              <a:t>Identify possible treatment plans to treat eating disorder patients and when to refer</a:t>
            </a:r>
          </a:p>
        </p:txBody>
      </p:sp>
    </p:spTree>
    <p:extLst>
      <p:ext uri="{BB962C8B-B14F-4D97-AF65-F5344CB8AC3E}">
        <p14:creationId xmlns:p14="http://schemas.microsoft.com/office/powerpoint/2010/main" val="308971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3B96-9EDA-4E3C-8CAD-4E775EB611E8}"/>
              </a:ext>
            </a:extLst>
          </p:cNvPr>
          <p:cNvSpPr>
            <a:spLocks noGrp="1"/>
          </p:cNvSpPr>
          <p:nvPr>
            <p:ph type="title"/>
          </p:nvPr>
        </p:nvSpPr>
        <p:spPr/>
        <p:txBody>
          <a:bodyPr/>
          <a:lstStyle/>
          <a:p>
            <a:r>
              <a:rPr lang="en-US" dirty="0"/>
              <a:t>Fictional Case</a:t>
            </a:r>
          </a:p>
        </p:txBody>
      </p:sp>
      <p:sp>
        <p:nvSpPr>
          <p:cNvPr id="3" name="Content Placeholder 2">
            <a:extLst>
              <a:ext uri="{FF2B5EF4-FFF2-40B4-BE49-F238E27FC236}">
                <a16:creationId xmlns:a16="http://schemas.microsoft.com/office/drawing/2014/main" id="{221C0C21-08E4-4E4C-8665-8295C9726359}"/>
              </a:ext>
            </a:extLst>
          </p:cNvPr>
          <p:cNvSpPr>
            <a:spLocks noGrp="1"/>
          </p:cNvSpPr>
          <p:nvPr>
            <p:ph idx="1"/>
          </p:nvPr>
        </p:nvSpPr>
        <p:spPr>
          <a:xfrm>
            <a:off x="345716" y="1214858"/>
            <a:ext cx="11500567" cy="4929494"/>
          </a:xfrm>
        </p:spPr>
        <p:txBody>
          <a:bodyPr>
            <a:normAutofit fontScale="92500"/>
          </a:bodyPr>
          <a:lstStyle/>
          <a:p>
            <a:r>
              <a:rPr lang="en-US" sz="3200" dirty="0"/>
              <a:t> Leah is a 14 year old girl; history of picky eating. No past diets. Has suddenly has cut out all sugar from her diet. Never eaten salads in the past and now is mainly eating salads. </a:t>
            </a:r>
          </a:p>
          <a:p>
            <a:r>
              <a:rPr lang="en-US" sz="3200" dirty="0"/>
              <a:t>She weighs herself multiple times daily. She says she feels good  at this weight (her BMI is 17 ; fallen of her growth curve). </a:t>
            </a:r>
          </a:p>
          <a:p>
            <a:r>
              <a:rPr lang="en-US" sz="3200" dirty="0"/>
              <a:t>Goal is to lose weight as she does not want to be “fat” like her friend. </a:t>
            </a:r>
          </a:p>
          <a:p>
            <a:r>
              <a:rPr lang="en-US" sz="3200" dirty="0"/>
              <a:t>She lacks energy and no longer enjoys reading or her favorite tv show. </a:t>
            </a:r>
          </a:p>
          <a:p>
            <a:r>
              <a:rPr lang="en-US" sz="3200" dirty="0"/>
              <a:t>Refused to see an eating disorder therapist since she did not like seeing one last year so parents had not taken her back.</a:t>
            </a:r>
          </a:p>
        </p:txBody>
      </p:sp>
    </p:spTree>
    <p:extLst>
      <p:ext uri="{BB962C8B-B14F-4D97-AF65-F5344CB8AC3E}">
        <p14:creationId xmlns:p14="http://schemas.microsoft.com/office/powerpoint/2010/main" val="179462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6497-6819-4356-8E9E-D62D82B06F36}"/>
              </a:ext>
            </a:extLst>
          </p:cNvPr>
          <p:cNvSpPr>
            <a:spLocks noGrp="1"/>
          </p:cNvSpPr>
          <p:nvPr>
            <p:ph type="title"/>
          </p:nvPr>
        </p:nvSpPr>
        <p:spPr>
          <a:xfrm>
            <a:off x="630841" y="305554"/>
            <a:ext cx="10553627" cy="909304"/>
          </a:xfrm>
        </p:spPr>
        <p:txBody>
          <a:bodyPr vert="horz" lIns="91440" tIns="45720" rIns="91440" bIns="45720" rtlCol="0" anchor="ctr">
            <a:normAutofit/>
          </a:bodyPr>
          <a:lstStyle/>
          <a:p>
            <a:r>
              <a:rPr lang="en-US" kern="1200" spc="-60" baseline="0" dirty="0">
                <a:latin typeface="+mj-lt"/>
                <a:ea typeface="+mj-ea"/>
                <a:cs typeface="+mj-cs"/>
              </a:rPr>
              <a:t>PUBLIC HEALTH </a:t>
            </a:r>
            <a:r>
              <a:rPr lang="en-US" sz="3600" kern="1200" spc="-60" baseline="0" dirty="0">
                <a:latin typeface="+mj-lt"/>
                <a:ea typeface="+mj-ea"/>
                <a:cs typeface="+mj-cs"/>
              </a:rPr>
              <a:t>IMPORTANCE of Eating Disorders</a:t>
            </a:r>
          </a:p>
        </p:txBody>
      </p:sp>
      <p:pic>
        <p:nvPicPr>
          <p:cNvPr id="4098" name="Picture 2" descr="Austin Journal of Public Health and Epidemiology">
            <a:extLst>
              <a:ext uri="{FF2B5EF4-FFF2-40B4-BE49-F238E27FC236}">
                <a16:creationId xmlns:a16="http://schemas.microsoft.com/office/drawing/2014/main" id="{5534C184-E8DD-4E87-AC29-C80535BFD8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1" y="1474306"/>
            <a:ext cx="6827520" cy="4515013"/>
          </a:xfrm>
          <a:prstGeom prst="rect">
            <a:avLst/>
          </a:prstGeom>
          <a:solidFill>
            <a:srgbClr val="FFFFFF"/>
          </a:solidFill>
        </p:spPr>
      </p:pic>
      <p:sp>
        <p:nvSpPr>
          <p:cNvPr id="3" name="TextBox 2">
            <a:extLst>
              <a:ext uri="{FF2B5EF4-FFF2-40B4-BE49-F238E27FC236}">
                <a16:creationId xmlns:a16="http://schemas.microsoft.com/office/drawing/2014/main" id="{DFB21A14-830B-4346-BABB-2580F988C1C1}"/>
              </a:ext>
            </a:extLst>
          </p:cNvPr>
          <p:cNvSpPr txBox="1"/>
          <p:nvPr/>
        </p:nvSpPr>
        <p:spPr>
          <a:xfrm>
            <a:off x="6096000" y="1214858"/>
            <a:ext cx="5088468" cy="4515013"/>
          </a:xfrm>
          <a:prstGeom prst="rect">
            <a:avLst/>
          </a:prstGeom>
        </p:spPr>
        <p:txBody>
          <a:bodyPr vert="horz" lIns="91440" tIns="45720" rIns="91440" bIns="45720" rtlCol="0" anchor="ctr">
            <a:normAutofit lnSpcReduction="10000"/>
          </a:bodyPr>
          <a:lstStyle/>
          <a:p>
            <a:pPr marL="571500" indent="-182880">
              <a:lnSpc>
                <a:spcPct val="90000"/>
              </a:lnSpc>
              <a:spcAft>
                <a:spcPts val="600"/>
              </a:spcAft>
              <a:buClr>
                <a:schemeClr val="accent1"/>
              </a:buClr>
              <a:buFont typeface="Wingdings 2" pitchFamily="18" charset="2"/>
              <a:buChar char=""/>
            </a:pPr>
            <a:r>
              <a:rPr lang="en-US" sz="3200" dirty="0">
                <a:solidFill>
                  <a:schemeClr val="tx1">
                    <a:lumMod val="65000"/>
                    <a:lumOff val="35000"/>
                  </a:schemeClr>
                </a:solidFill>
              </a:rPr>
              <a:t>Highest morbidity and mortality of pediatric mental health disorders (premature death).</a:t>
            </a:r>
          </a:p>
          <a:p>
            <a:pPr marL="571500" indent="-182880">
              <a:lnSpc>
                <a:spcPct val="90000"/>
              </a:lnSpc>
              <a:spcAft>
                <a:spcPts val="600"/>
              </a:spcAft>
              <a:buClr>
                <a:schemeClr val="accent1"/>
              </a:buClr>
              <a:buFont typeface="Wingdings 2" pitchFamily="18" charset="2"/>
              <a:buChar char=""/>
            </a:pPr>
            <a:endParaRPr lang="en-US" sz="3200" dirty="0">
              <a:solidFill>
                <a:schemeClr val="tx1">
                  <a:lumMod val="65000"/>
                  <a:lumOff val="35000"/>
                </a:schemeClr>
              </a:solidFill>
            </a:endParaRPr>
          </a:p>
          <a:p>
            <a:pPr marL="571500" indent="-182880">
              <a:lnSpc>
                <a:spcPct val="90000"/>
              </a:lnSpc>
              <a:spcAft>
                <a:spcPts val="600"/>
              </a:spcAft>
              <a:buClr>
                <a:schemeClr val="accent1"/>
              </a:buClr>
              <a:buFont typeface="Wingdings 2" pitchFamily="18" charset="2"/>
              <a:buChar char=""/>
            </a:pPr>
            <a:r>
              <a:rPr lang="en-US" sz="3200" dirty="0">
                <a:solidFill>
                  <a:schemeClr val="tx1">
                    <a:lumMod val="65000"/>
                    <a:lumOff val="35000"/>
                  </a:schemeClr>
                </a:solidFill>
              </a:rPr>
              <a:t>Highest risk of suicide of mental health disorders in youth (up to 18x compared with matched controls). </a:t>
            </a:r>
          </a:p>
        </p:txBody>
      </p:sp>
    </p:spTree>
    <p:extLst>
      <p:ext uri="{BB962C8B-B14F-4D97-AF65-F5344CB8AC3E}">
        <p14:creationId xmlns:p14="http://schemas.microsoft.com/office/powerpoint/2010/main" val="7792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69C3-226F-4B74-97BC-199079F44431}"/>
              </a:ext>
            </a:extLst>
          </p:cNvPr>
          <p:cNvSpPr>
            <a:spLocks noGrp="1"/>
          </p:cNvSpPr>
          <p:nvPr>
            <p:ph type="title"/>
          </p:nvPr>
        </p:nvSpPr>
        <p:spPr/>
        <p:txBody>
          <a:bodyPr>
            <a:normAutofit/>
          </a:bodyPr>
          <a:lstStyle/>
          <a:p>
            <a:r>
              <a:rPr lang="en-US" sz="3600" dirty="0"/>
              <a:t>PREVALENCE	( Adolescence)</a:t>
            </a:r>
          </a:p>
        </p:txBody>
      </p:sp>
      <p:sp>
        <p:nvSpPr>
          <p:cNvPr id="4" name="TextBox 3">
            <a:extLst>
              <a:ext uri="{FF2B5EF4-FFF2-40B4-BE49-F238E27FC236}">
                <a16:creationId xmlns:a16="http://schemas.microsoft.com/office/drawing/2014/main" id="{B0A958FC-E1D9-4BEA-A0BD-8E3C443C31DD}"/>
              </a:ext>
            </a:extLst>
          </p:cNvPr>
          <p:cNvSpPr txBox="1"/>
          <p:nvPr/>
        </p:nvSpPr>
        <p:spPr>
          <a:xfrm>
            <a:off x="170481" y="1689314"/>
            <a:ext cx="7749153" cy="4539815"/>
          </a:xfrm>
          <a:prstGeom prst="rect">
            <a:avLst/>
          </a:prstGeom>
          <a:noFill/>
        </p:spPr>
        <p:txBody>
          <a:bodyPr wrap="square" rtlCol="0">
            <a:spAutoFit/>
          </a:bodyPr>
          <a:lstStyle/>
          <a:p>
            <a:pPr marL="285750" indent="-285750">
              <a:buFont typeface="Arial" panose="020B0604020202020204" pitchFamily="34" charset="0"/>
              <a:buChar char="•"/>
            </a:pPr>
            <a:r>
              <a:rPr lang="en-US" sz="3200" b="1" dirty="0"/>
              <a:t>BED</a:t>
            </a:r>
            <a:r>
              <a:rPr lang="en-US" sz="3200" dirty="0"/>
              <a:t> :  Males 3.4%; Females 4.6% ----</a:t>
            </a:r>
            <a:r>
              <a:rPr lang="en-US" sz="3200" dirty="0">
                <a:sym typeface="Wingdings" panose="05000000000000000000" pitchFamily="2" charset="2"/>
              </a:rPr>
              <a:t>1.6% overall</a:t>
            </a: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b="1" dirty="0"/>
              <a:t>BN:</a:t>
            </a:r>
            <a:r>
              <a:rPr lang="en-US" sz="3200" dirty="0"/>
              <a:t>   Males 0.5%; females 1.3%------</a:t>
            </a:r>
            <a:r>
              <a:rPr lang="en-US" sz="3200" dirty="0">
                <a:sym typeface="Wingdings" panose="05000000000000000000" pitchFamily="2" charset="2"/>
              </a:rPr>
              <a:t>0.9% overall</a:t>
            </a: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b="1" dirty="0"/>
              <a:t>AN:   </a:t>
            </a:r>
            <a:r>
              <a:rPr lang="en-US" sz="3200" dirty="0"/>
              <a:t>Males 0.3%; Females 1% -------</a:t>
            </a:r>
            <a:r>
              <a:rPr lang="en-US" sz="3200" dirty="0">
                <a:sym typeface="Wingdings" panose="05000000000000000000" pitchFamily="2" charset="2"/>
              </a:rPr>
              <a:t>0.3% overall</a:t>
            </a:r>
            <a:endParaRPr lang="en-US" sz="3200" dirty="0"/>
          </a:p>
          <a:p>
            <a:pPr marL="285750" indent="-285750">
              <a:buFont typeface="Arial" panose="020B0604020202020204" pitchFamily="34" charset="0"/>
              <a:buChar char="•"/>
            </a:pPr>
            <a:endParaRPr lang="en-US" sz="3200" dirty="0"/>
          </a:p>
        </p:txBody>
      </p:sp>
      <p:sp>
        <p:nvSpPr>
          <p:cNvPr id="6" name="TextBox 5">
            <a:extLst>
              <a:ext uri="{FF2B5EF4-FFF2-40B4-BE49-F238E27FC236}">
                <a16:creationId xmlns:a16="http://schemas.microsoft.com/office/drawing/2014/main" id="{5AFC2D51-7E32-4F82-85D0-5E910D33DEEF}"/>
              </a:ext>
            </a:extLst>
          </p:cNvPr>
          <p:cNvSpPr txBox="1"/>
          <p:nvPr/>
        </p:nvSpPr>
        <p:spPr>
          <a:xfrm>
            <a:off x="883920" y="6263640"/>
            <a:ext cx="10300548" cy="369332"/>
          </a:xfrm>
          <a:prstGeom prst="rect">
            <a:avLst/>
          </a:prstGeom>
          <a:noFill/>
        </p:spPr>
        <p:txBody>
          <a:bodyPr wrap="square" rtlCol="0">
            <a:spAutoFit/>
          </a:bodyPr>
          <a:lstStyle/>
          <a:p>
            <a:r>
              <a:rPr lang="en-US" dirty="0"/>
              <a:t>Swanson et al. Arch Gen Psych 2011 July</a:t>
            </a:r>
          </a:p>
        </p:txBody>
      </p:sp>
      <p:pic>
        <p:nvPicPr>
          <p:cNvPr id="7" name="Picture 3" descr="binge-eating-hamster.jpg">
            <a:extLst>
              <a:ext uri="{FF2B5EF4-FFF2-40B4-BE49-F238E27FC236}">
                <a16:creationId xmlns:a16="http://schemas.microsoft.com/office/drawing/2014/main" id="{AE1D2624-84E3-421A-9B8D-08DF2889DCF5}"/>
              </a:ext>
            </a:extLst>
          </p:cNvPr>
          <p:cNvPicPr>
            <a:picLocks noChangeAspect="1"/>
          </p:cNvPicPr>
          <p:nvPr/>
        </p:nvPicPr>
        <p:blipFill rotWithShape="1">
          <a:blip r:embed="rId3">
            <a:extLst>
              <a:ext uri="{28A0092B-C50C-407E-A947-70E740481C1C}">
                <a14:useLocalDpi xmlns:a14="http://schemas.microsoft.com/office/drawing/2010/main" val="0"/>
              </a:ext>
            </a:extLst>
          </a:blip>
          <a:srcRect t="857" b="36764"/>
          <a:stretch/>
        </p:blipFill>
        <p:spPr bwMode="auto">
          <a:xfrm>
            <a:off x="8664084" y="1890793"/>
            <a:ext cx="3163231" cy="33020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607015"/>
      </p:ext>
    </p:extLst>
  </p:cSld>
  <p:clrMapOvr>
    <a:masterClrMapping/>
  </p:clrMapOvr>
</p:sld>
</file>

<file path=ppt/theme/theme1.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Slide temp" id="{6D679304-279B-4F1B-B40F-9E3105DA08CF}" vid="{9E318BC3-D04B-4C63-8B52-B62143B632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1B070157F9E64BB01DAD24FA4D8286" ma:contentTypeVersion="4" ma:contentTypeDescription="Create a new document." ma:contentTypeScope="" ma:versionID="742104f1ea30d835dec0ceaa9d120745">
  <xsd:schema xmlns:xsd="http://www.w3.org/2001/XMLSchema" xmlns:xs="http://www.w3.org/2001/XMLSchema" xmlns:p="http://schemas.microsoft.com/office/2006/metadata/properties" xmlns:ns3="c50f5db4-79ca-4aa0-ba8b-546bab365595" targetNamespace="http://schemas.microsoft.com/office/2006/metadata/properties" ma:root="true" ma:fieldsID="bdbfc7d852b9c0b0f44d35c7511a4c7d" ns3:_="">
    <xsd:import namespace="c50f5db4-79ca-4aa0-ba8b-546bab36559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f5db4-79ca-4aa0-ba8b-546bab3655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0873F6-E059-4EAC-BA60-9C83334AA8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0f5db4-79ca-4aa0-ba8b-546bab3655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160D2F-BAF7-4657-9AD8-8E2A1294C82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50f5db4-79ca-4aa0-ba8b-546bab365595"/>
    <ds:schemaRef ds:uri="http://www.w3.org/XML/1998/namespace"/>
    <ds:schemaRef ds:uri="http://purl.org/dc/dcmitype/"/>
  </ds:schemaRefs>
</ds:datastoreItem>
</file>

<file path=customXml/itemProps3.xml><?xml version="1.0" encoding="utf-8"?>
<ds:datastoreItem xmlns:ds="http://schemas.openxmlformats.org/officeDocument/2006/customXml" ds:itemID="{6B7D2A26-DDB0-422E-8773-9784957D9C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1679</TotalTime>
  <Words>4825</Words>
  <Application>Microsoft Office PowerPoint</Application>
  <PresentationFormat>Widescreen</PresentationFormat>
  <Paragraphs>591</Paragraphs>
  <Slides>49</Slides>
  <Notes>44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굴림</vt:lpstr>
      <vt:lpstr>Arial</vt:lpstr>
      <vt:lpstr>Calibri</vt:lpstr>
      <vt:lpstr>Constantia</vt:lpstr>
      <vt:lpstr>Franklin Gothic Book</vt:lpstr>
      <vt:lpstr>Monotype Sorts</vt:lpstr>
      <vt:lpstr>Perpetua</vt:lpstr>
      <vt:lpstr>Times</vt:lpstr>
      <vt:lpstr>Times New Roman</vt:lpstr>
      <vt:lpstr>Wingdings</vt:lpstr>
      <vt:lpstr>Wingdings 2</vt:lpstr>
      <vt:lpstr>Frame</vt:lpstr>
      <vt:lpstr>Maryland BHIPP Identification and Management of Eating Disorders in Pediatric Primary Care Thursday, February 18th, 2021 12:30 – 1:30 PM  Shauna P. Reinblatt, MD, DFAACAP, DFAPA Clinical Assistant Professor,  University of Maryland School of Medicine </vt:lpstr>
      <vt:lpstr>Who We Are – Maryland BHIPP</vt:lpstr>
      <vt:lpstr>Partners &amp; Funding</vt:lpstr>
      <vt:lpstr>BHIPP is Available to Provide Support to PCPs During the Pandemic</vt:lpstr>
      <vt:lpstr>PowerPoint Presentation</vt:lpstr>
      <vt:lpstr>Identification and Management of Eating Disorders</vt:lpstr>
      <vt:lpstr>Fictional Case</vt:lpstr>
      <vt:lpstr>PUBLIC HEALTH IMPORTANCE of Eating Disorders</vt:lpstr>
      <vt:lpstr>PREVALENCE ( Adolescence)</vt:lpstr>
      <vt:lpstr>DSM-5 Eating Disorder Categories</vt:lpstr>
      <vt:lpstr>EVALUATION OF CORE SYMPTOMS</vt:lpstr>
      <vt:lpstr>Anorexia Nervosa</vt:lpstr>
      <vt:lpstr>Bulimia Nervosa (BN)</vt:lpstr>
      <vt:lpstr>Binge Eating Disorder</vt:lpstr>
      <vt:lpstr>PEDIATRIC EATING DISORDERS &amp; PRIMARY CARE PEDIATRICS</vt:lpstr>
      <vt:lpstr>Assessment </vt:lpstr>
      <vt:lpstr>   MEDICAL COMPLICATIONS </vt:lpstr>
      <vt:lpstr>Assessment</vt:lpstr>
      <vt:lpstr>Quick behavioral screening questions: </vt:lpstr>
      <vt:lpstr>Differential ?</vt:lpstr>
      <vt:lpstr>RED FLAGS</vt:lpstr>
      <vt:lpstr>Other warning signs…</vt:lpstr>
      <vt:lpstr>SCREENERS</vt:lpstr>
      <vt:lpstr> SCOFF QUESTIONNAIRE: </vt:lpstr>
      <vt:lpstr> Eating Disorder Screen for Primary Care (ESP) </vt:lpstr>
      <vt:lpstr> Child Eating Attitudes Test (ChEAt):  </vt:lpstr>
      <vt:lpstr>CBEDS (Shapiro et al 2006 IJED)</vt:lpstr>
      <vt:lpstr>TREATMENT and REFERRALS</vt:lpstr>
      <vt:lpstr> Family Role Induction </vt:lpstr>
      <vt:lpstr>What LEVEL OF CARE?</vt:lpstr>
      <vt:lpstr>INDICATIONS FOR  HIGHER LEVEL OF CARE / HOSPITALIZATION</vt:lpstr>
      <vt:lpstr>OUTPATIENT TREATMENT GOALS: </vt:lpstr>
      <vt:lpstr>Nutritional Referrals?</vt:lpstr>
      <vt:lpstr>Therapy for Youth with Eating Disorders…?</vt:lpstr>
      <vt:lpstr>Family-Based Treatment</vt:lpstr>
      <vt:lpstr>FBT (continued)</vt:lpstr>
      <vt:lpstr>FBT for AN &amp; BN.</vt:lpstr>
      <vt:lpstr> Some tips for feeding in Phase 1</vt:lpstr>
      <vt:lpstr>FBT (continued)</vt:lpstr>
      <vt:lpstr>COGNITIVE BEHAVIORAL THERAPY</vt:lpstr>
      <vt:lpstr>Dialectical Behavioral Therapy in Teenagers</vt:lpstr>
      <vt:lpstr>Interpersonal Therapy to prevent excess weight gain</vt:lpstr>
      <vt:lpstr>In children and adolescents with LOC eating or BED:</vt:lpstr>
      <vt:lpstr>General Strategies for Pediatric Binge-Eating Behaviors</vt:lpstr>
      <vt:lpstr>What about psychotropic medications? </vt:lpstr>
      <vt:lpstr>Pharmacotherapy</vt:lpstr>
      <vt:lpstr>Meds?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 BHIPP  Identification and Management of Eating Disorders in  Pediatric Primary Care</dc:title>
  <dc:creator>Reinblatt, Shauna</dc:creator>
  <cp:lastModifiedBy>Ader, Chelsie</cp:lastModifiedBy>
  <cp:revision>6</cp:revision>
  <dcterms:created xsi:type="dcterms:W3CDTF">2021-02-12T21:31:58Z</dcterms:created>
  <dcterms:modified xsi:type="dcterms:W3CDTF">2021-02-17T18:28:43Z</dcterms:modified>
</cp:coreProperties>
</file>