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6" r:id="rId5"/>
    <p:sldMasterId id="2147483678" r:id="rId6"/>
  </p:sldMasterIdLst>
  <p:notesMasterIdLst>
    <p:notesMasterId r:id="rId44"/>
  </p:notesMasterIdLst>
  <p:sldIdLst>
    <p:sldId id="499" r:id="rId7"/>
    <p:sldId id="635" r:id="rId8"/>
    <p:sldId id="427" r:id="rId9"/>
    <p:sldId id="497" r:id="rId10"/>
    <p:sldId id="258" r:id="rId11"/>
    <p:sldId id="268" r:id="rId12"/>
    <p:sldId id="4434" r:id="rId13"/>
    <p:sldId id="4441" r:id="rId14"/>
    <p:sldId id="269" r:id="rId15"/>
    <p:sldId id="4429" r:id="rId16"/>
    <p:sldId id="4451" r:id="rId17"/>
    <p:sldId id="636" r:id="rId18"/>
    <p:sldId id="271" r:id="rId19"/>
    <p:sldId id="4431" r:id="rId20"/>
    <p:sldId id="4433" r:id="rId21"/>
    <p:sldId id="4432" r:id="rId22"/>
    <p:sldId id="341" r:id="rId23"/>
    <p:sldId id="270" r:id="rId24"/>
    <p:sldId id="4436" r:id="rId25"/>
    <p:sldId id="4438" r:id="rId26"/>
    <p:sldId id="4430" r:id="rId27"/>
    <p:sldId id="637" r:id="rId28"/>
    <p:sldId id="4455" r:id="rId29"/>
    <p:sldId id="4435" r:id="rId30"/>
    <p:sldId id="4443" r:id="rId31"/>
    <p:sldId id="4452" r:id="rId32"/>
    <p:sldId id="4456" r:id="rId33"/>
    <p:sldId id="4457" r:id="rId34"/>
    <p:sldId id="4444" r:id="rId35"/>
    <p:sldId id="4442" r:id="rId36"/>
    <p:sldId id="4445" r:id="rId37"/>
    <p:sldId id="4446" r:id="rId38"/>
    <p:sldId id="4447" r:id="rId39"/>
    <p:sldId id="4449" r:id="rId40"/>
    <p:sldId id="4450" r:id="rId41"/>
    <p:sldId id="4440" r:id="rId42"/>
    <p:sldId id="274" r:id="rId43"/>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0B88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7" d="100"/>
          <a:sy n="87" d="100"/>
        </p:scale>
        <p:origin x="66" y="69"/>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3" Type="http://schemas.openxmlformats.org/officeDocument/2006/relationships/customXml" Target="../customXml/item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theme" Target="theme/theme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tableStyles" Target="tableStyles.xml"/></Relationships>
</file>

<file path=ppt/diagrams/_rels/data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svg"/><Relationship Id="rId1" Type="http://schemas.openxmlformats.org/officeDocument/2006/relationships/image" Target="../media/image17.png"/><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0.svg"/></Relationships>
</file>

<file path=ppt/diagrams/_rels/drawing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svg"/><Relationship Id="rId1" Type="http://schemas.openxmlformats.org/officeDocument/2006/relationships/image" Target="../media/image17.png"/><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0.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AE319F9-6975-4DF1-A3D5-0349C768A7E5}" type="doc">
      <dgm:prSet loTypeId="urn:microsoft.com/office/officeart/2005/8/layout/hierarchy1" loCatId="hierarchy" qsTypeId="urn:microsoft.com/office/officeart/2005/8/quickstyle/simple2" qsCatId="simple" csTypeId="urn:microsoft.com/office/officeart/2005/8/colors/accent1_2" csCatId="accent1" phldr="1"/>
      <dgm:spPr/>
      <dgm:t>
        <a:bodyPr/>
        <a:lstStyle/>
        <a:p>
          <a:endParaRPr lang="en-US"/>
        </a:p>
      </dgm:t>
    </dgm:pt>
    <dgm:pt modelId="{161E87A9-05F5-4469-97CA-ED3F24AF0B17}">
      <dgm:prSet/>
      <dgm:spPr/>
      <dgm:t>
        <a:bodyPr/>
        <a:lstStyle/>
        <a:p>
          <a:pPr rtl="0"/>
          <a:r>
            <a:rPr lang="en-US"/>
            <a:t>Mental </a:t>
          </a:r>
          <a:r>
            <a:rPr lang="en-US">
              <a:latin typeface="Calibri" panose="020F0502020204030204"/>
            </a:rPr>
            <a:t>illness -</a:t>
          </a:r>
          <a:r>
            <a:rPr lang="en-US"/>
            <a:t> not intellectual disability and not substance use only</a:t>
          </a:r>
        </a:p>
      </dgm:t>
    </dgm:pt>
    <dgm:pt modelId="{DCAF8738-3D15-4518-96D6-F799F0F708E6}" type="parTrans" cxnId="{EC72EC58-2E57-40D0-9C94-E19E483C4C96}">
      <dgm:prSet/>
      <dgm:spPr/>
      <dgm:t>
        <a:bodyPr/>
        <a:lstStyle/>
        <a:p>
          <a:endParaRPr lang="en-US"/>
        </a:p>
      </dgm:t>
    </dgm:pt>
    <dgm:pt modelId="{4BF678AE-6577-4BEC-BF4F-35E5137AC46A}" type="sibTrans" cxnId="{EC72EC58-2E57-40D0-9C94-E19E483C4C96}">
      <dgm:prSet/>
      <dgm:spPr/>
      <dgm:t>
        <a:bodyPr/>
        <a:lstStyle/>
        <a:p>
          <a:endParaRPr lang="en-US"/>
        </a:p>
      </dgm:t>
    </dgm:pt>
    <dgm:pt modelId="{735CDE28-CC77-41BB-8E9E-F623E19B2975}">
      <dgm:prSet/>
      <dgm:spPr/>
      <dgm:t>
        <a:bodyPr/>
        <a:lstStyle/>
        <a:p>
          <a:pPr rtl="0"/>
          <a:r>
            <a:rPr lang="en-US">
              <a:latin typeface="Calibri" panose="020F0502020204030204"/>
            </a:rPr>
            <a:t>Danger -</a:t>
          </a:r>
          <a:r>
            <a:rPr lang="en-US"/>
            <a:t> may be passive (not eating or drinking, neglect of medical conditions) or active (assault)</a:t>
          </a:r>
        </a:p>
      </dgm:t>
    </dgm:pt>
    <dgm:pt modelId="{057AF393-0A7B-47ED-B90B-98203748FF2E}" type="parTrans" cxnId="{C5254E12-A853-4ED5-BFAF-6A1CFE1FE73D}">
      <dgm:prSet/>
      <dgm:spPr/>
      <dgm:t>
        <a:bodyPr/>
        <a:lstStyle/>
        <a:p>
          <a:endParaRPr lang="en-US"/>
        </a:p>
      </dgm:t>
    </dgm:pt>
    <dgm:pt modelId="{DCE83BAF-1837-456B-AC6E-125B695F101C}" type="sibTrans" cxnId="{C5254E12-A853-4ED5-BFAF-6A1CFE1FE73D}">
      <dgm:prSet/>
      <dgm:spPr/>
      <dgm:t>
        <a:bodyPr/>
        <a:lstStyle/>
        <a:p>
          <a:endParaRPr lang="en-US"/>
        </a:p>
      </dgm:t>
    </dgm:pt>
    <dgm:pt modelId="{825059F9-D934-4C6A-90AD-B08E90F79DA3}" type="pres">
      <dgm:prSet presAssocID="{2AE319F9-6975-4DF1-A3D5-0349C768A7E5}" presName="hierChild1" presStyleCnt="0">
        <dgm:presLayoutVars>
          <dgm:chPref val="1"/>
          <dgm:dir/>
          <dgm:animOne val="branch"/>
          <dgm:animLvl val="lvl"/>
          <dgm:resizeHandles/>
        </dgm:presLayoutVars>
      </dgm:prSet>
      <dgm:spPr/>
    </dgm:pt>
    <dgm:pt modelId="{5325971C-7B6A-4369-A12A-5F925E79699C}" type="pres">
      <dgm:prSet presAssocID="{161E87A9-05F5-4469-97CA-ED3F24AF0B17}" presName="hierRoot1" presStyleCnt="0"/>
      <dgm:spPr/>
    </dgm:pt>
    <dgm:pt modelId="{211F7899-0DED-45E3-AE54-E8258AC5226B}" type="pres">
      <dgm:prSet presAssocID="{161E87A9-05F5-4469-97CA-ED3F24AF0B17}" presName="composite" presStyleCnt="0"/>
      <dgm:spPr/>
    </dgm:pt>
    <dgm:pt modelId="{2D5F0C3D-43E3-4B96-B29F-DF5217A9F2B7}" type="pres">
      <dgm:prSet presAssocID="{161E87A9-05F5-4469-97CA-ED3F24AF0B17}" presName="background" presStyleLbl="node0" presStyleIdx="0" presStyleCnt="2"/>
      <dgm:spPr>
        <a:solidFill>
          <a:schemeClr val="accent5">
            <a:lumMod val="40000"/>
            <a:lumOff val="60000"/>
          </a:schemeClr>
        </a:solidFill>
      </dgm:spPr>
    </dgm:pt>
    <dgm:pt modelId="{9C64BE2F-B533-4AD0-97A7-D09C7CCEF458}" type="pres">
      <dgm:prSet presAssocID="{161E87A9-05F5-4469-97CA-ED3F24AF0B17}" presName="text" presStyleLbl="fgAcc0" presStyleIdx="0" presStyleCnt="2" custScaleX="105831">
        <dgm:presLayoutVars>
          <dgm:chPref val="3"/>
        </dgm:presLayoutVars>
      </dgm:prSet>
      <dgm:spPr/>
    </dgm:pt>
    <dgm:pt modelId="{1421ECCF-58FE-4AA4-AD73-4EC54D7412E7}" type="pres">
      <dgm:prSet presAssocID="{161E87A9-05F5-4469-97CA-ED3F24AF0B17}" presName="hierChild2" presStyleCnt="0"/>
      <dgm:spPr/>
    </dgm:pt>
    <dgm:pt modelId="{565AAEEF-CE4B-4067-9451-0BD5CDD93FE9}" type="pres">
      <dgm:prSet presAssocID="{735CDE28-CC77-41BB-8E9E-F623E19B2975}" presName="hierRoot1" presStyleCnt="0"/>
      <dgm:spPr/>
    </dgm:pt>
    <dgm:pt modelId="{58B0ACCE-8671-4188-A589-81973E29636D}" type="pres">
      <dgm:prSet presAssocID="{735CDE28-CC77-41BB-8E9E-F623E19B2975}" presName="composite" presStyleCnt="0"/>
      <dgm:spPr/>
    </dgm:pt>
    <dgm:pt modelId="{3557064D-E0D2-4E24-884B-9B870DF5A5CD}" type="pres">
      <dgm:prSet presAssocID="{735CDE28-CC77-41BB-8E9E-F623E19B2975}" presName="background" presStyleLbl="node0" presStyleIdx="1" presStyleCnt="2"/>
      <dgm:spPr>
        <a:solidFill>
          <a:schemeClr val="accent5">
            <a:lumMod val="40000"/>
            <a:lumOff val="60000"/>
          </a:schemeClr>
        </a:solidFill>
      </dgm:spPr>
    </dgm:pt>
    <dgm:pt modelId="{4E62ED0C-FBC0-45DB-A0F3-68AAB372B2B2}" type="pres">
      <dgm:prSet presAssocID="{735CDE28-CC77-41BB-8E9E-F623E19B2975}" presName="text" presStyleLbl="fgAcc0" presStyleIdx="1" presStyleCnt="2">
        <dgm:presLayoutVars>
          <dgm:chPref val="3"/>
        </dgm:presLayoutVars>
      </dgm:prSet>
      <dgm:spPr/>
    </dgm:pt>
    <dgm:pt modelId="{FBE48C5D-BB9A-4BAB-AD92-CD5582FED545}" type="pres">
      <dgm:prSet presAssocID="{735CDE28-CC77-41BB-8E9E-F623E19B2975}" presName="hierChild2" presStyleCnt="0"/>
      <dgm:spPr/>
    </dgm:pt>
  </dgm:ptLst>
  <dgm:cxnLst>
    <dgm:cxn modelId="{C5254E12-A853-4ED5-BFAF-6A1CFE1FE73D}" srcId="{2AE319F9-6975-4DF1-A3D5-0349C768A7E5}" destId="{735CDE28-CC77-41BB-8E9E-F623E19B2975}" srcOrd="1" destOrd="0" parTransId="{057AF393-0A7B-47ED-B90B-98203748FF2E}" sibTransId="{DCE83BAF-1837-456B-AC6E-125B695F101C}"/>
    <dgm:cxn modelId="{775E2049-D053-4C9E-83F2-85D2E354185D}" type="presOf" srcId="{161E87A9-05F5-4469-97CA-ED3F24AF0B17}" destId="{9C64BE2F-B533-4AD0-97A7-D09C7CCEF458}" srcOrd="0" destOrd="0" presId="urn:microsoft.com/office/officeart/2005/8/layout/hierarchy1"/>
    <dgm:cxn modelId="{C0EC4969-8530-469F-AD6C-ABD97292626B}" type="presOf" srcId="{735CDE28-CC77-41BB-8E9E-F623E19B2975}" destId="{4E62ED0C-FBC0-45DB-A0F3-68AAB372B2B2}" srcOrd="0" destOrd="0" presId="urn:microsoft.com/office/officeart/2005/8/layout/hierarchy1"/>
    <dgm:cxn modelId="{EC72EC58-2E57-40D0-9C94-E19E483C4C96}" srcId="{2AE319F9-6975-4DF1-A3D5-0349C768A7E5}" destId="{161E87A9-05F5-4469-97CA-ED3F24AF0B17}" srcOrd="0" destOrd="0" parTransId="{DCAF8738-3D15-4518-96D6-F799F0F708E6}" sibTransId="{4BF678AE-6577-4BEC-BF4F-35E5137AC46A}"/>
    <dgm:cxn modelId="{78891B8D-DF3D-470C-A375-52A2312BCDA4}" type="presOf" srcId="{2AE319F9-6975-4DF1-A3D5-0349C768A7E5}" destId="{825059F9-D934-4C6A-90AD-B08E90F79DA3}" srcOrd="0" destOrd="0" presId="urn:microsoft.com/office/officeart/2005/8/layout/hierarchy1"/>
    <dgm:cxn modelId="{A6B6EE05-DCBC-42D2-915B-ACB5E0D25FC5}" type="presParOf" srcId="{825059F9-D934-4C6A-90AD-B08E90F79DA3}" destId="{5325971C-7B6A-4369-A12A-5F925E79699C}" srcOrd="0" destOrd="0" presId="urn:microsoft.com/office/officeart/2005/8/layout/hierarchy1"/>
    <dgm:cxn modelId="{55FAFFD7-D86C-4A97-9B23-EA7AE68CFD91}" type="presParOf" srcId="{5325971C-7B6A-4369-A12A-5F925E79699C}" destId="{211F7899-0DED-45E3-AE54-E8258AC5226B}" srcOrd="0" destOrd="0" presId="urn:microsoft.com/office/officeart/2005/8/layout/hierarchy1"/>
    <dgm:cxn modelId="{6B7784CF-C1E4-48FE-BF97-0893E724F4A1}" type="presParOf" srcId="{211F7899-0DED-45E3-AE54-E8258AC5226B}" destId="{2D5F0C3D-43E3-4B96-B29F-DF5217A9F2B7}" srcOrd="0" destOrd="0" presId="urn:microsoft.com/office/officeart/2005/8/layout/hierarchy1"/>
    <dgm:cxn modelId="{8A13FF89-EA7D-43DD-9DF5-B5C5B4B95D48}" type="presParOf" srcId="{211F7899-0DED-45E3-AE54-E8258AC5226B}" destId="{9C64BE2F-B533-4AD0-97A7-D09C7CCEF458}" srcOrd="1" destOrd="0" presId="urn:microsoft.com/office/officeart/2005/8/layout/hierarchy1"/>
    <dgm:cxn modelId="{D8B9F326-DF08-4E98-ADD7-BD92A0380A49}" type="presParOf" srcId="{5325971C-7B6A-4369-A12A-5F925E79699C}" destId="{1421ECCF-58FE-4AA4-AD73-4EC54D7412E7}" srcOrd="1" destOrd="0" presId="urn:microsoft.com/office/officeart/2005/8/layout/hierarchy1"/>
    <dgm:cxn modelId="{F9E3FADB-8B64-4A39-965B-412187DE85D5}" type="presParOf" srcId="{825059F9-D934-4C6A-90AD-B08E90F79DA3}" destId="{565AAEEF-CE4B-4067-9451-0BD5CDD93FE9}" srcOrd="1" destOrd="0" presId="urn:microsoft.com/office/officeart/2005/8/layout/hierarchy1"/>
    <dgm:cxn modelId="{0349348F-202B-478B-AF00-B009F34B23FC}" type="presParOf" srcId="{565AAEEF-CE4B-4067-9451-0BD5CDD93FE9}" destId="{58B0ACCE-8671-4188-A589-81973E29636D}" srcOrd="0" destOrd="0" presId="urn:microsoft.com/office/officeart/2005/8/layout/hierarchy1"/>
    <dgm:cxn modelId="{8893F003-8774-4883-BC04-E0921D8F263A}" type="presParOf" srcId="{58B0ACCE-8671-4188-A589-81973E29636D}" destId="{3557064D-E0D2-4E24-884B-9B870DF5A5CD}" srcOrd="0" destOrd="0" presId="urn:microsoft.com/office/officeart/2005/8/layout/hierarchy1"/>
    <dgm:cxn modelId="{A977D7AE-E1C1-4167-A515-2A9C716CE733}" type="presParOf" srcId="{58B0ACCE-8671-4188-A589-81973E29636D}" destId="{4E62ED0C-FBC0-45DB-A0F3-68AAB372B2B2}" srcOrd="1" destOrd="0" presId="urn:microsoft.com/office/officeart/2005/8/layout/hierarchy1"/>
    <dgm:cxn modelId="{CA25BFE2-D7A4-4286-BBA6-2B305F6554F9}" type="presParOf" srcId="{565AAEEF-CE4B-4067-9451-0BD5CDD93FE9}" destId="{FBE48C5D-BB9A-4BAB-AD92-CD5582FED545}"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9580F62-3E08-44C5-83F0-8E5FB1343786}" type="doc">
      <dgm:prSet loTypeId="urn:microsoft.com/office/officeart/2005/8/layout/hList2" loCatId="list" qsTypeId="urn:microsoft.com/office/officeart/2005/8/quickstyle/simple1" qsCatId="simple" csTypeId="urn:microsoft.com/office/officeart/2005/8/colors/colorful1" csCatId="colorful" phldr="1"/>
      <dgm:spPr/>
      <dgm:t>
        <a:bodyPr/>
        <a:lstStyle/>
        <a:p>
          <a:endParaRPr lang="en-US"/>
        </a:p>
      </dgm:t>
    </dgm:pt>
    <dgm:pt modelId="{25D3C656-32A5-48F1-B8BB-F76C9FAF622F}">
      <dgm:prSet phldrT="[Text]"/>
      <dgm:spPr/>
      <dgm:t>
        <a:bodyPr/>
        <a:lstStyle/>
        <a:p>
          <a:r>
            <a:rPr lang="en-US"/>
            <a:t>1. Law Enforcement</a:t>
          </a:r>
        </a:p>
      </dgm:t>
    </dgm:pt>
    <dgm:pt modelId="{273D10BF-6837-4B6D-994B-594C293CF194}" type="parTrans" cxnId="{263B9FE0-7A04-4274-9ED8-E7DBFE1600DA}">
      <dgm:prSet/>
      <dgm:spPr/>
      <dgm:t>
        <a:bodyPr/>
        <a:lstStyle/>
        <a:p>
          <a:endParaRPr lang="en-US"/>
        </a:p>
      </dgm:t>
    </dgm:pt>
    <dgm:pt modelId="{33EB0803-0704-4D5F-AB12-973C031F3FE8}" type="sibTrans" cxnId="{263B9FE0-7A04-4274-9ED8-E7DBFE1600DA}">
      <dgm:prSet/>
      <dgm:spPr/>
      <dgm:t>
        <a:bodyPr/>
        <a:lstStyle/>
        <a:p>
          <a:endParaRPr lang="en-US"/>
        </a:p>
      </dgm:t>
    </dgm:pt>
    <dgm:pt modelId="{94253BDD-BA96-4FD6-93C9-D5BD5B63E521}">
      <dgm:prSet phldrT="[Text]"/>
      <dgm:spPr/>
      <dgm:t>
        <a:bodyPr/>
        <a:lstStyle/>
        <a:p>
          <a:r>
            <a:rPr lang="en-US"/>
            <a:t>Can serve as petitioner AND transport, or just transport of evaluee if #2 or #3 processes enacted.</a:t>
          </a:r>
        </a:p>
      </dgm:t>
    </dgm:pt>
    <dgm:pt modelId="{F46C642B-333E-458A-8462-21C72C938985}" type="parTrans" cxnId="{E234B255-B67C-4034-B546-E423AB8443D8}">
      <dgm:prSet/>
      <dgm:spPr/>
      <dgm:t>
        <a:bodyPr/>
        <a:lstStyle/>
        <a:p>
          <a:endParaRPr lang="en-US"/>
        </a:p>
      </dgm:t>
    </dgm:pt>
    <dgm:pt modelId="{ACD03CDD-792B-4618-AE92-4E2F14D9FF5E}" type="sibTrans" cxnId="{E234B255-B67C-4034-B546-E423AB8443D8}">
      <dgm:prSet/>
      <dgm:spPr/>
      <dgm:t>
        <a:bodyPr/>
        <a:lstStyle/>
        <a:p>
          <a:endParaRPr lang="en-US"/>
        </a:p>
      </dgm:t>
    </dgm:pt>
    <dgm:pt modelId="{53C48172-C4B7-4563-90D8-9778699C312E}">
      <dgm:prSet phldrT="[Text]"/>
      <dgm:spPr/>
      <dgm:t>
        <a:bodyPr/>
        <a:lstStyle/>
        <a:p>
          <a:r>
            <a:rPr lang="en-US"/>
            <a:t>Transports patient to the closest ED for eval</a:t>
          </a:r>
        </a:p>
      </dgm:t>
    </dgm:pt>
    <dgm:pt modelId="{219C2B8C-BE18-4159-A296-C595D64BD506}" type="parTrans" cxnId="{F4858CE8-2D25-4B28-B171-80D586A287E6}">
      <dgm:prSet/>
      <dgm:spPr/>
      <dgm:t>
        <a:bodyPr/>
        <a:lstStyle/>
        <a:p>
          <a:endParaRPr lang="en-US"/>
        </a:p>
      </dgm:t>
    </dgm:pt>
    <dgm:pt modelId="{A531BE6E-F104-4320-98DD-1A7605B23335}" type="sibTrans" cxnId="{F4858CE8-2D25-4B28-B171-80D586A287E6}">
      <dgm:prSet/>
      <dgm:spPr/>
      <dgm:t>
        <a:bodyPr/>
        <a:lstStyle/>
        <a:p>
          <a:endParaRPr lang="en-US"/>
        </a:p>
      </dgm:t>
    </dgm:pt>
    <dgm:pt modelId="{B06CA580-FDFD-4F85-967B-912BF7AEAEBF}">
      <dgm:prSet phldrT="[Text]"/>
      <dgm:spPr/>
      <dgm:t>
        <a:bodyPr/>
        <a:lstStyle/>
        <a:p>
          <a:r>
            <a:rPr lang="en-US"/>
            <a:t>2. Qualifying Clinician</a:t>
          </a:r>
        </a:p>
      </dgm:t>
    </dgm:pt>
    <dgm:pt modelId="{8728A0FE-FE41-4F54-952D-10D04BF94D78}" type="parTrans" cxnId="{A767A5FE-A39C-4064-84E2-F4972527A6C4}">
      <dgm:prSet/>
      <dgm:spPr/>
      <dgm:t>
        <a:bodyPr/>
        <a:lstStyle/>
        <a:p>
          <a:endParaRPr lang="en-US"/>
        </a:p>
      </dgm:t>
    </dgm:pt>
    <dgm:pt modelId="{772594F6-8AE7-4345-ABCE-765FDCC8B7C2}" type="sibTrans" cxnId="{A767A5FE-A39C-4064-84E2-F4972527A6C4}">
      <dgm:prSet/>
      <dgm:spPr/>
      <dgm:t>
        <a:bodyPr/>
        <a:lstStyle/>
        <a:p>
          <a:endParaRPr lang="en-US"/>
        </a:p>
      </dgm:t>
    </dgm:pt>
    <dgm:pt modelId="{45A94DBE-F1BE-40D5-857E-4D9B0618254B}">
      <dgm:prSet phldrT="[Text]"/>
      <dgm:spPr/>
      <dgm:t>
        <a:bodyPr/>
        <a:lstStyle/>
        <a:p>
          <a:r>
            <a:rPr lang="en-US"/>
            <a:t>Must have personally examined the patient</a:t>
          </a:r>
        </a:p>
      </dgm:t>
    </dgm:pt>
    <dgm:pt modelId="{6B12BF20-840B-4FD8-B837-13D84E8712D4}" type="parTrans" cxnId="{9745E517-5592-4930-B292-A2512CDE4054}">
      <dgm:prSet/>
      <dgm:spPr/>
      <dgm:t>
        <a:bodyPr/>
        <a:lstStyle/>
        <a:p>
          <a:endParaRPr lang="en-US"/>
        </a:p>
      </dgm:t>
    </dgm:pt>
    <dgm:pt modelId="{1C950F24-7991-4A58-8C1E-5C69BA858C59}" type="sibTrans" cxnId="{9745E517-5592-4930-B292-A2512CDE4054}">
      <dgm:prSet/>
      <dgm:spPr/>
      <dgm:t>
        <a:bodyPr/>
        <a:lstStyle/>
        <a:p>
          <a:endParaRPr lang="en-US"/>
        </a:p>
      </dgm:t>
    </dgm:pt>
    <dgm:pt modelId="{66EFAE2F-2424-409E-AF03-A0C5978DD9F8}">
      <dgm:prSet phldrT="[Text]"/>
      <dgm:spPr/>
      <dgm:t>
        <a:bodyPr/>
        <a:lstStyle/>
        <a:p>
          <a:r>
            <a:rPr lang="en-US"/>
            <a:t>3. Family Member/Loved One</a:t>
          </a:r>
        </a:p>
      </dgm:t>
    </dgm:pt>
    <dgm:pt modelId="{A1069C3D-F515-48D9-999C-737279F454DE}" type="parTrans" cxnId="{9E5867F4-AC13-4D23-ADCD-31E3979386D5}">
      <dgm:prSet/>
      <dgm:spPr/>
      <dgm:t>
        <a:bodyPr/>
        <a:lstStyle/>
        <a:p>
          <a:endParaRPr lang="en-US"/>
        </a:p>
      </dgm:t>
    </dgm:pt>
    <dgm:pt modelId="{27B1FFCE-5C1D-47CB-A13D-AAA267CEA928}" type="sibTrans" cxnId="{9E5867F4-AC13-4D23-ADCD-31E3979386D5}">
      <dgm:prSet/>
      <dgm:spPr/>
      <dgm:t>
        <a:bodyPr/>
        <a:lstStyle/>
        <a:p>
          <a:endParaRPr lang="en-US"/>
        </a:p>
      </dgm:t>
    </dgm:pt>
    <dgm:pt modelId="{046AC436-6261-4C1F-A730-31D333B7B80E}">
      <dgm:prSet phldrT="[Text]"/>
      <dgm:spPr/>
      <dgm:t>
        <a:bodyPr/>
        <a:lstStyle/>
        <a:p>
          <a:r>
            <a:rPr lang="en-US"/>
            <a:t>Requests an EP directly from the court. Judge will review, hear petitioner testimony, and decide whether the potential evaluee meets the statutory criteria.</a:t>
          </a:r>
        </a:p>
      </dgm:t>
    </dgm:pt>
    <dgm:pt modelId="{D6206EB3-9492-45CB-BCE0-154060132BDB}" type="parTrans" cxnId="{3D5EDC1F-DF60-4A15-9920-FFD10601B128}">
      <dgm:prSet/>
      <dgm:spPr/>
      <dgm:t>
        <a:bodyPr/>
        <a:lstStyle/>
        <a:p>
          <a:endParaRPr lang="en-US"/>
        </a:p>
      </dgm:t>
    </dgm:pt>
    <dgm:pt modelId="{A039B81B-9DB0-4B48-B4B3-E13473728FEF}" type="sibTrans" cxnId="{3D5EDC1F-DF60-4A15-9920-FFD10601B128}">
      <dgm:prSet/>
      <dgm:spPr/>
      <dgm:t>
        <a:bodyPr/>
        <a:lstStyle/>
        <a:p>
          <a:endParaRPr lang="en-US"/>
        </a:p>
      </dgm:t>
    </dgm:pt>
    <dgm:pt modelId="{E0864343-4ECE-4186-91A6-7F491674717C}">
      <dgm:prSet phldrT="[Text]"/>
      <dgm:spPr/>
      <dgm:t>
        <a:bodyPr/>
        <a:lstStyle/>
        <a:p>
          <a:r>
            <a:rPr lang="en-US"/>
            <a:t>Least common means of EPs</a:t>
          </a:r>
        </a:p>
      </dgm:t>
    </dgm:pt>
    <dgm:pt modelId="{ADA81767-3708-4ACB-8418-4665FC01E767}" type="parTrans" cxnId="{E2F92839-6C4D-4A6D-BE71-E90AB8CF0A75}">
      <dgm:prSet/>
      <dgm:spPr/>
      <dgm:t>
        <a:bodyPr/>
        <a:lstStyle/>
        <a:p>
          <a:endParaRPr lang="en-US"/>
        </a:p>
      </dgm:t>
    </dgm:pt>
    <dgm:pt modelId="{7555B4CD-CCD7-4CAB-99F4-BC5BBB338F68}" type="sibTrans" cxnId="{E2F92839-6C4D-4A6D-BE71-E90AB8CF0A75}">
      <dgm:prSet/>
      <dgm:spPr/>
      <dgm:t>
        <a:bodyPr/>
        <a:lstStyle/>
        <a:p>
          <a:endParaRPr lang="en-US"/>
        </a:p>
      </dgm:t>
    </dgm:pt>
    <dgm:pt modelId="{FC3B9E86-8757-4DAA-BF65-00C97BF03EEE}">
      <dgm:prSet phldrT="[Text]"/>
      <dgm:spPr/>
      <dgm:t>
        <a:bodyPr/>
        <a:lstStyle/>
        <a:p>
          <a:r>
            <a:rPr lang="en-US"/>
            <a:t>If petitioner, must observe the evaluee (but not necessarily the behavior) to determine whether criteria are met</a:t>
          </a:r>
        </a:p>
      </dgm:t>
    </dgm:pt>
    <dgm:pt modelId="{8CBDCEC6-6B77-453D-A68D-627BDC91D497}" type="parTrans" cxnId="{0B2074C8-CD96-472C-8B9B-3C8062419C3D}">
      <dgm:prSet/>
      <dgm:spPr/>
      <dgm:t>
        <a:bodyPr/>
        <a:lstStyle/>
        <a:p>
          <a:endParaRPr lang="en-US"/>
        </a:p>
      </dgm:t>
    </dgm:pt>
    <dgm:pt modelId="{BEE6B408-1B99-421B-A94A-472FC34C741F}" type="sibTrans" cxnId="{0B2074C8-CD96-472C-8B9B-3C8062419C3D}">
      <dgm:prSet/>
      <dgm:spPr/>
      <dgm:t>
        <a:bodyPr/>
        <a:lstStyle/>
        <a:p>
          <a:endParaRPr lang="en-US"/>
        </a:p>
      </dgm:t>
    </dgm:pt>
    <dgm:pt modelId="{F131C53F-6BD4-4DFC-A67E-C5263B9C065C}">
      <dgm:prSet phldrT="[Text]"/>
      <dgm:spPr/>
      <dgm:t>
        <a:bodyPr/>
        <a:lstStyle/>
        <a:p>
          <a:endParaRPr lang="en-US"/>
        </a:p>
      </dgm:t>
    </dgm:pt>
    <dgm:pt modelId="{AB761F19-56EB-4B1D-BD30-15310D2784E3}" type="parTrans" cxnId="{C2ACD9D2-AB1D-4C0D-AB58-4D6C571706CC}">
      <dgm:prSet/>
      <dgm:spPr/>
      <dgm:t>
        <a:bodyPr/>
        <a:lstStyle/>
        <a:p>
          <a:endParaRPr lang="en-US"/>
        </a:p>
      </dgm:t>
    </dgm:pt>
    <dgm:pt modelId="{78207810-ED17-43F7-AE09-7235F827F67E}" type="sibTrans" cxnId="{C2ACD9D2-AB1D-4C0D-AB58-4D6C571706CC}">
      <dgm:prSet/>
      <dgm:spPr/>
      <dgm:t>
        <a:bodyPr/>
        <a:lstStyle/>
        <a:p>
          <a:endParaRPr lang="en-US"/>
        </a:p>
      </dgm:t>
    </dgm:pt>
    <dgm:pt modelId="{B3D898A0-A598-45DE-8600-F0AEBB07E966}">
      <dgm:prSet phldrT="[Text]"/>
      <dgm:spPr/>
      <dgm:t>
        <a:bodyPr/>
        <a:lstStyle/>
        <a:p>
          <a:endParaRPr lang="en-US"/>
        </a:p>
      </dgm:t>
    </dgm:pt>
    <dgm:pt modelId="{49A7339B-ADB2-4A0E-836F-D46EDEC37F09}" type="parTrans" cxnId="{FEEDF300-A435-4B33-8009-527A8DFE2326}">
      <dgm:prSet/>
      <dgm:spPr/>
      <dgm:t>
        <a:bodyPr/>
        <a:lstStyle/>
        <a:p>
          <a:endParaRPr lang="en-US"/>
        </a:p>
      </dgm:t>
    </dgm:pt>
    <dgm:pt modelId="{9579D56D-575B-49A8-BC9C-B0DC09B213EA}" type="sibTrans" cxnId="{FEEDF300-A435-4B33-8009-527A8DFE2326}">
      <dgm:prSet/>
      <dgm:spPr/>
      <dgm:t>
        <a:bodyPr/>
        <a:lstStyle/>
        <a:p>
          <a:endParaRPr lang="en-US"/>
        </a:p>
      </dgm:t>
    </dgm:pt>
    <dgm:pt modelId="{C1B8889B-977E-49C4-93FB-65BA2CD7328D}">
      <dgm:prSet phldrT="[Text]"/>
      <dgm:spPr/>
      <dgm:t>
        <a:bodyPr/>
        <a:lstStyle/>
        <a:p>
          <a:r>
            <a:rPr lang="en-US"/>
            <a:t>Includes physicians, psych NPs (</a:t>
          </a:r>
          <a:r>
            <a:rPr lang="en-US" i="1"/>
            <a:t>not </a:t>
          </a:r>
          <a:r>
            <a:rPr lang="en-US" i="0"/>
            <a:t>Family NPs or other specialty APPs), psychologists, LCSW-Cs, LCPCs, LMFTs</a:t>
          </a:r>
          <a:endParaRPr lang="en-US"/>
        </a:p>
      </dgm:t>
    </dgm:pt>
    <dgm:pt modelId="{8E542104-DA67-457D-91DD-111102E605E0}" type="parTrans" cxnId="{96A09A41-4FD0-4935-8639-42CFCFBDF0B5}">
      <dgm:prSet/>
      <dgm:spPr/>
      <dgm:t>
        <a:bodyPr/>
        <a:lstStyle/>
        <a:p>
          <a:endParaRPr lang="en-US"/>
        </a:p>
      </dgm:t>
    </dgm:pt>
    <dgm:pt modelId="{B6E3DAC0-9D23-4D71-B377-7A439D38BFB6}" type="sibTrans" cxnId="{96A09A41-4FD0-4935-8639-42CFCFBDF0B5}">
      <dgm:prSet/>
      <dgm:spPr/>
      <dgm:t>
        <a:bodyPr/>
        <a:lstStyle/>
        <a:p>
          <a:endParaRPr lang="en-US"/>
        </a:p>
      </dgm:t>
    </dgm:pt>
    <dgm:pt modelId="{D7A6E7A0-3D71-44FE-8FEB-5F0EB280622D}">
      <dgm:prSet phldrT="[Text]"/>
      <dgm:spPr/>
      <dgm:t>
        <a:bodyPr/>
        <a:lstStyle/>
        <a:p>
          <a:endParaRPr lang="en-US"/>
        </a:p>
      </dgm:t>
    </dgm:pt>
    <dgm:pt modelId="{360A5BAB-0D45-474C-A090-6C483D355385}" type="parTrans" cxnId="{3FEC4223-CEEF-46E8-AE62-246052C60A70}">
      <dgm:prSet/>
      <dgm:spPr/>
      <dgm:t>
        <a:bodyPr/>
        <a:lstStyle/>
        <a:p>
          <a:endParaRPr lang="en-US"/>
        </a:p>
      </dgm:t>
    </dgm:pt>
    <dgm:pt modelId="{F916E8D4-968C-4153-BCE2-DF487CC94543}" type="sibTrans" cxnId="{3FEC4223-CEEF-46E8-AE62-246052C60A70}">
      <dgm:prSet/>
      <dgm:spPr/>
      <dgm:t>
        <a:bodyPr/>
        <a:lstStyle/>
        <a:p>
          <a:endParaRPr lang="en-US"/>
        </a:p>
      </dgm:t>
    </dgm:pt>
    <dgm:pt modelId="{D563856F-0432-44A6-8764-463D8560DE01}">
      <dgm:prSet phldrT="[Text]"/>
      <dgm:spPr/>
      <dgm:t>
        <a:bodyPr/>
        <a:lstStyle/>
        <a:p>
          <a:endParaRPr lang="en-US"/>
        </a:p>
      </dgm:t>
    </dgm:pt>
    <dgm:pt modelId="{7EE2AF60-C3B7-4306-9AB2-F78AC3303DEC}" type="parTrans" cxnId="{FB29C56F-F751-4410-89F4-43DFA3702E51}">
      <dgm:prSet/>
      <dgm:spPr/>
      <dgm:t>
        <a:bodyPr/>
        <a:lstStyle/>
        <a:p>
          <a:endParaRPr lang="en-US"/>
        </a:p>
      </dgm:t>
    </dgm:pt>
    <dgm:pt modelId="{D3604304-DE5A-4AF4-AF44-D9206C39E8EB}" type="sibTrans" cxnId="{FB29C56F-F751-4410-89F4-43DFA3702E51}">
      <dgm:prSet/>
      <dgm:spPr/>
      <dgm:t>
        <a:bodyPr/>
        <a:lstStyle/>
        <a:p>
          <a:endParaRPr lang="en-US"/>
        </a:p>
      </dgm:t>
    </dgm:pt>
    <dgm:pt modelId="{D93E9F2C-82A6-4820-9ED5-7A8690D7294B}">
      <dgm:prSet phldrT="[Text]"/>
      <dgm:spPr/>
      <dgm:t>
        <a:bodyPr/>
        <a:lstStyle/>
        <a:p>
          <a:r>
            <a:rPr lang="en-US"/>
            <a:t>Once signed by the judge, the EP is given to law enforcement and is actionable/valid x 5 days only. Officers locate the evaluee and bring them to the nearest ED.</a:t>
          </a:r>
        </a:p>
      </dgm:t>
    </dgm:pt>
    <dgm:pt modelId="{8F5D60D0-18CF-4F21-8A66-A74C86093CA3}" type="parTrans" cxnId="{A9CC5E95-A1DB-4CBF-AC77-C2604811BED2}">
      <dgm:prSet/>
      <dgm:spPr/>
      <dgm:t>
        <a:bodyPr/>
        <a:lstStyle/>
        <a:p>
          <a:endParaRPr lang="en-US"/>
        </a:p>
      </dgm:t>
    </dgm:pt>
    <dgm:pt modelId="{A09DD8DB-1FE1-4844-BED1-E6A24ABD5F07}" type="sibTrans" cxnId="{A9CC5E95-A1DB-4CBF-AC77-C2604811BED2}">
      <dgm:prSet/>
      <dgm:spPr/>
      <dgm:t>
        <a:bodyPr/>
        <a:lstStyle/>
        <a:p>
          <a:endParaRPr lang="en-US"/>
        </a:p>
      </dgm:t>
    </dgm:pt>
    <dgm:pt modelId="{D6FE200B-38E2-40B6-99BB-8F9B45910F4B}">
      <dgm:prSet phldrT="[Text]"/>
      <dgm:spPr/>
      <dgm:t>
        <a:bodyPr/>
        <a:lstStyle/>
        <a:p>
          <a:endParaRPr lang="en-US"/>
        </a:p>
      </dgm:t>
    </dgm:pt>
    <dgm:pt modelId="{8A6F74E0-D76E-400C-9E55-D83482C51BAB}" type="parTrans" cxnId="{62E2AD93-1922-4159-BAA6-03B49AD31D0C}">
      <dgm:prSet/>
      <dgm:spPr/>
      <dgm:t>
        <a:bodyPr/>
        <a:lstStyle/>
        <a:p>
          <a:endParaRPr lang="en-US"/>
        </a:p>
      </dgm:t>
    </dgm:pt>
    <dgm:pt modelId="{AAA6CA08-230A-4700-A9BE-CCE9013578D2}" type="sibTrans" cxnId="{62E2AD93-1922-4159-BAA6-03B49AD31D0C}">
      <dgm:prSet/>
      <dgm:spPr/>
      <dgm:t>
        <a:bodyPr/>
        <a:lstStyle/>
        <a:p>
          <a:endParaRPr lang="en-US"/>
        </a:p>
      </dgm:t>
    </dgm:pt>
    <dgm:pt modelId="{AAC069EC-F707-49B6-8E50-C4D3FF9407B6}" type="pres">
      <dgm:prSet presAssocID="{E9580F62-3E08-44C5-83F0-8E5FB1343786}" presName="linearFlow" presStyleCnt="0">
        <dgm:presLayoutVars>
          <dgm:dir/>
          <dgm:animLvl val="lvl"/>
          <dgm:resizeHandles/>
        </dgm:presLayoutVars>
      </dgm:prSet>
      <dgm:spPr/>
    </dgm:pt>
    <dgm:pt modelId="{14796580-5944-44D9-AF82-707D2F3F2729}" type="pres">
      <dgm:prSet presAssocID="{25D3C656-32A5-48F1-B8BB-F76C9FAF622F}" presName="compositeNode" presStyleCnt="0">
        <dgm:presLayoutVars>
          <dgm:bulletEnabled val="1"/>
        </dgm:presLayoutVars>
      </dgm:prSet>
      <dgm:spPr/>
    </dgm:pt>
    <dgm:pt modelId="{8D628D7D-4FBF-48D8-8739-841B08EEC2B2}" type="pres">
      <dgm:prSet presAssocID="{25D3C656-32A5-48F1-B8BB-F76C9FAF622F}" presName="image" presStyleLbl="fgImgPlace1" presStyleIdx="0" presStyleCnt="3" custLinFactX="19396" custLinFactNeighborX="100000" custLinFactNeighborY="174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Police male with solid fill"/>
        </a:ext>
      </dgm:extLst>
    </dgm:pt>
    <dgm:pt modelId="{467D65C5-BCB4-4654-9F4B-1964A60684D3}" type="pres">
      <dgm:prSet presAssocID="{25D3C656-32A5-48F1-B8BB-F76C9FAF622F}" presName="childNode" presStyleLbl="node1" presStyleIdx="0" presStyleCnt="3">
        <dgm:presLayoutVars>
          <dgm:bulletEnabled val="1"/>
        </dgm:presLayoutVars>
      </dgm:prSet>
      <dgm:spPr/>
    </dgm:pt>
    <dgm:pt modelId="{789C50A3-8113-4E93-BF96-8AA0E9DD1533}" type="pres">
      <dgm:prSet presAssocID="{25D3C656-32A5-48F1-B8BB-F76C9FAF622F}" presName="parentNode" presStyleLbl="revTx" presStyleIdx="0" presStyleCnt="3">
        <dgm:presLayoutVars>
          <dgm:chMax val="0"/>
          <dgm:bulletEnabled val="1"/>
        </dgm:presLayoutVars>
      </dgm:prSet>
      <dgm:spPr/>
    </dgm:pt>
    <dgm:pt modelId="{BD155C66-1777-4E60-8B71-9D1C19588718}" type="pres">
      <dgm:prSet presAssocID="{33EB0803-0704-4D5F-AB12-973C031F3FE8}" presName="sibTrans" presStyleCnt="0"/>
      <dgm:spPr/>
    </dgm:pt>
    <dgm:pt modelId="{A28C5F29-7E4D-4C0E-BF48-4231E9F463E2}" type="pres">
      <dgm:prSet presAssocID="{B06CA580-FDFD-4F85-967B-912BF7AEAEBF}" presName="compositeNode" presStyleCnt="0">
        <dgm:presLayoutVars>
          <dgm:bulletEnabled val="1"/>
        </dgm:presLayoutVars>
      </dgm:prSet>
      <dgm:spPr/>
    </dgm:pt>
    <dgm:pt modelId="{5AE59340-C46E-4801-BAAD-226944260B48}" type="pres">
      <dgm:prSet presAssocID="{B06CA580-FDFD-4F85-967B-912BF7AEAEBF}" presName="image" presStyleLbl="fgImgPlace1" presStyleIdx="1" presStyleCnt="3" custLinFactX="22143" custLinFactY="106504" custLinFactNeighborX="100000" custLinFactNeighborY="200000"/>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Doctor female outline"/>
        </a:ext>
      </dgm:extLst>
    </dgm:pt>
    <dgm:pt modelId="{4705EE3F-823C-49F0-AFC3-3C40F46EB610}" type="pres">
      <dgm:prSet presAssocID="{B06CA580-FDFD-4F85-967B-912BF7AEAEBF}" presName="childNode" presStyleLbl="node1" presStyleIdx="1" presStyleCnt="3">
        <dgm:presLayoutVars>
          <dgm:bulletEnabled val="1"/>
        </dgm:presLayoutVars>
      </dgm:prSet>
      <dgm:spPr/>
    </dgm:pt>
    <dgm:pt modelId="{29A1CD56-2764-4195-AD51-ECE481E166FE}" type="pres">
      <dgm:prSet presAssocID="{B06CA580-FDFD-4F85-967B-912BF7AEAEBF}" presName="parentNode" presStyleLbl="revTx" presStyleIdx="1" presStyleCnt="3">
        <dgm:presLayoutVars>
          <dgm:chMax val="0"/>
          <dgm:bulletEnabled val="1"/>
        </dgm:presLayoutVars>
      </dgm:prSet>
      <dgm:spPr/>
    </dgm:pt>
    <dgm:pt modelId="{24E3CB22-B9F5-4078-B2CA-55B96BBC4427}" type="pres">
      <dgm:prSet presAssocID="{772594F6-8AE7-4345-ABCE-765FDCC8B7C2}" presName="sibTrans" presStyleCnt="0"/>
      <dgm:spPr/>
    </dgm:pt>
    <dgm:pt modelId="{578078E4-078D-4780-8B11-2D7F72232921}" type="pres">
      <dgm:prSet presAssocID="{66EFAE2F-2424-409E-AF03-A0C5978DD9F8}" presName="compositeNode" presStyleCnt="0">
        <dgm:presLayoutVars>
          <dgm:bulletEnabled val="1"/>
        </dgm:presLayoutVars>
      </dgm:prSet>
      <dgm:spPr/>
    </dgm:pt>
    <dgm:pt modelId="{5BCD7E79-10DF-4F53-8B27-0A988B4621FF}" type="pres">
      <dgm:prSet presAssocID="{66EFAE2F-2424-409E-AF03-A0C5978DD9F8}" presName="image" presStyleLbl="fgImgPlace1" presStyleIdx="2" presStyleCnt="3" custLinFactX="26633" custLinFactNeighborX="100000" custLinFactNeighborY="174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Polaroid Pictures with solid fill"/>
        </a:ext>
      </dgm:extLst>
    </dgm:pt>
    <dgm:pt modelId="{3B9DCC5F-AD69-4BEC-8D65-BC4B48492454}" type="pres">
      <dgm:prSet presAssocID="{66EFAE2F-2424-409E-AF03-A0C5978DD9F8}" presName="childNode" presStyleLbl="node1" presStyleIdx="2" presStyleCnt="3">
        <dgm:presLayoutVars>
          <dgm:bulletEnabled val="1"/>
        </dgm:presLayoutVars>
      </dgm:prSet>
      <dgm:spPr/>
    </dgm:pt>
    <dgm:pt modelId="{E8416802-E1A1-47BD-A858-1AE76A18B54B}" type="pres">
      <dgm:prSet presAssocID="{66EFAE2F-2424-409E-AF03-A0C5978DD9F8}" presName="parentNode" presStyleLbl="revTx" presStyleIdx="2" presStyleCnt="3">
        <dgm:presLayoutVars>
          <dgm:chMax val="0"/>
          <dgm:bulletEnabled val="1"/>
        </dgm:presLayoutVars>
      </dgm:prSet>
      <dgm:spPr/>
    </dgm:pt>
  </dgm:ptLst>
  <dgm:cxnLst>
    <dgm:cxn modelId="{FEEDF300-A435-4B33-8009-527A8DFE2326}" srcId="{25D3C656-32A5-48F1-B8BB-F76C9FAF622F}" destId="{B3D898A0-A598-45DE-8600-F0AEBB07E966}" srcOrd="3" destOrd="0" parTransId="{49A7339B-ADB2-4A0E-836F-D46EDEC37F09}" sibTransId="{9579D56D-575B-49A8-BC9C-B0DC09B213EA}"/>
    <dgm:cxn modelId="{FCBE050F-AAE5-444C-84C9-1A34E8882333}" type="presOf" srcId="{D6FE200B-38E2-40B6-99BB-8F9B45910F4B}" destId="{3B9DCC5F-AD69-4BEC-8D65-BC4B48492454}" srcOrd="0" destOrd="3" presId="urn:microsoft.com/office/officeart/2005/8/layout/hList2"/>
    <dgm:cxn modelId="{9745E517-5592-4930-B292-A2512CDE4054}" srcId="{B06CA580-FDFD-4F85-967B-912BF7AEAEBF}" destId="{45A94DBE-F1BE-40D5-857E-4D9B0618254B}" srcOrd="2" destOrd="0" parTransId="{6B12BF20-840B-4FD8-B837-13D84E8712D4}" sibTransId="{1C950F24-7991-4A58-8C1E-5C69BA858C59}"/>
    <dgm:cxn modelId="{3D5EDC1F-DF60-4A15-9920-FFD10601B128}" srcId="{66EFAE2F-2424-409E-AF03-A0C5978DD9F8}" destId="{046AC436-6261-4C1F-A730-31D333B7B80E}" srcOrd="0" destOrd="0" parTransId="{D6206EB3-9492-45CB-BCE0-154060132BDB}" sibTransId="{A039B81B-9DB0-4B48-B4B3-E13473728FEF}"/>
    <dgm:cxn modelId="{3FEC4223-CEEF-46E8-AE62-246052C60A70}" srcId="{B06CA580-FDFD-4F85-967B-912BF7AEAEBF}" destId="{D7A6E7A0-3D71-44FE-8FEB-5F0EB280622D}" srcOrd="1" destOrd="0" parTransId="{360A5BAB-0D45-474C-A090-6C483D355385}" sibTransId="{F916E8D4-968C-4153-BCE2-DF487CC94543}"/>
    <dgm:cxn modelId="{6E433E32-B858-4C5F-A653-EC4335EFB5E8}" type="presOf" srcId="{66EFAE2F-2424-409E-AF03-A0C5978DD9F8}" destId="{E8416802-E1A1-47BD-A858-1AE76A18B54B}" srcOrd="0" destOrd="0" presId="urn:microsoft.com/office/officeart/2005/8/layout/hList2"/>
    <dgm:cxn modelId="{E2F92839-6C4D-4A6D-BE71-E90AB8CF0A75}" srcId="{66EFAE2F-2424-409E-AF03-A0C5978DD9F8}" destId="{E0864343-4ECE-4186-91A6-7F491674717C}" srcOrd="2" destOrd="0" parTransId="{ADA81767-3708-4ACB-8418-4665FC01E767}" sibTransId="{7555B4CD-CCD7-4CAB-99F4-BC5BBB338F68}"/>
    <dgm:cxn modelId="{96A09A41-4FD0-4935-8639-42CFCFBDF0B5}" srcId="{B06CA580-FDFD-4F85-967B-912BF7AEAEBF}" destId="{C1B8889B-977E-49C4-93FB-65BA2CD7328D}" srcOrd="0" destOrd="0" parTransId="{8E542104-DA67-457D-91DD-111102E605E0}" sibTransId="{B6E3DAC0-9D23-4D71-B377-7A439D38BFB6}"/>
    <dgm:cxn modelId="{28D91764-3D24-4106-9C65-B3453FCE6F26}" type="presOf" srcId="{53C48172-C4B7-4563-90D8-9778699C312E}" destId="{467D65C5-BCB4-4654-9F4B-1964A60684D3}" srcOrd="0" destOrd="4" presId="urn:microsoft.com/office/officeart/2005/8/layout/hList2"/>
    <dgm:cxn modelId="{02889C67-C586-432F-8CCE-C48B9503651D}" type="presOf" srcId="{D563856F-0432-44A6-8764-463D8560DE01}" destId="{3B9DCC5F-AD69-4BEC-8D65-BC4B48492454}" srcOrd="0" destOrd="1" presId="urn:microsoft.com/office/officeart/2005/8/layout/hList2"/>
    <dgm:cxn modelId="{8CADD16A-AAE4-42E5-97DA-8A1EBFFCA7BC}" type="presOf" srcId="{B06CA580-FDFD-4F85-967B-912BF7AEAEBF}" destId="{29A1CD56-2764-4195-AD51-ECE481E166FE}" srcOrd="0" destOrd="0" presId="urn:microsoft.com/office/officeart/2005/8/layout/hList2"/>
    <dgm:cxn modelId="{FB29C56F-F751-4410-89F4-43DFA3702E51}" srcId="{66EFAE2F-2424-409E-AF03-A0C5978DD9F8}" destId="{D563856F-0432-44A6-8764-463D8560DE01}" srcOrd="1" destOrd="0" parTransId="{7EE2AF60-C3B7-4306-9AB2-F78AC3303DEC}" sibTransId="{D3604304-DE5A-4AF4-AF44-D9206C39E8EB}"/>
    <dgm:cxn modelId="{1E85E973-FC17-4397-9707-C6A543E008C2}" type="presOf" srcId="{C1B8889B-977E-49C4-93FB-65BA2CD7328D}" destId="{4705EE3F-823C-49F0-AFC3-3C40F46EB610}" srcOrd="0" destOrd="0" presId="urn:microsoft.com/office/officeart/2005/8/layout/hList2"/>
    <dgm:cxn modelId="{E234B255-B67C-4034-B546-E423AB8443D8}" srcId="{25D3C656-32A5-48F1-B8BB-F76C9FAF622F}" destId="{94253BDD-BA96-4FD6-93C9-D5BD5B63E521}" srcOrd="0" destOrd="0" parTransId="{F46C642B-333E-458A-8462-21C72C938985}" sibTransId="{ACD03CDD-792B-4618-AE92-4E2F14D9FF5E}"/>
    <dgm:cxn modelId="{5930B282-B908-40C7-A9AD-F7D9208ABB76}" type="presOf" srcId="{046AC436-6261-4C1F-A730-31D333B7B80E}" destId="{3B9DCC5F-AD69-4BEC-8D65-BC4B48492454}" srcOrd="0" destOrd="0" presId="urn:microsoft.com/office/officeart/2005/8/layout/hList2"/>
    <dgm:cxn modelId="{69DC3084-67F1-495C-A2DE-110AE4385D78}" type="presOf" srcId="{FC3B9E86-8757-4DAA-BF65-00C97BF03EEE}" destId="{467D65C5-BCB4-4654-9F4B-1964A60684D3}" srcOrd="0" destOrd="2" presId="urn:microsoft.com/office/officeart/2005/8/layout/hList2"/>
    <dgm:cxn modelId="{042B9284-AB82-4B62-B21B-F2B504C0F17A}" type="presOf" srcId="{E9580F62-3E08-44C5-83F0-8E5FB1343786}" destId="{AAC069EC-F707-49B6-8E50-C4D3FF9407B6}" srcOrd="0" destOrd="0" presId="urn:microsoft.com/office/officeart/2005/8/layout/hList2"/>
    <dgm:cxn modelId="{62E2AD93-1922-4159-BAA6-03B49AD31D0C}" srcId="{66EFAE2F-2424-409E-AF03-A0C5978DD9F8}" destId="{D6FE200B-38E2-40B6-99BB-8F9B45910F4B}" srcOrd="3" destOrd="0" parTransId="{8A6F74E0-D76E-400C-9E55-D83482C51BAB}" sibTransId="{AAA6CA08-230A-4700-A9BE-CCE9013578D2}"/>
    <dgm:cxn modelId="{A9CC5E95-A1DB-4CBF-AC77-C2604811BED2}" srcId="{66EFAE2F-2424-409E-AF03-A0C5978DD9F8}" destId="{D93E9F2C-82A6-4820-9ED5-7A8690D7294B}" srcOrd="4" destOrd="0" parTransId="{8F5D60D0-18CF-4F21-8A66-A74C86093CA3}" sibTransId="{A09DD8DB-1FE1-4844-BED1-E6A24ABD5F07}"/>
    <dgm:cxn modelId="{58F9789F-5663-4EF2-9FE1-446FD471348B}" type="presOf" srcId="{F131C53F-6BD4-4DFC-A67E-C5263B9C065C}" destId="{467D65C5-BCB4-4654-9F4B-1964A60684D3}" srcOrd="0" destOrd="1" presId="urn:microsoft.com/office/officeart/2005/8/layout/hList2"/>
    <dgm:cxn modelId="{84F423B2-5EFE-4C4F-AD25-C69E9FD0EED3}" type="presOf" srcId="{E0864343-4ECE-4186-91A6-7F491674717C}" destId="{3B9DCC5F-AD69-4BEC-8D65-BC4B48492454}" srcOrd="0" destOrd="2" presId="urn:microsoft.com/office/officeart/2005/8/layout/hList2"/>
    <dgm:cxn modelId="{AD2E54BD-9358-45CF-AE9F-E9252EF2515A}" type="presOf" srcId="{45A94DBE-F1BE-40D5-857E-4D9B0618254B}" destId="{4705EE3F-823C-49F0-AFC3-3C40F46EB610}" srcOrd="0" destOrd="2" presId="urn:microsoft.com/office/officeart/2005/8/layout/hList2"/>
    <dgm:cxn modelId="{0B2074C8-CD96-472C-8B9B-3C8062419C3D}" srcId="{25D3C656-32A5-48F1-B8BB-F76C9FAF622F}" destId="{FC3B9E86-8757-4DAA-BF65-00C97BF03EEE}" srcOrd="2" destOrd="0" parTransId="{8CBDCEC6-6B77-453D-A68D-627BDC91D497}" sibTransId="{BEE6B408-1B99-421B-A94A-472FC34C741F}"/>
    <dgm:cxn modelId="{C2ACD9D2-AB1D-4C0D-AB58-4D6C571706CC}" srcId="{25D3C656-32A5-48F1-B8BB-F76C9FAF622F}" destId="{F131C53F-6BD4-4DFC-A67E-C5263B9C065C}" srcOrd="1" destOrd="0" parTransId="{AB761F19-56EB-4B1D-BD30-15310D2784E3}" sibTransId="{78207810-ED17-43F7-AE09-7235F827F67E}"/>
    <dgm:cxn modelId="{263B9FE0-7A04-4274-9ED8-E7DBFE1600DA}" srcId="{E9580F62-3E08-44C5-83F0-8E5FB1343786}" destId="{25D3C656-32A5-48F1-B8BB-F76C9FAF622F}" srcOrd="0" destOrd="0" parTransId="{273D10BF-6837-4B6D-994B-594C293CF194}" sibTransId="{33EB0803-0704-4D5F-AB12-973C031F3FE8}"/>
    <dgm:cxn modelId="{A96E10E5-7928-4B6A-8B94-A903635E65F2}" type="presOf" srcId="{D93E9F2C-82A6-4820-9ED5-7A8690D7294B}" destId="{3B9DCC5F-AD69-4BEC-8D65-BC4B48492454}" srcOrd="0" destOrd="4" presId="urn:microsoft.com/office/officeart/2005/8/layout/hList2"/>
    <dgm:cxn modelId="{2E7C66E5-425E-4C94-8C92-DCF3895198D8}" type="presOf" srcId="{B3D898A0-A598-45DE-8600-F0AEBB07E966}" destId="{467D65C5-BCB4-4654-9F4B-1964A60684D3}" srcOrd="0" destOrd="3" presId="urn:microsoft.com/office/officeart/2005/8/layout/hList2"/>
    <dgm:cxn modelId="{E7FA1AE6-6A32-497C-8FCB-E2B35C2CB619}" type="presOf" srcId="{D7A6E7A0-3D71-44FE-8FEB-5F0EB280622D}" destId="{4705EE3F-823C-49F0-AFC3-3C40F46EB610}" srcOrd="0" destOrd="1" presId="urn:microsoft.com/office/officeart/2005/8/layout/hList2"/>
    <dgm:cxn modelId="{F4858CE8-2D25-4B28-B171-80D586A287E6}" srcId="{25D3C656-32A5-48F1-B8BB-F76C9FAF622F}" destId="{53C48172-C4B7-4563-90D8-9778699C312E}" srcOrd="4" destOrd="0" parTransId="{219C2B8C-BE18-4159-A296-C595D64BD506}" sibTransId="{A531BE6E-F104-4320-98DD-1A7605B23335}"/>
    <dgm:cxn modelId="{BDF437F3-2BAB-499D-B9DB-866C97691D37}" type="presOf" srcId="{94253BDD-BA96-4FD6-93C9-D5BD5B63E521}" destId="{467D65C5-BCB4-4654-9F4B-1964A60684D3}" srcOrd="0" destOrd="0" presId="urn:microsoft.com/office/officeart/2005/8/layout/hList2"/>
    <dgm:cxn modelId="{9E5867F4-AC13-4D23-ADCD-31E3979386D5}" srcId="{E9580F62-3E08-44C5-83F0-8E5FB1343786}" destId="{66EFAE2F-2424-409E-AF03-A0C5978DD9F8}" srcOrd="2" destOrd="0" parTransId="{A1069C3D-F515-48D9-999C-737279F454DE}" sibTransId="{27B1FFCE-5C1D-47CB-A13D-AAA267CEA928}"/>
    <dgm:cxn modelId="{6B507DFA-D4EF-4AF8-85B8-E5280420F518}" type="presOf" srcId="{25D3C656-32A5-48F1-B8BB-F76C9FAF622F}" destId="{789C50A3-8113-4E93-BF96-8AA0E9DD1533}" srcOrd="0" destOrd="0" presId="urn:microsoft.com/office/officeart/2005/8/layout/hList2"/>
    <dgm:cxn modelId="{A767A5FE-A39C-4064-84E2-F4972527A6C4}" srcId="{E9580F62-3E08-44C5-83F0-8E5FB1343786}" destId="{B06CA580-FDFD-4F85-967B-912BF7AEAEBF}" srcOrd="1" destOrd="0" parTransId="{8728A0FE-FE41-4F54-952D-10D04BF94D78}" sibTransId="{772594F6-8AE7-4345-ABCE-765FDCC8B7C2}"/>
    <dgm:cxn modelId="{6E94FCEB-10C9-4F29-8BB5-E42B0DF49973}" type="presParOf" srcId="{AAC069EC-F707-49B6-8E50-C4D3FF9407B6}" destId="{14796580-5944-44D9-AF82-707D2F3F2729}" srcOrd="0" destOrd="0" presId="urn:microsoft.com/office/officeart/2005/8/layout/hList2"/>
    <dgm:cxn modelId="{0D75C60B-20D8-4A92-B2FA-1C874230626B}" type="presParOf" srcId="{14796580-5944-44D9-AF82-707D2F3F2729}" destId="{8D628D7D-4FBF-48D8-8739-841B08EEC2B2}" srcOrd="0" destOrd="0" presId="urn:microsoft.com/office/officeart/2005/8/layout/hList2"/>
    <dgm:cxn modelId="{CC1F6026-BE61-4CF3-9DDF-B7EDBA692407}" type="presParOf" srcId="{14796580-5944-44D9-AF82-707D2F3F2729}" destId="{467D65C5-BCB4-4654-9F4B-1964A60684D3}" srcOrd="1" destOrd="0" presId="urn:microsoft.com/office/officeart/2005/8/layout/hList2"/>
    <dgm:cxn modelId="{3F70D07A-8AEC-43D7-9C04-3A87B9E29117}" type="presParOf" srcId="{14796580-5944-44D9-AF82-707D2F3F2729}" destId="{789C50A3-8113-4E93-BF96-8AA0E9DD1533}" srcOrd="2" destOrd="0" presId="urn:microsoft.com/office/officeart/2005/8/layout/hList2"/>
    <dgm:cxn modelId="{C26E2657-C3A5-485E-ADA4-B1133B75EF9D}" type="presParOf" srcId="{AAC069EC-F707-49B6-8E50-C4D3FF9407B6}" destId="{BD155C66-1777-4E60-8B71-9D1C19588718}" srcOrd="1" destOrd="0" presId="urn:microsoft.com/office/officeart/2005/8/layout/hList2"/>
    <dgm:cxn modelId="{64BE1BF6-B7EA-43F0-971E-FA0B88946BFB}" type="presParOf" srcId="{AAC069EC-F707-49B6-8E50-C4D3FF9407B6}" destId="{A28C5F29-7E4D-4C0E-BF48-4231E9F463E2}" srcOrd="2" destOrd="0" presId="urn:microsoft.com/office/officeart/2005/8/layout/hList2"/>
    <dgm:cxn modelId="{4E2B9319-C077-49A8-B85B-207766A6AA64}" type="presParOf" srcId="{A28C5F29-7E4D-4C0E-BF48-4231E9F463E2}" destId="{5AE59340-C46E-4801-BAAD-226944260B48}" srcOrd="0" destOrd="0" presId="urn:microsoft.com/office/officeart/2005/8/layout/hList2"/>
    <dgm:cxn modelId="{095BE4DF-4A57-4591-B570-211FC922C398}" type="presParOf" srcId="{A28C5F29-7E4D-4C0E-BF48-4231E9F463E2}" destId="{4705EE3F-823C-49F0-AFC3-3C40F46EB610}" srcOrd="1" destOrd="0" presId="urn:microsoft.com/office/officeart/2005/8/layout/hList2"/>
    <dgm:cxn modelId="{E9C6A4A0-FFF1-431B-9B0C-1A1C7EDFBDC4}" type="presParOf" srcId="{A28C5F29-7E4D-4C0E-BF48-4231E9F463E2}" destId="{29A1CD56-2764-4195-AD51-ECE481E166FE}" srcOrd="2" destOrd="0" presId="urn:microsoft.com/office/officeart/2005/8/layout/hList2"/>
    <dgm:cxn modelId="{2186E497-173A-4B0F-9764-B82FD7C7B7F7}" type="presParOf" srcId="{AAC069EC-F707-49B6-8E50-C4D3FF9407B6}" destId="{24E3CB22-B9F5-4078-B2CA-55B96BBC4427}" srcOrd="3" destOrd="0" presId="urn:microsoft.com/office/officeart/2005/8/layout/hList2"/>
    <dgm:cxn modelId="{A3C86CF9-15F4-4D27-9204-6DFC02956F26}" type="presParOf" srcId="{AAC069EC-F707-49B6-8E50-C4D3FF9407B6}" destId="{578078E4-078D-4780-8B11-2D7F72232921}" srcOrd="4" destOrd="0" presId="urn:microsoft.com/office/officeart/2005/8/layout/hList2"/>
    <dgm:cxn modelId="{F928A8F7-B066-46A7-AE56-8AB385EAF1DE}" type="presParOf" srcId="{578078E4-078D-4780-8B11-2D7F72232921}" destId="{5BCD7E79-10DF-4F53-8B27-0A988B4621FF}" srcOrd="0" destOrd="0" presId="urn:microsoft.com/office/officeart/2005/8/layout/hList2"/>
    <dgm:cxn modelId="{224B988A-A9EF-443C-98BD-562299E86DDB}" type="presParOf" srcId="{578078E4-078D-4780-8B11-2D7F72232921}" destId="{3B9DCC5F-AD69-4BEC-8D65-BC4B48492454}" srcOrd="1" destOrd="0" presId="urn:microsoft.com/office/officeart/2005/8/layout/hList2"/>
    <dgm:cxn modelId="{72B01D63-571E-423D-94FC-3A4350AAF0FE}" type="presParOf" srcId="{578078E4-078D-4780-8B11-2D7F72232921}" destId="{E8416802-E1A1-47BD-A858-1AE76A18B54B}" srcOrd="2" destOrd="0" presId="urn:microsoft.com/office/officeart/2005/8/layout/h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D5F0C3D-43E3-4B96-B29F-DF5217A9F2B7}">
      <dsp:nvSpPr>
        <dsp:cNvPr id="0" name=""/>
        <dsp:cNvSpPr/>
      </dsp:nvSpPr>
      <dsp:spPr>
        <a:xfrm>
          <a:off x="2786" y="407865"/>
          <a:ext cx="5086255" cy="3051820"/>
        </a:xfrm>
        <a:prstGeom prst="roundRect">
          <a:avLst>
            <a:gd name="adj" fmla="val 10000"/>
          </a:avLst>
        </a:prstGeom>
        <a:solidFill>
          <a:schemeClr val="accent5">
            <a:lumMod val="40000"/>
            <a:lumOff val="60000"/>
          </a:schemeClr>
        </a:solidFill>
        <a:ln w="17145"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 modelId="{9C64BE2F-B533-4AD0-97A7-D09C7CCEF458}">
      <dsp:nvSpPr>
        <dsp:cNvPr id="0" name=""/>
        <dsp:cNvSpPr/>
      </dsp:nvSpPr>
      <dsp:spPr>
        <a:xfrm>
          <a:off x="536788" y="915167"/>
          <a:ext cx="5086255" cy="3051820"/>
        </a:xfrm>
        <a:prstGeom prst="roundRect">
          <a:avLst>
            <a:gd name="adj" fmla="val 10000"/>
          </a:avLst>
        </a:prstGeom>
        <a:solidFill>
          <a:schemeClr val="lt1">
            <a:alpha val="90000"/>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0970" tIns="140970" rIns="140970" bIns="140970" numCol="1" spcCol="1270" anchor="ctr" anchorCtr="0">
          <a:noAutofit/>
        </a:bodyPr>
        <a:lstStyle/>
        <a:p>
          <a:pPr marL="0" lvl="0" indent="0" algn="ctr" defTabSz="1644650" rtl="0">
            <a:lnSpc>
              <a:spcPct val="90000"/>
            </a:lnSpc>
            <a:spcBef>
              <a:spcPct val="0"/>
            </a:spcBef>
            <a:spcAft>
              <a:spcPct val="35000"/>
            </a:spcAft>
            <a:buNone/>
          </a:pPr>
          <a:r>
            <a:rPr lang="en-US" sz="3700" kern="1200"/>
            <a:t>Mental </a:t>
          </a:r>
          <a:r>
            <a:rPr lang="en-US" sz="3700" kern="1200">
              <a:latin typeface="Calibri" panose="020F0502020204030204"/>
            </a:rPr>
            <a:t>illness -</a:t>
          </a:r>
          <a:r>
            <a:rPr lang="en-US" sz="3700" kern="1200"/>
            <a:t> not intellectual disability and not substance use only</a:t>
          </a:r>
        </a:p>
      </dsp:txBody>
      <dsp:txXfrm>
        <a:off x="626173" y="1004552"/>
        <a:ext cx="4907485" cy="2873050"/>
      </dsp:txXfrm>
    </dsp:sp>
    <dsp:sp modelId="{3557064D-E0D2-4E24-884B-9B870DF5A5CD}">
      <dsp:nvSpPr>
        <dsp:cNvPr id="0" name=""/>
        <dsp:cNvSpPr/>
      </dsp:nvSpPr>
      <dsp:spPr>
        <a:xfrm>
          <a:off x="6157045" y="407865"/>
          <a:ext cx="4806016" cy="3051820"/>
        </a:xfrm>
        <a:prstGeom prst="roundRect">
          <a:avLst>
            <a:gd name="adj" fmla="val 10000"/>
          </a:avLst>
        </a:prstGeom>
        <a:solidFill>
          <a:schemeClr val="accent5">
            <a:lumMod val="40000"/>
            <a:lumOff val="60000"/>
          </a:schemeClr>
        </a:solidFill>
        <a:ln w="17145"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 modelId="{4E62ED0C-FBC0-45DB-A0F3-68AAB372B2B2}">
      <dsp:nvSpPr>
        <dsp:cNvPr id="0" name=""/>
        <dsp:cNvSpPr/>
      </dsp:nvSpPr>
      <dsp:spPr>
        <a:xfrm>
          <a:off x="6691047" y="915167"/>
          <a:ext cx="4806016" cy="3051820"/>
        </a:xfrm>
        <a:prstGeom prst="roundRect">
          <a:avLst>
            <a:gd name="adj" fmla="val 10000"/>
          </a:avLst>
        </a:prstGeom>
        <a:solidFill>
          <a:schemeClr val="lt1">
            <a:alpha val="90000"/>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0970" tIns="140970" rIns="140970" bIns="140970" numCol="1" spcCol="1270" anchor="ctr" anchorCtr="0">
          <a:noAutofit/>
        </a:bodyPr>
        <a:lstStyle/>
        <a:p>
          <a:pPr marL="0" lvl="0" indent="0" algn="ctr" defTabSz="1644650" rtl="0">
            <a:lnSpc>
              <a:spcPct val="90000"/>
            </a:lnSpc>
            <a:spcBef>
              <a:spcPct val="0"/>
            </a:spcBef>
            <a:spcAft>
              <a:spcPct val="35000"/>
            </a:spcAft>
            <a:buNone/>
          </a:pPr>
          <a:r>
            <a:rPr lang="en-US" sz="3700" kern="1200">
              <a:latin typeface="Calibri" panose="020F0502020204030204"/>
            </a:rPr>
            <a:t>Danger -</a:t>
          </a:r>
          <a:r>
            <a:rPr lang="en-US" sz="3700" kern="1200"/>
            <a:t> may be passive (not eating or drinking, neglect of medical conditions) or active (assault)</a:t>
          </a:r>
        </a:p>
      </dsp:txBody>
      <dsp:txXfrm>
        <a:off x="6780432" y="1004552"/>
        <a:ext cx="4627246" cy="287305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9C50A3-8113-4E93-BF96-8AA0E9DD1533}">
      <dsp:nvSpPr>
        <dsp:cNvPr id="0" name=""/>
        <dsp:cNvSpPr/>
      </dsp:nvSpPr>
      <dsp:spPr>
        <a:xfrm rot="16200000">
          <a:off x="-1575820" y="2549971"/>
          <a:ext cx="3840821" cy="5494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484554" bIns="0" numCol="1" spcCol="1270" anchor="t" anchorCtr="0">
          <a:noAutofit/>
        </a:bodyPr>
        <a:lstStyle/>
        <a:p>
          <a:pPr marL="0" lvl="0" indent="0" algn="r" defTabSz="933450">
            <a:lnSpc>
              <a:spcPct val="90000"/>
            </a:lnSpc>
            <a:spcBef>
              <a:spcPct val="0"/>
            </a:spcBef>
            <a:spcAft>
              <a:spcPct val="35000"/>
            </a:spcAft>
            <a:buNone/>
          </a:pPr>
          <a:r>
            <a:rPr lang="en-US" sz="2100" kern="1200"/>
            <a:t>1. Law Enforcement</a:t>
          </a:r>
        </a:p>
      </dsp:txBody>
      <dsp:txXfrm>
        <a:off x="-1575820" y="2549971"/>
        <a:ext cx="3840821" cy="549415"/>
      </dsp:txXfrm>
    </dsp:sp>
    <dsp:sp modelId="{467D65C5-BCB4-4654-9F4B-1964A60684D3}">
      <dsp:nvSpPr>
        <dsp:cNvPr id="0" name=""/>
        <dsp:cNvSpPr/>
      </dsp:nvSpPr>
      <dsp:spPr>
        <a:xfrm>
          <a:off x="619297" y="904268"/>
          <a:ext cx="2736672" cy="3840821"/>
        </a:xfrm>
        <a:prstGeom prst="rect">
          <a:avLst/>
        </a:prstGeom>
        <a:solidFill>
          <a:schemeClr val="accent2">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484554" rIns="128016" bIns="128016" numCol="1" spcCol="1270" anchor="t" anchorCtr="0">
          <a:noAutofit/>
        </a:bodyPr>
        <a:lstStyle/>
        <a:p>
          <a:pPr marL="114300" lvl="1" indent="-114300" algn="l" defTabSz="622300">
            <a:lnSpc>
              <a:spcPct val="90000"/>
            </a:lnSpc>
            <a:spcBef>
              <a:spcPct val="0"/>
            </a:spcBef>
            <a:spcAft>
              <a:spcPct val="15000"/>
            </a:spcAft>
            <a:buChar char="•"/>
          </a:pPr>
          <a:r>
            <a:rPr lang="en-US" sz="1400" kern="1200"/>
            <a:t>Can serve as petitioner AND transport, or just transport of evaluee if #2 or #3 processes enacted.</a:t>
          </a:r>
        </a:p>
        <a:p>
          <a:pPr marL="114300" lvl="1" indent="-114300" algn="l" defTabSz="622300">
            <a:lnSpc>
              <a:spcPct val="90000"/>
            </a:lnSpc>
            <a:spcBef>
              <a:spcPct val="0"/>
            </a:spcBef>
            <a:spcAft>
              <a:spcPct val="15000"/>
            </a:spcAft>
            <a:buChar char="•"/>
          </a:pPr>
          <a:endParaRPr lang="en-US" sz="1400" kern="1200"/>
        </a:p>
        <a:p>
          <a:pPr marL="114300" lvl="1" indent="-114300" algn="l" defTabSz="622300">
            <a:lnSpc>
              <a:spcPct val="90000"/>
            </a:lnSpc>
            <a:spcBef>
              <a:spcPct val="0"/>
            </a:spcBef>
            <a:spcAft>
              <a:spcPct val="15000"/>
            </a:spcAft>
            <a:buChar char="•"/>
          </a:pPr>
          <a:r>
            <a:rPr lang="en-US" sz="1400" kern="1200"/>
            <a:t>If petitioner, must observe the evaluee (but not necessarily the behavior) to determine whether criteria are met</a:t>
          </a:r>
        </a:p>
        <a:p>
          <a:pPr marL="114300" lvl="1" indent="-114300" algn="l" defTabSz="622300">
            <a:lnSpc>
              <a:spcPct val="90000"/>
            </a:lnSpc>
            <a:spcBef>
              <a:spcPct val="0"/>
            </a:spcBef>
            <a:spcAft>
              <a:spcPct val="15000"/>
            </a:spcAft>
            <a:buChar char="•"/>
          </a:pPr>
          <a:endParaRPr lang="en-US" sz="1400" kern="1200"/>
        </a:p>
        <a:p>
          <a:pPr marL="114300" lvl="1" indent="-114300" algn="l" defTabSz="622300">
            <a:lnSpc>
              <a:spcPct val="90000"/>
            </a:lnSpc>
            <a:spcBef>
              <a:spcPct val="0"/>
            </a:spcBef>
            <a:spcAft>
              <a:spcPct val="15000"/>
            </a:spcAft>
            <a:buChar char="•"/>
          </a:pPr>
          <a:r>
            <a:rPr lang="en-US" sz="1400" kern="1200"/>
            <a:t>Transports patient to the closest ED for eval</a:t>
          </a:r>
        </a:p>
      </dsp:txBody>
      <dsp:txXfrm>
        <a:off x="619297" y="904268"/>
        <a:ext cx="2736672" cy="3840821"/>
      </dsp:txXfrm>
    </dsp:sp>
    <dsp:sp modelId="{8D628D7D-4FBF-48D8-8739-841B08EEC2B2}">
      <dsp:nvSpPr>
        <dsp:cNvPr id="0" name=""/>
        <dsp:cNvSpPr/>
      </dsp:nvSpPr>
      <dsp:spPr>
        <a:xfrm>
          <a:off x="1381842" y="198225"/>
          <a:ext cx="1098831" cy="109883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9A1CD56-2764-4195-AD51-ECE481E166FE}">
      <dsp:nvSpPr>
        <dsp:cNvPr id="0" name=""/>
        <dsp:cNvSpPr/>
      </dsp:nvSpPr>
      <dsp:spPr>
        <a:xfrm rot="16200000">
          <a:off x="2433352" y="2549971"/>
          <a:ext cx="3840821" cy="5494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484554" bIns="0" numCol="1" spcCol="1270" anchor="t" anchorCtr="0">
          <a:noAutofit/>
        </a:bodyPr>
        <a:lstStyle/>
        <a:p>
          <a:pPr marL="0" lvl="0" indent="0" algn="r" defTabSz="933450">
            <a:lnSpc>
              <a:spcPct val="90000"/>
            </a:lnSpc>
            <a:spcBef>
              <a:spcPct val="0"/>
            </a:spcBef>
            <a:spcAft>
              <a:spcPct val="35000"/>
            </a:spcAft>
            <a:buNone/>
          </a:pPr>
          <a:r>
            <a:rPr lang="en-US" sz="2100" kern="1200"/>
            <a:t>2. Qualifying Clinician</a:t>
          </a:r>
        </a:p>
      </dsp:txBody>
      <dsp:txXfrm>
        <a:off x="2433352" y="2549971"/>
        <a:ext cx="3840821" cy="549415"/>
      </dsp:txXfrm>
    </dsp:sp>
    <dsp:sp modelId="{4705EE3F-823C-49F0-AFC3-3C40F46EB610}">
      <dsp:nvSpPr>
        <dsp:cNvPr id="0" name=""/>
        <dsp:cNvSpPr/>
      </dsp:nvSpPr>
      <dsp:spPr>
        <a:xfrm>
          <a:off x="4628470" y="904268"/>
          <a:ext cx="2736672" cy="3840821"/>
        </a:xfrm>
        <a:prstGeom prst="rect">
          <a:avLst/>
        </a:prstGeom>
        <a:solidFill>
          <a:schemeClr val="accent3">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484554" rIns="128016" bIns="128016" numCol="1" spcCol="1270" anchor="t" anchorCtr="0">
          <a:noAutofit/>
        </a:bodyPr>
        <a:lstStyle/>
        <a:p>
          <a:pPr marL="114300" lvl="1" indent="-114300" algn="l" defTabSz="622300">
            <a:lnSpc>
              <a:spcPct val="90000"/>
            </a:lnSpc>
            <a:spcBef>
              <a:spcPct val="0"/>
            </a:spcBef>
            <a:spcAft>
              <a:spcPct val="15000"/>
            </a:spcAft>
            <a:buChar char="•"/>
          </a:pPr>
          <a:r>
            <a:rPr lang="en-US" sz="1400" kern="1200"/>
            <a:t>Includes physicians, psych NPs (</a:t>
          </a:r>
          <a:r>
            <a:rPr lang="en-US" sz="1400" i="1" kern="1200"/>
            <a:t>not </a:t>
          </a:r>
          <a:r>
            <a:rPr lang="en-US" sz="1400" i="0" kern="1200"/>
            <a:t>Family NPs or other specialty APPs), psychologists, LCSW-Cs, LCPCs, LMFTs</a:t>
          </a:r>
          <a:endParaRPr lang="en-US" sz="1400" kern="1200"/>
        </a:p>
        <a:p>
          <a:pPr marL="114300" lvl="1" indent="-114300" algn="l" defTabSz="622300">
            <a:lnSpc>
              <a:spcPct val="90000"/>
            </a:lnSpc>
            <a:spcBef>
              <a:spcPct val="0"/>
            </a:spcBef>
            <a:spcAft>
              <a:spcPct val="15000"/>
            </a:spcAft>
            <a:buChar char="•"/>
          </a:pPr>
          <a:endParaRPr lang="en-US" sz="1400" kern="1200"/>
        </a:p>
        <a:p>
          <a:pPr marL="114300" lvl="1" indent="-114300" algn="l" defTabSz="622300">
            <a:lnSpc>
              <a:spcPct val="90000"/>
            </a:lnSpc>
            <a:spcBef>
              <a:spcPct val="0"/>
            </a:spcBef>
            <a:spcAft>
              <a:spcPct val="15000"/>
            </a:spcAft>
            <a:buChar char="•"/>
          </a:pPr>
          <a:r>
            <a:rPr lang="en-US" sz="1400" kern="1200"/>
            <a:t>Must have personally examined the patient</a:t>
          </a:r>
        </a:p>
      </dsp:txBody>
      <dsp:txXfrm>
        <a:off x="4628470" y="904268"/>
        <a:ext cx="2736672" cy="3840821"/>
      </dsp:txXfrm>
    </dsp:sp>
    <dsp:sp modelId="{5AE59340-C46E-4801-BAAD-226944260B48}">
      <dsp:nvSpPr>
        <dsp:cNvPr id="0" name=""/>
        <dsp:cNvSpPr/>
      </dsp:nvSpPr>
      <dsp:spPr>
        <a:xfrm>
          <a:off x="5421200" y="3547001"/>
          <a:ext cx="1098831" cy="109883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8416802-E1A1-47BD-A858-1AE76A18B54B}">
      <dsp:nvSpPr>
        <dsp:cNvPr id="0" name=""/>
        <dsp:cNvSpPr/>
      </dsp:nvSpPr>
      <dsp:spPr>
        <a:xfrm rot="16200000">
          <a:off x="6442525" y="2549971"/>
          <a:ext cx="3840821" cy="5494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484554" bIns="0" numCol="1" spcCol="1270" anchor="t" anchorCtr="0">
          <a:noAutofit/>
        </a:bodyPr>
        <a:lstStyle/>
        <a:p>
          <a:pPr marL="0" lvl="0" indent="0" algn="r" defTabSz="933450">
            <a:lnSpc>
              <a:spcPct val="90000"/>
            </a:lnSpc>
            <a:spcBef>
              <a:spcPct val="0"/>
            </a:spcBef>
            <a:spcAft>
              <a:spcPct val="35000"/>
            </a:spcAft>
            <a:buNone/>
          </a:pPr>
          <a:r>
            <a:rPr lang="en-US" sz="2100" kern="1200"/>
            <a:t>3. Family Member/Loved One</a:t>
          </a:r>
        </a:p>
      </dsp:txBody>
      <dsp:txXfrm>
        <a:off x="6442525" y="2549971"/>
        <a:ext cx="3840821" cy="549415"/>
      </dsp:txXfrm>
    </dsp:sp>
    <dsp:sp modelId="{3B9DCC5F-AD69-4BEC-8D65-BC4B48492454}">
      <dsp:nvSpPr>
        <dsp:cNvPr id="0" name=""/>
        <dsp:cNvSpPr/>
      </dsp:nvSpPr>
      <dsp:spPr>
        <a:xfrm>
          <a:off x="8637643" y="904268"/>
          <a:ext cx="2736672" cy="3840821"/>
        </a:xfrm>
        <a:prstGeom prst="rect">
          <a:avLst/>
        </a:prstGeom>
        <a:solidFill>
          <a:schemeClr val="accent4">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484554" rIns="128016" bIns="128016" numCol="1" spcCol="1270" anchor="t" anchorCtr="0">
          <a:noAutofit/>
        </a:bodyPr>
        <a:lstStyle/>
        <a:p>
          <a:pPr marL="114300" lvl="1" indent="-114300" algn="l" defTabSz="622300">
            <a:lnSpc>
              <a:spcPct val="90000"/>
            </a:lnSpc>
            <a:spcBef>
              <a:spcPct val="0"/>
            </a:spcBef>
            <a:spcAft>
              <a:spcPct val="15000"/>
            </a:spcAft>
            <a:buChar char="•"/>
          </a:pPr>
          <a:r>
            <a:rPr lang="en-US" sz="1400" kern="1200"/>
            <a:t>Requests an EP directly from the court. Judge will review, hear petitioner testimony, and decide whether the potential evaluee meets the statutory criteria.</a:t>
          </a:r>
        </a:p>
        <a:p>
          <a:pPr marL="114300" lvl="1" indent="-114300" algn="l" defTabSz="622300">
            <a:lnSpc>
              <a:spcPct val="90000"/>
            </a:lnSpc>
            <a:spcBef>
              <a:spcPct val="0"/>
            </a:spcBef>
            <a:spcAft>
              <a:spcPct val="15000"/>
            </a:spcAft>
            <a:buChar char="•"/>
          </a:pPr>
          <a:endParaRPr lang="en-US" sz="1400" kern="1200"/>
        </a:p>
        <a:p>
          <a:pPr marL="114300" lvl="1" indent="-114300" algn="l" defTabSz="622300">
            <a:lnSpc>
              <a:spcPct val="90000"/>
            </a:lnSpc>
            <a:spcBef>
              <a:spcPct val="0"/>
            </a:spcBef>
            <a:spcAft>
              <a:spcPct val="15000"/>
            </a:spcAft>
            <a:buChar char="•"/>
          </a:pPr>
          <a:r>
            <a:rPr lang="en-US" sz="1400" kern="1200"/>
            <a:t>Least common means of EPs</a:t>
          </a:r>
        </a:p>
        <a:p>
          <a:pPr marL="114300" lvl="1" indent="-114300" algn="l" defTabSz="622300">
            <a:lnSpc>
              <a:spcPct val="90000"/>
            </a:lnSpc>
            <a:spcBef>
              <a:spcPct val="0"/>
            </a:spcBef>
            <a:spcAft>
              <a:spcPct val="15000"/>
            </a:spcAft>
            <a:buChar char="•"/>
          </a:pPr>
          <a:endParaRPr lang="en-US" sz="1400" kern="1200"/>
        </a:p>
        <a:p>
          <a:pPr marL="114300" lvl="1" indent="-114300" algn="l" defTabSz="622300">
            <a:lnSpc>
              <a:spcPct val="90000"/>
            </a:lnSpc>
            <a:spcBef>
              <a:spcPct val="0"/>
            </a:spcBef>
            <a:spcAft>
              <a:spcPct val="15000"/>
            </a:spcAft>
            <a:buChar char="•"/>
          </a:pPr>
          <a:r>
            <a:rPr lang="en-US" sz="1400" kern="1200"/>
            <a:t>Once signed by the judge, the EP is given to law enforcement and is actionable/valid x 5 days only. Officers locate the evaluee and bring them to the nearest ED.</a:t>
          </a:r>
        </a:p>
      </dsp:txBody>
      <dsp:txXfrm>
        <a:off x="8637643" y="904268"/>
        <a:ext cx="2736672" cy="3840821"/>
      </dsp:txXfrm>
    </dsp:sp>
    <dsp:sp modelId="{5BCD7E79-10DF-4F53-8B27-0A988B4621FF}">
      <dsp:nvSpPr>
        <dsp:cNvPr id="0" name=""/>
        <dsp:cNvSpPr/>
      </dsp:nvSpPr>
      <dsp:spPr>
        <a:xfrm>
          <a:off x="9479711" y="198225"/>
          <a:ext cx="1098831" cy="109883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2">
  <dgm:title val=""/>
  <dgm:desc val=""/>
  <dgm:catLst>
    <dgm:cat type="list" pri="6000"/>
    <dgm:cat type="relationship" pri="16000"/>
    <dgm:cat type="picture" pri="29000"/>
    <dgm:cat type="pictureconvert" pri="2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dgm:varLst>
    <dgm:choose name="Name0">
      <dgm:if name="Name1" func="var" arg="dir" op="equ" val="norm">
        <dgm:alg type="lin">
          <dgm:param type="linDir" val="fromL"/>
          <dgm:param type="nodeVertAlign" val="t"/>
        </dgm:alg>
      </dgm:if>
      <dgm:else name="Name2">
        <dgm:alg type="lin">
          <dgm:param type="linDir" val="fromR"/>
          <dgm:param type="nodeVertAlign" val="t"/>
        </dgm:alg>
      </dgm:else>
    </dgm:choose>
    <dgm:shape xmlns:r="http://schemas.openxmlformats.org/officeDocument/2006/relationships" r:blip="">
      <dgm:adjLst/>
    </dgm:shape>
    <dgm:presOf/>
    <dgm:constrLst>
      <dgm:constr type="w" for="ch" forName="compositeNode" refType="w"/>
      <dgm:constr type="h" for="ch" forName="compositeNode" refType="h"/>
      <dgm:constr type="w" for="ch" forName="sibTrans" refType="w" refFor="ch" refForName="compositeNode" op="equ" fact="0.2"/>
      <dgm:constr type="h" for="des" forName="childNode" op="equ"/>
      <dgm:constr type="w" for="des" forName="childNode" op="equ"/>
      <dgm:constr type="w" for="des" forName="parentNode" op="equ"/>
      <dgm:constr type="h" for="des" forName="image" op="equ"/>
      <dgm:constr type="w" for="des" forName="image" op="equ"/>
      <dgm:constr type="primFontSz" for="des" forName="parentNode" op="equ" val="65"/>
      <dgm:constr type="primFontSz" for="des" forName="childNode" op="equ" val="65"/>
    </dgm:constrLst>
    <dgm:ruleLst/>
    <dgm:forEach name="Name3" axis="ch" ptType="node">
      <dgm:layoutNode name="compositeNode">
        <dgm:varLst>
          <dgm:bulletEnabled val="1"/>
        </dgm:varLst>
        <dgm:alg type="composite"/>
        <dgm:presOf/>
        <dgm:choose name="Name4">
          <dgm:if name="Name5" func="var" arg="dir" op="equ" val="norm">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l" for="ch" forName="image"/>
              <dgm:constr type="w" for="ch" forName="childNode" refType="w" fact="0.85"/>
              <dgm:constr type="h" for="ch" forName="childNode" refType="h" fact="0.78"/>
              <dgm:constr type="t" for="ch" forName="childNode" refType="h" refFor="ch" refForName="image" fact="0.66"/>
              <dgm:constr type="l"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l" for="ch" forName="parentNode"/>
              <dgm:constr type="r" for="ch" forName="parentNode" refType="l" refFor="ch" refForName="childNode"/>
              <dgm:constr type="rMarg" for="ch" forName="parentNode" refType="w" refFor="ch" refForName="image" fact="1.25"/>
            </dgm:constrLst>
          </dgm:if>
          <dgm:else name="Name6">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r" for="ch" forName="image" refType="w"/>
              <dgm:constr type="w" for="ch" forName="childNode" refType="w" fact="0.85"/>
              <dgm:constr type="h" for="ch" forName="childNode" refType="h" fact="0.78"/>
              <dgm:constr type="t" for="ch" forName="childNode" refType="h" refFor="ch" refForName="image" fact="0.66"/>
              <dgm:constr type="r" for="ch" forName="childNode" refType="w"/>
              <dgm:constr type="rOff"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r" for="ch" forName="parentNode" refType="w"/>
              <dgm:constr type="l" for="ch" forName="parentNode" refType="r" refFor="ch" refForName="childNode"/>
              <dgm:constr type="lOff" for="ch" forName="parentNode" refType="rOff" refFor="ch" refForName="childNode"/>
              <dgm:constr type="lMarg" for="ch" forName="parentNode" refType="w" refFor="ch" refForName="image" fact="1.25"/>
            </dgm:constrLst>
          </dgm:else>
        </dgm:choose>
        <dgm:ruleLst>
          <dgm:rule type="w" for="ch" forName="childNode" val="NaN" fact="0.4" max="NaN"/>
          <dgm:rule type="h" for="ch" forName="childNode" val="NaN" fact="0.5" max="NaN"/>
        </dgm:ruleLst>
        <dgm:layoutNode name="image" styleLbl="fgImgPlace1">
          <dgm:alg type="sp"/>
          <dgm:shape xmlns:r="http://schemas.openxmlformats.org/officeDocument/2006/relationships" type="rect" r:blip="" zOrderOff="4" blipPhldr="1">
            <dgm:adjLst/>
          </dgm:shape>
          <dgm:presOf/>
          <dgm:constrLst/>
          <dgm:ruleLst/>
        </dgm:layoutNode>
        <dgm:layoutNode name="childNode" styleLbl="node1">
          <dgm:varLst>
            <dgm:bulletEnabled val="1"/>
          </dgm:varLst>
          <dgm:alg type="tx">
            <dgm:param type="stBulletLvl" val="1"/>
          </dgm:alg>
          <dgm:shape xmlns:r="http://schemas.openxmlformats.org/officeDocument/2006/relationships" type="rect" r:blip="" zOrderOff="2">
            <dgm:adjLst/>
          </dgm:shape>
          <dgm:presOf axis="des" ptType="node"/>
          <dgm:constrLst/>
          <dgm:ruleLst>
            <dgm:rule type="primFontSz" val="5" fact="NaN" max="NaN"/>
          </dgm:ruleLst>
        </dgm:layoutNode>
        <dgm:layoutNode name="parentNode" styleLbl="revTx">
          <dgm:varLst>
            <dgm:chMax val="0"/>
            <dgm:bulletEnabled val="1"/>
          </dgm:varLst>
          <dgm:choose name="Name7">
            <dgm:if name="Name8" func="var" arg="dir" op="equ" val="norm">
              <dgm:alg type="tx">
                <dgm:param type="autoTxRot" val="grav"/>
                <dgm:param type="txAnchorVert" val="t"/>
                <dgm:param type="parTxLTRAlign" val="r"/>
                <dgm:param type="parTxRTLAlign" val="r"/>
              </dgm:alg>
              <dgm:shape xmlns:r="http://schemas.openxmlformats.org/officeDocument/2006/relationships" rot="270" type="rect" r:blip="">
                <dgm:adjLst/>
              </dgm:shape>
              <dgm:presOf axis="self"/>
              <dgm:constrLst>
                <dgm:constr type="lMarg"/>
                <dgm:constr type="bMarg"/>
                <dgm:constr type="tMarg"/>
              </dgm:constrLst>
            </dgm:if>
            <dgm:else name="Name9">
              <dgm:alg type="tx">
                <dgm:param type="autoTxRot" val="grav"/>
                <dgm:param type="parTxLTRAlign" val="l"/>
                <dgm:param type="parTxRTLAlign" val="l"/>
              </dgm:alg>
              <dgm:shape xmlns:r="http://schemas.openxmlformats.org/officeDocument/2006/relationships" rot="90" type="rect" r:blip="">
                <dgm:adjLst/>
              </dgm:shape>
              <dgm:presOf axis="self"/>
              <dgm:constrLst>
                <dgm:constr type="rMarg"/>
                <dgm:constr type="bMarg"/>
                <dgm:constr type="tMarg"/>
              </dgm:constrLst>
            </dgm:else>
          </dgm:choose>
          <dgm:ruleLst>
            <dgm:rule type="primFontSz" val="5" fact="NaN" max="NaN"/>
          </dgm:ruleLst>
        </dgm:layoutNode>
      </dgm:layoutNode>
      <dgm:forEach name="Name10" axis="followSib" ptType="sibTrans" cnt="1">
        <dgm:layoutNode name="sibTrans">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E7755DDD-F3D3-4B63-B18D-D51476C74C80}" type="datetimeFigureOut">
              <a:rPr lang="en-US" smtClean="0"/>
              <a:t>11/3/2022</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417C1084-88D2-4953-A681-9D9E6226F4CE}" type="slidenum">
              <a:rPr lang="en-US" smtClean="0"/>
              <a:t>‹#›</a:t>
            </a:fld>
            <a:endParaRPr lang="en-US"/>
          </a:p>
        </p:txBody>
      </p:sp>
    </p:spTree>
    <p:extLst>
      <p:ext uri="{BB962C8B-B14F-4D97-AF65-F5344CB8AC3E}">
        <p14:creationId xmlns:p14="http://schemas.microsoft.com/office/powerpoint/2010/main" val="17182327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17C1084-88D2-4953-A681-9D9E6226F4CE}" type="slidenum">
              <a:rPr lang="en-US" smtClean="0"/>
              <a:t>1</a:t>
            </a:fld>
            <a:endParaRPr lang="en-US"/>
          </a:p>
        </p:txBody>
      </p:sp>
    </p:spTree>
    <p:extLst>
      <p:ext uri="{BB962C8B-B14F-4D97-AF65-F5344CB8AC3E}">
        <p14:creationId xmlns:p14="http://schemas.microsoft.com/office/powerpoint/2010/main" val="7783458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C1084-88D2-4953-A681-9D9E6226F4C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38864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 physician MUST be one of the certifying providers. You can’t involuntarily admit someone without physician participation in the process.</a:t>
            </a:r>
          </a:p>
        </p:txBody>
      </p:sp>
      <p:sp>
        <p:nvSpPr>
          <p:cNvPr id="4" name="Slide Number Placeholder 3"/>
          <p:cNvSpPr>
            <a:spLocks noGrp="1"/>
          </p:cNvSpPr>
          <p:nvPr>
            <p:ph type="sldNum" sz="quarter" idx="5"/>
          </p:nvPr>
        </p:nvSpPr>
        <p:spPr/>
        <p:txBody>
          <a:bodyPr/>
          <a:lstStyle/>
          <a:p>
            <a:fld id="{417C1084-88D2-4953-A681-9D9E6226F4CE}" type="slidenum">
              <a:rPr lang="en-US" smtClean="0"/>
              <a:t>24</a:t>
            </a:fld>
            <a:endParaRPr lang="en-US"/>
          </a:p>
        </p:txBody>
      </p:sp>
    </p:spTree>
    <p:extLst>
      <p:ext uri="{BB962C8B-B14F-4D97-AF65-F5344CB8AC3E}">
        <p14:creationId xmlns:p14="http://schemas.microsoft.com/office/powerpoint/2010/main" val="4147572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a:solidFill>
                  <a:srgbClr val="404040"/>
                </a:solidFill>
                <a:effectLst/>
                <a:latin typeface="ralewaymedium"/>
              </a:rPr>
              <a:t>Notably, option “a,” civil commitment, both (1) addresses the illness and its consequent risk and (2) protects the patient’s confidentiality.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Re: firearms question. Per Dr. Erik Roskes, “</a:t>
            </a:r>
            <a:r>
              <a:rPr lang="en-US" b="0" i="0">
                <a:solidFill>
                  <a:srgbClr val="404040"/>
                </a:solidFill>
                <a:effectLst/>
                <a:latin typeface="ralewaymedium"/>
              </a:rPr>
              <a:t>This question was added over 20 years ago after a tragic incident in which an individual who had been petitioned killed a police officer while the EP was being served.” Firearms may be seized by police during the service of an EP, but patients released from the ED may immediately request return of their weapons, unless other mechanisms are in place to prevent it.  This is one of the loopholes that an ERPO might close if timely filed and executed.</a:t>
            </a:r>
            <a:endParaRPr lang="en-US">
              <a:cs typeface="Calibri"/>
            </a:endParaRPr>
          </a:p>
        </p:txBody>
      </p:sp>
      <p:sp>
        <p:nvSpPr>
          <p:cNvPr id="4" name="Slide Number Placeholder 3"/>
          <p:cNvSpPr>
            <a:spLocks noGrp="1"/>
          </p:cNvSpPr>
          <p:nvPr>
            <p:ph type="sldNum" sz="quarter" idx="5"/>
          </p:nvPr>
        </p:nvSpPr>
        <p:spPr/>
        <p:txBody>
          <a:bodyPr/>
          <a:lstStyle/>
          <a:p>
            <a:fld id="{417C1084-88D2-4953-A681-9D9E6226F4CE}" type="slidenum">
              <a:rPr lang="en-US" smtClean="0"/>
              <a:t>29</a:t>
            </a:fld>
            <a:endParaRPr lang="en-US"/>
          </a:p>
        </p:txBody>
      </p:sp>
    </p:spTree>
    <p:extLst>
      <p:ext uri="{BB962C8B-B14F-4D97-AF65-F5344CB8AC3E}">
        <p14:creationId xmlns:p14="http://schemas.microsoft.com/office/powerpoint/2010/main" val="37182466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a:solidFill>
                  <a:srgbClr val="404040"/>
                </a:solidFill>
                <a:effectLst/>
                <a:latin typeface="ralewaymedium"/>
              </a:rPr>
              <a:t>Notably, option “a,” civil commitment, both (1) addresses the illness and its consequent risk and (2) protects the patient’s confidentiality.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Re: firearms question. Per Dr. Erik Roskes, “</a:t>
            </a:r>
            <a:r>
              <a:rPr lang="en-US" b="0" i="0">
                <a:solidFill>
                  <a:srgbClr val="404040"/>
                </a:solidFill>
                <a:effectLst/>
                <a:latin typeface="ralewaymedium"/>
              </a:rPr>
              <a:t>This question was added over 20 years ago after a tragic incident in which an individual who had been petitioned killed a police officer while the EP was being served.” Firearms may be seized by police during the service of an EP, but patients released from the ED may immediately request return of their weapons, unless other mechanisms are in place to prevent it.  This is one of the loopholes that an ERPO might close if timely filed and executed.</a:t>
            </a:r>
            <a:endParaRPr lang="en-US">
              <a:cs typeface="Calibri"/>
            </a:endParaRPr>
          </a:p>
        </p:txBody>
      </p:sp>
      <p:sp>
        <p:nvSpPr>
          <p:cNvPr id="4" name="Slide Number Placeholder 3"/>
          <p:cNvSpPr>
            <a:spLocks noGrp="1"/>
          </p:cNvSpPr>
          <p:nvPr>
            <p:ph type="sldNum" sz="quarter" idx="5"/>
          </p:nvPr>
        </p:nvSpPr>
        <p:spPr/>
        <p:txBody>
          <a:bodyPr/>
          <a:lstStyle/>
          <a:p>
            <a:fld id="{417C1084-88D2-4953-A681-9D9E6226F4CE}" type="slidenum">
              <a:rPr lang="en-US" smtClean="0"/>
              <a:t>30</a:t>
            </a:fld>
            <a:endParaRPr lang="en-US"/>
          </a:p>
        </p:txBody>
      </p:sp>
    </p:spTree>
    <p:extLst>
      <p:ext uri="{BB962C8B-B14F-4D97-AF65-F5344CB8AC3E}">
        <p14:creationId xmlns:p14="http://schemas.microsoft.com/office/powerpoint/2010/main" val="38521467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a:solidFill>
                  <a:srgbClr val="404040"/>
                </a:solidFill>
                <a:effectLst/>
                <a:latin typeface="ralewaymedium"/>
              </a:rPr>
              <a:t>Notably, option “a,” civil commitment, both (1) addresses the illness and its consequent risk and (2) protects the patient’s confidentiality.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Re: firearms question. Per Dr. Erik Roskes, “</a:t>
            </a:r>
            <a:r>
              <a:rPr lang="en-US" b="0" i="0">
                <a:solidFill>
                  <a:srgbClr val="404040"/>
                </a:solidFill>
                <a:effectLst/>
                <a:latin typeface="ralewaymedium"/>
              </a:rPr>
              <a:t>This question was added over 20 years ago after a tragic incident in which an individual who had been petitioned killed a police officer while the EP was being served.” Firearms may be seized by police during the service of an EP, but patients released from the ED may immediately request return of their weapons, unless other mechanisms are in place to prevent it.  This is one of the loopholes that an ERPO might close if timely filed and executed.</a:t>
            </a:r>
            <a:endParaRPr lang="en-US">
              <a:cs typeface="Calibri"/>
            </a:endParaRPr>
          </a:p>
        </p:txBody>
      </p:sp>
      <p:sp>
        <p:nvSpPr>
          <p:cNvPr id="4" name="Slide Number Placeholder 3"/>
          <p:cNvSpPr>
            <a:spLocks noGrp="1"/>
          </p:cNvSpPr>
          <p:nvPr>
            <p:ph type="sldNum" sz="quarter" idx="5"/>
          </p:nvPr>
        </p:nvSpPr>
        <p:spPr/>
        <p:txBody>
          <a:bodyPr/>
          <a:lstStyle/>
          <a:p>
            <a:fld id="{417C1084-88D2-4953-A681-9D9E6226F4CE}" type="slidenum">
              <a:rPr lang="en-US" smtClean="0"/>
              <a:t>31</a:t>
            </a:fld>
            <a:endParaRPr lang="en-US"/>
          </a:p>
        </p:txBody>
      </p:sp>
    </p:spTree>
    <p:extLst>
      <p:ext uri="{BB962C8B-B14F-4D97-AF65-F5344CB8AC3E}">
        <p14:creationId xmlns:p14="http://schemas.microsoft.com/office/powerpoint/2010/main" val="25801629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a:solidFill>
                  <a:srgbClr val="404040"/>
                </a:solidFill>
                <a:effectLst/>
                <a:latin typeface="ralewaymedium"/>
              </a:rPr>
              <a:t>Notably, option “a,” civil commitment, both (1) addresses the illness and its consequent risk and (2) protects the patient’s confidentiality.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Re: firearms question. Per Dr. Erik Roskes, “</a:t>
            </a:r>
            <a:r>
              <a:rPr lang="en-US" b="0" i="0">
                <a:solidFill>
                  <a:srgbClr val="404040"/>
                </a:solidFill>
                <a:effectLst/>
                <a:latin typeface="ralewaymedium"/>
              </a:rPr>
              <a:t>This question was added over 20 years ago after a tragic incident in which an individual who had been petitioned killed a police officer while the EP was being served.” Firearms may be seized by police during the service of an EP, but patients released from the ED may immediately request return of their weapons, unless other mechanisms are in place to prevent it.  This is one of the loopholes that an ERPO might close if timely filed and executed.</a:t>
            </a:r>
            <a:endParaRPr lang="en-US">
              <a:cs typeface="Calibri"/>
            </a:endParaRPr>
          </a:p>
        </p:txBody>
      </p:sp>
      <p:sp>
        <p:nvSpPr>
          <p:cNvPr id="4" name="Slide Number Placeholder 3"/>
          <p:cNvSpPr>
            <a:spLocks noGrp="1"/>
          </p:cNvSpPr>
          <p:nvPr>
            <p:ph type="sldNum" sz="quarter" idx="5"/>
          </p:nvPr>
        </p:nvSpPr>
        <p:spPr/>
        <p:txBody>
          <a:bodyPr/>
          <a:lstStyle/>
          <a:p>
            <a:fld id="{417C1084-88D2-4953-A681-9D9E6226F4CE}" type="slidenum">
              <a:rPr lang="en-US" smtClean="0"/>
              <a:t>32</a:t>
            </a:fld>
            <a:endParaRPr lang="en-US"/>
          </a:p>
        </p:txBody>
      </p:sp>
    </p:spTree>
    <p:extLst>
      <p:ext uri="{BB962C8B-B14F-4D97-AF65-F5344CB8AC3E}">
        <p14:creationId xmlns:p14="http://schemas.microsoft.com/office/powerpoint/2010/main" val="37831256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(both sexes, all races)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cs typeface="Calibri"/>
            </a:endParaRPr>
          </a:p>
        </p:txBody>
      </p:sp>
      <p:sp>
        <p:nvSpPr>
          <p:cNvPr id="4" name="Slide Number Placeholder 3"/>
          <p:cNvSpPr>
            <a:spLocks noGrp="1"/>
          </p:cNvSpPr>
          <p:nvPr>
            <p:ph type="sldNum" sz="quarter" idx="5"/>
          </p:nvPr>
        </p:nvSpPr>
        <p:spPr/>
        <p:txBody>
          <a:bodyPr/>
          <a:lstStyle/>
          <a:p>
            <a:fld id="{417C1084-88D2-4953-A681-9D9E6226F4CE}" type="slidenum">
              <a:rPr lang="en-US" smtClean="0"/>
              <a:t>33</a:t>
            </a:fld>
            <a:endParaRPr lang="en-US"/>
          </a:p>
        </p:txBody>
      </p:sp>
    </p:spTree>
    <p:extLst>
      <p:ext uri="{BB962C8B-B14F-4D97-AF65-F5344CB8AC3E}">
        <p14:creationId xmlns:p14="http://schemas.microsoft.com/office/powerpoint/2010/main" val="11124662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(both sexes, all races)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cs typeface="Calibri"/>
            </a:endParaRPr>
          </a:p>
        </p:txBody>
      </p:sp>
      <p:sp>
        <p:nvSpPr>
          <p:cNvPr id="4" name="Slide Number Placeholder 3"/>
          <p:cNvSpPr>
            <a:spLocks noGrp="1"/>
          </p:cNvSpPr>
          <p:nvPr>
            <p:ph type="sldNum" sz="quarter" idx="5"/>
          </p:nvPr>
        </p:nvSpPr>
        <p:spPr/>
        <p:txBody>
          <a:bodyPr/>
          <a:lstStyle/>
          <a:p>
            <a:fld id="{417C1084-88D2-4953-A681-9D9E6226F4CE}" type="slidenum">
              <a:rPr lang="en-US" smtClean="0"/>
              <a:t>34</a:t>
            </a:fld>
            <a:endParaRPr lang="en-US"/>
          </a:p>
        </p:txBody>
      </p:sp>
    </p:spTree>
    <p:extLst>
      <p:ext uri="{BB962C8B-B14F-4D97-AF65-F5344CB8AC3E}">
        <p14:creationId xmlns:p14="http://schemas.microsoft.com/office/powerpoint/2010/main" val="11668269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a:t>Maryland Behavioral Health Integration in Pediatric Primary Care or BHIPP is a Child Psychiatry Access Program that supports the capacity of primary care providers in Maryland to manage pediatric mental health concerns. </a:t>
            </a:r>
          </a:p>
          <a:p>
            <a:endParaRPr lang="en-US" sz="1400"/>
          </a:p>
          <a:p>
            <a:r>
              <a:rPr lang="en-US" sz="1400"/>
              <a:t>BHIPP offers free behavioral health telephone consultation, resource and referral networking, training and educational opportunities, Web-based longitudinal learning through Project ECHO, telemental health services, care coordination, and social work co-location in select primary care practices in collaboration with Salisbury University (SU) and Morgan State University (MSU).</a:t>
            </a:r>
          </a:p>
          <a:p>
            <a:endParaRPr lang="en-US" sz="1400"/>
          </a:p>
          <a:p>
            <a:r>
              <a:rPr lang="en-US" sz="1400"/>
              <a:t>BHIPP also recently received additional funding to expand warmline consultation services to select hospital Eds, and to provide Technical Assistance to select primary care practices with goal of practices becoming mental health hubs.</a:t>
            </a:r>
          </a:p>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4F27713-1F29-4EDB-A872-FD4C7AE3C7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56011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4F27713-1F29-4EDB-A872-FD4C7AE3C741}" type="slidenum">
              <a:rPr lang="en-US" smtClean="0"/>
              <a:t>4</a:t>
            </a:fld>
            <a:endParaRPr lang="en-US"/>
          </a:p>
        </p:txBody>
      </p:sp>
    </p:spTree>
    <p:extLst>
      <p:ext uri="{BB962C8B-B14F-4D97-AF65-F5344CB8AC3E}">
        <p14:creationId xmlns:p14="http://schemas.microsoft.com/office/powerpoint/2010/main" val="17595768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endParaRPr lang="en-US"/>
          </a:p>
        </p:txBody>
      </p:sp>
      <p:sp>
        <p:nvSpPr>
          <p:cNvPr id="5" name="Date Placeholder 4"/>
          <p:cNvSpPr>
            <a:spLocks noGrp="1"/>
          </p:cNvSpPr>
          <p:nvPr>
            <p:ph type="dt" idx="11"/>
          </p:nvPr>
        </p:nvSpPr>
        <p:spPr/>
        <p:txBody>
          <a:bodyPr/>
          <a:lstStyle/>
          <a:p>
            <a:fld id="{81331B57-0BE5-4F82-AA58-76F53EFF3ADA}" type="datetime8">
              <a:rPr lang="en-US" smtClean="0"/>
              <a:pPr/>
              <a:t>11/3/2022 5:54 AM</a:t>
            </a:fld>
            <a:endParaRPr lang="en-US"/>
          </a:p>
        </p:txBody>
      </p:sp>
      <p:sp>
        <p:nvSpPr>
          <p:cNvPr id="6" name="Footer Placeholder 5"/>
          <p:cNvSpPr>
            <a:spLocks noGrp="1"/>
          </p:cNvSpPr>
          <p:nvPr>
            <p:ph type="ftr" sz="quarter" idx="12"/>
          </p:nvPr>
        </p:nvSpPr>
        <p:spPr/>
        <p:txBody>
          <a:bodyPr/>
          <a:lstStyle/>
          <a:p>
            <a:r>
              <a:rPr lang="en-US">
                <a:solidFill>
                  <a:srgbClr val="000000"/>
                </a:solidFill>
              </a:rPr>
              <a:t>© 2007 Microsoft Corporation. All rights reserved. Microsoft, Windows, Windows Vista and other product names are or may be registered trademarks and/or trademarks in the U.S. and/or other countries.</a:t>
            </a:r>
          </a:p>
          <a:p>
            <a:r>
              <a:rPr lang="en-US">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a:solidFill>
                  <a:srgbClr val="000000"/>
                </a:solidFill>
              </a:rPr>
            </a:br>
            <a:r>
              <a:rPr lang="en-US">
                <a:solidFill>
                  <a:srgbClr val="000000"/>
                </a:solidFill>
              </a:rPr>
              <a:t>MICROSOFT MAKES NO WARRANTIES, EXPRESS, IMPLIED OR STATUTORY, AS TO THE INFORMATION IN THIS PRESENTATION.</a:t>
            </a:r>
          </a:p>
          <a:p>
            <a:endParaRPr lang="en-US"/>
          </a:p>
        </p:txBody>
      </p:sp>
      <p:sp>
        <p:nvSpPr>
          <p:cNvPr id="7" name="Slide Number Placeholder 6"/>
          <p:cNvSpPr>
            <a:spLocks noGrp="1"/>
          </p:cNvSpPr>
          <p:nvPr>
            <p:ph type="sldNum" sz="quarter" idx="13"/>
          </p:nvPr>
        </p:nvSpPr>
        <p:spPr/>
        <p:txBody>
          <a:bodyPr/>
          <a:lstStyle/>
          <a:p>
            <a:fld id="{EC87E0CF-87F6-4B58-B8B8-DCAB2DAAF3CA}" type="slidenum">
              <a:rPr lang="en-US" smtClean="0"/>
              <a:pPr/>
              <a:t>5</a:t>
            </a:fld>
            <a:endParaRPr lang="en-US"/>
          </a:p>
        </p:txBody>
      </p:sp>
    </p:spTree>
    <p:extLst>
      <p:ext uri="{BB962C8B-B14F-4D97-AF65-F5344CB8AC3E}">
        <p14:creationId xmlns:p14="http://schemas.microsoft.com/office/powerpoint/2010/main" val="25677292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t>Reason to believe that the individual has a mental disorder and presents a danger to the life or safety of the individual or of others</a:t>
            </a:r>
          </a:p>
          <a:p>
            <a:pPr marL="0" indent="0">
              <a:buNone/>
            </a:pPr>
            <a:endParaRPr lang="en-US" sz="1200"/>
          </a:p>
          <a:p>
            <a:endParaRPr lang="en-US"/>
          </a:p>
        </p:txBody>
      </p:sp>
      <p:sp>
        <p:nvSpPr>
          <p:cNvPr id="4" name="Slide Number Placeholder 3"/>
          <p:cNvSpPr>
            <a:spLocks noGrp="1"/>
          </p:cNvSpPr>
          <p:nvPr>
            <p:ph type="sldNum" sz="quarter" idx="5"/>
          </p:nvPr>
        </p:nvSpPr>
        <p:spPr/>
        <p:txBody>
          <a:bodyPr/>
          <a:lstStyle/>
          <a:p>
            <a:fld id="{417C1084-88D2-4953-A681-9D9E6226F4CE}" type="slidenum">
              <a:rPr lang="en-US" smtClean="0"/>
              <a:t>6</a:t>
            </a:fld>
            <a:endParaRPr lang="en-US"/>
          </a:p>
        </p:txBody>
      </p:sp>
    </p:spTree>
    <p:extLst>
      <p:ext uri="{BB962C8B-B14F-4D97-AF65-F5344CB8AC3E}">
        <p14:creationId xmlns:p14="http://schemas.microsoft.com/office/powerpoint/2010/main" val="19271623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Approximately 50% of people with schizophrenia and 40% of people with bipolar disorder experience anosognosia as a symptom of their psychiatric illness. They lack insight into their illness and its symptoms. People with anosognosia often refuse evaluations and treatment since they don’t consider themselves to be “sick.”</a:t>
            </a:r>
          </a:p>
        </p:txBody>
      </p:sp>
      <p:sp>
        <p:nvSpPr>
          <p:cNvPr id="4" name="Slide Number Placeholder 3"/>
          <p:cNvSpPr>
            <a:spLocks noGrp="1"/>
          </p:cNvSpPr>
          <p:nvPr>
            <p:ph type="sldNum" sz="quarter" idx="5"/>
          </p:nvPr>
        </p:nvSpPr>
        <p:spPr/>
        <p:txBody>
          <a:bodyPr/>
          <a:lstStyle/>
          <a:p>
            <a:fld id="{417C1084-88D2-4953-A681-9D9E6226F4CE}" type="slidenum">
              <a:rPr lang="en-US" smtClean="0"/>
              <a:t>8</a:t>
            </a:fld>
            <a:endParaRPr lang="en-US"/>
          </a:p>
        </p:txBody>
      </p:sp>
    </p:spTree>
    <p:extLst>
      <p:ext uri="{BB962C8B-B14F-4D97-AF65-F5344CB8AC3E}">
        <p14:creationId xmlns:p14="http://schemas.microsoft.com/office/powerpoint/2010/main" val="2865017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 Call 911: If your situation requires immediate intervention, call 911. If you call 911, police officers will come and evaluate whether the person meets the emergency petition criteria. In making this determination, they will take into account all pertinent information, including what you tell them about the person and what they observe directly. If they decide that an evaluation is needed, they will take the person to the nearest emergency room.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Peace Officer must observe or based on “other information obtained that is pertinent to the factors giving rise to the petition.</a:t>
            </a:r>
          </a:p>
          <a:p>
            <a:endParaRPr lang="en-US"/>
          </a:p>
          <a:p>
            <a:endParaRPr lang="en-US"/>
          </a:p>
          <a:p>
            <a:r>
              <a:rPr lang="en-US"/>
              <a:t>File a petition for emergency evaluation: Any interested person (friend, relative, neighbor, or health professional) may file a petition for emergency evaluation review by a judge. When a petition for emergency evaluation is granted, the person to be evaluated is taken by a police officer or sheriff to an emergency room and is then evaluated for possible hospital admission. </a:t>
            </a:r>
          </a:p>
          <a:p>
            <a:endParaRPr lang="en-US"/>
          </a:p>
          <a:p>
            <a:r>
              <a:rPr lang="en-US"/>
              <a:t>To file a petition for emergency evaluation, go to the nearest district court during court hours and ask for the ‘petition for emergency evaluation’ form.</a:t>
            </a:r>
          </a:p>
        </p:txBody>
      </p:sp>
      <p:sp>
        <p:nvSpPr>
          <p:cNvPr id="4" name="Slide Number Placeholder 3"/>
          <p:cNvSpPr>
            <a:spLocks noGrp="1"/>
          </p:cNvSpPr>
          <p:nvPr>
            <p:ph type="sldNum" sz="quarter" idx="5"/>
          </p:nvPr>
        </p:nvSpPr>
        <p:spPr/>
        <p:txBody>
          <a:bodyPr/>
          <a:lstStyle/>
          <a:p>
            <a:fld id="{417C1084-88D2-4953-A681-9D9E6226F4CE}" type="slidenum">
              <a:rPr lang="en-US" smtClean="0"/>
              <a:t>10</a:t>
            </a:fld>
            <a:endParaRPr lang="en-US"/>
          </a:p>
        </p:txBody>
      </p:sp>
    </p:spTree>
    <p:extLst>
      <p:ext uri="{BB962C8B-B14F-4D97-AF65-F5344CB8AC3E}">
        <p14:creationId xmlns:p14="http://schemas.microsoft.com/office/powerpoint/2010/main" val="28317327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pPr marL="0" marR="0" lvl="0" indent="0" algn="r" defTabSz="1828434" rtl="0" eaLnBrk="1" fontAlgn="auto" latinLnBrk="0" hangingPunct="1">
              <a:lnSpc>
                <a:spcPct val="100000"/>
              </a:lnSpc>
              <a:spcBef>
                <a:spcPts val="0"/>
              </a:spcBef>
              <a:spcAft>
                <a:spcPts val="0"/>
              </a:spcAft>
              <a:buClrTx/>
              <a:buSzTx/>
              <a:buFontTx/>
              <a:buNone/>
              <a:tabLst/>
              <a:defRPr/>
            </a:pPr>
            <a:fld id="{ACDCBC32-9704-8E4C-AEAB-6E351D2DC5D8}" type="slidenum">
              <a:rPr kumimoji="0" lang="es-MX" altLang="es-ES_tradnl" sz="1200" b="0" i="0" u="none" strike="noStrike" kern="1200" cap="none" spc="0" normalizeH="0" baseline="0" noProof="0">
                <a:ln>
                  <a:noFill/>
                </a:ln>
                <a:solidFill>
                  <a:prstClr val="black"/>
                </a:solidFill>
                <a:effectLst/>
                <a:uLnTx/>
                <a:uFillTx/>
                <a:latin typeface="Montserrat Light" charset="0"/>
                <a:ea typeface="+mn-ea"/>
                <a:cs typeface="+mn-cs"/>
              </a:rPr>
              <a:pPr marL="0" marR="0" lvl="0" indent="0" algn="r" defTabSz="1828434" rtl="0" eaLnBrk="1" fontAlgn="auto" latinLnBrk="0" hangingPunct="1">
                <a:lnSpc>
                  <a:spcPct val="100000"/>
                </a:lnSpc>
                <a:spcBef>
                  <a:spcPts val="0"/>
                </a:spcBef>
                <a:spcAft>
                  <a:spcPts val="0"/>
                </a:spcAft>
                <a:buClrTx/>
                <a:buSzTx/>
                <a:buFontTx/>
                <a:buNone/>
                <a:tabLst/>
                <a:defRPr/>
              </a:pPr>
              <a:t>17</a:t>
            </a:fld>
            <a:endParaRPr kumimoji="0" lang="es-MX" altLang="es-ES_tradnl" sz="1200" b="0" i="0" u="none" strike="noStrike" kern="1200" cap="none" spc="0" normalizeH="0" baseline="0" noProof="0">
              <a:ln>
                <a:noFill/>
              </a:ln>
              <a:solidFill>
                <a:prstClr val="black"/>
              </a:solidFill>
              <a:effectLst/>
              <a:uLnTx/>
              <a:uFillTx/>
              <a:latin typeface="Montserrat Light" charset="0"/>
              <a:ea typeface="+mn-ea"/>
              <a:cs typeface="+mn-cs"/>
            </a:endParaRPr>
          </a:p>
        </p:txBody>
      </p:sp>
      <p:sp>
        <p:nvSpPr>
          <p:cNvPr id="16385" name="Text Box 1"/>
          <p:cNvSpPr txBox="1">
            <a:spLocks noGrp="1" noRot="1" noChangeAspect="1" noChangeArrowheads="1"/>
          </p:cNvSpPr>
          <p:nvPr>
            <p:ph type="sldImg"/>
          </p:nvPr>
        </p:nvSpPr>
        <p:spPr bwMode="auto">
          <a:xfrm>
            <a:off x="533400" y="763588"/>
            <a:ext cx="67056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6386" name="Text Box 2"/>
          <p:cNvSpPr txBox="1">
            <a:spLocks noGrp="1"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s-ES_tradnl" altLang="es-ES_tradnl"/>
          </a:p>
        </p:txBody>
      </p:sp>
    </p:spTree>
    <p:extLst>
      <p:ext uri="{BB962C8B-B14F-4D97-AF65-F5344CB8AC3E}">
        <p14:creationId xmlns:p14="http://schemas.microsoft.com/office/powerpoint/2010/main" val="6868519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Re: firearms question. Per Dr. Erik Roskes, “</a:t>
            </a:r>
            <a:r>
              <a:rPr lang="en-US" b="0" i="0">
                <a:solidFill>
                  <a:srgbClr val="404040"/>
                </a:solidFill>
                <a:effectLst/>
                <a:latin typeface="ralewaymedium"/>
              </a:rPr>
              <a:t>This question was added over 20 years ago after a tragic incident in which an individual who had been petitioned killed a police officer while the EP was being served.” Firearms may be seized by police during the service of an EP, but patients released from the ED may immediately request return of their weapons, unless other mechanisms are in place to prevent it.  This is one of the loopholes that an ERPO might close if timely filed and executed.”</a:t>
            </a:r>
            <a:endParaRPr lang="en-US">
              <a:cs typeface="Calibri"/>
            </a:endParaRPr>
          </a:p>
        </p:txBody>
      </p:sp>
      <p:sp>
        <p:nvSpPr>
          <p:cNvPr id="4" name="Slide Number Placeholder 3"/>
          <p:cNvSpPr>
            <a:spLocks noGrp="1"/>
          </p:cNvSpPr>
          <p:nvPr>
            <p:ph type="sldNum" sz="quarter" idx="5"/>
          </p:nvPr>
        </p:nvSpPr>
        <p:spPr/>
        <p:txBody>
          <a:bodyPr/>
          <a:lstStyle/>
          <a:p>
            <a:fld id="{417C1084-88D2-4953-A681-9D9E6226F4CE}" type="slidenum">
              <a:rPr lang="en-US" smtClean="0"/>
              <a:t>19</a:t>
            </a:fld>
            <a:endParaRPr lang="en-US"/>
          </a:p>
        </p:txBody>
      </p:sp>
    </p:spTree>
    <p:extLst>
      <p:ext uri="{BB962C8B-B14F-4D97-AF65-F5344CB8AC3E}">
        <p14:creationId xmlns:p14="http://schemas.microsoft.com/office/powerpoint/2010/main" val="155306703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sp>
        <p:nvSpPr>
          <p:cNvPr id="8" name="Rectangle 7"/>
          <p:cNvSpPr/>
          <p:nvPr/>
        </p:nvSpPr>
        <p:spPr>
          <a:xfrm rot="5400000">
            <a:off x="7065767" y="1527802"/>
            <a:ext cx="1927239" cy="7460705"/>
          </a:xfrm>
          <a:prstGeom prst="rect">
            <a:avLst/>
          </a:prstGeom>
          <a:solidFill>
            <a:schemeClr val="tx2">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sz="1800"/>
          </a:p>
        </p:txBody>
      </p:sp>
      <p:sp>
        <p:nvSpPr>
          <p:cNvPr id="7" name="Rectangle 6"/>
          <p:cNvSpPr/>
          <p:nvPr/>
        </p:nvSpPr>
        <p:spPr>
          <a:xfrm>
            <a:off x="397594" y="282945"/>
            <a:ext cx="11362145" cy="387620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hasCustomPrompt="1"/>
          </p:nvPr>
        </p:nvSpPr>
        <p:spPr>
          <a:xfrm>
            <a:off x="818707" y="596830"/>
            <a:ext cx="10458893" cy="3255264"/>
          </a:xfrm>
        </p:spPr>
        <p:txBody>
          <a:bodyPr anchor="t">
            <a:normAutofit/>
          </a:bodyPr>
          <a:lstStyle>
            <a:lvl1pPr algn="l">
              <a:defRPr sz="6000" b="0" i="0" spc="-100" baseline="0">
                <a:solidFill>
                  <a:srgbClr val="FFFFFF"/>
                </a:solidFill>
              </a:defRPr>
            </a:lvl1pPr>
          </a:lstStyle>
          <a:p>
            <a:br>
              <a:rPr lang="en-US"/>
            </a:br>
            <a:r>
              <a:rPr lang="en-US"/>
              <a:t>Maryland BHIPP</a:t>
            </a:r>
            <a:br>
              <a:rPr lang="en-US"/>
            </a:br>
            <a:endParaRPr lang="en-US"/>
          </a:p>
        </p:txBody>
      </p:sp>
      <p:sp>
        <p:nvSpPr>
          <p:cNvPr id="3" name="Subtitle 2"/>
          <p:cNvSpPr>
            <a:spLocks noGrp="1"/>
          </p:cNvSpPr>
          <p:nvPr>
            <p:ph type="subTitle" idx="1" hasCustomPrompt="1"/>
          </p:nvPr>
        </p:nvSpPr>
        <p:spPr>
          <a:xfrm>
            <a:off x="4505325" y="4550734"/>
            <a:ext cx="4943475" cy="1392865"/>
          </a:xfrm>
        </p:spPr>
        <p:txBody>
          <a:bodyPr anchor="ctr">
            <a:normAutofit/>
          </a:bodyPr>
          <a:lstStyle>
            <a:lvl1pPr marL="0" indent="0" algn="l">
              <a:buNone/>
              <a:defRPr sz="2400" b="0" cap="none" spc="0" baseline="0">
                <a:solidFill>
                  <a:schemeClr val="bg1"/>
                </a:solidFill>
              </a:defRPr>
            </a:lvl1pPr>
            <a:lvl2pPr marL="457200" indent="0" algn="ctr">
              <a:buNone/>
              <a:defRPr sz="2000"/>
            </a:lvl2pPr>
            <a:lvl3pPr marL="914400" indent="0" algn="ctr">
              <a:buNone/>
              <a:defRPr sz="20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1-855-MD-BHIPP (632-4477)</a:t>
            </a:r>
          </a:p>
          <a:p>
            <a:r>
              <a:rPr lang="en-US"/>
              <a:t>www.mdbhipp.org</a:t>
            </a:r>
          </a:p>
        </p:txBody>
      </p:sp>
      <p:sp>
        <p:nvSpPr>
          <p:cNvPr id="4" name="Date Placeholder 3"/>
          <p:cNvSpPr>
            <a:spLocks noGrp="1"/>
          </p:cNvSpPr>
          <p:nvPr>
            <p:ph type="dt" sz="half" idx="10"/>
          </p:nvPr>
        </p:nvSpPr>
        <p:spPr/>
        <p:txBody>
          <a:bodyPr/>
          <a:lstStyle/>
          <a:p>
            <a:fld id="{F629B880-266B-4721-9CBC-C9CEC47C21D9}" type="datetimeFigureOut">
              <a:rPr lang="en-US" smtClean="0"/>
              <a:t>11/3/2022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29DF12-5228-488D-9BBF-55F3EB4847B9}" type="slidenum">
              <a:rPr lang="en-US" smtClean="0"/>
              <a:t>‹#›</a:t>
            </a:fld>
            <a:endParaRPr lang="en-US"/>
          </a:p>
        </p:txBody>
      </p:sp>
      <p:sp>
        <p:nvSpPr>
          <p:cNvPr id="12" name="Media Placeholder 11">
            <a:extLst>
              <a:ext uri="{FF2B5EF4-FFF2-40B4-BE49-F238E27FC236}">
                <a16:creationId xmlns:a16="http://schemas.microsoft.com/office/drawing/2014/main" id="{26D3E6F9-57D3-4558-AA96-57463CB32C60}"/>
              </a:ext>
            </a:extLst>
          </p:cNvPr>
          <p:cNvSpPr>
            <a:spLocks noGrp="1"/>
          </p:cNvSpPr>
          <p:nvPr>
            <p:ph type="media" sz="quarter" idx="13"/>
          </p:nvPr>
        </p:nvSpPr>
        <p:spPr>
          <a:xfrm>
            <a:off x="413607" y="4294535"/>
            <a:ext cx="3623277" cy="1927963"/>
          </a:xfrm>
        </p:spPr>
        <p:txBody>
          <a:bodyPr/>
          <a:lstStyle/>
          <a:p>
            <a:r>
              <a:rPr lang="en-US"/>
              <a:t>Click icon to add media</a:t>
            </a:r>
          </a:p>
        </p:txBody>
      </p:sp>
      <p:pic>
        <p:nvPicPr>
          <p:cNvPr id="11" name="Picture 10">
            <a:extLst>
              <a:ext uri="{FF2B5EF4-FFF2-40B4-BE49-F238E27FC236}">
                <a16:creationId xmlns:a16="http://schemas.microsoft.com/office/drawing/2014/main" id="{BD6DD11F-E10B-42AB-8D9E-FBF01463E1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8310" y="4418698"/>
            <a:ext cx="3313870" cy="1656935"/>
          </a:xfrm>
          <a:prstGeom prst="rect">
            <a:avLst/>
          </a:prstGeom>
        </p:spPr>
      </p:pic>
    </p:spTree>
    <p:extLst>
      <p:ext uri="{BB962C8B-B14F-4D97-AF65-F5344CB8AC3E}">
        <p14:creationId xmlns:p14="http://schemas.microsoft.com/office/powerpoint/2010/main" val="1406387796"/>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257046" y="1494203"/>
            <a:ext cx="11500567" cy="3869595"/>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629B880-266B-4721-9CBC-C9CEC47C21D9}" type="datetimeFigureOut">
              <a:rPr lang="en-US" smtClean="0"/>
              <a:t>11/3/2022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329DF12-5228-488D-9BBF-55F3EB4847B9}" type="slidenum">
              <a:rPr lang="en-US" smtClean="0"/>
              <a:t>‹#›</a:t>
            </a:fld>
            <a:endParaRPr lang="en-US"/>
          </a:p>
        </p:txBody>
      </p:sp>
    </p:spTree>
    <p:extLst>
      <p:ext uri="{BB962C8B-B14F-4D97-AF65-F5344CB8AC3E}">
        <p14:creationId xmlns:p14="http://schemas.microsoft.com/office/powerpoint/2010/main" val="22438778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81000" y="1471352"/>
            <a:ext cx="2819400" cy="447224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867912" y="1471353"/>
            <a:ext cx="7315200" cy="3823855"/>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629B880-266B-4721-9CBC-C9CEC47C21D9}" type="datetimeFigureOut">
              <a:rPr lang="en-US" smtClean="0"/>
              <a:t>11/3/2022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329DF12-5228-488D-9BBF-55F3EB4847B9}" type="slidenum">
              <a:rPr lang="en-US" smtClean="0"/>
              <a:t>‹#›</a:t>
            </a:fld>
            <a:endParaRPr lang="en-US"/>
          </a:p>
        </p:txBody>
      </p:sp>
    </p:spTree>
    <p:extLst>
      <p:ext uri="{BB962C8B-B14F-4D97-AF65-F5344CB8AC3E}">
        <p14:creationId xmlns:p14="http://schemas.microsoft.com/office/powerpoint/2010/main" val="3001294725"/>
      </p:ext>
    </p:extLst>
  </p:cSld>
  <p:clrMapOvr>
    <a:masterClrMapping/>
  </p:clrMapOvr>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F629B880-266B-4721-9CBC-C9CEC47C21D9}" type="datetimeFigureOut">
              <a:rPr lang="en-US" smtClean="0"/>
              <a:t>11/3/2022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29DF12-5228-488D-9BBF-55F3EB4847B9}" type="slidenum">
              <a:rPr lang="en-US" smtClean="0"/>
              <a:t>‹#›</a:t>
            </a:fld>
            <a:endParaRPr lang="en-US"/>
          </a:p>
        </p:txBody>
      </p:sp>
    </p:spTree>
    <p:extLst>
      <p:ext uri="{BB962C8B-B14F-4D97-AF65-F5344CB8AC3E}">
        <p14:creationId xmlns:p14="http://schemas.microsoft.com/office/powerpoint/2010/main" val="21714095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Text Placeholder 5"/>
          <p:cNvSpPr>
            <a:spLocks noGrp="1"/>
          </p:cNvSpPr>
          <p:nvPr>
            <p:ph type="body" sz="quarter" idx="10"/>
          </p:nvPr>
        </p:nvSpPr>
        <p:spPr>
          <a:xfrm>
            <a:off x="508000" y="1411552"/>
            <a:ext cx="11176000" cy="2210862"/>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25206213"/>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80642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Diseño personalizado">
    <p:spTree>
      <p:nvGrpSpPr>
        <p:cNvPr id="1" name=""/>
        <p:cNvGrpSpPr/>
        <p:nvPr/>
      </p:nvGrpSpPr>
      <p:grpSpPr>
        <a:xfrm>
          <a:off x="0" y="0"/>
          <a:ext cx="0" cy="0"/>
          <a:chOff x="0" y="0"/>
          <a:chExt cx="0" cy="0"/>
        </a:xfrm>
      </p:grpSpPr>
    </p:spTree>
    <p:extLst>
      <p:ext uri="{BB962C8B-B14F-4D97-AF65-F5344CB8AC3E}">
        <p14:creationId xmlns:p14="http://schemas.microsoft.com/office/powerpoint/2010/main" val="36112895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629B880-266B-4721-9CBC-C9CEC47C21D9}" type="datetimeFigureOut">
              <a:rPr lang="en-US" smtClean="0"/>
              <a:t>11/3/2022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329DF12-5228-488D-9BBF-55F3EB4847B9}" type="slidenum">
              <a:rPr lang="en-US" smtClean="0"/>
              <a:t>‹#›</a:t>
            </a:fld>
            <a:endParaRPr lang="en-US"/>
          </a:p>
        </p:txBody>
      </p:sp>
      <p:sp>
        <p:nvSpPr>
          <p:cNvPr id="6" name="Rectangle 5"/>
          <p:cNvSpPr/>
          <p:nvPr/>
        </p:nvSpPr>
        <p:spPr>
          <a:xfrm>
            <a:off x="375426" y="287383"/>
            <a:ext cx="11394208" cy="96665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073953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629B880-266B-4721-9CBC-C9CEC47C21D9}" type="datetimeFigureOut">
              <a:rPr lang="en-US" smtClean="0"/>
              <a:t>11/3/2022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29DF12-5228-488D-9BBF-55F3EB4847B9}" type="slidenum">
              <a:rPr lang="en-US" smtClean="0"/>
              <a:t>‹#›</a:t>
            </a:fld>
            <a:endParaRPr lang="en-US"/>
          </a:p>
        </p:txBody>
      </p:sp>
    </p:spTree>
    <p:extLst>
      <p:ext uri="{BB962C8B-B14F-4D97-AF65-F5344CB8AC3E}">
        <p14:creationId xmlns:p14="http://schemas.microsoft.com/office/powerpoint/2010/main" val="39687338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86232" y="1506266"/>
            <a:ext cx="7315200" cy="3255264"/>
          </a:xfrm>
        </p:spPr>
        <p:txBody>
          <a:bodyPr anchor="b">
            <a:normAutofit/>
          </a:bodyPr>
          <a:lstStyle>
            <a:lvl1pPr>
              <a:defRPr sz="5400" b="0" spc="-100" baseline="0">
                <a:solidFill>
                  <a:schemeClr val="tx1">
                    <a:lumMod val="65000"/>
                    <a:lumOff val="35000"/>
                  </a:schemeClr>
                </a:solidFill>
              </a:defRPr>
            </a:lvl1pPr>
          </a:lstStyle>
          <a:p>
            <a:r>
              <a:rPr lang="en-US"/>
              <a:t>Click to edit Master title style</a:t>
            </a:r>
          </a:p>
        </p:txBody>
      </p:sp>
      <p:sp>
        <p:nvSpPr>
          <p:cNvPr id="3" name="Text Placeholder 2"/>
          <p:cNvSpPr>
            <a:spLocks noGrp="1"/>
          </p:cNvSpPr>
          <p:nvPr>
            <p:ph type="body" idx="1"/>
          </p:nvPr>
        </p:nvSpPr>
        <p:spPr>
          <a:xfrm>
            <a:off x="386232" y="5063282"/>
            <a:ext cx="7315200" cy="914400"/>
          </a:xfrm>
        </p:spPr>
        <p:txBody>
          <a:bodyPr anchor="t">
            <a:normAutofit/>
          </a:bodyPr>
          <a:lstStyle>
            <a:lvl1pPr marL="0" indent="0">
              <a:buNone/>
              <a:defRPr sz="2000" cap="none" spc="0"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629B880-266B-4721-9CBC-C9CEC47C21D9}" type="datetimeFigureOut">
              <a:rPr lang="en-US" smtClean="0"/>
              <a:t>11/3/2022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29DF12-5228-488D-9BBF-55F3EB4847B9}" type="slidenum">
              <a:rPr lang="en-US" smtClean="0"/>
              <a:t>‹#›</a:t>
            </a:fld>
            <a:endParaRPr lang="en-US"/>
          </a:p>
        </p:txBody>
      </p:sp>
    </p:spTree>
    <p:extLst>
      <p:ext uri="{BB962C8B-B14F-4D97-AF65-F5344CB8AC3E}">
        <p14:creationId xmlns:p14="http://schemas.microsoft.com/office/powerpoint/2010/main" val="875095174"/>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75426" y="1474306"/>
            <a:ext cx="6740269" cy="4515013"/>
          </a:xfrm>
        </p:spPr>
        <p:txBody>
          <a:bodyPr/>
          <a:lstStyle>
            <a:lvl1pPr>
              <a:defRPr sz="1900"/>
            </a:lvl1pPr>
            <a:lvl2pPr>
              <a:defRPr sz="1700"/>
            </a:lvl2pPr>
            <a:lvl3pPr>
              <a:defRPr sz="15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7503621" y="1474307"/>
            <a:ext cx="4312953" cy="3155883"/>
          </a:xfrm>
        </p:spPr>
        <p:txBody>
          <a:bodyPr/>
          <a:lstStyle>
            <a:lvl1pPr>
              <a:defRPr sz="1900"/>
            </a:lvl1pPr>
            <a:lvl2pPr>
              <a:defRPr sz="1700"/>
            </a:lvl2pPr>
            <a:lvl3pPr>
              <a:defRPr sz="15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7"/>
          <p:cNvSpPr>
            <a:spLocks noGrp="1"/>
          </p:cNvSpPr>
          <p:nvPr>
            <p:ph type="dt" sz="half" idx="10"/>
          </p:nvPr>
        </p:nvSpPr>
        <p:spPr/>
        <p:txBody>
          <a:bodyPr/>
          <a:lstStyle/>
          <a:p>
            <a:fld id="{F629B880-266B-4721-9CBC-C9CEC47C21D9}" type="datetimeFigureOut">
              <a:rPr lang="en-US" smtClean="0"/>
              <a:t>11/3/2022</a:t>
            </a:fld>
            <a:endParaRPr lang="en-US"/>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1329DF12-5228-488D-9BBF-55F3EB4847B9}" type="slidenum">
              <a:rPr lang="en-US" smtClean="0"/>
              <a:t>‹#›</a:t>
            </a:fld>
            <a:endParaRPr lang="en-US"/>
          </a:p>
        </p:txBody>
      </p:sp>
    </p:spTree>
    <p:extLst>
      <p:ext uri="{BB962C8B-B14F-4D97-AF65-F5344CB8AC3E}">
        <p14:creationId xmlns:p14="http://schemas.microsoft.com/office/powerpoint/2010/main" val="6156694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a:xfrm>
            <a:off x="375148" y="1380679"/>
            <a:ext cx="3474720" cy="807720"/>
          </a:xfrm>
        </p:spPr>
        <p:txBody>
          <a:bodyPr anchor="b">
            <a:normAutofit/>
          </a:bodyPr>
          <a:lstStyle>
            <a:lvl1pPr marL="0" indent="0">
              <a:spcBef>
                <a:spcPts val="0"/>
              </a:spcBef>
              <a:buNone/>
              <a:defRPr sz="1900" b="1">
                <a:solidFill>
                  <a:schemeClr val="tx1">
                    <a:lumMod val="65000"/>
                    <a:lumOff val="3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393192" y="2289016"/>
            <a:ext cx="3474720" cy="4023360"/>
          </a:xfrm>
        </p:spPr>
        <p:txBody>
          <a:bodyPr/>
          <a:lstStyle>
            <a:lvl1pPr>
              <a:defRPr sz="1900"/>
            </a:lvl1pPr>
            <a:lvl2pPr>
              <a:defRPr sz="1700"/>
            </a:lvl2pPr>
            <a:lvl3pPr>
              <a:defRPr sz="15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281740" y="1380679"/>
            <a:ext cx="3474720" cy="813171"/>
          </a:xfrm>
        </p:spPr>
        <p:txBody>
          <a:bodyPr anchor="b">
            <a:normAutofit/>
          </a:bodyPr>
          <a:lstStyle>
            <a:lvl1pPr marL="0" indent="0">
              <a:spcBef>
                <a:spcPts val="0"/>
              </a:spcBef>
              <a:buNone/>
              <a:defRPr sz="1900" b="1">
                <a:solidFill>
                  <a:schemeClr val="tx1">
                    <a:lumMod val="65000"/>
                    <a:lumOff val="3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281740" y="2338832"/>
            <a:ext cx="3474720" cy="3973545"/>
          </a:xfrm>
        </p:spPr>
        <p:txBody>
          <a:bodyPr/>
          <a:lstStyle>
            <a:lvl1pPr>
              <a:defRPr sz="1900"/>
            </a:lvl1pPr>
            <a:lvl2pPr>
              <a:defRPr sz="1700"/>
            </a:lvl2pPr>
            <a:lvl3pPr>
              <a:defRPr sz="15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Date Placeholder 1"/>
          <p:cNvSpPr>
            <a:spLocks noGrp="1"/>
          </p:cNvSpPr>
          <p:nvPr>
            <p:ph type="dt" sz="half" idx="10"/>
          </p:nvPr>
        </p:nvSpPr>
        <p:spPr/>
        <p:txBody>
          <a:bodyPr/>
          <a:lstStyle/>
          <a:p>
            <a:fld id="{F629B880-266B-4721-9CBC-C9CEC47C21D9}" type="datetimeFigureOut">
              <a:rPr lang="en-US" smtClean="0"/>
              <a:t>11/3/2022</a:t>
            </a:fld>
            <a:endParaRPr lang="en-US"/>
          </a:p>
        </p:txBody>
      </p:sp>
      <p:sp>
        <p:nvSpPr>
          <p:cNvPr id="11" name="Footer Placeholder 10"/>
          <p:cNvSpPr>
            <a:spLocks noGrp="1"/>
          </p:cNvSpPr>
          <p:nvPr>
            <p:ph type="ftr" sz="quarter" idx="11"/>
          </p:nvPr>
        </p:nvSpPr>
        <p:spPr/>
        <p:txBody>
          <a:bodyPr/>
          <a:lstStyle/>
          <a:p>
            <a:endParaRPr lang="en-US"/>
          </a:p>
        </p:txBody>
      </p:sp>
      <p:sp>
        <p:nvSpPr>
          <p:cNvPr id="12" name="Slide Number Placeholder 11"/>
          <p:cNvSpPr>
            <a:spLocks noGrp="1"/>
          </p:cNvSpPr>
          <p:nvPr>
            <p:ph type="sldNum" sz="quarter" idx="12"/>
          </p:nvPr>
        </p:nvSpPr>
        <p:spPr/>
        <p:txBody>
          <a:bodyPr/>
          <a:lstStyle/>
          <a:p>
            <a:fld id="{1329DF12-5228-488D-9BBF-55F3EB4847B9}" type="slidenum">
              <a:rPr lang="en-US" smtClean="0"/>
              <a:t>‹#›</a:t>
            </a:fld>
            <a:endParaRPr lang="en-US"/>
          </a:p>
        </p:txBody>
      </p:sp>
    </p:spTree>
    <p:extLst>
      <p:ext uri="{BB962C8B-B14F-4D97-AF65-F5344CB8AC3E}">
        <p14:creationId xmlns:p14="http://schemas.microsoft.com/office/powerpoint/2010/main" val="41636041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629B880-266B-4721-9CBC-C9CEC47C21D9}" type="datetimeFigureOut">
              <a:rPr lang="en-US" smtClean="0"/>
              <a:t>11/3/2022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329DF12-5228-488D-9BBF-55F3EB4847B9}" type="slidenum">
              <a:rPr lang="en-US" smtClean="0"/>
              <a:t>‹#›</a:t>
            </a:fld>
            <a:endParaRPr lang="en-US"/>
          </a:p>
        </p:txBody>
      </p:sp>
    </p:spTree>
    <p:extLst>
      <p:ext uri="{BB962C8B-B14F-4D97-AF65-F5344CB8AC3E}">
        <p14:creationId xmlns:p14="http://schemas.microsoft.com/office/powerpoint/2010/main" val="13707655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75425" y="1500447"/>
            <a:ext cx="2834640" cy="2194560"/>
          </a:xfrm>
        </p:spPr>
        <p:txBody>
          <a:bodyPr anchor="b">
            <a:normAutofit/>
          </a:bodyPr>
          <a:lstStyle>
            <a:lvl1pPr>
              <a:defRPr sz="2800" b="0" baseline="0"/>
            </a:lvl1pPr>
          </a:lstStyle>
          <a:p>
            <a:r>
              <a:rPr lang="en-US"/>
              <a:t>Click to edit Master title style</a:t>
            </a:r>
          </a:p>
        </p:txBody>
      </p:sp>
      <p:sp>
        <p:nvSpPr>
          <p:cNvPr id="3" name="Content Placeholder 2"/>
          <p:cNvSpPr>
            <a:spLocks noGrp="1"/>
          </p:cNvSpPr>
          <p:nvPr>
            <p:ph idx="1"/>
          </p:nvPr>
        </p:nvSpPr>
        <p:spPr>
          <a:xfrm>
            <a:off x="3867912" y="1512916"/>
            <a:ext cx="7902909" cy="3815542"/>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62924" y="3851686"/>
            <a:ext cx="2834640" cy="2341296"/>
          </a:xfrm>
        </p:spPr>
        <p:txBody>
          <a:bodyPr anchor="t">
            <a:normAutofit/>
          </a:bodyPr>
          <a:lstStyle>
            <a:lvl1pPr marL="0" indent="0">
              <a:lnSpc>
                <a:spcPct val="100000"/>
              </a:lnSpc>
              <a:spcBef>
                <a:spcPts val="800"/>
              </a:spcBef>
              <a:buNone/>
              <a:defRPr sz="125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F629B880-266B-4721-9CBC-C9CEC47C21D9}" type="datetimeFigureOut">
              <a:rPr lang="en-US" smtClean="0"/>
              <a:t>11/3/2022</a:t>
            </a:fld>
            <a:endParaRPr lang="en-US"/>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1329DF12-5228-488D-9BBF-55F3EB4847B9}" type="slidenum">
              <a:rPr lang="en-US" smtClean="0"/>
              <a:t>‹#›</a:t>
            </a:fld>
            <a:endParaRPr lang="en-US"/>
          </a:p>
        </p:txBody>
      </p:sp>
    </p:spTree>
    <p:extLst>
      <p:ext uri="{BB962C8B-B14F-4D97-AF65-F5344CB8AC3E}">
        <p14:creationId xmlns:p14="http://schemas.microsoft.com/office/powerpoint/2010/main" val="11455275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75425" y="1376794"/>
            <a:ext cx="2834640" cy="2194560"/>
          </a:xfrm>
        </p:spPr>
        <p:txBody>
          <a:bodyPr anchor="b">
            <a:normAutofit/>
          </a:bodyPr>
          <a:lstStyle>
            <a:lvl1pPr>
              <a:defRPr sz="2800" b="0"/>
            </a:lvl1pPr>
          </a:lstStyle>
          <a:p>
            <a:r>
              <a:rPr lang="en-US"/>
              <a:t>Click to edit Master title style</a:t>
            </a:r>
          </a:p>
        </p:txBody>
      </p:sp>
      <p:sp>
        <p:nvSpPr>
          <p:cNvPr id="3" name="Picture Placeholder 2"/>
          <p:cNvSpPr>
            <a:spLocks noGrp="1" noChangeAspect="1"/>
          </p:cNvSpPr>
          <p:nvPr>
            <p:ph type="pic" idx="1"/>
          </p:nvPr>
        </p:nvSpPr>
        <p:spPr>
          <a:xfrm>
            <a:off x="3812772" y="1487978"/>
            <a:ext cx="8028275" cy="3699165"/>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375425" y="3664798"/>
            <a:ext cx="2834640" cy="2560320"/>
          </a:xfrm>
        </p:spPr>
        <p:txBody>
          <a:bodyPr anchor="t">
            <a:normAutofit/>
          </a:bodyPr>
          <a:lstStyle>
            <a:lvl1pPr marL="0" indent="0">
              <a:lnSpc>
                <a:spcPct val="100000"/>
              </a:lnSpc>
              <a:spcBef>
                <a:spcPts val="800"/>
              </a:spcBef>
              <a:buNone/>
              <a:defRPr sz="125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F629B880-266B-4721-9CBC-C9CEC47C21D9}" type="datetimeFigureOut">
              <a:rPr lang="en-US" smtClean="0"/>
              <a:t>11/3/2022</a:t>
            </a:fld>
            <a:endParaRPr lang="en-US"/>
          </a:p>
        </p:txBody>
      </p:sp>
      <p:sp>
        <p:nvSpPr>
          <p:cNvPr id="9" name="Footer Placeholder 8"/>
          <p:cNvSpPr>
            <a:spLocks noGrp="1"/>
          </p:cNvSpPr>
          <p:nvPr>
            <p:ph type="ftr" sz="quarter" idx="11"/>
          </p:nvPr>
        </p:nvSpPr>
        <p:spPr>
          <a:xfrm>
            <a:off x="3499102" y="6356352"/>
            <a:ext cx="5911517" cy="365125"/>
          </a:xfrm>
        </p:spPr>
        <p:txBody>
          <a:bodyPr/>
          <a:lstStyle/>
          <a:p>
            <a:endParaRPr lang="en-US"/>
          </a:p>
        </p:txBody>
      </p:sp>
      <p:sp>
        <p:nvSpPr>
          <p:cNvPr id="10" name="Slide Number Placeholder 9"/>
          <p:cNvSpPr>
            <a:spLocks noGrp="1"/>
          </p:cNvSpPr>
          <p:nvPr>
            <p:ph type="sldNum" sz="quarter" idx="12"/>
          </p:nvPr>
        </p:nvSpPr>
        <p:spPr/>
        <p:txBody>
          <a:bodyPr/>
          <a:lstStyle/>
          <a:p>
            <a:fld id="{1329DF12-5228-488D-9BBF-55F3EB4847B9}" type="slidenum">
              <a:rPr lang="en-US" smtClean="0"/>
              <a:t>‹#›</a:t>
            </a:fld>
            <a:endParaRPr lang="en-US"/>
          </a:p>
        </p:txBody>
      </p:sp>
    </p:spTree>
    <p:extLst>
      <p:ext uri="{BB962C8B-B14F-4D97-AF65-F5344CB8AC3E}">
        <p14:creationId xmlns:p14="http://schemas.microsoft.com/office/powerpoint/2010/main" val="28629182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rot="5400000">
            <a:off x="5551108" y="-4990077"/>
            <a:ext cx="1089785" cy="1150056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sz="1800"/>
          </a:p>
        </p:txBody>
      </p:sp>
      <p:sp>
        <p:nvSpPr>
          <p:cNvPr id="2" name="Title Placeholder 1"/>
          <p:cNvSpPr>
            <a:spLocks noGrp="1"/>
          </p:cNvSpPr>
          <p:nvPr>
            <p:ph type="title"/>
          </p:nvPr>
        </p:nvSpPr>
        <p:spPr>
          <a:xfrm>
            <a:off x="630841" y="305554"/>
            <a:ext cx="10553627" cy="909304"/>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45715" y="1463041"/>
            <a:ext cx="11500567" cy="3869595"/>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688777" y="6412006"/>
            <a:ext cx="1883668" cy="309470"/>
          </a:xfrm>
          <a:prstGeom prst="rect">
            <a:avLst/>
          </a:prstGeom>
        </p:spPr>
        <p:txBody>
          <a:bodyPr vert="horz" lIns="91440" tIns="45720" rIns="91440" bIns="45720" rtlCol="0" anchor="ctr"/>
          <a:lstStyle>
            <a:lvl1pPr algn="l">
              <a:defRPr sz="1000">
                <a:solidFill>
                  <a:schemeClr val="tx1">
                    <a:lumMod val="50000"/>
                    <a:lumOff val="50000"/>
                  </a:schemeClr>
                </a:solidFill>
              </a:defRPr>
            </a:lvl1pPr>
          </a:lstStyle>
          <a:p>
            <a:fld id="{F629B880-266B-4721-9CBC-C9CEC47C21D9}" type="datetimeFigureOut">
              <a:rPr lang="en-US" smtClean="0"/>
              <a:t>11/3/2022</a:t>
            </a:fld>
            <a:endParaRPr lang="en-US"/>
          </a:p>
        </p:txBody>
      </p:sp>
      <p:sp>
        <p:nvSpPr>
          <p:cNvPr id="5" name="Footer Placeholder 4"/>
          <p:cNvSpPr>
            <a:spLocks noGrp="1"/>
          </p:cNvSpPr>
          <p:nvPr>
            <p:ph type="ftr" sz="quarter" idx="3"/>
          </p:nvPr>
        </p:nvSpPr>
        <p:spPr>
          <a:xfrm>
            <a:off x="3869268" y="6412006"/>
            <a:ext cx="5911517" cy="309470"/>
          </a:xfrm>
          <a:prstGeom prst="rect">
            <a:avLst/>
          </a:prstGeom>
        </p:spPr>
        <p:txBody>
          <a:bodyPr vert="horz" lIns="91440" tIns="45720" rIns="91440" bIns="45720" rtlCol="0" anchor="ctr"/>
          <a:lstStyle>
            <a:lvl1pPr algn="l">
              <a:defRPr sz="1800">
                <a:solidFill>
                  <a:schemeClr val="tx1"/>
                </a:solidFill>
              </a:defRPr>
            </a:lvl1pPr>
          </a:lstStyle>
          <a:p>
            <a:endParaRPr lang="en-US"/>
          </a:p>
        </p:txBody>
      </p:sp>
      <p:sp>
        <p:nvSpPr>
          <p:cNvPr id="6" name="Slide Number Placeholder 5"/>
          <p:cNvSpPr>
            <a:spLocks noGrp="1"/>
          </p:cNvSpPr>
          <p:nvPr>
            <p:ph type="sldNum" sz="quarter" idx="4"/>
          </p:nvPr>
        </p:nvSpPr>
        <p:spPr>
          <a:xfrm>
            <a:off x="375426" y="6412006"/>
            <a:ext cx="1154116" cy="309470"/>
          </a:xfrm>
          <a:prstGeom prst="rect">
            <a:avLst/>
          </a:prstGeom>
        </p:spPr>
        <p:txBody>
          <a:bodyPr vert="horz" lIns="91440" tIns="45720" rIns="91440" bIns="45720" rtlCol="0" anchor="ctr"/>
          <a:lstStyle>
            <a:lvl1pPr algn="r">
              <a:defRPr sz="1100" b="1">
                <a:solidFill>
                  <a:schemeClr val="accent1"/>
                </a:solidFill>
              </a:defRPr>
            </a:lvl1pPr>
          </a:lstStyle>
          <a:p>
            <a:fld id="{1329DF12-5228-488D-9BBF-55F3EB4847B9}" type="slidenum">
              <a:rPr lang="en-US" smtClean="0"/>
              <a:t>‹#›</a:t>
            </a:fld>
            <a:endParaRPr lang="en-US"/>
          </a:p>
        </p:txBody>
      </p:sp>
      <p:pic>
        <p:nvPicPr>
          <p:cNvPr id="9" name="Picture 8">
            <a:extLst>
              <a:ext uri="{FF2B5EF4-FFF2-40B4-BE49-F238E27FC236}">
                <a16:creationId xmlns:a16="http://schemas.microsoft.com/office/drawing/2014/main" id="{D56B457A-4BDE-4814-B81C-F2BDBAD80550}"/>
              </a:ext>
            </a:extLst>
          </p:cNvPr>
          <p:cNvPicPr>
            <a:picLocks noChangeAspect="1"/>
          </p:cNvPicPr>
          <p:nvPr/>
        </p:nvPicPr>
        <p:blipFill>
          <a:blip r:embed="rId15" cstate="print">
            <a:extLst>
              <a:ext uri="{28A0092B-C50C-407E-A947-70E740481C1C}">
                <a14:useLocalDpi xmlns:a14="http://schemas.microsoft.com/office/drawing/2010/main" val="0"/>
              </a:ext>
            </a:extLst>
          </a:blip>
          <a:srcRect/>
          <a:stretch/>
        </p:blipFill>
        <p:spPr>
          <a:xfrm>
            <a:off x="9769169" y="5620201"/>
            <a:ext cx="2202549" cy="1101275"/>
          </a:xfrm>
          <a:prstGeom prst="rect">
            <a:avLst/>
          </a:prstGeom>
        </p:spPr>
      </p:pic>
    </p:spTree>
    <p:extLst>
      <p:ext uri="{BB962C8B-B14F-4D97-AF65-F5344CB8AC3E}">
        <p14:creationId xmlns:p14="http://schemas.microsoft.com/office/powerpoint/2010/main" val="290255745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5" r:id="rId13"/>
  </p:sldLayoutIdLst>
  <p:txStyles>
    <p:titleStyle>
      <a:lvl1pPr algn="l" defTabSz="914400" rtl="0" eaLnBrk="1" latinLnBrk="0" hangingPunct="1">
        <a:lnSpc>
          <a:spcPct val="90000"/>
        </a:lnSpc>
        <a:spcBef>
          <a:spcPct val="0"/>
        </a:spcBef>
        <a:buNone/>
        <a:defRPr sz="30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19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7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5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26"/>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11/3/2022</a:t>
            </a:fld>
            <a:endParaRPr lang="en-US"/>
          </a:p>
        </p:txBody>
      </p:sp>
      <p:sp>
        <p:nvSpPr>
          <p:cNvPr id="5" name="Footer Placeholder 4"/>
          <p:cNvSpPr>
            <a:spLocks noGrp="1"/>
          </p:cNvSpPr>
          <p:nvPr>
            <p:ph type="ftr" sz="quarter" idx="3"/>
          </p:nvPr>
        </p:nvSpPr>
        <p:spPr>
          <a:xfrm>
            <a:off x="4038601"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a:p>
        </p:txBody>
      </p:sp>
    </p:spTree>
    <p:extLst>
      <p:ext uri="{BB962C8B-B14F-4D97-AF65-F5344CB8AC3E}">
        <p14:creationId xmlns:p14="http://schemas.microsoft.com/office/powerpoint/2010/main" val="1812319754"/>
      </p:ext>
    </p:extLst>
  </p:cSld>
  <p:clrMap bg1="lt1" tx1="dk1" bg2="lt2" tx2="dk2" accent1="accent1" accent2="accent2" accent3="accent3" accent4="accent4" accent5="accent5" accent6="accent6" hlink="hlink" folHlink="folHlink"/>
  <p:sldLayoutIdLst>
    <p:sldLayoutId id="2147483677" r:id="rId1"/>
  </p:sldLayoutIdLst>
  <p:hf hdr="0" ftr="0" dt="0"/>
  <p:txStyles>
    <p:titleStyle>
      <a:lvl1pPr algn="l" defTabSz="914172"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0" indent="0" algn="l" defTabSz="914172"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457086" indent="0" algn="l" defTabSz="914172"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172" indent="0" algn="l" defTabSz="914172"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257" indent="0" algn="l" defTabSz="914172"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343" indent="0" algn="l" defTabSz="914172"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3972" indent="-228543" algn="l" defTabSz="91417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057" indent="-228543" algn="l" defTabSz="91417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143" indent="-228543" algn="l" defTabSz="91417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229" indent="-228543" algn="l" defTabSz="91417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172" rtl="0" eaLnBrk="1" latinLnBrk="0" hangingPunct="1">
        <a:defRPr sz="1800" kern="1200">
          <a:solidFill>
            <a:schemeClr val="tx1"/>
          </a:solidFill>
          <a:latin typeface="+mn-lt"/>
          <a:ea typeface="+mn-ea"/>
          <a:cs typeface="+mn-cs"/>
        </a:defRPr>
      </a:lvl1pPr>
      <a:lvl2pPr marL="457086" algn="l" defTabSz="914172" rtl="0" eaLnBrk="1" latinLnBrk="0" hangingPunct="1">
        <a:defRPr sz="1800" kern="1200">
          <a:solidFill>
            <a:schemeClr val="tx1"/>
          </a:solidFill>
          <a:latin typeface="+mn-lt"/>
          <a:ea typeface="+mn-ea"/>
          <a:cs typeface="+mn-cs"/>
        </a:defRPr>
      </a:lvl2pPr>
      <a:lvl3pPr marL="914172" algn="l" defTabSz="914172" rtl="0" eaLnBrk="1" latinLnBrk="0" hangingPunct="1">
        <a:defRPr sz="1800" kern="1200">
          <a:solidFill>
            <a:schemeClr val="tx1"/>
          </a:solidFill>
          <a:latin typeface="+mn-lt"/>
          <a:ea typeface="+mn-ea"/>
          <a:cs typeface="+mn-cs"/>
        </a:defRPr>
      </a:lvl3pPr>
      <a:lvl4pPr marL="1371257" algn="l" defTabSz="914172" rtl="0" eaLnBrk="1" latinLnBrk="0" hangingPunct="1">
        <a:defRPr sz="1800" kern="1200">
          <a:solidFill>
            <a:schemeClr val="tx1"/>
          </a:solidFill>
          <a:latin typeface="+mn-lt"/>
          <a:ea typeface="+mn-ea"/>
          <a:cs typeface="+mn-cs"/>
        </a:defRPr>
      </a:lvl4pPr>
      <a:lvl5pPr marL="1828343" algn="l" defTabSz="914172" rtl="0" eaLnBrk="1" latinLnBrk="0" hangingPunct="1">
        <a:defRPr sz="1800" kern="1200">
          <a:solidFill>
            <a:schemeClr val="tx1"/>
          </a:solidFill>
          <a:latin typeface="+mn-lt"/>
          <a:ea typeface="+mn-ea"/>
          <a:cs typeface="+mn-cs"/>
        </a:defRPr>
      </a:lvl5pPr>
      <a:lvl6pPr marL="2285429" algn="l" defTabSz="914172" rtl="0" eaLnBrk="1" latinLnBrk="0" hangingPunct="1">
        <a:defRPr sz="1800" kern="1200">
          <a:solidFill>
            <a:schemeClr val="tx1"/>
          </a:solidFill>
          <a:latin typeface="+mn-lt"/>
          <a:ea typeface="+mn-ea"/>
          <a:cs typeface="+mn-cs"/>
        </a:defRPr>
      </a:lvl6pPr>
      <a:lvl7pPr marL="2742514" algn="l" defTabSz="914172" rtl="0" eaLnBrk="1" latinLnBrk="0" hangingPunct="1">
        <a:defRPr sz="1800" kern="1200">
          <a:solidFill>
            <a:schemeClr val="tx1"/>
          </a:solidFill>
          <a:latin typeface="+mn-lt"/>
          <a:ea typeface="+mn-ea"/>
          <a:cs typeface="+mn-cs"/>
        </a:defRPr>
      </a:lvl7pPr>
      <a:lvl8pPr marL="3199600" algn="l" defTabSz="914172" rtl="0" eaLnBrk="1" latinLnBrk="0" hangingPunct="1">
        <a:defRPr sz="1800" kern="1200">
          <a:solidFill>
            <a:schemeClr val="tx1"/>
          </a:solidFill>
          <a:latin typeface="+mn-lt"/>
          <a:ea typeface="+mn-ea"/>
          <a:cs typeface="+mn-cs"/>
        </a:defRPr>
      </a:lvl8pPr>
      <a:lvl9pPr marL="3656686" algn="l" defTabSz="914172"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5548501"/>
      </p:ext>
    </p:extLst>
  </p:cSld>
  <p:clrMap bg1="lt1" tx1="dk1" bg2="lt2" tx2="dk2" accent1="accent1" accent2="accent2" accent3="accent3" accent4="accent4" accent5="accent5" accent6="accent6" hlink="hlink" folHlink="folHlink"/>
  <p:sldLayoutIdLst>
    <p:sldLayoutId id="2147483679" r:id="rId1"/>
  </p:sldLayoutIdLst>
  <p:hf hdr="0" ftr="0" dt="0"/>
  <p:txStyles>
    <p:titleStyle>
      <a:lvl1pPr algn="l" defTabSz="914172"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43" indent="-228543" algn="l" defTabSz="914172"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629" indent="-228543" algn="l" defTabSz="914172"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15" indent="-228543" algn="l" defTabSz="914172"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800" indent="-228543" algn="l" defTabSz="91417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886" indent="-228543" algn="l" defTabSz="91417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3972" indent="-228543" algn="l" defTabSz="91417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057" indent="-228543" algn="l" defTabSz="91417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143" indent="-228543" algn="l" defTabSz="91417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229" indent="-228543" algn="l" defTabSz="91417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172" rtl="0" eaLnBrk="1" latinLnBrk="0" hangingPunct="1">
        <a:defRPr sz="1800" kern="1200">
          <a:solidFill>
            <a:schemeClr val="tx1"/>
          </a:solidFill>
          <a:latin typeface="+mn-lt"/>
          <a:ea typeface="+mn-ea"/>
          <a:cs typeface="+mn-cs"/>
        </a:defRPr>
      </a:lvl1pPr>
      <a:lvl2pPr marL="457086" algn="l" defTabSz="914172" rtl="0" eaLnBrk="1" latinLnBrk="0" hangingPunct="1">
        <a:defRPr sz="1800" kern="1200">
          <a:solidFill>
            <a:schemeClr val="tx1"/>
          </a:solidFill>
          <a:latin typeface="+mn-lt"/>
          <a:ea typeface="+mn-ea"/>
          <a:cs typeface="+mn-cs"/>
        </a:defRPr>
      </a:lvl2pPr>
      <a:lvl3pPr marL="914172" algn="l" defTabSz="914172" rtl="0" eaLnBrk="1" latinLnBrk="0" hangingPunct="1">
        <a:defRPr sz="1800" kern="1200">
          <a:solidFill>
            <a:schemeClr val="tx1"/>
          </a:solidFill>
          <a:latin typeface="+mn-lt"/>
          <a:ea typeface="+mn-ea"/>
          <a:cs typeface="+mn-cs"/>
        </a:defRPr>
      </a:lvl3pPr>
      <a:lvl4pPr marL="1371257" algn="l" defTabSz="914172" rtl="0" eaLnBrk="1" latinLnBrk="0" hangingPunct="1">
        <a:defRPr sz="1800" kern="1200">
          <a:solidFill>
            <a:schemeClr val="tx1"/>
          </a:solidFill>
          <a:latin typeface="+mn-lt"/>
          <a:ea typeface="+mn-ea"/>
          <a:cs typeface="+mn-cs"/>
        </a:defRPr>
      </a:lvl4pPr>
      <a:lvl5pPr marL="1828343" algn="l" defTabSz="914172" rtl="0" eaLnBrk="1" latinLnBrk="0" hangingPunct="1">
        <a:defRPr sz="1800" kern="1200">
          <a:solidFill>
            <a:schemeClr val="tx1"/>
          </a:solidFill>
          <a:latin typeface="+mn-lt"/>
          <a:ea typeface="+mn-ea"/>
          <a:cs typeface="+mn-cs"/>
        </a:defRPr>
      </a:lvl5pPr>
      <a:lvl6pPr marL="2285429" algn="l" defTabSz="914172" rtl="0" eaLnBrk="1" latinLnBrk="0" hangingPunct="1">
        <a:defRPr sz="1800" kern="1200">
          <a:solidFill>
            <a:schemeClr val="tx1"/>
          </a:solidFill>
          <a:latin typeface="+mn-lt"/>
          <a:ea typeface="+mn-ea"/>
          <a:cs typeface="+mn-cs"/>
        </a:defRPr>
      </a:lvl6pPr>
      <a:lvl7pPr marL="2742514" algn="l" defTabSz="914172" rtl="0" eaLnBrk="1" latinLnBrk="0" hangingPunct="1">
        <a:defRPr sz="1800" kern="1200">
          <a:solidFill>
            <a:schemeClr val="tx1"/>
          </a:solidFill>
          <a:latin typeface="+mn-lt"/>
          <a:ea typeface="+mn-ea"/>
          <a:cs typeface="+mn-cs"/>
        </a:defRPr>
      </a:lvl7pPr>
      <a:lvl8pPr marL="3199600" algn="l" defTabSz="914172" rtl="0" eaLnBrk="1" latinLnBrk="0" hangingPunct="1">
        <a:defRPr sz="1800" kern="1200">
          <a:solidFill>
            <a:schemeClr val="tx1"/>
          </a:solidFill>
          <a:latin typeface="+mn-lt"/>
          <a:ea typeface="+mn-ea"/>
          <a:cs typeface="+mn-cs"/>
        </a:defRPr>
      </a:lvl8pPr>
      <a:lvl9pPr marL="3656686" algn="l" defTabSz="914172"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4.sv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3.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2.xml.rels><?xml version="1.0" encoding="UTF-8" standalone="yes"?>
<Relationships xmlns="http://schemas.openxmlformats.org/package/2006/relationships"><Relationship Id="rId3" Type="http://schemas.openxmlformats.org/officeDocument/2006/relationships/hyperlink" Target="https://www.courts.state.md.us/sites/default/files/court-forms/courtforms/joint/ccdc013.pdf/ccdc013.pdf" TargetMode="External"/><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hyperlink" Target="https://www.courts.state.md.us/sites/default/files/court-forms/courtforms/joint/ccdc013.pdf/ccdc013.pdf" TargetMode="Externa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hyperlink" Target="https://mdpsych.org/resources/laws-related-to-maryland-psychiatrists-role-in-reducing-risk/#_ftn1" TargetMode="External"/><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6.xml"/><Relationship Id="rId1" Type="http://schemas.openxmlformats.org/officeDocument/2006/relationships/slideLayout" Target="../slideLayouts/slideLayout5.xml"/><Relationship Id="rId4" Type="http://schemas.openxmlformats.org/officeDocument/2006/relationships/image" Target="../media/image40.png"/></Relationships>
</file>

<file path=ppt/slides/_rels/slide3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7.xml"/><Relationship Id="rId1" Type="http://schemas.openxmlformats.org/officeDocument/2006/relationships/slideLayout" Target="../slideLayouts/slideLayout5.xml"/><Relationship Id="rId4" Type="http://schemas.openxmlformats.org/officeDocument/2006/relationships/image" Target="../media/image41.png"/></Relationships>
</file>

<file path=ppt/slides/_rels/slide35.xml.rels><?xml version="1.0" encoding="UTF-8" standalone="yes"?>
<Relationships xmlns="http://schemas.openxmlformats.org/package/2006/relationships"><Relationship Id="rId2" Type="http://schemas.openxmlformats.org/officeDocument/2006/relationships/hyperlink" Target="https://everytownresearch.org/report/gun-suicide-city-gun-violence/" TargetMode="Externa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8" Type="http://schemas.openxmlformats.org/officeDocument/2006/relationships/hyperlink" Target="https://everytownresearch.org/rankings/state/maryland/?_gl=1%2A1sungvn%2A_ga%2AMTkzNzUyMDY4MS4xNjY3NDQ3NDE5%2A_ga_LT0FWV3EK3%2AMTY2NzQ0NzQyMC4xLjEuMTY2NzQ0NzQ3MC4wLjAuMA" TargetMode="External"/><Relationship Id="rId3" Type="http://schemas.openxmlformats.org/officeDocument/2006/relationships/hyperlink" Target="https://www.treatmentadvocacycenter.org/index.php" TargetMode="External"/><Relationship Id="rId7" Type="http://schemas.openxmlformats.org/officeDocument/2006/relationships/hyperlink" Target="https://ps.psychiatryonline.org/doi/10.1176/appi.ps.201700250" TargetMode="External"/><Relationship Id="rId2" Type="http://schemas.openxmlformats.org/officeDocument/2006/relationships/hyperlink" Target="https://cdn.mdedge.com/files/s3fs-public/CP01904012.PDF" TargetMode="External"/><Relationship Id="rId1" Type="http://schemas.openxmlformats.org/officeDocument/2006/relationships/slideLayout" Target="../slideLayouts/slideLayout3.xml"/><Relationship Id="rId6" Type="http://schemas.openxmlformats.org/officeDocument/2006/relationships/hyperlink" Target="https://scholarship.law.duke.edu/cgi/viewcontent.cgi?article=4830&amp;context=lcp" TargetMode="External"/><Relationship Id="rId5" Type="http://schemas.openxmlformats.org/officeDocument/2006/relationships/hyperlink" Target="http://annals.org/aim/fullarticle/1814426/accessibility-firearms-risk-suicide-homicide-victimization-among-household-members-systematic" TargetMode="External"/><Relationship Id="rId4" Type="http://schemas.openxmlformats.org/officeDocument/2006/relationships/hyperlink" Target="https://mdpsych.org/resources/laws-related-to-maryland-psychiatrists-role-in-reducing-risk/" TargetMode="Externa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11.sv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13.svg"/></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3.xml"/><Relationship Id="rId1" Type="http://schemas.openxmlformats.org/officeDocument/2006/relationships/video" Target="https://www.youtube.com/embed/ulAKJSR_vfo?feature=oembed" TargetMode="External"/><Relationship Id="rId4" Type="http://schemas.openxmlformats.org/officeDocument/2006/relationships/image" Target="../media/image15.jpeg"/></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42608" y="253518"/>
            <a:ext cx="10706781" cy="1092369"/>
          </a:xfrm>
        </p:spPr>
        <p:txBody>
          <a:bodyPr anchor="b">
            <a:normAutofit fontScale="90000"/>
          </a:bodyPr>
          <a:lstStyle/>
          <a:p>
            <a:pPr>
              <a:lnSpc>
                <a:spcPct val="100000"/>
              </a:lnSpc>
              <a:spcBef>
                <a:spcPts val="0"/>
              </a:spcBef>
            </a:pPr>
            <a:r>
              <a:rPr lang="en-US" sz="4000" b="1">
                <a:solidFill>
                  <a:schemeClr val="tx2"/>
                </a:solidFill>
                <a:latin typeface="Calibri" panose="020F0502020204030204" pitchFamily="34" charset="0"/>
                <a:ea typeface="Calibri" panose="020F0502020204030204" pitchFamily="34" charset="0"/>
                <a:cs typeface="Times New Roman" panose="02020603050405020304" pitchFamily="18" charset="0"/>
              </a:rPr>
              <a:t>What To Do During a Psychiatric Crisis: </a:t>
            </a:r>
            <a:br>
              <a:rPr lang="en-US" sz="3600">
                <a:solidFill>
                  <a:schemeClr val="tx2"/>
                </a:solidFill>
                <a:latin typeface="Calibri" panose="020F0502020204030204" pitchFamily="34" charset="0"/>
                <a:ea typeface="Calibri" panose="020F0502020204030204" pitchFamily="34" charset="0"/>
                <a:cs typeface="Times New Roman" panose="02020603050405020304" pitchFamily="18" charset="0"/>
              </a:rPr>
            </a:br>
            <a:r>
              <a:rPr lang="en-US" sz="3600">
                <a:solidFill>
                  <a:schemeClr val="tx2"/>
                </a:solidFill>
                <a:latin typeface="Calibri" panose="020F0502020204030204" pitchFamily="34" charset="0"/>
                <a:ea typeface="Calibri" panose="020F0502020204030204" pitchFamily="34" charset="0"/>
                <a:cs typeface="Times New Roman" panose="02020603050405020304" pitchFamily="18" charset="0"/>
              </a:rPr>
              <a:t>Understanding Maryland’s Emergency Evaluation Processes</a:t>
            </a:r>
            <a:endParaRPr lang="en-US" sz="4100"/>
          </a:p>
        </p:txBody>
      </p:sp>
      <p:sp>
        <p:nvSpPr>
          <p:cNvPr id="3" name="Subtitle 2"/>
          <p:cNvSpPr>
            <a:spLocks noGrp="1"/>
          </p:cNvSpPr>
          <p:nvPr>
            <p:ph type="subTitle" idx="1"/>
          </p:nvPr>
        </p:nvSpPr>
        <p:spPr>
          <a:xfrm>
            <a:off x="395285" y="5087568"/>
            <a:ext cx="5410711" cy="1361872"/>
          </a:xfrm>
        </p:spPr>
        <p:txBody>
          <a:bodyPr anchor="t">
            <a:normAutofit/>
          </a:bodyPr>
          <a:lstStyle/>
          <a:p>
            <a:pPr algn="l">
              <a:lnSpc>
                <a:spcPct val="90000"/>
              </a:lnSpc>
              <a:spcBef>
                <a:spcPts val="0"/>
              </a:spcBef>
            </a:pPr>
            <a:r>
              <a:rPr lang="en-US" sz="1800">
                <a:latin typeface="Garamond" panose="02020404030301010803" pitchFamily="18" charset="0"/>
              </a:rPr>
              <a:t>Sarah Edwards, DO</a:t>
            </a:r>
          </a:p>
          <a:p>
            <a:pPr algn="l">
              <a:lnSpc>
                <a:spcPct val="90000"/>
              </a:lnSpc>
              <a:spcBef>
                <a:spcPts val="0"/>
              </a:spcBef>
            </a:pPr>
            <a:r>
              <a:rPr lang="en-US" sz="1800">
                <a:latin typeface="Garamond" panose="02020404030301010803" pitchFamily="18" charset="0"/>
              </a:rPr>
              <a:t>Associate Professor of Psychiatry and Pediatrics, UMSOM</a:t>
            </a:r>
          </a:p>
          <a:p>
            <a:pPr algn="l">
              <a:lnSpc>
                <a:spcPct val="90000"/>
              </a:lnSpc>
              <a:spcBef>
                <a:spcPts val="0"/>
              </a:spcBef>
            </a:pPr>
            <a:r>
              <a:rPr lang="en-US" sz="1800">
                <a:latin typeface="Garamond" panose="02020404030301010803" pitchFamily="18" charset="0"/>
              </a:rPr>
              <a:t>Director and Medical Director,</a:t>
            </a:r>
          </a:p>
          <a:p>
            <a:pPr algn="l">
              <a:lnSpc>
                <a:spcPct val="90000"/>
              </a:lnSpc>
              <a:spcBef>
                <a:spcPts val="0"/>
              </a:spcBef>
            </a:pPr>
            <a:r>
              <a:rPr lang="en-US" sz="1800">
                <a:latin typeface="Garamond" panose="02020404030301010803" pitchFamily="18" charset="0"/>
              </a:rPr>
              <a:t>Division of Child &amp; Adolescent Psychiatry </a:t>
            </a:r>
          </a:p>
          <a:p>
            <a:pPr algn="l">
              <a:lnSpc>
                <a:spcPct val="90000"/>
              </a:lnSpc>
            </a:pPr>
            <a:endParaRPr lang="en-US" sz="1800">
              <a:latin typeface="Garamond" panose="02020404030301010803" pitchFamily="18" charset="0"/>
            </a:endParaRPr>
          </a:p>
          <a:p>
            <a:pPr algn="l">
              <a:spcBef>
                <a:spcPts val="0"/>
              </a:spcBef>
            </a:pPr>
            <a:endParaRPr lang="en-US" sz="1800" b="1">
              <a:latin typeface="Garamond" panose="02020404030301010803" pitchFamily="18" charset="0"/>
              <a:ea typeface="Calibri" panose="020F0502020204030204" pitchFamily="34" charset="0"/>
            </a:endParaRPr>
          </a:p>
          <a:p>
            <a:pPr algn="l">
              <a:lnSpc>
                <a:spcPct val="90000"/>
              </a:lnSpc>
            </a:pPr>
            <a:endParaRPr lang="en-US" sz="1800"/>
          </a:p>
          <a:p>
            <a:pPr algn="l">
              <a:lnSpc>
                <a:spcPct val="90000"/>
              </a:lnSpc>
            </a:pPr>
            <a:endParaRPr lang="en-US" sz="1800"/>
          </a:p>
        </p:txBody>
      </p:sp>
      <p:pic>
        <p:nvPicPr>
          <p:cNvPr id="12" name="Graphic 11" descr="Children">
            <a:extLst>
              <a:ext uri="{FF2B5EF4-FFF2-40B4-BE49-F238E27FC236}">
                <a16:creationId xmlns:a16="http://schemas.microsoft.com/office/drawing/2014/main" id="{95463336-2B0B-47F9-B8E8-70CF818A95A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889183" y="1345887"/>
            <a:ext cx="4413634" cy="3849641"/>
          </a:xfrm>
          <a:prstGeom prst="rect">
            <a:avLst/>
          </a:prstGeom>
        </p:spPr>
      </p:pic>
      <p:sp>
        <p:nvSpPr>
          <p:cNvPr id="6" name="TextBox 5">
            <a:extLst>
              <a:ext uri="{FF2B5EF4-FFF2-40B4-BE49-F238E27FC236}">
                <a16:creationId xmlns:a16="http://schemas.microsoft.com/office/drawing/2014/main" id="{73CA86DF-12A6-480C-AD1F-71DEA4B6A049}"/>
              </a:ext>
            </a:extLst>
          </p:cNvPr>
          <p:cNvSpPr txBox="1"/>
          <p:nvPr/>
        </p:nvSpPr>
        <p:spPr>
          <a:xfrm>
            <a:off x="6093728" y="5087568"/>
            <a:ext cx="5324895" cy="1200329"/>
          </a:xfrm>
          <a:prstGeom prst="rect">
            <a:avLst/>
          </a:prstGeom>
          <a:noFill/>
        </p:spPr>
        <p:txBody>
          <a:bodyPr wrap="square">
            <a:spAutoFit/>
          </a:bodyPr>
          <a:lstStyle/>
          <a:p>
            <a:r>
              <a:rPr lang="en-US">
                <a:latin typeface="Garamond" panose="02020404030301010803" pitchFamily="18" charset="0"/>
              </a:rPr>
              <a:t>Stephanie Knight, MD</a:t>
            </a:r>
          </a:p>
          <a:p>
            <a:r>
              <a:rPr lang="en-US">
                <a:latin typeface="Garamond" panose="02020404030301010803" pitchFamily="18" charset="0"/>
              </a:rPr>
              <a:t>Assistant Professor of Psychiatry, UMSOM</a:t>
            </a:r>
          </a:p>
          <a:p>
            <a:r>
              <a:rPr lang="en-US">
                <a:latin typeface="Garamond" panose="02020404030301010803" pitchFamily="18" charset="0"/>
              </a:rPr>
              <a:t>Director and Medical Director, Midtown Division</a:t>
            </a:r>
          </a:p>
          <a:p>
            <a:r>
              <a:rPr lang="en-US">
                <a:latin typeface="Garamond" panose="02020404030301010803" pitchFamily="18" charset="0"/>
              </a:rPr>
              <a:t>Chief of Psychiatry, UMMC Midtown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CuadroTexto 350">
            <a:extLst>
              <a:ext uri="{FF2B5EF4-FFF2-40B4-BE49-F238E27FC236}">
                <a16:creationId xmlns:a16="http://schemas.microsoft.com/office/drawing/2014/main" id="{EB85846B-B4DD-D346-BE0C-37F878C3F360}"/>
              </a:ext>
            </a:extLst>
          </p:cNvPr>
          <p:cNvSpPr txBox="1"/>
          <p:nvPr/>
        </p:nvSpPr>
        <p:spPr>
          <a:xfrm>
            <a:off x="3255630" y="88475"/>
            <a:ext cx="6269665" cy="553998"/>
          </a:xfrm>
          <a:prstGeom prst="rect">
            <a:avLst/>
          </a:prstGeom>
          <a:noFill/>
        </p:spPr>
        <p:txBody>
          <a:bodyPr wrap="none" rtlCol="0">
            <a:spAutoFit/>
          </a:bodyPr>
          <a:lstStyle/>
          <a:p>
            <a:pPr algn="ctr" defTabSz="914217"/>
            <a:r>
              <a:rPr lang="en-US" sz="3000" b="1">
                <a:solidFill>
                  <a:srgbClr val="374556"/>
                </a:solidFill>
                <a:latin typeface="Poppins" pitchFamily="2" charset="77"/>
                <a:ea typeface="Lato Heavy" charset="0"/>
                <a:cs typeface="Poppins" pitchFamily="2" charset="77"/>
              </a:rPr>
              <a:t>Emergency Evaluation Process</a:t>
            </a:r>
          </a:p>
        </p:txBody>
      </p:sp>
      <p:sp>
        <p:nvSpPr>
          <p:cNvPr id="25" name="Freeform 4">
            <a:extLst>
              <a:ext uri="{FF2B5EF4-FFF2-40B4-BE49-F238E27FC236}">
                <a16:creationId xmlns:a16="http://schemas.microsoft.com/office/drawing/2014/main" id="{CBA02708-E3F0-7442-AC74-F3BA16FA6A39}"/>
              </a:ext>
            </a:extLst>
          </p:cNvPr>
          <p:cNvSpPr>
            <a:spLocks noChangeArrowheads="1"/>
          </p:cNvSpPr>
          <p:nvPr/>
        </p:nvSpPr>
        <p:spPr bwMode="auto">
          <a:xfrm>
            <a:off x="10467448" y="11255360"/>
            <a:ext cx="362868" cy="447986"/>
          </a:xfrm>
          <a:custGeom>
            <a:avLst/>
            <a:gdLst>
              <a:gd name="T0" fmla="*/ 174 w 358"/>
              <a:gd name="T1" fmla="*/ 0 h 442"/>
              <a:gd name="T2" fmla="*/ 357 w 358"/>
              <a:gd name="T3" fmla="*/ 441 h 442"/>
              <a:gd name="T4" fmla="*/ 174 w 358"/>
              <a:gd name="T5" fmla="*/ 341 h 442"/>
              <a:gd name="T6" fmla="*/ 0 w 358"/>
              <a:gd name="T7" fmla="*/ 441 h 442"/>
              <a:gd name="T8" fmla="*/ 174 w 358"/>
              <a:gd name="T9" fmla="*/ 0 h 442"/>
            </a:gdLst>
            <a:ahLst/>
            <a:cxnLst>
              <a:cxn ang="0">
                <a:pos x="T0" y="T1"/>
              </a:cxn>
              <a:cxn ang="0">
                <a:pos x="T2" y="T3"/>
              </a:cxn>
              <a:cxn ang="0">
                <a:pos x="T4" y="T5"/>
              </a:cxn>
              <a:cxn ang="0">
                <a:pos x="T6" y="T7"/>
              </a:cxn>
              <a:cxn ang="0">
                <a:pos x="T8" y="T9"/>
              </a:cxn>
            </a:cxnLst>
            <a:rect l="0" t="0" r="r" b="b"/>
            <a:pathLst>
              <a:path w="358" h="442">
                <a:moveTo>
                  <a:pt x="174" y="0"/>
                </a:moveTo>
                <a:lnTo>
                  <a:pt x="357" y="441"/>
                </a:lnTo>
                <a:lnTo>
                  <a:pt x="174" y="341"/>
                </a:lnTo>
                <a:lnTo>
                  <a:pt x="0" y="441"/>
                </a:lnTo>
                <a:lnTo>
                  <a:pt x="174" y="0"/>
                </a:lnTo>
              </a:path>
            </a:pathLst>
          </a:custGeom>
          <a:solidFill>
            <a:schemeClr val="tx1">
              <a:lumMod val="20000"/>
              <a:lumOff val="80000"/>
            </a:schemeClr>
          </a:solidFill>
          <a:ln>
            <a:noFill/>
          </a:ln>
          <a:effectLst/>
        </p:spPr>
        <p:txBody>
          <a:bodyPr wrap="none" anchor="ctr"/>
          <a:lstStyle/>
          <a:p>
            <a:pPr defTabSz="914217"/>
            <a:endParaRPr lang="en-US">
              <a:solidFill>
                <a:srgbClr val="999999"/>
              </a:solidFill>
              <a:latin typeface="Calibri" panose="020F0502020204030204"/>
            </a:endParaRPr>
          </a:p>
        </p:txBody>
      </p:sp>
      <p:grpSp>
        <p:nvGrpSpPr>
          <p:cNvPr id="14" name="Group 13">
            <a:extLst>
              <a:ext uri="{FF2B5EF4-FFF2-40B4-BE49-F238E27FC236}">
                <a16:creationId xmlns:a16="http://schemas.microsoft.com/office/drawing/2014/main" id="{54690C56-693F-B44A-929A-B4BD0555CC33}"/>
              </a:ext>
            </a:extLst>
          </p:cNvPr>
          <p:cNvGrpSpPr/>
          <p:nvPr/>
        </p:nvGrpSpPr>
        <p:grpSpPr>
          <a:xfrm>
            <a:off x="273411" y="648803"/>
            <a:ext cx="11918589" cy="5663145"/>
            <a:chOff x="2515251" y="4141183"/>
            <a:chExt cx="20429661" cy="9086665"/>
          </a:xfrm>
        </p:grpSpPr>
        <p:grpSp>
          <p:nvGrpSpPr>
            <p:cNvPr id="95" name="Group 94">
              <a:extLst>
                <a:ext uri="{FF2B5EF4-FFF2-40B4-BE49-F238E27FC236}">
                  <a16:creationId xmlns:a16="http://schemas.microsoft.com/office/drawing/2014/main" id="{990111DA-E149-BF40-9BC4-22F746245E31}"/>
                </a:ext>
              </a:extLst>
            </p:cNvPr>
            <p:cNvGrpSpPr/>
            <p:nvPr/>
          </p:nvGrpSpPr>
          <p:grpSpPr>
            <a:xfrm>
              <a:off x="7910687" y="7466928"/>
              <a:ext cx="2755256" cy="2590540"/>
              <a:chOff x="3742398" y="6704071"/>
              <a:chExt cx="2755256" cy="2590540"/>
            </a:xfrm>
          </p:grpSpPr>
          <p:sp>
            <p:nvSpPr>
              <p:cNvPr id="96" name="Rounded Rectangle 95">
                <a:extLst>
                  <a:ext uri="{FF2B5EF4-FFF2-40B4-BE49-F238E27FC236}">
                    <a16:creationId xmlns:a16="http://schemas.microsoft.com/office/drawing/2014/main" id="{8599FB32-D770-A74E-9BDA-E95BF0C6684C}"/>
                  </a:ext>
                </a:extLst>
              </p:cNvPr>
              <p:cNvSpPr/>
              <p:nvPr/>
            </p:nvSpPr>
            <p:spPr>
              <a:xfrm>
                <a:off x="3742398" y="6704071"/>
                <a:ext cx="2755256" cy="2590540"/>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en-US" sz="1600">
                  <a:solidFill>
                    <a:srgbClr val="FFFFFF"/>
                  </a:solidFill>
                  <a:latin typeface="Calibri" panose="020F0502020204030204"/>
                </a:endParaRPr>
              </a:p>
            </p:txBody>
          </p:sp>
          <p:sp>
            <p:nvSpPr>
              <p:cNvPr id="97" name="Rectangle 96">
                <a:extLst>
                  <a:ext uri="{FF2B5EF4-FFF2-40B4-BE49-F238E27FC236}">
                    <a16:creationId xmlns:a16="http://schemas.microsoft.com/office/drawing/2014/main" id="{8BEBA907-352E-5B46-A669-53DD4483969E}"/>
                  </a:ext>
                </a:extLst>
              </p:cNvPr>
              <p:cNvSpPr/>
              <p:nvPr/>
            </p:nvSpPr>
            <p:spPr>
              <a:xfrm flipH="1">
                <a:off x="3955854" y="7287838"/>
                <a:ext cx="2348297" cy="1185206"/>
              </a:xfrm>
              <a:prstGeom prst="rect">
                <a:avLst/>
              </a:prstGeom>
            </p:spPr>
            <p:txBody>
              <a:bodyPr wrap="square">
                <a:spAutoFit/>
              </a:bodyPr>
              <a:lstStyle/>
              <a:p>
                <a:pPr algn="ctr" defTabSz="914217"/>
                <a:r>
                  <a:rPr lang="en-US" sz="1400">
                    <a:solidFill>
                      <a:srgbClr val="FFFFFF"/>
                    </a:solidFill>
                    <a:latin typeface="Poppins Medium" pitchFamily="2" charset="77"/>
                    <a:ea typeface="Roboto Medium" panose="02000000000000000000" pitchFamily="2" charset="0"/>
                    <a:cs typeface="Poppins Medium" pitchFamily="2" charset="77"/>
                  </a:rPr>
                  <a:t>Complete EP Go to district court</a:t>
                </a:r>
                <a:endParaRPr lang="en-US" sz="2200">
                  <a:solidFill>
                    <a:srgbClr val="FFFFFF"/>
                  </a:solidFill>
                  <a:latin typeface="Poppins Medium" pitchFamily="2" charset="77"/>
                  <a:ea typeface="Roboto Medium" panose="02000000000000000000" pitchFamily="2" charset="0"/>
                  <a:cs typeface="Poppins Medium" pitchFamily="2" charset="77"/>
                </a:endParaRPr>
              </a:p>
            </p:txBody>
          </p:sp>
        </p:grpSp>
        <p:grpSp>
          <p:nvGrpSpPr>
            <p:cNvPr id="7" name="Group 6">
              <a:extLst>
                <a:ext uri="{FF2B5EF4-FFF2-40B4-BE49-F238E27FC236}">
                  <a16:creationId xmlns:a16="http://schemas.microsoft.com/office/drawing/2014/main" id="{3AF4815E-EA07-F84F-BE8F-32F479C14F38}"/>
                </a:ext>
              </a:extLst>
            </p:cNvPr>
            <p:cNvGrpSpPr/>
            <p:nvPr/>
          </p:nvGrpSpPr>
          <p:grpSpPr>
            <a:xfrm>
              <a:off x="2515251" y="9946374"/>
              <a:ext cx="5869677" cy="2605422"/>
              <a:chOff x="3071859" y="6074214"/>
              <a:chExt cx="5869677" cy="2605422"/>
            </a:xfrm>
          </p:grpSpPr>
          <p:sp>
            <p:nvSpPr>
              <p:cNvPr id="86" name="Rounded Rectangle 85">
                <a:extLst>
                  <a:ext uri="{FF2B5EF4-FFF2-40B4-BE49-F238E27FC236}">
                    <a16:creationId xmlns:a16="http://schemas.microsoft.com/office/drawing/2014/main" id="{ADF0170A-0A3F-0943-A85E-9CD96A6912F8}"/>
                  </a:ext>
                </a:extLst>
              </p:cNvPr>
              <p:cNvSpPr/>
              <p:nvPr/>
            </p:nvSpPr>
            <p:spPr>
              <a:xfrm>
                <a:off x="6530952" y="6074214"/>
                <a:ext cx="2410584" cy="1572056"/>
              </a:xfrm>
              <a:prstGeom prst="roundRect">
                <a:avLst>
                  <a:gd name="adj"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en-US" sz="1600">
                  <a:solidFill>
                    <a:srgbClr val="FFFFFF"/>
                  </a:solidFill>
                  <a:latin typeface="Calibri" panose="020F0502020204030204"/>
                </a:endParaRPr>
              </a:p>
            </p:txBody>
          </p:sp>
          <p:sp>
            <p:nvSpPr>
              <p:cNvPr id="87" name="Rectangle 86">
                <a:extLst>
                  <a:ext uri="{FF2B5EF4-FFF2-40B4-BE49-F238E27FC236}">
                    <a16:creationId xmlns:a16="http://schemas.microsoft.com/office/drawing/2014/main" id="{5130F8CF-0BD5-D24E-8071-7B90E5CE2269}"/>
                  </a:ext>
                </a:extLst>
              </p:cNvPr>
              <p:cNvSpPr/>
              <p:nvPr/>
            </p:nvSpPr>
            <p:spPr>
              <a:xfrm flipH="1">
                <a:off x="3071859" y="7840115"/>
                <a:ext cx="2348296" cy="839521"/>
              </a:xfrm>
              <a:prstGeom prst="rect">
                <a:avLst/>
              </a:prstGeom>
            </p:spPr>
            <p:txBody>
              <a:bodyPr wrap="square">
                <a:spAutoFit/>
              </a:bodyPr>
              <a:lstStyle/>
              <a:p>
                <a:pPr algn="ctr" defTabSz="914217"/>
                <a:r>
                  <a:rPr lang="en-US" sz="1400">
                    <a:solidFill>
                      <a:srgbClr val="FFFFFF"/>
                    </a:solidFill>
                    <a:latin typeface="Poppins Medium" pitchFamily="2" charset="77"/>
                    <a:ea typeface="Roboto Medium" panose="02000000000000000000" pitchFamily="2" charset="0"/>
                    <a:cs typeface="Poppins Medium" pitchFamily="2" charset="77"/>
                  </a:rPr>
                  <a:t>Evaluated in ED</a:t>
                </a:r>
                <a:endParaRPr lang="en-US" sz="2200">
                  <a:solidFill>
                    <a:srgbClr val="FFFFFF"/>
                  </a:solidFill>
                  <a:latin typeface="Poppins Medium" pitchFamily="2" charset="77"/>
                  <a:ea typeface="Roboto Medium" panose="02000000000000000000" pitchFamily="2" charset="0"/>
                  <a:cs typeface="Poppins Medium" pitchFamily="2" charset="77"/>
                </a:endParaRPr>
              </a:p>
            </p:txBody>
          </p:sp>
        </p:grpSp>
        <p:grpSp>
          <p:nvGrpSpPr>
            <p:cNvPr id="9" name="Group 8">
              <a:extLst>
                <a:ext uri="{FF2B5EF4-FFF2-40B4-BE49-F238E27FC236}">
                  <a16:creationId xmlns:a16="http://schemas.microsoft.com/office/drawing/2014/main" id="{1EFC9510-01C5-5949-B58B-7ACF9524B43B}"/>
                </a:ext>
              </a:extLst>
            </p:cNvPr>
            <p:cNvGrpSpPr/>
            <p:nvPr/>
          </p:nvGrpSpPr>
          <p:grpSpPr>
            <a:xfrm>
              <a:off x="3672590" y="4141183"/>
              <a:ext cx="5344130" cy="6144747"/>
              <a:chOff x="3681558" y="4123539"/>
              <a:chExt cx="5662884" cy="6511255"/>
            </a:xfrm>
          </p:grpSpPr>
          <p:grpSp>
            <p:nvGrpSpPr>
              <p:cNvPr id="48" name="Group 47">
                <a:extLst>
                  <a:ext uri="{FF2B5EF4-FFF2-40B4-BE49-F238E27FC236}">
                    <a16:creationId xmlns:a16="http://schemas.microsoft.com/office/drawing/2014/main" id="{2A290D7F-C06C-B046-AD87-D1D618994C0A}"/>
                  </a:ext>
                </a:extLst>
              </p:cNvPr>
              <p:cNvGrpSpPr/>
              <p:nvPr/>
            </p:nvGrpSpPr>
            <p:grpSpPr>
              <a:xfrm>
                <a:off x="3681558" y="7684350"/>
                <a:ext cx="2919595" cy="2745054"/>
                <a:chOff x="7491565" y="6657376"/>
                <a:chExt cx="2919595" cy="2745054"/>
              </a:xfrm>
            </p:grpSpPr>
            <p:sp>
              <p:nvSpPr>
                <p:cNvPr id="49" name="Oval 48">
                  <a:extLst>
                    <a:ext uri="{FF2B5EF4-FFF2-40B4-BE49-F238E27FC236}">
                      <a16:creationId xmlns:a16="http://schemas.microsoft.com/office/drawing/2014/main" id="{077CF729-FB18-5E45-8361-36122F362544}"/>
                    </a:ext>
                  </a:extLst>
                </p:cNvPr>
                <p:cNvSpPr/>
                <p:nvPr/>
              </p:nvSpPr>
              <p:spPr>
                <a:xfrm>
                  <a:off x="7491565" y="6657376"/>
                  <a:ext cx="2919595" cy="274505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en-US" sz="1400">
                    <a:solidFill>
                      <a:srgbClr val="FFFFFF"/>
                    </a:solidFill>
                    <a:latin typeface="Calibri" panose="020F0502020204030204"/>
                  </a:endParaRPr>
                </a:p>
              </p:txBody>
            </p:sp>
            <p:sp>
              <p:nvSpPr>
                <p:cNvPr id="57" name="Rectangle 56">
                  <a:extLst>
                    <a:ext uri="{FF2B5EF4-FFF2-40B4-BE49-F238E27FC236}">
                      <a16:creationId xmlns:a16="http://schemas.microsoft.com/office/drawing/2014/main" id="{E4F3B93B-A32D-2D4B-BD05-0F8B4EBE08EE}"/>
                    </a:ext>
                  </a:extLst>
                </p:cNvPr>
                <p:cNvSpPr/>
                <p:nvPr/>
              </p:nvSpPr>
              <p:spPr>
                <a:xfrm flipH="1">
                  <a:off x="7504081" y="7465247"/>
                  <a:ext cx="2878072" cy="1255898"/>
                </a:xfrm>
                <a:prstGeom prst="rect">
                  <a:avLst/>
                </a:prstGeom>
              </p:spPr>
              <p:txBody>
                <a:bodyPr wrap="square">
                  <a:spAutoFit/>
                </a:bodyPr>
                <a:lstStyle/>
                <a:p>
                  <a:pPr algn="ctr" defTabSz="914217"/>
                  <a:r>
                    <a:rPr lang="en-US" sz="1400">
                      <a:solidFill>
                        <a:srgbClr val="FFFFFF"/>
                      </a:solidFill>
                      <a:latin typeface="Poppins Medium" pitchFamily="2" charset="77"/>
                      <a:ea typeface="Roboto Medium" panose="02000000000000000000" pitchFamily="2" charset="0"/>
                      <a:cs typeface="Poppins Medium" pitchFamily="2" charset="77"/>
                    </a:rPr>
                    <a:t>Call 911/988</a:t>
                  </a:r>
                </a:p>
                <a:p>
                  <a:pPr algn="ctr" defTabSz="914217"/>
                  <a:r>
                    <a:rPr lang="en-US" sz="1400">
                      <a:solidFill>
                        <a:srgbClr val="FFFFFF"/>
                      </a:solidFill>
                      <a:latin typeface="Poppins Medium" pitchFamily="2" charset="77"/>
                      <a:ea typeface="Roboto Medium" panose="02000000000000000000" pitchFamily="2" charset="0"/>
                      <a:cs typeface="Poppins Medium" pitchFamily="2" charset="77"/>
                    </a:rPr>
                    <a:t>Police/crisis </a:t>
                  </a:r>
                </a:p>
                <a:p>
                  <a:pPr algn="ctr" defTabSz="914217"/>
                  <a:r>
                    <a:rPr lang="en-US" sz="1400">
                      <a:solidFill>
                        <a:srgbClr val="FFFFFF"/>
                      </a:solidFill>
                      <a:latin typeface="Poppins Medium" pitchFamily="2" charset="77"/>
                      <a:ea typeface="Roboto Medium" panose="02000000000000000000" pitchFamily="2" charset="0"/>
                      <a:cs typeface="Poppins Medium" pitchFamily="2" charset="77"/>
                    </a:rPr>
                    <a:t>may EP</a:t>
                  </a:r>
                </a:p>
              </p:txBody>
            </p:sp>
          </p:grpSp>
          <p:grpSp>
            <p:nvGrpSpPr>
              <p:cNvPr id="2" name="Group 1">
                <a:extLst>
                  <a:ext uri="{FF2B5EF4-FFF2-40B4-BE49-F238E27FC236}">
                    <a16:creationId xmlns:a16="http://schemas.microsoft.com/office/drawing/2014/main" id="{0DA28603-748C-4E4A-BF88-2CFD6AD8096B}"/>
                  </a:ext>
                </a:extLst>
              </p:cNvPr>
              <p:cNvGrpSpPr/>
              <p:nvPr/>
            </p:nvGrpSpPr>
            <p:grpSpPr>
              <a:xfrm>
                <a:off x="5641134" y="4123539"/>
                <a:ext cx="3703308" cy="2861946"/>
                <a:chOff x="7204097" y="6488630"/>
                <a:chExt cx="3703308" cy="2861946"/>
              </a:xfrm>
            </p:grpSpPr>
            <p:sp>
              <p:nvSpPr>
                <p:cNvPr id="41" name="Oval 40">
                  <a:extLst>
                    <a:ext uri="{FF2B5EF4-FFF2-40B4-BE49-F238E27FC236}">
                      <a16:creationId xmlns:a16="http://schemas.microsoft.com/office/drawing/2014/main" id="{0512D0A3-C33E-B44F-842F-01A89FCDAE45}"/>
                    </a:ext>
                  </a:extLst>
                </p:cNvPr>
                <p:cNvSpPr/>
                <p:nvPr/>
              </p:nvSpPr>
              <p:spPr>
                <a:xfrm>
                  <a:off x="7433811" y="6488630"/>
                  <a:ext cx="3039669" cy="286194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en-US" sz="1400">
                    <a:solidFill>
                      <a:srgbClr val="FFFFFF"/>
                    </a:solidFill>
                    <a:latin typeface="Calibri" panose="020F0502020204030204"/>
                  </a:endParaRPr>
                </a:p>
              </p:txBody>
            </p:sp>
            <p:sp>
              <p:nvSpPr>
                <p:cNvPr id="42" name="Rectangle 41">
                  <a:extLst>
                    <a:ext uri="{FF2B5EF4-FFF2-40B4-BE49-F238E27FC236}">
                      <a16:creationId xmlns:a16="http://schemas.microsoft.com/office/drawing/2014/main" id="{BAC300FA-9B6D-9D46-93AB-E482CD5EA216}"/>
                    </a:ext>
                  </a:extLst>
                </p:cNvPr>
                <p:cNvSpPr/>
                <p:nvPr/>
              </p:nvSpPr>
              <p:spPr>
                <a:xfrm flipH="1">
                  <a:off x="7204097" y="7287232"/>
                  <a:ext cx="3703308" cy="941923"/>
                </a:xfrm>
                <a:prstGeom prst="rect">
                  <a:avLst/>
                </a:prstGeom>
              </p:spPr>
              <p:txBody>
                <a:bodyPr wrap="square">
                  <a:spAutoFit/>
                </a:bodyPr>
                <a:lstStyle/>
                <a:p>
                  <a:pPr algn="ctr" defTabSz="914217"/>
                  <a:r>
                    <a:rPr lang="en-US" sz="1500">
                      <a:solidFill>
                        <a:srgbClr val="FFFFFF"/>
                      </a:solidFill>
                      <a:latin typeface="Poppins Medium" pitchFamily="2" charset="77"/>
                      <a:ea typeface="Roboto Medium" panose="02000000000000000000" pitchFamily="2" charset="0"/>
                      <a:cs typeface="Poppins Medium" pitchFamily="2" charset="77"/>
                    </a:rPr>
                    <a:t>Concern for Dangerousness</a:t>
                  </a:r>
                </a:p>
              </p:txBody>
            </p:sp>
          </p:grpSp>
          <p:grpSp>
            <p:nvGrpSpPr>
              <p:cNvPr id="5" name="Group 4">
                <a:extLst>
                  <a:ext uri="{FF2B5EF4-FFF2-40B4-BE49-F238E27FC236}">
                    <a16:creationId xmlns:a16="http://schemas.microsoft.com/office/drawing/2014/main" id="{8007A898-EE43-D44F-A65D-D64B86887AA9}"/>
                  </a:ext>
                </a:extLst>
              </p:cNvPr>
              <p:cNvGrpSpPr/>
              <p:nvPr/>
            </p:nvGrpSpPr>
            <p:grpSpPr>
              <a:xfrm>
                <a:off x="5970624" y="6925296"/>
                <a:ext cx="2718512" cy="1273597"/>
                <a:chOff x="14453419" y="8552640"/>
                <a:chExt cx="2718512" cy="1579721"/>
              </a:xfrm>
            </p:grpSpPr>
            <p:cxnSp>
              <p:nvCxnSpPr>
                <p:cNvPr id="60" name="Straight Connector 59">
                  <a:extLst>
                    <a:ext uri="{FF2B5EF4-FFF2-40B4-BE49-F238E27FC236}">
                      <a16:creationId xmlns:a16="http://schemas.microsoft.com/office/drawing/2014/main" id="{9232A3FA-DAC2-6D44-BE75-06E8E2E55EAE}"/>
                    </a:ext>
                  </a:extLst>
                </p:cNvPr>
                <p:cNvCxnSpPr>
                  <a:cxnSpLocks/>
                </p:cNvCxnSpPr>
                <p:nvPr/>
              </p:nvCxnSpPr>
              <p:spPr>
                <a:xfrm flipH="1">
                  <a:off x="14453419" y="8595046"/>
                  <a:ext cx="1335157" cy="1537315"/>
                </a:xfrm>
                <a:prstGeom prst="line">
                  <a:avLst/>
                </a:prstGeom>
                <a:ln w="25400">
                  <a:solidFill>
                    <a:schemeClr val="bg1">
                      <a:lumMod val="85000"/>
                    </a:schemeClr>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CF737D27-8B52-B344-9983-1A8CB80EA6B5}"/>
                    </a:ext>
                  </a:extLst>
                </p:cNvPr>
                <p:cNvCxnSpPr>
                  <a:cxnSpLocks/>
                </p:cNvCxnSpPr>
                <p:nvPr/>
              </p:nvCxnSpPr>
              <p:spPr>
                <a:xfrm>
                  <a:off x="15931754" y="8552640"/>
                  <a:ext cx="1240177" cy="1461773"/>
                </a:xfrm>
                <a:prstGeom prst="line">
                  <a:avLst/>
                </a:prstGeom>
                <a:ln w="25400">
                  <a:solidFill>
                    <a:schemeClr val="bg1">
                      <a:lumMod val="85000"/>
                    </a:schemeClr>
                  </a:solidFill>
                  <a:headEnd type="oval"/>
                  <a:tailEnd type="oval"/>
                </a:ln>
              </p:spPr>
              <p:style>
                <a:lnRef idx="1">
                  <a:schemeClr val="accent1"/>
                </a:lnRef>
                <a:fillRef idx="0">
                  <a:schemeClr val="accent1"/>
                </a:fillRef>
                <a:effectRef idx="0">
                  <a:schemeClr val="accent1"/>
                </a:effectRef>
                <a:fontRef idx="minor">
                  <a:schemeClr val="tx1"/>
                </a:fontRef>
              </p:style>
            </p:cxnSp>
          </p:grpSp>
          <p:grpSp>
            <p:nvGrpSpPr>
              <p:cNvPr id="63" name="Group 62">
                <a:extLst>
                  <a:ext uri="{FF2B5EF4-FFF2-40B4-BE49-F238E27FC236}">
                    <a16:creationId xmlns:a16="http://schemas.microsoft.com/office/drawing/2014/main" id="{A0D2084C-BC87-D54E-89E8-5BDB14F8B609}"/>
                  </a:ext>
                </a:extLst>
              </p:cNvPr>
              <p:cNvGrpSpPr/>
              <p:nvPr/>
            </p:nvGrpSpPr>
            <p:grpSpPr>
              <a:xfrm>
                <a:off x="5905196" y="10212706"/>
                <a:ext cx="2945686" cy="422088"/>
                <a:chOff x="16659243" y="8422755"/>
                <a:chExt cx="2945686" cy="523542"/>
              </a:xfrm>
            </p:grpSpPr>
            <p:cxnSp>
              <p:nvCxnSpPr>
                <p:cNvPr id="64" name="Straight Connector 63">
                  <a:extLst>
                    <a:ext uri="{FF2B5EF4-FFF2-40B4-BE49-F238E27FC236}">
                      <a16:creationId xmlns:a16="http://schemas.microsoft.com/office/drawing/2014/main" id="{97DE90F8-0D6F-B943-9155-57D2C9ECF92C}"/>
                    </a:ext>
                  </a:extLst>
                </p:cNvPr>
                <p:cNvCxnSpPr>
                  <a:cxnSpLocks/>
                </p:cNvCxnSpPr>
                <p:nvPr/>
              </p:nvCxnSpPr>
              <p:spPr>
                <a:xfrm flipH="1">
                  <a:off x="19268826" y="8422755"/>
                  <a:ext cx="336103" cy="419401"/>
                </a:xfrm>
                <a:prstGeom prst="line">
                  <a:avLst/>
                </a:prstGeom>
                <a:ln w="25400">
                  <a:solidFill>
                    <a:schemeClr val="bg1">
                      <a:lumMod val="85000"/>
                    </a:schemeClr>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1912D34C-AD4B-7345-912C-F4760B8F6134}"/>
                    </a:ext>
                  </a:extLst>
                </p:cNvPr>
                <p:cNvCxnSpPr>
                  <a:cxnSpLocks/>
                </p:cNvCxnSpPr>
                <p:nvPr/>
              </p:nvCxnSpPr>
              <p:spPr>
                <a:xfrm>
                  <a:off x="16659243" y="8556910"/>
                  <a:ext cx="307374" cy="389387"/>
                </a:xfrm>
                <a:prstGeom prst="line">
                  <a:avLst/>
                </a:prstGeom>
                <a:ln w="25400">
                  <a:solidFill>
                    <a:schemeClr val="bg1">
                      <a:lumMod val="85000"/>
                    </a:schemeClr>
                  </a:solidFill>
                  <a:headEnd type="oval"/>
                  <a:tailEnd type="oval"/>
                </a:ln>
              </p:spPr>
              <p:style>
                <a:lnRef idx="1">
                  <a:schemeClr val="accent1"/>
                </a:lnRef>
                <a:fillRef idx="0">
                  <a:schemeClr val="accent1"/>
                </a:fillRef>
                <a:effectRef idx="0">
                  <a:schemeClr val="accent1"/>
                </a:effectRef>
                <a:fontRef idx="minor">
                  <a:schemeClr val="tx1"/>
                </a:fontRef>
              </p:style>
            </p:cxnSp>
          </p:grpSp>
        </p:grpSp>
        <p:grpSp>
          <p:nvGrpSpPr>
            <p:cNvPr id="88" name="Group 87">
              <a:extLst>
                <a:ext uri="{FF2B5EF4-FFF2-40B4-BE49-F238E27FC236}">
                  <a16:creationId xmlns:a16="http://schemas.microsoft.com/office/drawing/2014/main" id="{6DC53AE7-F223-CE46-A5CE-A7065451C9F4}"/>
                </a:ext>
              </a:extLst>
            </p:cNvPr>
            <p:cNvGrpSpPr/>
            <p:nvPr/>
          </p:nvGrpSpPr>
          <p:grpSpPr>
            <a:xfrm>
              <a:off x="3241235" y="11518429"/>
              <a:ext cx="2488849" cy="1709419"/>
              <a:chOff x="1216353" y="7646269"/>
              <a:chExt cx="2488849" cy="1709419"/>
            </a:xfrm>
          </p:grpSpPr>
          <p:sp>
            <p:nvSpPr>
              <p:cNvPr id="89" name="Rounded Rectangle 88">
                <a:extLst>
                  <a:ext uri="{FF2B5EF4-FFF2-40B4-BE49-F238E27FC236}">
                    <a16:creationId xmlns:a16="http://schemas.microsoft.com/office/drawing/2014/main" id="{8F646438-8EDC-4F4F-B35C-6D4F071D5143}"/>
                  </a:ext>
                </a:extLst>
              </p:cNvPr>
              <p:cNvSpPr/>
              <p:nvPr/>
            </p:nvSpPr>
            <p:spPr>
              <a:xfrm>
                <a:off x="1216353" y="7646269"/>
                <a:ext cx="2488849" cy="1709419"/>
              </a:xfrm>
              <a:prstGeom prst="roundRect">
                <a:avLst>
                  <a:gd name="adj"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en-US" sz="1600">
                  <a:solidFill>
                    <a:srgbClr val="FFFFFF"/>
                  </a:solidFill>
                  <a:latin typeface="Calibri" panose="020F0502020204030204"/>
                </a:endParaRPr>
              </a:p>
            </p:txBody>
          </p:sp>
          <p:sp>
            <p:nvSpPr>
              <p:cNvPr id="90" name="Rectangle 89">
                <a:extLst>
                  <a:ext uri="{FF2B5EF4-FFF2-40B4-BE49-F238E27FC236}">
                    <a16:creationId xmlns:a16="http://schemas.microsoft.com/office/drawing/2014/main" id="{74BCCDC8-B025-C743-8DC0-9D2D25939606}"/>
                  </a:ext>
                </a:extLst>
              </p:cNvPr>
              <p:cNvSpPr/>
              <p:nvPr/>
            </p:nvSpPr>
            <p:spPr>
              <a:xfrm flipH="1">
                <a:off x="1269603" y="8101435"/>
                <a:ext cx="2348296" cy="543219"/>
              </a:xfrm>
              <a:prstGeom prst="rect">
                <a:avLst/>
              </a:prstGeom>
            </p:spPr>
            <p:txBody>
              <a:bodyPr wrap="square">
                <a:spAutoFit/>
              </a:bodyPr>
              <a:lstStyle/>
              <a:p>
                <a:pPr algn="ctr" defTabSz="914217"/>
                <a:r>
                  <a:rPr lang="en-US" sz="1600">
                    <a:solidFill>
                      <a:srgbClr val="FFFFFF"/>
                    </a:solidFill>
                    <a:latin typeface="Poppins Medium" pitchFamily="2" charset="77"/>
                    <a:ea typeface="Roboto Medium" panose="02000000000000000000" pitchFamily="2" charset="0"/>
                    <a:cs typeface="Poppins Medium" pitchFamily="2" charset="77"/>
                  </a:rPr>
                  <a:t>Admit</a:t>
                </a:r>
              </a:p>
            </p:txBody>
          </p:sp>
        </p:grpSp>
        <p:grpSp>
          <p:nvGrpSpPr>
            <p:cNvPr id="12" name="Group 11">
              <a:extLst>
                <a:ext uri="{FF2B5EF4-FFF2-40B4-BE49-F238E27FC236}">
                  <a16:creationId xmlns:a16="http://schemas.microsoft.com/office/drawing/2014/main" id="{3591A6F4-973E-FE4B-97D5-E76B2C5D5A83}"/>
                </a:ext>
              </a:extLst>
            </p:cNvPr>
            <p:cNvGrpSpPr/>
            <p:nvPr/>
          </p:nvGrpSpPr>
          <p:grpSpPr>
            <a:xfrm>
              <a:off x="10935513" y="4451831"/>
              <a:ext cx="12009399" cy="7576691"/>
              <a:chOff x="9217549" y="4183617"/>
              <a:chExt cx="12009399" cy="7576691"/>
            </a:xfrm>
          </p:grpSpPr>
          <p:sp>
            <p:nvSpPr>
              <p:cNvPr id="114" name="Rectangle: Rounded Corners 11">
                <a:extLst>
                  <a:ext uri="{FF2B5EF4-FFF2-40B4-BE49-F238E27FC236}">
                    <a16:creationId xmlns:a16="http://schemas.microsoft.com/office/drawing/2014/main" id="{024366F3-E711-124F-91E8-A17864D52CD8}"/>
                  </a:ext>
                </a:extLst>
              </p:cNvPr>
              <p:cNvSpPr/>
              <p:nvPr/>
            </p:nvSpPr>
            <p:spPr>
              <a:xfrm>
                <a:off x="9217549" y="4704409"/>
                <a:ext cx="5889646" cy="1622232"/>
              </a:xfrm>
              <a:prstGeom prst="roundRect">
                <a:avLst>
                  <a:gd name="adj" fmla="val 50000"/>
                </a:avLst>
              </a:prstGeom>
              <a:solidFill>
                <a:schemeClr val="tx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en-US">
                  <a:solidFill>
                    <a:srgbClr val="FFFFFF"/>
                  </a:solidFill>
                  <a:latin typeface="Calibri" panose="020F0502020204030204"/>
                </a:endParaRPr>
              </a:p>
            </p:txBody>
          </p:sp>
          <p:sp>
            <p:nvSpPr>
              <p:cNvPr id="115" name="Rectangle: Rounded Corners 25">
                <a:extLst>
                  <a:ext uri="{FF2B5EF4-FFF2-40B4-BE49-F238E27FC236}">
                    <a16:creationId xmlns:a16="http://schemas.microsoft.com/office/drawing/2014/main" id="{5AB2B42D-D832-B34D-BDF2-516C2205C896}"/>
                  </a:ext>
                </a:extLst>
              </p:cNvPr>
              <p:cNvSpPr/>
              <p:nvPr/>
            </p:nvSpPr>
            <p:spPr>
              <a:xfrm>
                <a:off x="9340764" y="7416082"/>
                <a:ext cx="5889646" cy="1622232"/>
              </a:xfrm>
              <a:prstGeom prst="roundRect">
                <a:avLst>
                  <a:gd name="adj" fmla="val 50000"/>
                </a:avLst>
              </a:prstGeom>
              <a:solidFill>
                <a:schemeClr val="tx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en-US">
                  <a:solidFill>
                    <a:srgbClr val="FFFFFF"/>
                  </a:solidFill>
                  <a:latin typeface="Calibri" panose="020F0502020204030204"/>
                </a:endParaRPr>
              </a:p>
            </p:txBody>
          </p:sp>
          <p:sp>
            <p:nvSpPr>
              <p:cNvPr id="116" name="Rectangle: Rounded Corners 26">
                <a:extLst>
                  <a:ext uri="{FF2B5EF4-FFF2-40B4-BE49-F238E27FC236}">
                    <a16:creationId xmlns:a16="http://schemas.microsoft.com/office/drawing/2014/main" id="{D7E1A0E2-10F7-014D-B727-EA497AB54192}"/>
                  </a:ext>
                </a:extLst>
              </p:cNvPr>
              <p:cNvSpPr/>
              <p:nvPr/>
            </p:nvSpPr>
            <p:spPr>
              <a:xfrm>
                <a:off x="9217549" y="10138076"/>
                <a:ext cx="5889647" cy="1622232"/>
              </a:xfrm>
              <a:prstGeom prst="roundRect">
                <a:avLst>
                  <a:gd name="adj" fmla="val 50000"/>
                </a:avLst>
              </a:prstGeom>
              <a:solidFill>
                <a:schemeClr val="tx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en-US">
                  <a:solidFill>
                    <a:srgbClr val="FFFFFF"/>
                  </a:solidFill>
                  <a:latin typeface="Calibri" panose="020F0502020204030204"/>
                </a:endParaRPr>
              </a:p>
            </p:txBody>
          </p:sp>
          <p:sp>
            <p:nvSpPr>
              <p:cNvPr id="117" name="Oval 116">
                <a:extLst>
                  <a:ext uri="{FF2B5EF4-FFF2-40B4-BE49-F238E27FC236}">
                    <a16:creationId xmlns:a16="http://schemas.microsoft.com/office/drawing/2014/main" id="{CCA595FB-6602-484C-8861-DEEC97E9BEAF}"/>
                  </a:ext>
                </a:extLst>
              </p:cNvPr>
              <p:cNvSpPr/>
              <p:nvPr/>
            </p:nvSpPr>
            <p:spPr>
              <a:xfrm>
                <a:off x="13549035" y="4869101"/>
                <a:ext cx="1531700" cy="133106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2400">
                    <a:solidFill>
                      <a:srgbClr val="FFFFFF"/>
                    </a:solidFill>
                    <a:latin typeface="Poppins Medium" pitchFamily="2" charset="77"/>
                    <a:ea typeface="Lato" panose="020F0502020204030203" pitchFamily="34" charset="0"/>
                    <a:cs typeface="Poppins Medium" pitchFamily="2" charset="77"/>
                  </a:rPr>
                  <a:t>1</a:t>
                </a:r>
              </a:p>
            </p:txBody>
          </p:sp>
          <p:sp>
            <p:nvSpPr>
              <p:cNvPr id="118" name="Oval 117">
                <a:extLst>
                  <a:ext uri="{FF2B5EF4-FFF2-40B4-BE49-F238E27FC236}">
                    <a16:creationId xmlns:a16="http://schemas.microsoft.com/office/drawing/2014/main" id="{9484D577-65A2-AE40-ADCA-1F60C3CFC700}"/>
                  </a:ext>
                </a:extLst>
              </p:cNvPr>
              <p:cNvSpPr/>
              <p:nvPr/>
            </p:nvSpPr>
            <p:spPr>
              <a:xfrm>
                <a:off x="13580048" y="7629190"/>
                <a:ext cx="1669795" cy="131289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2400">
                    <a:solidFill>
                      <a:srgbClr val="FFFFFF"/>
                    </a:solidFill>
                    <a:latin typeface="Poppins Medium" pitchFamily="2" charset="77"/>
                    <a:ea typeface="Lato" panose="020F0502020204030203" pitchFamily="34" charset="0"/>
                    <a:cs typeface="Poppins Medium" pitchFamily="2" charset="77"/>
                  </a:rPr>
                  <a:t>2</a:t>
                </a:r>
              </a:p>
            </p:txBody>
          </p:sp>
          <p:sp>
            <p:nvSpPr>
              <p:cNvPr id="119" name="Oval 118">
                <a:extLst>
                  <a:ext uri="{FF2B5EF4-FFF2-40B4-BE49-F238E27FC236}">
                    <a16:creationId xmlns:a16="http://schemas.microsoft.com/office/drawing/2014/main" id="{99DB5EDC-5AFC-344D-A03D-1FF75BCD74D5}"/>
                  </a:ext>
                </a:extLst>
              </p:cNvPr>
              <p:cNvSpPr/>
              <p:nvPr/>
            </p:nvSpPr>
            <p:spPr>
              <a:xfrm>
                <a:off x="13605612" y="10283659"/>
                <a:ext cx="1531700" cy="133106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2400">
                    <a:solidFill>
                      <a:srgbClr val="FFFFFF"/>
                    </a:solidFill>
                    <a:latin typeface="Poppins Medium" pitchFamily="2" charset="77"/>
                    <a:ea typeface="Lato" panose="020F0502020204030203" pitchFamily="34" charset="0"/>
                    <a:cs typeface="Poppins Medium" pitchFamily="2" charset="77"/>
                  </a:rPr>
                  <a:t>3</a:t>
                </a:r>
              </a:p>
            </p:txBody>
          </p:sp>
          <p:sp>
            <p:nvSpPr>
              <p:cNvPr id="120" name="Rectangle 56">
                <a:extLst>
                  <a:ext uri="{FF2B5EF4-FFF2-40B4-BE49-F238E27FC236}">
                    <a16:creationId xmlns:a16="http://schemas.microsoft.com/office/drawing/2014/main" id="{5F0F5118-4FEC-3343-9196-CA4F03E5A98C}"/>
                  </a:ext>
                </a:extLst>
              </p:cNvPr>
              <p:cNvSpPr/>
              <p:nvPr/>
            </p:nvSpPr>
            <p:spPr>
              <a:xfrm>
                <a:off x="15337300" y="4183617"/>
                <a:ext cx="5889648" cy="2222261"/>
              </a:xfrm>
              <a:prstGeom prst="rect">
                <a:avLst/>
              </a:prstGeom>
            </p:spPr>
            <p:txBody>
              <a:bodyPr wrap="square">
                <a:spAutoFit/>
              </a:bodyPr>
              <a:lstStyle/>
              <a:p>
                <a:pPr defTabSz="914217"/>
                <a:r>
                  <a:rPr lang="en-US" sz="1400">
                    <a:solidFill>
                      <a:schemeClr val="tx2"/>
                    </a:solidFill>
                    <a:latin typeface="Lato" panose="020F0502020204030203" pitchFamily="34" charset="0"/>
                    <a:ea typeface="Lato" panose="020F0502020204030203" pitchFamily="34" charset="0"/>
                    <a:cs typeface="Lato" panose="020F0502020204030203" pitchFamily="34" charset="0"/>
                  </a:rPr>
                  <a:t>Reason to believe the individual has a mental disorder and presents a danger to the life or safety of the individual or of others.  Concern for dangerousness: harm to self or others, not taking care of activities of daily living.</a:t>
                </a:r>
              </a:p>
            </p:txBody>
          </p:sp>
          <p:sp>
            <p:nvSpPr>
              <p:cNvPr id="121" name="CuadroTexto 395">
                <a:extLst>
                  <a:ext uri="{FF2B5EF4-FFF2-40B4-BE49-F238E27FC236}">
                    <a16:creationId xmlns:a16="http://schemas.microsoft.com/office/drawing/2014/main" id="{91A74927-697D-9C40-BE55-E6DEEB9F3084}"/>
                  </a:ext>
                </a:extLst>
              </p:cNvPr>
              <p:cNvSpPr txBox="1"/>
              <p:nvPr/>
            </p:nvSpPr>
            <p:spPr>
              <a:xfrm>
                <a:off x="9645308" y="5182592"/>
                <a:ext cx="3274443" cy="592603"/>
              </a:xfrm>
              <a:prstGeom prst="rect">
                <a:avLst/>
              </a:prstGeom>
              <a:noFill/>
            </p:spPr>
            <p:txBody>
              <a:bodyPr wrap="square" rtlCol="0">
                <a:spAutoFit/>
              </a:bodyPr>
              <a:lstStyle/>
              <a:p>
                <a:pPr defTabSz="914217"/>
                <a:r>
                  <a:rPr lang="en-US">
                    <a:solidFill>
                      <a:srgbClr val="374556"/>
                    </a:solidFill>
                    <a:latin typeface="Poppins Medium" pitchFamily="2" charset="77"/>
                    <a:ea typeface="Lato Semibold" panose="020F0502020204030203" pitchFamily="34" charset="0"/>
                    <a:cs typeface="Poppins Medium" pitchFamily="2" charset="77"/>
                  </a:rPr>
                  <a:t>Concern </a:t>
                </a:r>
              </a:p>
            </p:txBody>
          </p:sp>
          <p:sp>
            <p:nvSpPr>
              <p:cNvPr id="122" name="CuadroTexto 395">
                <a:extLst>
                  <a:ext uri="{FF2B5EF4-FFF2-40B4-BE49-F238E27FC236}">
                    <a16:creationId xmlns:a16="http://schemas.microsoft.com/office/drawing/2014/main" id="{D68F2F44-1F94-B04E-9261-614D99A0D6A3}"/>
                  </a:ext>
                </a:extLst>
              </p:cNvPr>
              <p:cNvSpPr txBox="1"/>
              <p:nvPr/>
            </p:nvSpPr>
            <p:spPr>
              <a:xfrm>
                <a:off x="9604471" y="7684403"/>
                <a:ext cx="4331637" cy="1037055"/>
              </a:xfrm>
              <a:prstGeom prst="rect">
                <a:avLst/>
              </a:prstGeom>
              <a:noFill/>
            </p:spPr>
            <p:txBody>
              <a:bodyPr wrap="square" rtlCol="0">
                <a:spAutoFit/>
              </a:bodyPr>
              <a:lstStyle/>
              <a:p>
                <a:pPr defTabSz="914217"/>
                <a:r>
                  <a:rPr lang="en-US">
                    <a:solidFill>
                      <a:srgbClr val="374556"/>
                    </a:solidFill>
                    <a:latin typeface="Poppins Medium" pitchFamily="2" charset="77"/>
                    <a:ea typeface="Lato Semibold" panose="020F0502020204030203" pitchFamily="34" charset="0"/>
                    <a:cs typeface="Poppins Medium" pitchFamily="2" charset="77"/>
                  </a:rPr>
                  <a:t>Complete Emergency Petition</a:t>
                </a:r>
              </a:p>
            </p:txBody>
          </p:sp>
          <p:sp>
            <p:nvSpPr>
              <p:cNvPr id="123" name="CuadroTexto 395">
                <a:extLst>
                  <a:ext uri="{FF2B5EF4-FFF2-40B4-BE49-F238E27FC236}">
                    <a16:creationId xmlns:a16="http://schemas.microsoft.com/office/drawing/2014/main" id="{E3ADBE3E-6675-F644-829E-13FA57E86F1A}"/>
                  </a:ext>
                </a:extLst>
              </p:cNvPr>
              <p:cNvSpPr txBox="1"/>
              <p:nvPr/>
            </p:nvSpPr>
            <p:spPr>
              <a:xfrm>
                <a:off x="9447281" y="10407007"/>
                <a:ext cx="4924181" cy="1037055"/>
              </a:xfrm>
              <a:prstGeom prst="rect">
                <a:avLst/>
              </a:prstGeom>
              <a:noFill/>
            </p:spPr>
            <p:txBody>
              <a:bodyPr wrap="square" rtlCol="0">
                <a:spAutoFit/>
              </a:bodyPr>
              <a:lstStyle/>
              <a:p>
                <a:pPr defTabSz="914217"/>
                <a:r>
                  <a:rPr lang="en-US">
                    <a:solidFill>
                      <a:srgbClr val="374556"/>
                    </a:solidFill>
                    <a:latin typeface="Poppins Medium" pitchFamily="2" charset="77"/>
                    <a:ea typeface="Lato Semibold" panose="020F0502020204030203" pitchFamily="34" charset="0"/>
                    <a:cs typeface="Poppins Medium" pitchFamily="2" charset="77"/>
                  </a:rPr>
                  <a:t>Have an emergency evaluation</a:t>
                </a:r>
              </a:p>
            </p:txBody>
          </p:sp>
          <p:sp>
            <p:nvSpPr>
              <p:cNvPr id="124" name="Rectangle 56">
                <a:extLst>
                  <a:ext uri="{FF2B5EF4-FFF2-40B4-BE49-F238E27FC236}">
                    <a16:creationId xmlns:a16="http://schemas.microsoft.com/office/drawing/2014/main" id="{0B4B40F8-798E-3347-8BFA-30B2CB5D438E}"/>
                  </a:ext>
                </a:extLst>
              </p:cNvPr>
              <p:cNvSpPr/>
              <p:nvPr/>
            </p:nvSpPr>
            <p:spPr>
              <a:xfrm>
                <a:off x="15433691" y="7481240"/>
                <a:ext cx="5679767" cy="2567945"/>
              </a:xfrm>
              <a:prstGeom prst="rect">
                <a:avLst/>
              </a:prstGeom>
            </p:spPr>
            <p:txBody>
              <a:bodyPr wrap="square">
                <a:spAutoFit/>
              </a:bodyPr>
              <a:lstStyle/>
              <a:p>
                <a:pPr defTabSz="914217"/>
                <a:r>
                  <a:rPr lang="en-US" sz="1400">
                    <a:solidFill>
                      <a:schemeClr val="tx2"/>
                    </a:solidFill>
                    <a:latin typeface="Lato" panose="020F0502020204030203" pitchFamily="34" charset="0"/>
                    <a:ea typeface="Lato" panose="020F0502020204030203" pitchFamily="34" charset="0"/>
                    <a:cs typeface="Lato" panose="020F0502020204030203" pitchFamily="34" charset="0"/>
                  </a:rPr>
                  <a:t>If your situation requires immediate intervention, call 911. If you call 911, police officers will come and evaluate whether the person meets the emergency petition criteria. Can also call 988 and a mobile crisis team will respond if able.</a:t>
                </a:r>
              </a:p>
            </p:txBody>
          </p:sp>
          <p:sp>
            <p:nvSpPr>
              <p:cNvPr id="125" name="Rectangle 56">
                <a:extLst>
                  <a:ext uri="{FF2B5EF4-FFF2-40B4-BE49-F238E27FC236}">
                    <a16:creationId xmlns:a16="http://schemas.microsoft.com/office/drawing/2014/main" id="{E1EC47CE-629B-D949-8EEC-8DDBBCD08E04}"/>
                  </a:ext>
                </a:extLst>
              </p:cNvPr>
              <p:cNvSpPr/>
              <p:nvPr/>
            </p:nvSpPr>
            <p:spPr>
              <a:xfrm>
                <a:off x="15450792" y="10508593"/>
                <a:ext cx="5662665" cy="1185206"/>
              </a:xfrm>
              <a:prstGeom prst="rect">
                <a:avLst/>
              </a:prstGeom>
            </p:spPr>
            <p:txBody>
              <a:bodyPr wrap="square">
                <a:spAutoFit/>
              </a:bodyPr>
              <a:lstStyle/>
              <a:p>
                <a:pPr defTabSz="914217"/>
                <a:r>
                  <a:rPr lang="en-US" sz="1400">
                    <a:solidFill>
                      <a:schemeClr val="tx2"/>
                    </a:solidFill>
                    <a:latin typeface="Lato" panose="020F0502020204030203" pitchFamily="34" charset="0"/>
                    <a:ea typeface="Lato" panose="020F0502020204030203" pitchFamily="34" charset="0"/>
                    <a:cs typeface="Lato" panose="020F0502020204030203" pitchFamily="34" charset="0"/>
                  </a:rPr>
                  <a:t>ED Evaluator will decide the appropriate treatment plan</a:t>
                </a:r>
              </a:p>
              <a:p>
                <a:pPr defTabSz="914217"/>
                <a:r>
                  <a:rPr lang="en-US" sz="1400">
                    <a:solidFill>
                      <a:schemeClr val="tx2"/>
                    </a:solidFill>
                    <a:latin typeface="Lato" panose="020F0502020204030203" pitchFamily="34" charset="0"/>
                    <a:ea typeface="Lato" panose="020F0502020204030203" pitchFamily="34" charset="0"/>
                    <a:cs typeface="Lato" panose="020F0502020204030203" pitchFamily="34" charset="0"/>
                  </a:rPr>
                  <a:t>(inpatient vs outpatient vs day hospital).</a:t>
                </a:r>
              </a:p>
            </p:txBody>
          </p:sp>
        </p:grpSp>
      </p:grpSp>
      <p:pic>
        <p:nvPicPr>
          <p:cNvPr id="13" name="Picture 12">
            <a:extLst>
              <a:ext uri="{FF2B5EF4-FFF2-40B4-BE49-F238E27FC236}">
                <a16:creationId xmlns:a16="http://schemas.microsoft.com/office/drawing/2014/main" id="{AE03CE1C-935D-4490-814C-80F5CD7ADBF3}"/>
              </a:ext>
            </a:extLst>
          </p:cNvPr>
          <p:cNvPicPr>
            <a:picLocks noChangeAspect="1"/>
          </p:cNvPicPr>
          <p:nvPr/>
        </p:nvPicPr>
        <p:blipFill>
          <a:blip r:embed="rId3"/>
          <a:stretch>
            <a:fillRect/>
          </a:stretch>
        </p:blipFill>
        <p:spPr>
          <a:xfrm>
            <a:off x="3775064" y="5282897"/>
            <a:ext cx="1451985" cy="1011035"/>
          </a:xfrm>
          <a:prstGeom prst="rect">
            <a:avLst/>
          </a:prstGeom>
        </p:spPr>
      </p:pic>
      <p:sp>
        <p:nvSpPr>
          <p:cNvPr id="15" name="TextBox 14">
            <a:extLst>
              <a:ext uri="{FF2B5EF4-FFF2-40B4-BE49-F238E27FC236}">
                <a16:creationId xmlns:a16="http://schemas.microsoft.com/office/drawing/2014/main" id="{CA40986B-0709-4FDA-955C-C62C7AACDBEA}"/>
              </a:ext>
            </a:extLst>
          </p:cNvPr>
          <p:cNvSpPr txBox="1"/>
          <p:nvPr/>
        </p:nvSpPr>
        <p:spPr>
          <a:xfrm>
            <a:off x="3895144" y="5564483"/>
            <a:ext cx="1516346" cy="338554"/>
          </a:xfrm>
          <a:prstGeom prst="rect">
            <a:avLst/>
          </a:prstGeom>
          <a:noFill/>
        </p:spPr>
        <p:txBody>
          <a:bodyPr wrap="square" rtlCol="0">
            <a:spAutoFit/>
          </a:bodyPr>
          <a:lstStyle/>
          <a:p>
            <a:pPr defTabSz="914217"/>
            <a:r>
              <a:rPr lang="en-US" sz="1600">
                <a:solidFill>
                  <a:srgbClr val="FFFFFF"/>
                </a:solidFill>
                <a:latin typeface="Poppins Medium" panose="00000600000000000000" pitchFamily="2" charset="0"/>
                <a:cs typeface="Poppins Medium" panose="00000600000000000000" pitchFamily="2" charset="0"/>
              </a:rPr>
              <a:t>Not admit</a:t>
            </a:r>
          </a:p>
        </p:txBody>
      </p:sp>
      <p:cxnSp>
        <p:nvCxnSpPr>
          <p:cNvPr id="50" name="Straight Connector 49">
            <a:extLst>
              <a:ext uri="{FF2B5EF4-FFF2-40B4-BE49-F238E27FC236}">
                <a16:creationId xmlns:a16="http://schemas.microsoft.com/office/drawing/2014/main" id="{6CB9510B-576A-4724-94B9-5BC6A0819D42}"/>
              </a:ext>
            </a:extLst>
          </p:cNvPr>
          <p:cNvCxnSpPr>
            <a:cxnSpLocks/>
          </p:cNvCxnSpPr>
          <p:nvPr/>
        </p:nvCxnSpPr>
        <p:spPr>
          <a:xfrm flipH="1">
            <a:off x="2148932" y="5233929"/>
            <a:ext cx="419896" cy="322526"/>
          </a:xfrm>
          <a:prstGeom prst="line">
            <a:avLst/>
          </a:prstGeom>
          <a:ln w="25400">
            <a:solidFill>
              <a:schemeClr val="bg1">
                <a:lumMod val="85000"/>
              </a:schemeClr>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E048F572-732B-4C24-9758-5B93CA093245}"/>
              </a:ext>
            </a:extLst>
          </p:cNvPr>
          <p:cNvCxnSpPr>
            <a:cxnSpLocks/>
          </p:cNvCxnSpPr>
          <p:nvPr/>
        </p:nvCxnSpPr>
        <p:spPr>
          <a:xfrm flipH="1" flipV="1">
            <a:off x="3430754" y="5246575"/>
            <a:ext cx="385598" cy="306443"/>
          </a:xfrm>
          <a:prstGeom prst="line">
            <a:avLst/>
          </a:prstGeom>
          <a:ln w="25400">
            <a:solidFill>
              <a:schemeClr val="bg1">
                <a:lumMod val="85000"/>
              </a:schemeClr>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5B51DD12-3423-4983-A2FB-451E08FF8C26}"/>
              </a:ext>
            </a:extLst>
          </p:cNvPr>
          <p:cNvSpPr txBox="1"/>
          <p:nvPr/>
        </p:nvSpPr>
        <p:spPr>
          <a:xfrm>
            <a:off x="2287717" y="4548405"/>
            <a:ext cx="1405937" cy="307777"/>
          </a:xfrm>
          <a:prstGeom prst="rect">
            <a:avLst/>
          </a:prstGeom>
          <a:noFill/>
        </p:spPr>
        <p:txBody>
          <a:bodyPr wrap="square" rtlCol="0">
            <a:spAutoFit/>
          </a:bodyPr>
          <a:lstStyle/>
          <a:p>
            <a:pPr algn="ctr" defTabSz="914217"/>
            <a:r>
              <a:rPr lang="en-US" sz="1400">
                <a:solidFill>
                  <a:srgbClr val="FFFFFF"/>
                </a:solidFill>
                <a:latin typeface="Poppins Medium" panose="00000600000000000000" pitchFamily="2" charset="0"/>
                <a:cs typeface="Poppins Medium" panose="00000600000000000000" pitchFamily="2" charset="0"/>
              </a:rPr>
              <a:t>ED Evaluation</a:t>
            </a:r>
          </a:p>
        </p:txBody>
      </p:sp>
    </p:spTree>
    <p:extLst>
      <p:ext uri="{BB962C8B-B14F-4D97-AF65-F5344CB8AC3E}">
        <p14:creationId xmlns:p14="http://schemas.microsoft.com/office/powerpoint/2010/main" val="29047194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EB0F1CE-50AA-4D9B-B23E-C3A62BEF0EC8}"/>
              </a:ext>
            </a:extLst>
          </p:cNvPr>
          <p:cNvSpPr>
            <a:spLocks noGrp="1"/>
          </p:cNvSpPr>
          <p:nvPr>
            <p:ph type="title"/>
          </p:nvPr>
        </p:nvSpPr>
        <p:spPr/>
        <p:txBody>
          <a:bodyPr/>
          <a:lstStyle/>
          <a:p>
            <a:r>
              <a:rPr lang="en-US"/>
              <a:t>Three Ways Someone Can Be Emergency Petitioned</a:t>
            </a:r>
          </a:p>
        </p:txBody>
      </p:sp>
      <p:graphicFrame>
        <p:nvGraphicFramePr>
          <p:cNvPr id="7" name="Diagram 6">
            <a:extLst>
              <a:ext uri="{FF2B5EF4-FFF2-40B4-BE49-F238E27FC236}">
                <a16:creationId xmlns:a16="http://schemas.microsoft.com/office/drawing/2014/main" id="{EF5A457F-8E85-4007-9DAC-610A66608BB4}"/>
              </a:ext>
            </a:extLst>
          </p:cNvPr>
          <p:cNvGraphicFramePr/>
          <p:nvPr>
            <p:extLst>
              <p:ext uri="{D42A27DB-BD31-4B8C-83A1-F6EECF244321}">
                <p14:modId xmlns:p14="http://schemas.microsoft.com/office/powerpoint/2010/main" val="899389351"/>
              </p:ext>
            </p:extLst>
          </p:nvPr>
        </p:nvGraphicFramePr>
        <p:xfrm>
          <a:off x="369168" y="1016630"/>
          <a:ext cx="11444198" cy="492413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205527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547C0B-4FDC-4729-9680-A0AE3544032E}"/>
              </a:ext>
            </a:extLst>
          </p:cNvPr>
          <p:cNvSpPr>
            <a:spLocks noGrp="1"/>
          </p:cNvSpPr>
          <p:nvPr>
            <p:ph type="title"/>
          </p:nvPr>
        </p:nvSpPr>
        <p:spPr>
          <a:xfrm>
            <a:off x="6356195" y="305554"/>
            <a:ext cx="4828273" cy="909304"/>
          </a:xfrm>
        </p:spPr>
        <p:txBody>
          <a:bodyPr/>
          <a:lstStyle/>
          <a:p>
            <a:r>
              <a:rPr lang="en-US"/>
              <a:t>Emergency Petition Form</a:t>
            </a:r>
          </a:p>
        </p:txBody>
      </p:sp>
      <p:pic>
        <p:nvPicPr>
          <p:cNvPr id="5" name="Content Placeholder 4">
            <a:extLst>
              <a:ext uri="{FF2B5EF4-FFF2-40B4-BE49-F238E27FC236}">
                <a16:creationId xmlns:a16="http://schemas.microsoft.com/office/drawing/2014/main" id="{30255421-7F9D-4B63-AA06-1A881AD013BA}"/>
              </a:ext>
            </a:extLst>
          </p:cNvPr>
          <p:cNvPicPr>
            <a:picLocks noGrp="1" noChangeAspect="1"/>
          </p:cNvPicPr>
          <p:nvPr>
            <p:ph idx="1"/>
          </p:nvPr>
        </p:nvPicPr>
        <p:blipFill>
          <a:blip r:embed="rId2"/>
          <a:stretch>
            <a:fillRect/>
          </a:stretch>
        </p:blipFill>
        <p:spPr>
          <a:xfrm>
            <a:off x="312234" y="152519"/>
            <a:ext cx="5187121" cy="6705481"/>
          </a:xfrm>
        </p:spPr>
      </p:pic>
      <p:sp>
        <p:nvSpPr>
          <p:cNvPr id="7" name="TextBox 6">
            <a:extLst>
              <a:ext uri="{FF2B5EF4-FFF2-40B4-BE49-F238E27FC236}">
                <a16:creationId xmlns:a16="http://schemas.microsoft.com/office/drawing/2014/main" id="{A55DEDCD-34D0-4E6A-B581-E78FC7F2DA17}"/>
              </a:ext>
            </a:extLst>
          </p:cNvPr>
          <p:cNvSpPr txBox="1"/>
          <p:nvPr/>
        </p:nvSpPr>
        <p:spPr>
          <a:xfrm>
            <a:off x="5790995" y="2338039"/>
            <a:ext cx="5906429" cy="984885"/>
          </a:xfrm>
          <a:prstGeom prst="rect">
            <a:avLst/>
          </a:prstGeom>
          <a:noFill/>
        </p:spPr>
        <p:txBody>
          <a:bodyPr wrap="square" rtlCol="0">
            <a:spAutoFit/>
          </a:bodyPr>
          <a:lstStyle/>
          <a:p>
            <a:r>
              <a:rPr lang="en-US" sz="2000">
                <a:hlinkClick r:id="rId3"/>
              </a:rPr>
              <a:t>https://www.courts.state.md.us/sites/default/files/court-forms/courtforms/joint/ccdc013.pdf/ccdc013.pdf</a:t>
            </a:r>
            <a:endParaRPr lang="en-US" sz="2000"/>
          </a:p>
          <a:p>
            <a:endParaRPr lang="en-US"/>
          </a:p>
        </p:txBody>
      </p:sp>
      <p:sp>
        <p:nvSpPr>
          <p:cNvPr id="80" name="TextBox 79">
            <a:extLst>
              <a:ext uri="{FF2B5EF4-FFF2-40B4-BE49-F238E27FC236}">
                <a16:creationId xmlns:a16="http://schemas.microsoft.com/office/drawing/2014/main" id="{57CE2683-5E11-4383-B64B-FCF5A5662BD2}"/>
              </a:ext>
            </a:extLst>
          </p:cNvPr>
          <p:cNvSpPr txBox="1"/>
          <p:nvPr/>
        </p:nvSpPr>
        <p:spPr>
          <a:xfrm>
            <a:off x="6813396" y="3555897"/>
            <a:ext cx="4728117" cy="646331"/>
          </a:xfrm>
          <a:prstGeom prst="rect">
            <a:avLst/>
          </a:prstGeom>
          <a:noFill/>
        </p:spPr>
        <p:txBody>
          <a:bodyPr wrap="square" rtlCol="0">
            <a:spAutoFit/>
          </a:bodyPr>
          <a:lstStyle/>
          <a:p>
            <a:r>
              <a:rPr lang="en-US"/>
              <a:t>Cc-DC-013 (Rev. 12/09/2020)</a:t>
            </a:r>
          </a:p>
          <a:p>
            <a:r>
              <a:rPr lang="en-US"/>
              <a:t>Page 1</a:t>
            </a:r>
          </a:p>
        </p:txBody>
      </p:sp>
    </p:spTree>
    <p:extLst>
      <p:ext uri="{BB962C8B-B14F-4D97-AF65-F5344CB8AC3E}">
        <p14:creationId xmlns:p14="http://schemas.microsoft.com/office/powerpoint/2010/main" val="26476500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ormAutofit/>
          </a:bodyPr>
          <a:lstStyle/>
          <a:p>
            <a:r>
              <a:rPr lang="en-US" sz="3600"/>
              <a:t>Filling out the EP</a:t>
            </a:r>
            <a:endParaRPr lang="en-US" sz="3600">
              <a:cs typeface="Calibri"/>
            </a:endParaRPr>
          </a:p>
        </p:txBody>
      </p:sp>
      <p:sp>
        <p:nvSpPr>
          <p:cNvPr id="3" name="Content Placeholder 2"/>
          <p:cNvSpPr>
            <a:spLocks noGrp="1"/>
          </p:cNvSpPr>
          <p:nvPr>
            <p:ph sz="half" idx="1"/>
          </p:nvPr>
        </p:nvSpPr>
        <p:spPr>
          <a:xfrm>
            <a:off x="8817123" y="2031868"/>
            <a:ext cx="3140925" cy="2952727"/>
          </a:xfrm>
        </p:spPr>
        <p:txBody>
          <a:bodyPr anchor="ctr">
            <a:normAutofit/>
          </a:bodyPr>
          <a:lstStyle/>
          <a:p>
            <a:pPr marL="0" indent="0">
              <a:buNone/>
            </a:pPr>
            <a:r>
              <a:rPr lang="en-US" sz="2200" dirty="0">
                <a:solidFill>
                  <a:schemeClr val="tx1"/>
                </a:solidFill>
              </a:rPr>
              <a:t>Petitioners:</a:t>
            </a:r>
          </a:p>
          <a:p>
            <a:r>
              <a:rPr lang="en-US" sz="2200" dirty="0">
                <a:solidFill>
                  <a:schemeClr val="tx1"/>
                </a:solidFill>
              </a:rPr>
              <a:t>Physician, psychologist, LCSW-C, LCPC, psych NP, LMFT, or health officer or designee of health  officer who has examined the individual</a:t>
            </a:r>
            <a:endParaRPr lang="en-US" sz="2200" dirty="0">
              <a:solidFill>
                <a:schemeClr val="tx1"/>
              </a:solidFill>
              <a:cs typeface="Calibri"/>
            </a:endParaRPr>
          </a:p>
          <a:p>
            <a:pPr marL="0" indent="0">
              <a:buNone/>
            </a:pPr>
            <a:endParaRPr lang="en-US"/>
          </a:p>
          <a:p>
            <a:pPr marL="0" indent="0">
              <a:buNone/>
            </a:pPr>
            <a:endParaRPr lang="en-US"/>
          </a:p>
        </p:txBody>
      </p:sp>
      <p:pic>
        <p:nvPicPr>
          <p:cNvPr id="5" name="Picture 4">
            <a:extLst>
              <a:ext uri="{FF2B5EF4-FFF2-40B4-BE49-F238E27FC236}">
                <a16:creationId xmlns:a16="http://schemas.microsoft.com/office/drawing/2014/main" id="{4178E74C-116F-4747-A3D0-02ED8A20D8E2}"/>
              </a:ext>
            </a:extLst>
          </p:cNvPr>
          <p:cNvPicPr>
            <a:picLocks noChangeAspect="1"/>
          </p:cNvPicPr>
          <p:nvPr/>
        </p:nvPicPr>
        <p:blipFill>
          <a:blip r:embed="rId2"/>
          <a:stretch>
            <a:fillRect/>
          </a:stretch>
        </p:blipFill>
        <p:spPr>
          <a:xfrm>
            <a:off x="200293" y="1613334"/>
            <a:ext cx="8475356" cy="4682633"/>
          </a:xfrm>
          <a:prstGeom prst="rect">
            <a:avLst/>
          </a:prstGeom>
          <a:noFill/>
        </p:spPr>
      </p:pic>
    </p:spTree>
    <p:extLst>
      <p:ext uri="{BB962C8B-B14F-4D97-AF65-F5344CB8AC3E}">
        <p14:creationId xmlns:p14="http://schemas.microsoft.com/office/powerpoint/2010/main" val="21106148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2E5EBDD7-67C9-C7DE-9A1E-C4121697C7C5}"/>
              </a:ext>
            </a:extLst>
          </p:cNvPr>
          <p:cNvSpPr>
            <a:spLocks noGrp="1"/>
          </p:cNvSpPr>
          <p:nvPr>
            <p:ph type="title"/>
          </p:nvPr>
        </p:nvSpPr>
        <p:spPr/>
        <p:txBody>
          <a:bodyPr>
            <a:normAutofit/>
          </a:bodyPr>
          <a:lstStyle/>
          <a:p>
            <a:r>
              <a:rPr lang="en-US" sz="3600"/>
              <a:t>Filling out the EP</a:t>
            </a:r>
            <a:endParaRPr lang="en-US" sz="3600">
              <a:cs typeface="Calibri"/>
            </a:endParaRPr>
          </a:p>
        </p:txBody>
      </p:sp>
      <p:pic>
        <p:nvPicPr>
          <p:cNvPr id="5" name="Content Placeholder 4">
            <a:extLst>
              <a:ext uri="{FF2B5EF4-FFF2-40B4-BE49-F238E27FC236}">
                <a16:creationId xmlns:a16="http://schemas.microsoft.com/office/drawing/2014/main" id="{8F83D3C4-E44A-4FC6-BAC5-839F184A68E2}"/>
              </a:ext>
            </a:extLst>
          </p:cNvPr>
          <p:cNvPicPr>
            <a:picLocks noGrp="1" noChangeAspect="1"/>
          </p:cNvPicPr>
          <p:nvPr>
            <p:ph sz="half" idx="1"/>
          </p:nvPr>
        </p:nvPicPr>
        <p:blipFill>
          <a:blip r:embed="rId2"/>
          <a:stretch>
            <a:fillRect/>
          </a:stretch>
        </p:blipFill>
        <p:spPr>
          <a:xfrm>
            <a:off x="441824" y="1474788"/>
            <a:ext cx="6606176" cy="4514850"/>
          </a:xfrm>
          <a:noFill/>
        </p:spPr>
      </p:pic>
      <p:sp>
        <p:nvSpPr>
          <p:cNvPr id="6" name="TextBox 5">
            <a:extLst>
              <a:ext uri="{FF2B5EF4-FFF2-40B4-BE49-F238E27FC236}">
                <a16:creationId xmlns:a16="http://schemas.microsoft.com/office/drawing/2014/main" id="{2EE9F4D5-7F25-436B-AF1A-BCCC19C94B7C}"/>
              </a:ext>
            </a:extLst>
          </p:cNvPr>
          <p:cNvSpPr txBox="1"/>
          <p:nvPr/>
        </p:nvSpPr>
        <p:spPr>
          <a:xfrm>
            <a:off x="8035875" y="1823998"/>
            <a:ext cx="3345367" cy="3816429"/>
          </a:xfrm>
          <a:prstGeom prst="rect">
            <a:avLst/>
          </a:prstGeom>
          <a:noFill/>
        </p:spPr>
        <p:txBody>
          <a:bodyPr wrap="square" rtlCol="0">
            <a:spAutoFit/>
          </a:bodyPr>
          <a:lstStyle/>
          <a:p>
            <a:pPr marL="342900" indent="-342900">
              <a:buFont typeface="Arial" panose="020B0604020202020204" pitchFamily="34" charset="0"/>
              <a:buChar char="•"/>
            </a:pPr>
            <a:r>
              <a:rPr lang="en-US" sz="2200"/>
              <a:t>Your job is to draw a complete and vivid portrait of a person with disturbance in mental functioning so serious that the individual should be evaluated at the hospital</a:t>
            </a:r>
          </a:p>
          <a:p>
            <a:pPr marL="342900" indent="-342900">
              <a:buFont typeface="Arial" panose="020B0604020202020204" pitchFamily="34" charset="0"/>
              <a:buChar char="•"/>
            </a:pPr>
            <a:endParaRPr lang="en-US" sz="2200"/>
          </a:p>
          <a:p>
            <a:pPr marL="342900" indent="-342900">
              <a:buFont typeface="Arial" panose="020B0604020202020204" pitchFamily="34" charset="0"/>
              <a:buChar char="•"/>
            </a:pPr>
            <a:r>
              <a:rPr lang="en-US" sz="2200"/>
              <a:t>Never be vague, very detailed!</a:t>
            </a:r>
          </a:p>
        </p:txBody>
      </p:sp>
    </p:spTree>
    <p:extLst>
      <p:ext uri="{BB962C8B-B14F-4D97-AF65-F5344CB8AC3E}">
        <p14:creationId xmlns:p14="http://schemas.microsoft.com/office/powerpoint/2010/main" val="20232518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547C0B-4FDC-4729-9680-A0AE3544032E}"/>
              </a:ext>
            </a:extLst>
          </p:cNvPr>
          <p:cNvSpPr>
            <a:spLocks noGrp="1"/>
          </p:cNvSpPr>
          <p:nvPr>
            <p:ph type="title"/>
          </p:nvPr>
        </p:nvSpPr>
        <p:spPr>
          <a:xfrm>
            <a:off x="6356195" y="305554"/>
            <a:ext cx="4828273" cy="909304"/>
          </a:xfrm>
        </p:spPr>
        <p:txBody>
          <a:bodyPr>
            <a:normAutofit/>
          </a:bodyPr>
          <a:lstStyle/>
          <a:p>
            <a:r>
              <a:rPr lang="en-US" sz="3600"/>
              <a:t>Emergency Petition Form</a:t>
            </a:r>
            <a:endParaRPr lang="en-US" sz="3600">
              <a:cs typeface="Calibri"/>
            </a:endParaRPr>
          </a:p>
        </p:txBody>
      </p:sp>
      <p:sp>
        <p:nvSpPr>
          <p:cNvPr id="7" name="TextBox 6">
            <a:extLst>
              <a:ext uri="{FF2B5EF4-FFF2-40B4-BE49-F238E27FC236}">
                <a16:creationId xmlns:a16="http://schemas.microsoft.com/office/drawing/2014/main" id="{A55DEDCD-34D0-4E6A-B581-E78FC7F2DA17}"/>
              </a:ext>
            </a:extLst>
          </p:cNvPr>
          <p:cNvSpPr txBox="1"/>
          <p:nvPr/>
        </p:nvSpPr>
        <p:spPr>
          <a:xfrm>
            <a:off x="6152411" y="1999485"/>
            <a:ext cx="5906429" cy="98488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Calibri" panose="020F0502020204030204"/>
                <a:ea typeface="+mn-ea"/>
                <a:cs typeface="+mn-cs"/>
                <a:hlinkClick r:id="rId2"/>
              </a:rPr>
              <a:t>https://www.courts.state.md.us/sites/default/files/court-forms/courtforms/joint/ccdc013.pdf/ccdc013.pdf</a:t>
            </a:r>
            <a:endParaRPr kumimoji="0" lang="en-US" sz="2000" b="0" i="0" u="none" strike="noStrike" kern="1200" cap="none" spc="0" normalizeH="0" baseline="0" noProof="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80" name="TextBox 79">
            <a:extLst>
              <a:ext uri="{FF2B5EF4-FFF2-40B4-BE49-F238E27FC236}">
                <a16:creationId xmlns:a16="http://schemas.microsoft.com/office/drawing/2014/main" id="{57CE2683-5E11-4383-B64B-FCF5A5662BD2}"/>
              </a:ext>
            </a:extLst>
          </p:cNvPr>
          <p:cNvSpPr txBox="1"/>
          <p:nvPr/>
        </p:nvSpPr>
        <p:spPr>
          <a:xfrm>
            <a:off x="6813396" y="3555897"/>
            <a:ext cx="472811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Calibri" panose="020F0502020204030204"/>
                <a:ea typeface="+mn-ea"/>
                <a:cs typeface="+mn-cs"/>
              </a:rPr>
              <a:t>Cc-DC-013 (Rev. 12/09/2020)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Calibri" panose="020F0502020204030204"/>
                <a:ea typeface="+mn-ea"/>
                <a:cs typeface="+mn-cs"/>
              </a:rPr>
              <a:t>Page 2</a:t>
            </a:r>
          </a:p>
        </p:txBody>
      </p:sp>
      <p:pic>
        <p:nvPicPr>
          <p:cNvPr id="8" name="Picture 7">
            <a:extLst>
              <a:ext uri="{FF2B5EF4-FFF2-40B4-BE49-F238E27FC236}">
                <a16:creationId xmlns:a16="http://schemas.microsoft.com/office/drawing/2014/main" id="{CE38CF00-E362-495A-BD23-E3F459205D4B}"/>
              </a:ext>
            </a:extLst>
          </p:cNvPr>
          <p:cNvPicPr>
            <a:picLocks noChangeAspect="1"/>
          </p:cNvPicPr>
          <p:nvPr/>
        </p:nvPicPr>
        <p:blipFill>
          <a:blip r:embed="rId3"/>
          <a:stretch>
            <a:fillRect/>
          </a:stretch>
        </p:blipFill>
        <p:spPr>
          <a:xfrm>
            <a:off x="0" y="139926"/>
            <a:ext cx="5594751" cy="6350084"/>
          </a:xfrm>
          <a:prstGeom prst="rect">
            <a:avLst/>
          </a:prstGeom>
        </p:spPr>
      </p:pic>
    </p:spTree>
    <p:extLst>
      <p:ext uri="{BB962C8B-B14F-4D97-AF65-F5344CB8AC3E}">
        <p14:creationId xmlns:p14="http://schemas.microsoft.com/office/powerpoint/2010/main" val="25598113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5627EE58-28A3-392B-3D01-BE25C5503901}"/>
              </a:ext>
            </a:extLst>
          </p:cNvPr>
          <p:cNvSpPr>
            <a:spLocks noGrp="1"/>
          </p:cNvSpPr>
          <p:nvPr>
            <p:ph type="title"/>
          </p:nvPr>
        </p:nvSpPr>
        <p:spPr/>
        <p:txBody>
          <a:bodyPr>
            <a:normAutofit/>
          </a:bodyPr>
          <a:lstStyle/>
          <a:p>
            <a:r>
              <a:rPr lang="en-US"/>
              <a:t>You need another form!   Certification By Peace Officer</a:t>
            </a:r>
          </a:p>
        </p:txBody>
      </p:sp>
      <p:pic>
        <p:nvPicPr>
          <p:cNvPr id="5" name="Content Placeholder 4">
            <a:extLst>
              <a:ext uri="{FF2B5EF4-FFF2-40B4-BE49-F238E27FC236}">
                <a16:creationId xmlns:a16="http://schemas.microsoft.com/office/drawing/2014/main" id="{CEC73357-662D-43F5-A2B2-4E5398DE223B}"/>
              </a:ext>
            </a:extLst>
          </p:cNvPr>
          <p:cNvPicPr>
            <a:picLocks noGrp="1" noChangeAspect="1"/>
          </p:cNvPicPr>
          <p:nvPr>
            <p:ph sz="half" idx="1"/>
          </p:nvPr>
        </p:nvPicPr>
        <p:blipFill>
          <a:blip r:embed="rId2"/>
          <a:stretch>
            <a:fillRect/>
          </a:stretch>
        </p:blipFill>
        <p:spPr>
          <a:xfrm>
            <a:off x="250992" y="1129486"/>
            <a:ext cx="5289685" cy="5537506"/>
          </a:xfrm>
          <a:noFill/>
        </p:spPr>
      </p:pic>
      <p:sp>
        <p:nvSpPr>
          <p:cNvPr id="9" name="TextBox 8">
            <a:extLst>
              <a:ext uri="{FF2B5EF4-FFF2-40B4-BE49-F238E27FC236}">
                <a16:creationId xmlns:a16="http://schemas.microsoft.com/office/drawing/2014/main" id="{CE5A996F-C230-4DE6-AD05-5227AE475E72}"/>
              </a:ext>
            </a:extLst>
          </p:cNvPr>
          <p:cNvSpPr txBox="1"/>
          <p:nvPr/>
        </p:nvSpPr>
        <p:spPr>
          <a:xfrm>
            <a:off x="5675971" y="3082810"/>
            <a:ext cx="6514169" cy="984885"/>
          </a:xfrm>
          <a:prstGeom prst="rect">
            <a:avLst/>
          </a:prstGeom>
          <a:noFill/>
        </p:spPr>
        <p:txBody>
          <a:bodyPr wrap="square">
            <a:spAutoFit/>
          </a:bodyPr>
          <a:lstStyle/>
          <a:p>
            <a:r>
              <a:rPr lang="en-US"/>
              <a:t>Give to a peace officer –  </a:t>
            </a:r>
            <a:r>
              <a:rPr lang="en-US" sz="2200" b="1"/>
              <a:t>you sign the bottom of the form </a:t>
            </a:r>
          </a:p>
          <a:p>
            <a:endParaRPr lang="en-US"/>
          </a:p>
          <a:p>
            <a:endParaRPr lang="en-US"/>
          </a:p>
        </p:txBody>
      </p:sp>
      <p:sp>
        <p:nvSpPr>
          <p:cNvPr id="11" name="TextBox 10">
            <a:extLst>
              <a:ext uri="{FF2B5EF4-FFF2-40B4-BE49-F238E27FC236}">
                <a16:creationId xmlns:a16="http://schemas.microsoft.com/office/drawing/2014/main" id="{8666AB4F-95E8-4184-8A9F-82F1C35D1D1E}"/>
              </a:ext>
            </a:extLst>
          </p:cNvPr>
          <p:cNvSpPr txBox="1"/>
          <p:nvPr/>
        </p:nvSpPr>
        <p:spPr>
          <a:xfrm>
            <a:off x="7263163" y="2205530"/>
            <a:ext cx="6094140" cy="369332"/>
          </a:xfrm>
          <a:prstGeom prst="rect">
            <a:avLst/>
          </a:prstGeom>
          <a:noFill/>
        </p:spPr>
        <p:txBody>
          <a:bodyPr wrap="square">
            <a:spAutoFit/>
          </a:bodyPr>
          <a:lstStyle/>
          <a:p>
            <a:r>
              <a:rPr lang="en-US"/>
              <a:t>CC-DC-014 (Rev. 12/2020)</a:t>
            </a:r>
          </a:p>
        </p:txBody>
      </p:sp>
      <p:sp>
        <p:nvSpPr>
          <p:cNvPr id="13" name="TextBox 12">
            <a:extLst>
              <a:ext uri="{FF2B5EF4-FFF2-40B4-BE49-F238E27FC236}">
                <a16:creationId xmlns:a16="http://schemas.microsoft.com/office/drawing/2014/main" id="{3EE2D2AD-9BCA-4E97-BC4F-37935E9F5198}"/>
              </a:ext>
            </a:extLst>
          </p:cNvPr>
          <p:cNvSpPr txBox="1"/>
          <p:nvPr/>
        </p:nvSpPr>
        <p:spPr>
          <a:xfrm>
            <a:off x="6096000" y="1395778"/>
            <a:ext cx="6317166" cy="646331"/>
          </a:xfrm>
          <a:prstGeom prst="rect">
            <a:avLst/>
          </a:prstGeom>
          <a:noFill/>
        </p:spPr>
        <p:txBody>
          <a:bodyPr wrap="square">
            <a:spAutoFit/>
          </a:bodyPr>
          <a:lstStyle/>
          <a:p>
            <a:r>
              <a:rPr lang="en-US">
                <a:solidFill>
                  <a:srgbClr val="FF0000"/>
                </a:solidFill>
              </a:rPr>
              <a:t>https://www.courts.state.md.us/sites/default/files/court-forms/courtforms/joint/ccdc014.pdf/ccdc014.pdf</a:t>
            </a:r>
          </a:p>
        </p:txBody>
      </p:sp>
      <p:sp>
        <p:nvSpPr>
          <p:cNvPr id="14" name="Arrow: Down 13">
            <a:extLst>
              <a:ext uri="{FF2B5EF4-FFF2-40B4-BE49-F238E27FC236}">
                <a16:creationId xmlns:a16="http://schemas.microsoft.com/office/drawing/2014/main" id="{CD32D2C0-3ECE-49EA-956D-B85A9AE6ADAC}"/>
              </a:ext>
            </a:extLst>
          </p:cNvPr>
          <p:cNvSpPr/>
          <p:nvPr/>
        </p:nvSpPr>
        <p:spPr>
          <a:xfrm rot="4610283">
            <a:off x="6596416" y="3284109"/>
            <a:ext cx="1333494" cy="313706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085331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Freeform 1"/>
          <p:cNvSpPr>
            <a:spLocks noChangeArrowheads="1"/>
          </p:cNvSpPr>
          <p:nvPr/>
        </p:nvSpPr>
        <p:spPr bwMode="auto">
          <a:xfrm>
            <a:off x="-277227" y="2830566"/>
            <a:ext cx="12709176" cy="1978404"/>
          </a:xfrm>
          <a:custGeom>
            <a:avLst/>
            <a:gdLst>
              <a:gd name="T0" fmla="*/ 0 w 21047"/>
              <a:gd name="T1" fmla="*/ 3275 h 3276"/>
              <a:gd name="T2" fmla="*/ 0 w 21047"/>
              <a:gd name="T3" fmla="*/ 3275 h 3276"/>
              <a:gd name="T4" fmla="*/ 7400 w 21047"/>
              <a:gd name="T5" fmla="*/ 1210 h 3276"/>
              <a:gd name="T6" fmla="*/ 7400 w 21047"/>
              <a:gd name="T7" fmla="*/ 1210 h 3276"/>
              <a:gd name="T8" fmla="*/ 12300 w 21047"/>
              <a:gd name="T9" fmla="*/ 2826 h 3276"/>
              <a:gd name="T10" fmla="*/ 12300 w 21047"/>
              <a:gd name="T11" fmla="*/ 2826 h 3276"/>
              <a:gd name="T12" fmla="*/ 21046 w 21047"/>
              <a:gd name="T13" fmla="*/ 0 h 3276"/>
            </a:gdLst>
            <a:ahLst/>
            <a:cxnLst>
              <a:cxn ang="0">
                <a:pos x="T0" y="T1"/>
              </a:cxn>
              <a:cxn ang="0">
                <a:pos x="T2" y="T3"/>
              </a:cxn>
              <a:cxn ang="0">
                <a:pos x="T4" y="T5"/>
              </a:cxn>
              <a:cxn ang="0">
                <a:pos x="T6" y="T7"/>
              </a:cxn>
              <a:cxn ang="0">
                <a:pos x="T8" y="T9"/>
              </a:cxn>
              <a:cxn ang="0">
                <a:pos x="T10" y="T11"/>
              </a:cxn>
              <a:cxn ang="0">
                <a:pos x="T12" y="T13"/>
              </a:cxn>
            </a:cxnLst>
            <a:rect l="0" t="0" r="r" b="b"/>
            <a:pathLst>
              <a:path w="21047" h="3276">
                <a:moveTo>
                  <a:pt x="0" y="3275"/>
                </a:moveTo>
                <a:lnTo>
                  <a:pt x="0" y="3275"/>
                </a:lnTo>
                <a:cubicBezTo>
                  <a:pt x="1791" y="2104"/>
                  <a:pt x="4446" y="808"/>
                  <a:pt x="7400" y="1210"/>
                </a:cubicBezTo>
                <a:lnTo>
                  <a:pt x="7400" y="1210"/>
                </a:lnTo>
                <a:cubicBezTo>
                  <a:pt x="9534" y="1502"/>
                  <a:pt x="10330" y="2477"/>
                  <a:pt x="12300" y="2826"/>
                </a:cubicBezTo>
                <a:lnTo>
                  <a:pt x="12300" y="2826"/>
                </a:lnTo>
                <a:cubicBezTo>
                  <a:pt x="14185" y="3160"/>
                  <a:pt x="17032" y="2903"/>
                  <a:pt x="21046" y="0"/>
                </a:cubicBezTo>
              </a:path>
            </a:pathLst>
          </a:custGeom>
          <a:noFill/>
          <a:ln w="1270000" cap="flat">
            <a:solidFill>
              <a:srgbClr val="797979">
                <a:alpha val="25000"/>
              </a:srgbClr>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217"/>
            <a:endParaRPr lang="en-US">
              <a:solidFill>
                <a:srgbClr val="999999"/>
              </a:solidFill>
              <a:latin typeface="Calibri" panose="020F0502020204030204"/>
            </a:endParaRPr>
          </a:p>
        </p:txBody>
      </p:sp>
      <p:sp>
        <p:nvSpPr>
          <p:cNvPr id="46" name="Freeform 2"/>
          <p:cNvSpPr>
            <a:spLocks noChangeArrowheads="1"/>
          </p:cNvSpPr>
          <p:nvPr/>
        </p:nvSpPr>
        <p:spPr bwMode="auto">
          <a:xfrm>
            <a:off x="114194" y="3089504"/>
            <a:ext cx="11926335" cy="1685503"/>
          </a:xfrm>
          <a:custGeom>
            <a:avLst/>
            <a:gdLst>
              <a:gd name="T0" fmla="*/ 0 w 19750"/>
              <a:gd name="T1" fmla="*/ 2430 h 2791"/>
              <a:gd name="T2" fmla="*/ 0 w 19750"/>
              <a:gd name="T3" fmla="*/ 2430 h 2791"/>
              <a:gd name="T4" fmla="*/ 6608 w 19750"/>
              <a:gd name="T5" fmla="*/ 854 h 2791"/>
              <a:gd name="T6" fmla="*/ 6608 w 19750"/>
              <a:gd name="T7" fmla="*/ 854 h 2791"/>
              <a:gd name="T8" fmla="*/ 11509 w 19750"/>
              <a:gd name="T9" fmla="*/ 2470 h 2791"/>
              <a:gd name="T10" fmla="*/ 11509 w 19750"/>
              <a:gd name="T11" fmla="*/ 2470 h 2791"/>
              <a:gd name="T12" fmla="*/ 19749 w 19750"/>
              <a:gd name="T13" fmla="*/ 0 h 2791"/>
            </a:gdLst>
            <a:ahLst/>
            <a:cxnLst>
              <a:cxn ang="0">
                <a:pos x="T0" y="T1"/>
              </a:cxn>
              <a:cxn ang="0">
                <a:pos x="T2" y="T3"/>
              </a:cxn>
              <a:cxn ang="0">
                <a:pos x="T4" y="T5"/>
              </a:cxn>
              <a:cxn ang="0">
                <a:pos x="T6" y="T7"/>
              </a:cxn>
              <a:cxn ang="0">
                <a:pos x="T8" y="T9"/>
              </a:cxn>
              <a:cxn ang="0">
                <a:pos x="T10" y="T11"/>
              </a:cxn>
              <a:cxn ang="0">
                <a:pos x="T12" y="T13"/>
              </a:cxn>
            </a:cxnLst>
            <a:rect l="0" t="0" r="r" b="b"/>
            <a:pathLst>
              <a:path w="19750" h="2791">
                <a:moveTo>
                  <a:pt x="0" y="2430"/>
                </a:moveTo>
                <a:lnTo>
                  <a:pt x="0" y="2430"/>
                </a:lnTo>
                <a:cubicBezTo>
                  <a:pt x="1740" y="1422"/>
                  <a:pt x="4063" y="508"/>
                  <a:pt x="6608" y="854"/>
                </a:cubicBezTo>
                <a:lnTo>
                  <a:pt x="6608" y="854"/>
                </a:lnTo>
                <a:cubicBezTo>
                  <a:pt x="8743" y="1146"/>
                  <a:pt x="9539" y="2121"/>
                  <a:pt x="11509" y="2470"/>
                </a:cubicBezTo>
                <a:lnTo>
                  <a:pt x="11509" y="2470"/>
                </a:lnTo>
                <a:cubicBezTo>
                  <a:pt x="13313" y="2790"/>
                  <a:pt x="16000" y="2567"/>
                  <a:pt x="19749" y="0"/>
                </a:cubicBezTo>
              </a:path>
            </a:pathLst>
          </a:custGeom>
          <a:noFill/>
          <a:ln w="38100" cap="flat">
            <a:solidFill>
              <a:srgbClr val="FFFFFF"/>
            </a:solidFill>
            <a:prstDash val="lgDash"/>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217"/>
            <a:endParaRPr lang="en-US">
              <a:solidFill>
                <a:srgbClr val="999999"/>
              </a:solidFill>
              <a:latin typeface="Calibri" panose="020F0502020204030204"/>
            </a:endParaRPr>
          </a:p>
        </p:txBody>
      </p:sp>
      <p:sp>
        <p:nvSpPr>
          <p:cNvPr id="49" name="Freeform 4"/>
          <p:cNvSpPr>
            <a:spLocks noChangeArrowheads="1"/>
          </p:cNvSpPr>
          <p:nvPr/>
        </p:nvSpPr>
        <p:spPr bwMode="auto">
          <a:xfrm>
            <a:off x="1181945" y="2990982"/>
            <a:ext cx="1504440" cy="1504440"/>
          </a:xfrm>
          <a:custGeom>
            <a:avLst/>
            <a:gdLst>
              <a:gd name="T0" fmla="*/ 0 w 2491"/>
              <a:gd name="T1" fmla="*/ 1243 h 2490"/>
              <a:gd name="T2" fmla="*/ 0 w 2491"/>
              <a:gd name="T3" fmla="*/ 1243 h 2490"/>
              <a:gd name="T4" fmla="*/ 1245 w 2491"/>
              <a:gd name="T5" fmla="*/ 2489 h 2490"/>
              <a:gd name="T6" fmla="*/ 1245 w 2491"/>
              <a:gd name="T7" fmla="*/ 2489 h 2490"/>
              <a:gd name="T8" fmla="*/ 2490 w 2491"/>
              <a:gd name="T9" fmla="*/ 1243 h 2490"/>
              <a:gd name="T10" fmla="*/ 2490 w 2491"/>
              <a:gd name="T11" fmla="*/ 1243 h 2490"/>
              <a:gd name="T12" fmla="*/ 1245 w 2491"/>
              <a:gd name="T13" fmla="*/ 0 h 2490"/>
              <a:gd name="T14" fmla="*/ 1245 w 2491"/>
              <a:gd name="T15" fmla="*/ 0 h 2490"/>
              <a:gd name="T16" fmla="*/ 0 w 2491"/>
              <a:gd name="T17" fmla="*/ 1243 h 24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91" h="2490">
                <a:moveTo>
                  <a:pt x="0" y="1243"/>
                </a:moveTo>
                <a:lnTo>
                  <a:pt x="0" y="1243"/>
                </a:lnTo>
                <a:cubicBezTo>
                  <a:pt x="0" y="1931"/>
                  <a:pt x="557" y="2489"/>
                  <a:pt x="1245" y="2489"/>
                </a:cubicBezTo>
                <a:lnTo>
                  <a:pt x="1245" y="2489"/>
                </a:lnTo>
                <a:cubicBezTo>
                  <a:pt x="1933" y="2489"/>
                  <a:pt x="2490" y="1931"/>
                  <a:pt x="2490" y="1243"/>
                </a:cubicBezTo>
                <a:lnTo>
                  <a:pt x="2490" y="1243"/>
                </a:lnTo>
                <a:cubicBezTo>
                  <a:pt x="2490" y="557"/>
                  <a:pt x="1933" y="0"/>
                  <a:pt x="1245" y="0"/>
                </a:cubicBezTo>
                <a:lnTo>
                  <a:pt x="1245" y="0"/>
                </a:lnTo>
                <a:cubicBezTo>
                  <a:pt x="557" y="0"/>
                  <a:pt x="0" y="557"/>
                  <a:pt x="0" y="1243"/>
                </a:cubicBezTo>
              </a:path>
            </a:pathLst>
          </a:custGeom>
          <a:solidFill>
            <a:schemeClr val="accent4"/>
          </a:solidFill>
          <a:ln>
            <a:noFill/>
          </a:ln>
          <a:effectLst/>
        </p:spPr>
        <p:txBody>
          <a:bodyPr wrap="none" anchor="ctr"/>
          <a:lstStyle/>
          <a:p>
            <a:pPr defTabSz="914217"/>
            <a:endParaRPr lang="en-US">
              <a:solidFill>
                <a:srgbClr val="999999"/>
              </a:solidFill>
              <a:latin typeface="Calibri" panose="020F0502020204030204"/>
            </a:endParaRPr>
          </a:p>
        </p:txBody>
      </p:sp>
      <p:sp>
        <p:nvSpPr>
          <p:cNvPr id="63" name="Freeform 8"/>
          <p:cNvSpPr>
            <a:spLocks noChangeArrowheads="1"/>
          </p:cNvSpPr>
          <p:nvPr/>
        </p:nvSpPr>
        <p:spPr bwMode="auto">
          <a:xfrm>
            <a:off x="3857982" y="2823231"/>
            <a:ext cx="1504438" cy="1501776"/>
          </a:xfrm>
          <a:custGeom>
            <a:avLst/>
            <a:gdLst>
              <a:gd name="T0" fmla="*/ 0 w 2491"/>
              <a:gd name="T1" fmla="*/ 1244 h 2489"/>
              <a:gd name="T2" fmla="*/ 0 w 2491"/>
              <a:gd name="T3" fmla="*/ 1244 h 2489"/>
              <a:gd name="T4" fmla="*/ 1246 w 2491"/>
              <a:gd name="T5" fmla="*/ 2488 h 2489"/>
              <a:gd name="T6" fmla="*/ 1246 w 2491"/>
              <a:gd name="T7" fmla="*/ 2488 h 2489"/>
              <a:gd name="T8" fmla="*/ 2490 w 2491"/>
              <a:gd name="T9" fmla="*/ 1244 h 2489"/>
              <a:gd name="T10" fmla="*/ 2490 w 2491"/>
              <a:gd name="T11" fmla="*/ 1244 h 2489"/>
              <a:gd name="T12" fmla="*/ 1246 w 2491"/>
              <a:gd name="T13" fmla="*/ 0 h 2489"/>
              <a:gd name="T14" fmla="*/ 1246 w 2491"/>
              <a:gd name="T15" fmla="*/ 0 h 2489"/>
              <a:gd name="T16" fmla="*/ 0 w 2491"/>
              <a:gd name="T17" fmla="*/ 1244 h 24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91" h="2489">
                <a:moveTo>
                  <a:pt x="0" y="1244"/>
                </a:moveTo>
                <a:lnTo>
                  <a:pt x="0" y="1244"/>
                </a:lnTo>
                <a:cubicBezTo>
                  <a:pt x="0" y="1931"/>
                  <a:pt x="557" y="2488"/>
                  <a:pt x="1246" y="2488"/>
                </a:cubicBezTo>
                <a:lnTo>
                  <a:pt x="1246" y="2488"/>
                </a:lnTo>
                <a:cubicBezTo>
                  <a:pt x="1933" y="2488"/>
                  <a:pt x="2490" y="1931"/>
                  <a:pt x="2490" y="1244"/>
                </a:cubicBezTo>
                <a:lnTo>
                  <a:pt x="2490" y="1244"/>
                </a:lnTo>
                <a:cubicBezTo>
                  <a:pt x="2490" y="557"/>
                  <a:pt x="1933" y="0"/>
                  <a:pt x="1246" y="0"/>
                </a:cubicBezTo>
                <a:lnTo>
                  <a:pt x="1246" y="0"/>
                </a:lnTo>
                <a:cubicBezTo>
                  <a:pt x="557" y="0"/>
                  <a:pt x="0" y="557"/>
                  <a:pt x="0" y="1244"/>
                </a:cubicBezTo>
              </a:path>
            </a:pathLst>
          </a:custGeom>
          <a:solidFill>
            <a:schemeClr val="accent1"/>
          </a:solidFill>
          <a:ln>
            <a:noFill/>
          </a:ln>
          <a:effectLst/>
        </p:spPr>
        <p:txBody>
          <a:bodyPr wrap="none" anchor="ctr"/>
          <a:lstStyle/>
          <a:p>
            <a:pPr defTabSz="914217"/>
            <a:endParaRPr lang="en-US">
              <a:solidFill>
                <a:srgbClr val="999999"/>
              </a:solidFill>
              <a:latin typeface="Calibri" panose="020F0502020204030204"/>
            </a:endParaRPr>
          </a:p>
        </p:txBody>
      </p:sp>
      <p:sp>
        <p:nvSpPr>
          <p:cNvPr id="71" name="Freeform 12"/>
          <p:cNvSpPr>
            <a:spLocks noChangeArrowheads="1"/>
          </p:cNvSpPr>
          <p:nvPr/>
        </p:nvSpPr>
        <p:spPr bwMode="auto">
          <a:xfrm>
            <a:off x="6512716" y="3859030"/>
            <a:ext cx="1504440" cy="1504440"/>
          </a:xfrm>
          <a:custGeom>
            <a:avLst/>
            <a:gdLst>
              <a:gd name="T0" fmla="*/ 0 w 2492"/>
              <a:gd name="T1" fmla="*/ 1245 h 2491"/>
              <a:gd name="T2" fmla="*/ 0 w 2492"/>
              <a:gd name="T3" fmla="*/ 1245 h 2491"/>
              <a:gd name="T4" fmla="*/ 1245 w 2492"/>
              <a:gd name="T5" fmla="*/ 2490 h 2491"/>
              <a:gd name="T6" fmla="*/ 1245 w 2492"/>
              <a:gd name="T7" fmla="*/ 2490 h 2491"/>
              <a:gd name="T8" fmla="*/ 2491 w 2492"/>
              <a:gd name="T9" fmla="*/ 1245 h 2491"/>
              <a:gd name="T10" fmla="*/ 2491 w 2492"/>
              <a:gd name="T11" fmla="*/ 1245 h 2491"/>
              <a:gd name="T12" fmla="*/ 1245 w 2492"/>
              <a:gd name="T13" fmla="*/ 0 h 2491"/>
              <a:gd name="T14" fmla="*/ 1245 w 2492"/>
              <a:gd name="T15" fmla="*/ 0 h 2491"/>
              <a:gd name="T16" fmla="*/ 0 w 2492"/>
              <a:gd name="T17" fmla="*/ 1245 h 2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92" h="2491">
                <a:moveTo>
                  <a:pt x="0" y="1245"/>
                </a:moveTo>
                <a:lnTo>
                  <a:pt x="0" y="1245"/>
                </a:lnTo>
                <a:cubicBezTo>
                  <a:pt x="0" y="1933"/>
                  <a:pt x="558" y="2490"/>
                  <a:pt x="1245" y="2490"/>
                </a:cubicBezTo>
                <a:lnTo>
                  <a:pt x="1245" y="2490"/>
                </a:lnTo>
                <a:cubicBezTo>
                  <a:pt x="1933" y="2490"/>
                  <a:pt x="2491" y="1933"/>
                  <a:pt x="2491" y="1245"/>
                </a:cubicBezTo>
                <a:lnTo>
                  <a:pt x="2491" y="1245"/>
                </a:lnTo>
                <a:cubicBezTo>
                  <a:pt x="2491" y="558"/>
                  <a:pt x="1933" y="0"/>
                  <a:pt x="1245" y="0"/>
                </a:cubicBezTo>
                <a:lnTo>
                  <a:pt x="1245" y="0"/>
                </a:lnTo>
                <a:cubicBezTo>
                  <a:pt x="558" y="0"/>
                  <a:pt x="0" y="558"/>
                  <a:pt x="0" y="1245"/>
                </a:cubicBezTo>
              </a:path>
            </a:pathLst>
          </a:custGeom>
          <a:solidFill>
            <a:schemeClr val="accent2"/>
          </a:solidFill>
          <a:ln>
            <a:noFill/>
          </a:ln>
          <a:effectLst/>
        </p:spPr>
        <p:txBody>
          <a:bodyPr wrap="none" anchor="ctr"/>
          <a:lstStyle/>
          <a:p>
            <a:pPr defTabSz="914217"/>
            <a:endParaRPr lang="en-US">
              <a:solidFill>
                <a:srgbClr val="999999"/>
              </a:solidFill>
              <a:latin typeface="Calibri" panose="020F0502020204030204"/>
            </a:endParaRPr>
          </a:p>
        </p:txBody>
      </p:sp>
      <p:sp>
        <p:nvSpPr>
          <p:cNvPr id="80" name="Freeform 16"/>
          <p:cNvSpPr>
            <a:spLocks noChangeArrowheads="1"/>
          </p:cNvSpPr>
          <p:nvPr/>
        </p:nvSpPr>
        <p:spPr bwMode="auto">
          <a:xfrm>
            <a:off x="9396446" y="3393054"/>
            <a:ext cx="1504438" cy="1504438"/>
          </a:xfrm>
          <a:custGeom>
            <a:avLst/>
            <a:gdLst>
              <a:gd name="T0" fmla="*/ 0 w 2490"/>
              <a:gd name="T1" fmla="*/ 1244 h 2490"/>
              <a:gd name="T2" fmla="*/ 0 w 2490"/>
              <a:gd name="T3" fmla="*/ 1244 h 2490"/>
              <a:gd name="T4" fmla="*/ 1245 w 2490"/>
              <a:gd name="T5" fmla="*/ 2489 h 2490"/>
              <a:gd name="T6" fmla="*/ 1245 w 2490"/>
              <a:gd name="T7" fmla="*/ 2489 h 2490"/>
              <a:gd name="T8" fmla="*/ 2489 w 2490"/>
              <a:gd name="T9" fmla="*/ 1244 h 2490"/>
              <a:gd name="T10" fmla="*/ 2489 w 2490"/>
              <a:gd name="T11" fmla="*/ 1244 h 2490"/>
              <a:gd name="T12" fmla="*/ 1245 w 2490"/>
              <a:gd name="T13" fmla="*/ 0 h 2490"/>
              <a:gd name="T14" fmla="*/ 1245 w 2490"/>
              <a:gd name="T15" fmla="*/ 0 h 2490"/>
              <a:gd name="T16" fmla="*/ 0 w 2490"/>
              <a:gd name="T17" fmla="*/ 1244 h 24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90" h="2490">
                <a:moveTo>
                  <a:pt x="0" y="1244"/>
                </a:moveTo>
                <a:lnTo>
                  <a:pt x="0" y="1244"/>
                </a:lnTo>
                <a:cubicBezTo>
                  <a:pt x="0" y="1932"/>
                  <a:pt x="557" y="2489"/>
                  <a:pt x="1245" y="2489"/>
                </a:cubicBezTo>
                <a:lnTo>
                  <a:pt x="1245" y="2489"/>
                </a:lnTo>
                <a:cubicBezTo>
                  <a:pt x="1932" y="2489"/>
                  <a:pt x="2489" y="1932"/>
                  <a:pt x="2489" y="1244"/>
                </a:cubicBezTo>
                <a:lnTo>
                  <a:pt x="2489" y="1244"/>
                </a:lnTo>
                <a:cubicBezTo>
                  <a:pt x="2489" y="556"/>
                  <a:pt x="1932" y="0"/>
                  <a:pt x="1245" y="0"/>
                </a:cubicBezTo>
                <a:lnTo>
                  <a:pt x="1245" y="0"/>
                </a:lnTo>
                <a:cubicBezTo>
                  <a:pt x="557" y="0"/>
                  <a:pt x="0" y="556"/>
                  <a:pt x="0" y="1244"/>
                </a:cubicBezTo>
              </a:path>
            </a:pathLst>
          </a:custGeom>
          <a:solidFill>
            <a:schemeClr val="accent3"/>
          </a:solidFill>
          <a:ln>
            <a:noFill/>
          </a:ln>
          <a:effectLst/>
        </p:spPr>
        <p:txBody>
          <a:bodyPr wrap="none" anchor="ctr"/>
          <a:lstStyle/>
          <a:p>
            <a:pPr defTabSz="914217"/>
            <a:endParaRPr lang="en-US">
              <a:solidFill>
                <a:srgbClr val="999999"/>
              </a:solidFill>
              <a:latin typeface="Calibri" panose="020F0502020204030204"/>
            </a:endParaRPr>
          </a:p>
        </p:txBody>
      </p:sp>
      <p:sp>
        <p:nvSpPr>
          <p:cNvPr id="238" name="CuadroTexto 237"/>
          <p:cNvSpPr txBox="1"/>
          <p:nvPr/>
        </p:nvSpPr>
        <p:spPr>
          <a:xfrm>
            <a:off x="5223473" y="5598295"/>
            <a:ext cx="4371004" cy="1200329"/>
          </a:xfrm>
          <a:prstGeom prst="rect">
            <a:avLst/>
          </a:prstGeom>
          <a:noFill/>
        </p:spPr>
        <p:txBody>
          <a:bodyPr wrap="square" lIns="91440" tIns="45720" rIns="91440" bIns="45720" rtlCol="0" anchor="t">
            <a:spAutoFit/>
          </a:bodyPr>
          <a:lstStyle/>
          <a:p>
            <a:pPr algn="ctr" defTabSz="914217"/>
            <a:r>
              <a:rPr lang="en-US">
                <a:solidFill>
                  <a:srgbClr val="999999"/>
                </a:solidFill>
                <a:latin typeface="Lato"/>
                <a:ea typeface="Lato"/>
                <a:cs typeface="Lato"/>
              </a:rPr>
              <a:t>Call 911 for police to pick up the completed EP. They may request that you drop off at police station (jurisdiction of patient’s location).</a:t>
            </a:r>
          </a:p>
        </p:txBody>
      </p:sp>
      <p:sp>
        <p:nvSpPr>
          <p:cNvPr id="239" name="CuadroTexto 238"/>
          <p:cNvSpPr txBox="1"/>
          <p:nvPr/>
        </p:nvSpPr>
        <p:spPr>
          <a:xfrm>
            <a:off x="9038707" y="1573641"/>
            <a:ext cx="2312246" cy="923330"/>
          </a:xfrm>
          <a:prstGeom prst="rect">
            <a:avLst/>
          </a:prstGeom>
          <a:noFill/>
        </p:spPr>
        <p:txBody>
          <a:bodyPr wrap="square" rtlCol="0">
            <a:spAutoFit/>
          </a:bodyPr>
          <a:lstStyle/>
          <a:p>
            <a:pPr algn="ctr" defTabSz="914217"/>
            <a:r>
              <a:rPr lang="en-US">
                <a:solidFill>
                  <a:srgbClr val="999999"/>
                </a:solidFill>
                <a:latin typeface="Lato" charset="0"/>
                <a:ea typeface="Lato" charset="0"/>
                <a:cs typeface="Lato" charset="0"/>
              </a:rPr>
              <a:t>Patient will be brought to closest ED for evaluation</a:t>
            </a:r>
          </a:p>
        </p:txBody>
      </p:sp>
      <p:sp>
        <p:nvSpPr>
          <p:cNvPr id="240" name="CuadroTexto 239"/>
          <p:cNvSpPr txBox="1"/>
          <p:nvPr/>
        </p:nvSpPr>
        <p:spPr>
          <a:xfrm>
            <a:off x="2857770" y="1573641"/>
            <a:ext cx="3504861" cy="1200329"/>
          </a:xfrm>
          <a:prstGeom prst="rect">
            <a:avLst/>
          </a:prstGeom>
          <a:noFill/>
        </p:spPr>
        <p:txBody>
          <a:bodyPr wrap="square" rtlCol="0">
            <a:spAutoFit/>
          </a:bodyPr>
          <a:lstStyle/>
          <a:p>
            <a:pPr algn="ctr" defTabSz="914217"/>
            <a:r>
              <a:rPr lang="en-US">
                <a:solidFill>
                  <a:srgbClr val="999999"/>
                </a:solidFill>
                <a:latin typeface="Lato" charset="0"/>
                <a:ea typeface="Lato" charset="0"/>
                <a:cs typeface="Lato" charset="0"/>
              </a:rPr>
              <a:t>Complete</a:t>
            </a:r>
          </a:p>
          <a:p>
            <a:pPr algn="ctr" defTabSz="914217"/>
            <a:r>
              <a:rPr lang="en-US">
                <a:solidFill>
                  <a:srgbClr val="999999"/>
                </a:solidFill>
                <a:latin typeface="Lato" charset="0"/>
                <a:ea typeface="Lato" charset="0"/>
                <a:cs typeface="Lato" charset="0"/>
              </a:rPr>
              <a:t>Certification by Peace Officer form</a:t>
            </a:r>
          </a:p>
          <a:p>
            <a:pPr algn="ctr" defTabSz="914217"/>
            <a:endParaRPr lang="en-US">
              <a:solidFill>
                <a:srgbClr val="999999"/>
              </a:solidFill>
              <a:latin typeface="Lato" charset="0"/>
              <a:ea typeface="Lato" charset="0"/>
              <a:cs typeface="Lato" charset="0"/>
            </a:endParaRPr>
          </a:p>
        </p:txBody>
      </p:sp>
      <p:sp>
        <p:nvSpPr>
          <p:cNvPr id="241" name="CuadroTexto 240"/>
          <p:cNvSpPr txBox="1"/>
          <p:nvPr/>
        </p:nvSpPr>
        <p:spPr>
          <a:xfrm>
            <a:off x="778041" y="4821746"/>
            <a:ext cx="2312246" cy="923330"/>
          </a:xfrm>
          <a:prstGeom prst="rect">
            <a:avLst/>
          </a:prstGeom>
          <a:noFill/>
        </p:spPr>
        <p:txBody>
          <a:bodyPr wrap="square" rtlCol="0">
            <a:spAutoFit/>
          </a:bodyPr>
          <a:lstStyle/>
          <a:p>
            <a:pPr algn="ctr" defTabSz="914217"/>
            <a:r>
              <a:rPr lang="en-US">
                <a:solidFill>
                  <a:srgbClr val="999999"/>
                </a:solidFill>
                <a:latin typeface="Lato" charset="0"/>
                <a:ea typeface="Lato" charset="0"/>
                <a:cs typeface="Lato" charset="0"/>
              </a:rPr>
              <a:t>Complete EP form</a:t>
            </a:r>
          </a:p>
          <a:p>
            <a:pPr algn="ctr" defTabSz="914217"/>
            <a:r>
              <a:rPr lang="en-US">
                <a:solidFill>
                  <a:srgbClr val="999999"/>
                </a:solidFill>
                <a:latin typeface="Lato" charset="0"/>
                <a:ea typeface="Lato" charset="0"/>
                <a:cs typeface="Lato" charset="0"/>
              </a:rPr>
              <a:t>Describe concerns in detail!</a:t>
            </a:r>
          </a:p>
        </p:txBody>
      </p:sp>
      <p:sp>
        <p:nvSpPr>
          <p:cNvPr id="242" name="CuadroTexto 241"/>
          <p:cNvSpPr txBox="1"/>
          <p:nvPr/>
        </p:nvSpPr>
        <p:spPr>
          <a:xfrm>
            <a:off x="1609075" y="3042764"/>
            <a:ext cx="742511" cy="1246495"/>
          </a:xfrm>
          <a:prstGeom prst="rect">
            <a:avLst/>
          </a:prstGeom>
          <a:noFill/>
        </p:spPr>
        <p:txBody>
          <a:bodyPr wrap="none" rtlCol="0">
            <a:spAutoFit/>
          </a:bodyPr>
          <a:lstStyle/>
          <a:p>
            <a:pPr defTabSz="914217"/>
            <a:r>
              <a:rPr lang="en-US" sz="7500" b="1">
                <a:solidFill>
                  <a:srgbClr val="FFFFFF"/>
                </a:solidFill>
                <a:latin typeface="Lato" charset="0"/>
                <a:ea typeface="Lato" charset="0"/>
                <a:cs typeface="Lato" charset="0"/>
              </a:rPr>
              <a:t>1</a:t>
            </a:r>
          </a:p>
        </p:txBody>
      </p:sp>
      <p:sp>
        <p:nvSpPr>
          <p:cNvPr id="243" name="CuadroTexto 242"/>
          <p:cNvSpPr txBox="1"/>
          <p:nvPr/>
        </p:nvSpPr>
        <p:spPr>
          <a:xfrm>
            <a:off x="4285111" y="2943754"/>
            <a:ext cx="742511" cy="1246495"/>
          </a:xfrm>
          <a:prstGeom prst="rect">
            <a:avLst/>
          </a:prstGeom>
          <a:noFill/>
        </p:spPr>
        <p:txBody>
          <a:bodyPr wrap="none" rtlCol="0">
            <a:spAutoFit/>
          </a:bodyPr>
          <a:lstStyle/>
          <a:p>
            <a:pPr defTabSz="914217"/>
            <a:r>
              <a:rPr lang="en-US" sz="7500" b="1">
                <a:solidFill>
                  <a:srgbClr val="FFFFFF"/>
                </a:solidFill>
                <a:latin typeface="Lato" charset="0"/>
                <a:ea typeface="Lato" charset="0"/>
                <a:cs typeface="Lato" charset="0"/>
              </a:rPr>
              <a:t>2</a:t>
            </a:r>
          </a:p>
        </p:txBody>
      </p:sp>
      <p:sp>
        <p:nvSpPr>
          <p:cNvPr id="244" name="CuadroTexto 243"/>
          <p:cNvSpPr txBox="1"/>
          <p:nvPr/>
        </p:nvSpPr>
        <p:spPr>
          <a:xfrm>
            <a:off x="6939846" y="3998627"/>
            <a:ext cx="742511" cy="1246495"/>
          </a:xfrm>
          <a:prstGeom prst="rect">
            <a:avLst/>
          </a:prstGeom>
          <a:noFill/>
        </p:spPr>
        <p:txBody>
          <a:bodyPr wrap="none" rtlCol="0">
            <a:spAutoFit/>
          </a:bodyPr>
          <a:lstStyle/>
          <a:p>
            <a:pPr defTabSz="914217"/>
            <a:r>
              <a:rPr lang="en-US" sz="7500" b="1">
                <a:solidFill>
                  <a:srgbClr val="FFFFFF"/>
                </a:solidFill>
                <a:latin typeface="Lato" charset="0"/>
                <a:ea typeface="Lato" charset="0"/>
                <a:cs typeface="Lato" charset="0"/>
              </a:rPr>
              <a:t>3</a:t>
            </a:r>
          </a:p>
        </p:txBody>
      </p:sp>
      <p:sp>
        <p:nvSpPr>
          <p:cNvPr id="245" name="CuadroTexto 244"/>
          <p:cNvSpPr txBox="1"/>
          <p:nvPr/>
        </p:nvSpPr>
        <p:spPr>
          <a:xfrm>
            <a:off x="9823575" y="3520273"/>
            <a:ext cx="742511" cy="1246495"/>
          </a:xfrm>
          <a:prstGeom prst="rect">
            <a:avLst/>
          </a:prstGeom>
          <a:noFill/>
        </p:spPr>
        <p:txBody>
          <a:bodyPr wrap="none" rtlCol="0">
            <a:spAutoFit/>
          </a:bodyPr>
          <a:lstStyle/>
          <a:p>
            <a:pPr defTabSz="914217"/>
            <a:r>
              <a:rPr lang="en-US" sz="7500" b="1">
                <a:solidFill>
                  <a:srgbClr val="FFFFFF"/>
                </a:solidFill>
                <a:latin typeface="Lato" charset="0"/>
                <a:ea typeface="Lato" charset="0"/>
                <a:cs typeface="Lato" charset="0"/>
              </a:rPr>
              <a:t>4</a:t>
            </a:r>
          </a:p>
        </p:txBody>
      </p:sp>
      <p:sp>
        <p:nvSpPr>
          <p:cNvPr id="17" name="CuadroTexto 222">
            <a:extLst>
              <a:ext uri="{FF2B5EF4-FFF2-40B4-BE49-F238E27FC236}">
                <a16:creationId xmlns:a16="http://schemas.microsoft.com/office/drawing/2014/main" id="{DAB5A539-74E3-AA48-92B6-83694FB99F36}"/>
              </a:ext>
            </a:extLst>
          </p:cNvPr>
          <p:cNvSpPr txBox="1"/>
          <p:nvPr/>
        </p:nvSpPr>
        <p:spPr>
          <a:xfrm>
            <a:off x="2006418" y="343483"/>
            <a:ext cx="7835286" cy="769441"/>
          </a:xfrm>
          <a:prstGeom prst="rect">
            <a:avLst/>
          </a:prstGeom>
          <a:noFill/>
        </p:spPr>
        <p:txBody>
          <a:bodyPr wrap="none" rtlCol="0">
            <a:spAutoFit/>
          </a:bodyPr>
          <a:lstStyle/>
          <a:p>
            <a:pPr algn="ctr" defTabSz="914217"/>
            <a:r>
              <a:rPr lang="en-US" sz="4400" b="1">
                <a:solidFill>
                  <a:srgbClr val="364556"/>
                </a:solidFill>
                <a:latin typeface="Montserrat Semi" charset="0"/>
                <a:ea typeface="Montserrat Semi" charset="0"/>
                <a:cs typeface="Montserrat Semi" charset="0"/>
              </a:rPr>
              <a:t>Roadmap for Clinicians Filing EPs</a:t>
            </a:r>
          </a:p>
        </p:txBody>
      </p:sp>
    </p:spTree>
    <p:extLst>
      <p:ext uri="{BB962C8B-B14F-4D97-AF65-F5344CB8AC3E}">
        <p14:creationId xmlns:p14="http://schemas.microsoft.com/office/powerpoint/2010/main" val="113964975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ormAutofit/>
          </a:bodyPr>
          <a:lstStyle/>
          <a:p>
            <a:r>
              <a:rPr lang="en-US" sz="3600"/>
              <a:t>Filling out the EP – Lessons Learned</a:t>
            </a:r>
            <a:endParaRPr lang="en-US" sz="3600">
              <a:cs typeface="Calibri"/>
            </a:endParaRPr>
          </a:p>
        </p:txBody>
      </p:sp>
      <p:sp>
        <p:nvSpPr>
          <p:cNvPr id="3" name="Content Placeholder 2"/>
          <p:cNvSpPr>
            <a:spLocks noGrp="1"/>
          </p:cNvSpPr>
          <p:nvPr>
            <p:ph sz="half" idx="1"/>
          </p:nvPr>
        </p:nvSpPr>
        <p:spPr>
          <a:xfrm>
            <a:off x="119930" y="1608776"/>
            <a:ext cx="7477657" cy="4515013"/>
          </a:xfrm>
        </p:spPr>
        <p:txBody>
          <a:bodyPr anchor="ctr">
            <a:normAutofit/>
          </a:bodyPr>
          <a:lstStyle/>
          <a:p>
            <a:r>
              <a:rPr lang="en-US" sz="2400">
                <a:solidFill>
                  <a:schemeClr val="tx1"/>
                </a:solidFill>
              </a:rPr>
              <a:t>Be prepared – have an office policy, forms, etc.</a:t>
            </a:r>
          </a:p>
          <a:p>
            <a:r>
              <a:rPr lang="en-US" sz="2400">
                <a:solidFill>
                  <a:schemeClr val="tx1"/>
                </a:solidFill>
              </a:rPr>
              <a:t>It takes time to complete the forms and have police pick up/you drop off the EP</a:t>
            </a:r>
            <a:endParaRPr lang="en-US" sz="2400">
              <a:solidFill>
                <a:schemeClr val="tx1"/>
              </a:solidFill>
              <a:cs typeface="Calibri"/>
            </a:endParaRPr>
          </a:p>
          <a:p>
            <a:r>
              <a:rPr lang="en-US" sz="2400">
                <a:solidFill>
                  <a:schemeClr val="tx1"/>
                </a:solidFill>
              </a:rPr>
              <a:t>You want evaluators in the ED to call you for information; </a:t>
            </a:r>
            <a:r>
              <a:rPr lang="en-US" sz="2400" i="1" u="sng">
                <a:solidFill>
                  <a:schemeClr val="tx1"/>
                </a:solidFill>
              </a:rPr>
              <a:t>your concern and information matters </a:t>
            </a:r>
            <a:r>
              <a:rPr lang="en-US" sz="2400">
                <a:solidFill>
                  <a:schemeClr val="tx1"/>
                </a:solidFill>
              </a:rPr>
              <a:t>so be available, give your cell phone</a:t>
            </a:r>
            <a:endParaRPr lang="en-US" sz="2400">
              <a:solidFill>
                <a:schemeClr val="tx1"/>
              </a:solidFill>
              <a:cs typeface="Calibri"/>
            </a:endParaRPr>
          </a:p>
          <a:p>
            <a:r>
              <a:rPr lang="en-US" sz="2400">
                <a:solidFill>
                  <a:schemeClr val="tx1"/>
                </a:solidFill>
              </a:rPr>
              <a:t>Keep in mind the function of an EP - patients may be evaluated and discharged…they return to you </a:t>
            </a:r>
            <a:endParaRPr lang="en-US" sz="2400">
              <a:solidFill>
                <a:schemeClr val="tx1"/>
              </a:solidFill>
              <a:cs typeface="Calibri"/>
            </a:endParaRPr>
          </a:p>
          <a:p>
            <a:r>
              <a:rPr lang="en-US" sz="2400">
                <a:solidFill>
                  <a:schemeClr val="tx1"/>
                </a:solidFill>
              </a:rPr>
              <a:t>Don’t use blue ink</a:t>
            </a:r>
            <a:endParaRPr lang="en-US" sz="2400">
              <a:solidFill>
                <a:schemeClr val="tx1"/>
              </a:solidFill>
              <a:cs typeface="Calibri"/>
            </a:endParaRPr>
          </a:p>
          <a:p>
            <a:endParaRPr lang="en-US"/>
          </a:p>
          <a:p>
            <a:endParaRPr lang="en-US"/>
          </a:p>
        </p:txBody>
      </p:sp>
      <p:pic>
        <p:nvPicPr>
          <p:cNvPr id="7" name="Picture 6" descr="A blue sign with white text&#10;&#10;Description automatically generated with low confidence">
            <a:extLst>
              <a:ext uri="{FF2B5EF4-FFF2-40B4-BE49-F238E27FC236}">
                <a16:creationId xmlns:a16="http://schemas.microsoft.com/office/drawing/2014/main" id="{529219B1-2DCD-46F4-BFF5-0DFC788372EF}"/>
              </a:ext>
            </a:extLst>
          </p:cNvPr>
          <p:cNvPicPr>
            <a:picLocks noChangeAspect="1"/>
          </p:cNvPicPr>
          <p:nvPr/>
        </p:nvPicPr>
        <p:blipFill>
          <a:blip r:embed="rId2"/>
          <a:stretch>
            <a:fillRect/>
          </a:stretch>
        </p:blipFill>
        <p:spPr>
          <a:xfrm>
            <a:off x="8052889" y="1797971"/>
            <a:ext cx="3763685" cy="2189082"/>
          </a:xfrm>
          <a:prstGeom prst="rect">
            <a:avLst/>
          </a:prstGeom>
          <a:noFill/>
        </p:spPr>
      </p:pic>
      <p:pic>
        <p:nvPicPr>
          <p:cNvPr id="8" name="Content Placeholder 3">
            <a:extLst>
              <a:ext uri="{FF2B5EF4-FFF2-40B4-BE49-F238E27FC236}">
                <a16:creationId xmlns:a16="http://schemas.microsoft.com/office/drawing/2014/main" id="{8143B0C5-EA6B-4083-956E-31C6C242E8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39037" y="5007175"/>
            <a:ext cx="1303986" cy="1277471"/>
          </a:xfrm>
          <a:prstGeom prst="rect">
            <a:avLst/>
          </a:prstGeom>
        </p:spPr>
      </p:pic>
    </p:spTree>
    <p:extLst>
      <p:ext uri="{BB962C8B-B14F-4D97-AF65-F5344CB8AC3E}">
        <p14:creationId xmlns:p14="http://schemas.microsoft.com/office/powerpoint/2010/main" val="22636696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78ABE9-296A-492B-94B3-4D9900E08EB7}"/>
              </a:ext>
            </a:extLst>
          </p:cNvPr>
          <p:cNvSpPr>
            <a:spLocks noGrp="1"/>
          </p:cNvSpPr>
          <p:nvPr>
            <p:ph type="title"/>
          </p:nvPr>
        </p:nvSpPr>
        <p:spPr/>
        <p:txBody>
          <a:bodyPr/>
          <a:lstStyle/>
          <a:p>
            <a:r>
              <a:rPr lang="en-US"/>
              <a:t>Mental Health Law &amp; the EP Process</a:t>
            </a:r>
          </a:p>
        </p:txBody>
      </p:sp>
      <p:sp>
        <p:nvSpPr>
          <p:cNvPr id="3" name="Content Placeholder 2">
            <a:extLst>
              <a:ext uri="{FF2B5EF4-FFF2-40B4-BE49-F238E27FC236}">
                <a16:creationId xmlns:a16="http://schemas.microsoft.com/office/drawing/2014/main" id="{68B443C5-7D89-418A-B8C2-499E712CC6BE}"/>
              </a:ext>
            </a:extLst>
          </p:cNvPr>
          <p:cNvSpPr>
            <a:spLocks noGrp="1"/>
          </p:cNvSpPr>
          <p:nvPr>
            <p:ph idx="1"/>
          </p:nvPr>
        </p:nvSpPr>
        <p:spPr>
          <a:xfrm>
            <a:off x="345716" y="1463041"/>
            <a:ext cx="7001130" cy="5002053"/>
          </a:xfrm>
        </p:spPr>
        <p:txBody>
          <a:bodyPr>
            <a:normAutofit/>
          </a:bodyPr>
          <a:lstStyle/>
          <a:p>
            <a:r>
              <a:rPr lang="en-US" sz="2000">
                <a:cs typeface="Calibri"/>
              </a:rPr>
              <a:t>Emergency evaluation statutes are some of the oldest risk reduction methods in mental health care</a:t>
            </a:r>
          </a:p>
          <a:p>
            <a:endParaRPr lang="en-US" sz="2000">
              <a:cs typeface="Calibri"/>
            </a:endParaRPr>
          </a:p>
          <a:p>
            <a:r>
              <a:rPr lang="en-US" sz="2000">
                <a:cs typeface="Calibri"/>
              </a:rPr>
              <a:t>EP documents </a:t>
            </a:r>
            <a:r>
              <a:rPr lang="en-US" sz="2000" i="1">
                <a:cs typeface="Calibri"/>
              </a:rPr>
              <a:t>must</a:t>
            </a:r>
            <a:r>
              <a:rPr lang="en-US" sz="2000">
                <a:cs typeface="Calibri"/>
              </a:rPr>
              <a:t> include a description of the person’s behavior and statements, plus other info that led the petitioner to believe that the evaluee (a) has a mental disorder, and (b) presents a danger to the life or safety of the individual or others.</a:t>
            </a:r>
          </a:p>
          <a:p>
            <a:pPr lvl="1">
              <a:spcAft>
                <a:spcPts val="0"/>
              </a:spcAft>
            </a:pPr>
            <a:r>
              <a:rPr lang="en-US" sz="1800">
                <a:cs typeface="Calibri"/>
              </a:rPr>
              <a:t>Does </a:t>
            </a:r>
            <a:r>
              <a:rPr lang="en-US" sz="1800" i="1">
                <a:cs typeface="Calibri"/>
              </a:rPr>
              <a:t>not</a:t>
            </a:r>
            <a:r>
              <a:rPr lang="en-US" sz="1800">
                <a:cs typeface="Calibri"/>
              </a:rPr>
              <a:t> require imminent danger</a:t>
            </a:r>
          </a:p>
          <a:p>
            <a:pPr lvl="1">
              <a:spcAft>
                <a:spcPts val="0"/>
              </a:spcAft>
            </a:pPr>
            <a:r>
              <a:rPr lang="en-US" sz="1800">
                <a:cs typeface="Calibri"/>
              </a:rPr>
              <a:t>Specifically solicits petitioner’s knowledge about evaluee having firearms bc of previous incidents</a:t>
            </a:r>
          </a:p>
          <a:p>
            <a:pPr marL="502920" lvl="1" indent="0">
              <a:spcAft>
                <a:spcPts val="0"/>
              </a:spcAft>
              <a:buNone/>
            </a:pPr>
            <a:endParaRPr lang="en-US">
              <a:cs typeface="Calibri"/>
            </a:endParaRPr>
          </a:p>
          <a:p>
            <a:r>
              <a:rPr lang="en-US" sz="2000">
                <a:cs typeface="Calibri"/>
              </a:rPr>
              <a:t>2022 legislative session --&gt; SB2 passed to allow for electronic EP forms </a:t>
            </a:r>
            <a:r>
              <a:rPr lang="en-US" sz="2000" i="1">
                <a:cs typeface="Calibri"/>
              </a:rPr>
              <a:t>and</a:t>
            </a:r>
            <a:r>
              <a:rPr lang="en-US" sz="2000">
                <a:cs typeface="Calibri"/>
              </a:rPr>
              <a:t> electronic transmission of EP paperwork. Effective 10/1/22.</a:t>
            </a:r>
          </a:p>
        </p:txBody>
      </p:sp>
      <p:pic>
        <p:nvPicPr>
          <p:cNvPr id="5" name="Picture 4" descr="Police car on the street">
            <a:extLst>
              <a:ext uri="{FF2B5EF4-FFF2-40B4-BE49-F238E27FC236}">
                <a16:creationId xmlns:a16="http://schemas.microsoft.com/office/drawing/2014/main" id="{13165479-BAD0-4025-9885-7E1F91C72B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46845" y="1463041"/>
            <a:ext cx="4499437" cy="2998892"/>
          </a:xfrm>
          <a:prstGeom prst="rect">
            <a:avLst/>
          </a:prstGeom>
        </p:spPr>
      </p:pic>
    </p:spTree>
    <p:extLst>
      <p:ext uri="{BB962C8B-B14F-4D97-AF65-F5344CB8AC3E}">
        <p14:creationId xmlns:p14="http://schemas.microsoft.com/office/powerpoint/2010/main" val="20749457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7CE28-7764-45D2-8ADB-71877FB8D202}"/>
              </a:ext>
            </a:extLst>
          </p:cNvPr>
          <p:cNvSpPr>
            <a:spLocks noGrp="1"/>
          </p:cNvSpPr>
          <p:nvPr>
            <p:ph type="title"/>
          </p:nvPr>
        </p:nvSpPr>
        <p:spPr/>
        <p:txBody>
          <a:bodyPr>
            <a:normAutofit/>
          </a:bodyPr>
          <a:lstStyle/>
          <a:p>
            <a:r>
              <a:rPr lang="en-US"/>
              <a:t>Disclosures</a:t>
            </a:r>
          </a:p>
        </p:txBody>
      </p:sp>
      <p:sp>
        <p:nvSpPr>
          <p:cNvPr id="3" name="Content Placeholder 2">
            <a:extLst>
              <a:ext uri="{FF2B5EF4-FFF2-40B4-BE49-F238E27FC236}">
                <a16:creationId xmlns:a16="http://schemas.microsoft.com/office/drawing/2014/main" id="{CF4E9583-6B0D-45DD-9219-18663A119501}"/>
              </a:ext>
            </a:extLst>
          </p:cNvPr>
          <p:cNvSpPr>
            <a:spLocks noGrp="1"/>
          </p:cNvSpPr>
          <p:nvPr>
            <p:ph idx="1"/>
          </p:nvPr>
        </p:nvSpPr>
        <p:spPr>
          <a:xfrm>
            <a:off x="1550019" y="2169548"/>
            <a:ext cx="1494264" cy="3053203"/>
          </a:xfrm>
        </p:spPr>
        <p:txBody>
          <a:bodyPr>
            <a:normAutofit/>
          </a:bodyPr>
          <a:lstStyle/>
          <a:p>
            <a:pPr algn="just"/>
            <a:r>
              <a:rPr lang="en-US" sz="2600"/>
              <a:t>None</a:t>
            </a:r>
          </a:p>
        </p:txBody>
      </p:sp>
    </p:spTree>
    <p:extLst>
      <p:ext uri="{BB962C8B-B14F-4D97-AF65-F5344CB8AC3E}">
        <p14:creationId xmlns:p14="http://schemas.microsoft.com/office/powerpoint/2010/main" val="27005001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78ABE9-296A-492B-94B3-4D9900E08EB7}"/>
              </a:ext>
            </a:extLst>
          </p:cNvPr>
          <p:cNvSpPr>
            <a:spLocks noGrp="1"/>
          </p:cNvSpPr>
          <p:nvPr>
            <p:ph type="title"/>
          </p:nvPr>
        </p:nvSpPr>
        <p:spPr>
          <a:xfrm>
            <a:off x="375425" y="1500447"/>
            <a:ext cx="2834640" cy="2194560"/>
          </a:xfrm>
        </p:spPr>
        <p:txBody>
          <a:bodyPr anchor="b">
            <a:normAutofit/>
          </a:bodyPr>
          <a:lstStyle/>
          <a:p>
            <a:r>
              <a:rPr lang="en-US"/>
              <a:t>Why Does Timing Matter?</a:t>
            </a:r>
          </a:p>
        </p:txBody>
      </p:sp>
      <p:sp>
        <p:nvSpPr>
          <p:cNvPr id="3" name="Content Placeholder 2">
            <a:extLst>
              <a:ext uri="{FF2B5EF4-FFF2-40B4-BE49-F238E27FC236}">
                <a16:creationId xmlns:a16="http://schemas.microsoft.com/office/drawing/2014/main" id="{68B443C5-7D89-418A-B8C2-499E712CC6BE}"/>
              </a:ext>
            </a:extLst>
          </p:cNvPr>
          <p:cNvSpPr>
            <a:spLocks noGrp="1"/>
          </p:cNvSpPr>
          <p:nvPr>
            <p:ph idx="1"/>
          </p:nvPr>
        </p:nvSpPr>
        <p:spPr>
          <a:xfrm>
            <a:off x="4386263" y="1512917"/>
            <a:ext cx="7384558" cy="4177946"/>
          </a:xfrm>
        </p:spPr>
        <p:txBody>
          <a:bodyPr anchor="ctr">
            <a:normAutofit lnSpcReduction="10000"/>
          </a:bodyPr>
          <a:lstStyle/>
          <a:p>
            <a:r>
              <a:rPr lang="en-US"/>
              <a:t>Timely treatment is critical</a:t>
            </a:r>
          </a:p>
          <a:p>
            <a:pPr lvl="1"/>
            <a:r>
              <a:rPr lang="en-US" sz="2000"/>
              <a:t>Dangerous symptoms that risk the life or safety of the person or others constitute an emergency!</a:t>
            </a:r>
          </a:p>
          <a:p>
            <a:pPr lvl="1"/>
            <a:r>
              <a:rPr lang="en-US" sz="2000"/>
              <a:t>Treatment delays associated with neuronal damage, worsening sxs, poorer prognosis</a:t>
            </a:r>
            <a:r>
              <a:rPr lang="en-US" sz="2000" baseline="30000"/>
              <a:t>1</a:t>
            </a:r>
          </a:p>
          <a:p>
            <a:pPr lvl="1"/>
            <a:r>
              <a:rPr lang="en-US" sz="2000"/>
              <a:t>For pts with psychotic disorders, increase in duration of untreated psychosis from 1 week to 4 weeks associated with &gt; 20% more severe symptoms</a:t>
            </a:r>
            <a:r>
              <a:rPr lang="en-US" sz="2000" baseline="30000"/>
              <a:t>2</a:t>
            </a:r>
            <a:r>
              <a:rPr lang="en-US" sz="2000"/>
              <a:t> </a:t>
            </a:r>
          </a:p>
          <a:p>
            <a:r>
              <a:rPr lang="en-US"/>
              <a:t>Prompt treatment of severe mental illness can minimize the social consequences of untreated SMI like homelessness, arrest, and incarceration.³ </a:t>
            </a:r>
          </a:p>
          <a:p>
            <a:r>
              <a:rPr lang="en-US"/>
              <a:t>Emergency petition processes allow for the transport of an evaluee to the nearest ED, even without their consent.</a:t>
            </a:r>
          </a:p>
        </p:txBody>
      </p:sp>
      <p:pic>
        <p:nvPicPr>
          <p:cNvPr id="6" name="Picture 5" descr="Capsules and pills laid flat in symmetrical cross shape">
            <a:extLst>
              <a:ext uri="{FF2B5EF4-FFF2-40B4-BE49-F238E27FC236}">
                <a16:creationId xmlns:a16="http://schemas.microsoft.com/office/drawing/2014/main" id="{67E57F5D-1B8B-4EAF-BC92-8C30EB2A32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5425" y="1529542"/>
            <a:ext cx="3879338" cy="2743200"/>
          </a:xfrm>
          <a:prstGeom prst="rect">
            <a:avLst/>
          </a:prstGeom>
        </p:spPr>
      </p:pic>
      <p:sp>
        <p:nvSpPr>
          <p:cNvPr id="20" name="Title 1">
            <a:extLst>
              <a:ext uri="{FF2B5EF4-FFF2-40B4-BE49-F238E27FC236}">
                <a16:creationId xmlns:a16="http://schemas.microsoft.com/office/drawing/2014/main" id="{12057C24-501D-4BB2-B522-A67E3D6667BF}"/>
              </a:ext>
            </a:extLst>
          </p:cNvPr>
          <p:cNvSpPr txBox="1">
            <a:spLocks/>
          </p:cNvSpPr>
          <p:nvPr/>
        </p:nvSpPr>
        <p:spPr>
          <a:xfrm>
            <a:off x="630841" y="305554"/>
            <a:ext cx="10553627" cy="761006"/>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2800" b="0" kern="1200" spc="-60" baseline="0">
                <a:solidFill>
                  <a:srgbClr val="FFFFFF"/>
                </a:solidFill>
                <a:latin typeface="+mj-lt"/>
                <a:ea typeface="+mj-ea"/>
                <a:cs typeface="+mj-cs"/>
              </a:defRPr>
            </a:lvl1pPr>
          </a:lstStyle>
          <a:p>
            <a:r>
              <a:rPr lang="en-US" sz="3000"/>
              <a:t>Why the Rush? Can’t You Just Wait Until They’re Agreeable?</a:t>
            </a:r>
          </a:p>
        </p:txBody>
      </p:sp>
    </p:spTree>
    <p:extLst>
      <p:ext uri="{BB962C8B-B14F-4D97-AF65-F5344CB8AC3E}">
        <p14:creationId xmlns:p14="http://schemas.microsoft.com/office/powerpoint/2010/main" val="10502530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CuadroTexto 350">
            <a:extLst>
              <a:ext uri="{FF2B5EF4-FFF2-40B4-BE49-F238E27FC236}">
                <a16:creationId xmlns:a16="http://schemas.microsoft.com/office/drawing/2014/main" id="{EB85846B-B4DD-D346-BE0C-37F878C3F360}"/>
              </a:ext>
            </a:extLst>
          </p:cNvPr>
          <p:cNvSpPr txBox="1"/>
          <p:nvPr/>
        </p:nvSpPr>
        <p:spPr>
          <a:xfrm>
            <a:off x="3506188" y="69270"/>
            <a:ext cx="5179624" cy="707886"/>
          </a:xfrm>
          <a:prstGeom prst="rect">
            <a:avLst/>
          </a:prstGeom>
          <a:noFill/>
        </p:spPr>
        <p:txBody>
          <a:bodyPr wrap="none" rtlCol="0">
            <a:spAutoFit/>
          </a:bodyP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374556"/>
                </a:solidFill>
                <a:effectLst/>
                <a:uLnTx/>
                <a:uFillTx/>
                <a:latin typeface="Poppins" pitchFamily="2" charset="77"/>
                <a:ea typeface="Lato Heavy" charset="0"/>
                <a:cs typeface="Poppins" pitchFamily="2" charset="77"/>
              </a:rPr>
              <a:t>Admission Process</a:t>
            </a:r>
          </a:p>
        </p:txBody>
      </p:sp>
      <p:sp>
        <p:nvSpPr>
          <p:cNvPr id="25" name="Freeform 4">
            <a:extLst>
              <a:ext uri="{FF2B5EF4-FFF2-40B4-BE49-F238E27FC236}">
                <a16:creationId xmlns:a16="http://schemas.microsoft.com/office/drawing/2014/main" id="{CBA02708-E3F0-7442-AC74-F3BA16FA6A39}"/>
              </a:ext>
            </a:extLst>
          </p:cNvPr>
          <p:cNvSpPr>
            <a:spLocks noChangeArrowheads="1"/>
          </p:cNvSpPr>
          <p:nvPr/>
        </p:nvSpPr>
        <p:spPr bwMode="auto">
          <a:xfrm>
            <a:off x="10467448" y="11255360"/>
            <a:ext cx="362868" cy="447986"/>
          </a:xfrm>
          <a:custGeom>
            <a:avLst/>
            <a:gdLst>
              <a:gd name="T0" fmla="*/ 174 w 358"/>
              <a:gd name="T1" fmla="*/ 0 h 442"/>
              <a:gd name="T2" fmla="*/ 357 w 358"/>
              <a:gd name="T3" fmla="*/ 441 h 442"/>
              <a:gd name="T4" fmla="*/ 174 w 358"/>
              <a:gd name="T5" fmla="*/ 341 h 442"/>
              <a:gd name="T6" fmla="*/ 0 w 358"/>
              <a:gd name="T7" fmla="*/ 441 h 442"/>
              <a:gd name="T8" fmla="*/ 174 w 358"/>
              <a:gd name="T9" fmla="*/ 0 h 442"/>
            </a:gdLst>
            <a:ahLst/>
            <a:cxnLst>
              <a:cxn ang="0">
                <a:pos x="T0" y="T1"/>
              </a:cxn>
              <a:cxn ang="0">
                <a:pos x="T2" y="T3"/>
              </a:cxn>
              <a:cxn ang="0">
                <a:pos x="T4" y="T5"/>
              </a:cxn>
              <a:cxn ang="0">
                <a:pos x="T6" y="T7"/>
              </a:cxn>
              <a:cxn ang="0">
                <a:pos x="T8" y="T9"/>
              </a:cxn>
            </a:cxnLst>
            <a:rect l="0" t="0" r="r" b="b"/>
            <a:pathLst>
              <a:path w="358" h="442">
                <a:moveTo>
                  <a:pt x="174" y="0"/>
                </a:moveTo>
                <a:lnTo>
                  <a:pt x="357" y="441"/>
                </a:lnTo>
                <a:lnTo>
                  <a:pt x="174" y="341"/>
                </a:lnTo>
                <a:lnTo>
                  <a:pt x="0" y="441"/>
                </a:lnTo>
                <a:lnTo>
                  <a:pt x="174" y="0"/>
                </a:lnTo>
              </a:path>
            </a:pathLst>
          </a:custGeom>
          <a:solidFill>
            <a:schemeClr val="tx1">
              <a:lumMod val="20000"/>
              <a:lumOff val="80000"/>
            </a:schemeClr>
          </a:solidFill>
          <a:ln>
            <a:noFill/>
          </a:ln>
          <a:effectLst/>
        </p:spPr>
        <p:txBody>
          <a:bodyPr wrap="none"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999999"/>
              </a:solidFill>
              <a:effectLst/>
              <a:uLnTx/>
              <a:uFillTx/>
              <a:latin typeface="Calibri" panose="020F0502020204030204"/>
              <a:ea typeface="+mn-ea"/>
              <a:cs typeface="+mn-cs"/>
            </a:endParaRPr>
          </a:p>
        </p:txBody>
      </p:sp>
      <p:grpSp>
        <p:nvGrpSpPr>
          <p:cNvPr id="14" name="Group 13">
            <a:extLst>
              <a:ext uri="{FF2B5EF4-FFF2-40B4-BE49-F238E27FC236}">
                <a16:creationId xmlns:a16="http://schemas.microsoft.com/office/drawing/2014/main" id="{54690C56-693F-B44A-929A-B4BD0555CC33}"/>
              </a:ext>
            </a:extLst>
          </p:cNvPr>
          <p:cNvGrpSpPr/>
          <p:nvPr/>
        </p:nvGrpSpPr>
        <p:grpSpPr>
          <a:xfrm>
            <a:off x="305357" y="669552"/>
            <a:ext cx="11793446" cy="5374918"/>
            <a:chOff x="3196690" y="4305128"/>
            <a:chExt cx="20215151" cy="8624198"/>
          </a:xfrm>
        </p:grpSpPr>
        <p:grpSp>
          <p:nvGrpSpPr>
            <p:cNvPr id="95" name="Group 94">
              <a:extLst>
                <a:ext uri="{FF2B5EF4-FFF2-40B4-BE49-F238E27FC236}">
                  <a16:creationId xmlns:a16="http://schemas.microsoft.com/office/drawing/2014/main" id="{990111DA-E149-BF40-9BC4-22F746245E31}"/>
                </a:ext>
              </a:extLst>
            </p:cNvPr>
            <p:cNvGrpSpPr/>
            <p:nvPr/>
          </p:nvGrpSpPr>
          <p:grpSpPr>
            <a:xfrm>
              <a:off x="7632962" y="7749453"/>
              <a:ext cx="2552362" cy="2327245"/>
              <a:chOff x="3464673" y="6986596"/>
              <a:chExt cx="2552362" cy="2327245"/>
            </a:xfrm>
          </p:grpSpPr>
          <p:sp>
            <p:nvSpPr>
              <p:cNvPr id="96" name="Rounded Rectangle 95">
                <a:extLst>
                  <a:ext uri="{FF2B5EF4-FFF2-40B4-BE49-F238E27FC236}">
                    <a16:creationId xmlns:a16="http://schemas.microsoft.com/office/drawing/2014/main" id="{8599FB32-D770-A74E-9BDA-E95BF0C6684C}"/>
                  </a:ext>
                </a:extLst>
              </p:cNvPr>
              <p:cNvSpPr/>
              <p:nvPr/>
            </p:nvSpPr>
            <p:spPr>
              <a:xfrm>
                <a:off x="3464673" y="6986596"/>
                <a:ext cx="2552362" cy="2327245"/>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97" name="Rectangle 96">
                <a:extLst>
                  <a:ext uri="{FF2B5EF4-FFF2-40B4-BE49-F238E27FC236}">
                    <a16:creationId xmlns:a16="http://schemas.microsoft.com/office/drawing/2014/main" id="{8BEBA907-352E-5B46-A669-53DD4483969E}"/>
                  </a:ext>
                </a:extLst>
              </p:cNvPr>
              <p:cNvSpPr/>
              <p:nvPr/>
            </p:nvSpPr>
            <p:spPr>
              <a:xfrm flipH="1">
                <a:off x="3562396" y="7666695"/>
                <a:ext cx="2348297" cy="592603"/>
              </a:xfrm>
              <a:prstGeom prst="rect">
                <a:avLst/>
              </a:prstGeom>
            </p:spPr>
            <p:txBody>
              <a:bodyPr wrap="square">
                <a:spAutoFit/>
              </a:bodyPr>
              <a:lstStyle/>
              <a:p>
                <a:pPr marL="0" marR="0" lvl="0" indent="0" algn="ctr" defTabSz="914217" rtl="0" eaLnBrk="1" fontAlgn="auto" latinLnBrk="0" hangingPunct="1">
                  <a:lnSpc>
                    <a:spcPct val="100000"/>
                  </a:lnSpc>
                  <a:spcBef>
                    <a:spcPts val="0"/>
                  </a:spcBef>
                  <a:spcAft>
                    <a:spcPts val="0"/>
                  </a:spcAft>
                  <a:buClrTx/>
                  <a:buSzTx/>
                  <a:buFontTx/>
                  <a:buNone/>
                  <a:tabLst/>
                  <a:defRPr/>
                </a:pPr>
                <a:r>
                  <a:rPr lang="en-US">
                    <a:solidFill>
                      <a:srgbClr val="FFFFFF"/>
                    </a:solidFill>
                    <a:latin typeface="Poppins Medium" pitchFamily="2" charset="77"/>
                    <a:ea typeface="Roboto Medium" panose="02000000000000000000" pitchFamily="2" charset="0"/>
                    <a:cs typeface="Poppins Medium" pitchFamily="2" charset="77"/>
                  </a:rPr>
                  <a:t>V</a:t>
                </a:r>
                <a:r>
                  <a:rPr kumimoji="0" lang="en-US" b="0" i="0" u="none" strike="noStrike" kern="1200" cap="none" spc="0" normalizeH="0" baseline="0" noProof="0" err="1">
                    <a:ln>
                      <a:noFill/>
                    </a:ln>
                    <a:solidFill>
                      <a:srgbClr val="FFFFFF"/>
                    </a:solidFill>
                    <a:effectLst/>
                    <a:uLnTx/>
                    <a:uFillTx/>
                    <a:latin typeface="Poppins Medium" pitchFamily="2" charset="77"/>
                    <a:ea typeface="Roboto Medium" panose="02000000000000000000" pitchFamily="2" charset="0"/>
                    <a:cs typeface="Poppins Medium" pitchFamily="2" charset="77"/>
                  </a:rPr>
                  <a:t>oluntary</a:t>
                </a:r>
                <a:endParaRPr kumimoji="0" lang="en-US" b="0" i="0" u="none" strike="noStrike" kern="1200" cap="none" spc="0" normalizeH="0" baseline="0" noProof="0">
                  <a:ln>
                    <a:noFill/>
                  </a:ln>
                  <a:solidFill>
                    <a:srgbClr val="FFFFFF"/>
                  </a:solidFill>
                  <a:effectLst/>
                  <a:uLnTx/>
                  <a:uFillTx/>
                  <a:latin typeface="Poppins Medium" pitchFamily="2" charset="77"/>
                  <a:ea typeface="Roboto Medium" panose="02000000000000000000" pitchFamily="2" charset="0"/>
                  <a:cs typeface="Poppins Medium" pitchFamily="2" charset="77"/>
                </a:endParaRPr>
              </a:p>
            </p:txBody>
          </p:sp>
        </p:grpSp>
        <p:sp>
          <p:nvSpPr>
            <p:cNvPr id="86" name="Rounded Rectangle 85">
              <a:extLst>
                <a:ext uri="{FF2B5EF4-FFF2-40B4-BE49-F238E27FC236}">
                  <a16:creationId xmlns:a16="http://schemas.microsoft.com/office/drawing/2014/main" id="{ADF0170A-0A3F-0943-A85E-9CD96A6912F8}"/>
                </a:ext>
              </a:extLst>
            </p:cNvPr>
            <p:cNvSpPr/>
            <p:nvPr/>
          </p:nvSpPr>
          <p:spPr>
            <a:xfrm>
              <a:off x="3334289" y="10374203"/>
              <a:ext cx="3388907" cy="1847700"/>
            </a:xfrm>
            <a:prstGeom prst="roundRect">
              <a:avLst>
                <a:gd name="adj"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9" name="Group 8">
              <a:extLst>
                <a:ext uri="{FF2B5EF4-FFF2-40B4-BE49-F238E27FC236}">
                  <a16:creationId xmlns:a16="http://schemas.microsoft.com/office/drawing/2014/main" id="{1EFC9510-01C5-5949-B58B-7ACF9524B43B}"/>
                </a:ext>
              </a:extLst>
            </p:cNvPr>
            <p:cNvGrpSpPr/>
            <p:nvPr/>
          </p:nvGrpSpPr>
          <p:grpSpPr>
            <a:xfrm>
              <a:off x="3711776" y="4305128"/>
              <a:ext cx="5178542" cy="6013453"/>
              <a:chOff x="3723081" y="4297263"/>
              <a:chExt cx="5487419" cy="6372130"/>
            </a:xfrm>
          </p:grpSpPr>
          <p:grpSp>
            <p:nvGrpSpPr>
              <p:cNvPr id="48" name="Group 47">
                <a:extLst>
                  <a:ext uri="{FF2B5EF4-FFF2-40B4-BE49-F238E27FC236}">
                    <a16:creationId xmlns:a16="http://schemas.microsoft.com/office/drawing/2014/main" id="{2A290D7F-C06C-B046-AD87-D1D618994C0A}"/>
                  </a:ext>
                </a:extLst>
              </p:cNvPr>
              <p:cNvGrpSpPr/>
              <p:nvPr/>
            </p:nvGrpSpPr>
            <p:grpSpPr>
              <a:xfrm>
                <a:off x="3723081" y="7829128"/>
                <a:ext cx="2878072" cy="2600276"/>
                <a:chOff x="7533088" y="6802154"/>
                <a:chExt cx="2878072" cy="2600276"/>
              </a:xfrm>
            </p:grpSpPr>
            <p:sp>
              <p:nvSpPr>
                <p:cNvPr id="49" name="Oval 48">
                  <a:extLst>
                    <a:ext uri="{FF2B5EF4-FFF2-40B4-BE49-F238E27FC236}">
                      <a16:creationId xmlns:a16="http://schemas.microsoft.com/office/drawing/2014/main" id="{077CF729-FB18-5E45-8361-36122F362544}"/>
                    </a:ext>
                  </a:extLst>
                </p:cNvPr>
                <p:cNvSpPr/>
                <p:nvPr/>
              </p:nvSpPr>
              <p:spPr>
                <a:xfrm>
                  <a:off x="7633661" y="6802154"/>
                  <a:ext cx="2777499" cy="260027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7" name="Rectangle 56">
                  <a:extLst>
                    <a:ext uri="{FF2B5EF4-FFF2-40B4-BE49-F238E27FC236}">
                      <a16:creationId xmlns:a16="http://schemas.microsoft.com/office/drawing/2014/main" id="{E4F3B93B-A32D-2D4B-BD05-0F8B4EBE08EE}"/>
                    </a:ext>
                  </a:extLst>
                </p:cNvPr>
                <p:cNvSpPr/>
                <p:nvPr/>
              </p:nvSpPr>
              <p:spPr>
                <a:xfrm flipH="1">
                  <a:off x="7533088" y="7661616"/>
                  <a:ext cx="2878072" cy="627949"/>
                </a:xfrm>
                <a:prstGeom prst="rect">
                  <a:avLst/>
                </a:prstGeom>
              </p:spPr>
              <p:txBody>
                <a:bodyPr wrap="square">
                  <a:spAutoFit/>
                </a:bodyPr>
                <a:lstStyle/>
                <a:p>
                  <a:pPr marL="0" marR="0" lvl="0" indent="0" algn="ctr" defTabSz="914217" rtl="0" eaLnBrk="1" fontAlgn="auto" latinLnBrk="0" hangingPunct="1">
                    <a:lnSpc>
                      <a:spcPct val="100000"/>
                    </a:lnSpc>
                    <a:spcBef>
                      <a:spcPts val="0"/>
                    </a:spcBef>
                    <a:spcAft>
                      <a:spcPts val="0"/>
                    </a:spcAft>
                    <a:buClrTx/>
                    <a:buSzTx/>
                    <a:buFontTx/>
                    <a:buNone/>
                    <a:tabLst/>
                    <a:defRPr/>
                  </a:pPr>
                  <a:r>
                    <a:rPr lang="en-US">
                      <a:solidFill>
                        <a:srgbClr val="FFFFFF"/>
                      </a:solidFill>
                      <a:latin typeface="Poppins Medium" pitchFamily="2" charset="77"/>
                      <a:ea typeface="Roboto Medium" panose="02000000000000000000" pitchFamily="2" charset="0"/>
                      <a:cs typeface="Poppins Medium" pitchFamily="2" charset="77"/>
                    </a:rPr>
                    <a:t>Inv</a:t>
                  </a:r>
                  <a:r>
                    <a:rPr kumimoji="0" lang="en-US" b="0" i="0" u="none" strike="noStrike" kern="1200" cap="none" spc="0" normalizeH="0" baseline="0" noProof="0" err="1">
                      <a:ln>
                        <a:noFill/>
                      </a:ln>
                      <a:solidFill>
                        <a:srgbClr val="FFFFFF"/>
                      </a:solidFill>
                      <a:effectLst/>
                      <a:uLnTx/>
                      <a:uFillTx/>
                      <a:latin typeface="Poppins Medium" pitchFamily="2" charset="77"/>
                      <a:ea typeface="Roboto Medium" panose="02000000000000000000" pitchFamily="2" charset="0"/>
                      <a:cs typeface="Poppins Medium" pitchFamily="2" charset="77"/>
                    </a:rPr>
                    <a:t>oluntary</a:t>
                  </a:r>
                  <a:endParaRPr kumimoji="0" lang="en-US" b="0" i="0" u="none" strike="noStrike" kern="1200" cap="none" spc="0" normalizeH="0" baseline="0" noProof="0">
                    <a:ln>
                      <a:noFill/>
                    </a:ln>
                    <a:solidFill>
                      <a:srgbClr val="FFFFFF"/>
                    </a:solidFill>
                    <a:effectLst/>
                    <a:uLnTx/>
                    <a:uFillTx/>
                    <a:latin typeface="Poppins Medium" pitchFamily="2" charset="77"/>
                    <a:ea typeface="Roboto Medium" panose="02000000000000000000" pitchFamily="2" charset="0"/>
                    <a:cs typeface="Poppins Medium" pitchFamily="2" charset="77"/>
                  </a:endParaRPr>
                </a:p>
              </p:txBody>
            </p:sp>
          </p:grpSp>
          <p:grpSp>
            <p:nvGrpSpPr>
              <p:cNvPr id="2" name="Group 1">
                <a:extLst>
                  <a:ext uri="{FF2B5EF4-FFF2-40B4-BE49-F238E27FC236}">
                    <a16:creationId xmlns:a16="http://schemas.microsoft.com/office/drawing/2014/main" id="{0DA28603-748C-4E4A-BF88-2CFD6AD8096B}"/>
                  </a:ext>
                </a:extLst>
              </p:cNvPr>
              <p:cNvGrpSpPr/>
              <p:nvPr/>
            </p:nvGrpSpPr>
            <p:grpSpPr>
              <a:xfrm>
                <a:off x="5507192" y="4297263"/>
                <a:ext cx="3703308" cy="2861946"/>
                <a:chOff x="7070155" y="6662354"/>
                <a:chExt cx="3703308" cy="2861946"/>
              </a:xfrm>
            </p:grpSpPr>
            <p:sp>
              <p:nvSpPr>
                <p:cNvPr id="41" name="Oval 40">
                  <a:extLst>
                    <a:ext uri="{FF2B5EF4-FFF2-40B4-BE49-F238E27FC236}">
                      <a16:creationId xmlns:a16="http://schemas.microsoft.com/office/drawing/2014/main" id="{0512D0A3-C33E-B44F-842F-01A89FCDAE45}"/>
                    </a:ext>
                  </a:extLst>
                </p:cNvPr>
                <p:cNvSpPr/>
                <p:nvPr/>
              </p:nvSpPr>
              <p:spPr>
                <a:xfrm>
                  <a:off x="7401975" y="6662354"/>
                  <a:ext cx="3039669" cy="286194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2" name="Rectangle 41">
                  <a:extLst>
                    <a:ext uri="{FF2B5EF4-FFF2-40B4-BE49-F238E27FC236}">
                      <a16:creationId xmlns:a16="http://schemas.microsoft.com/office/drawing/2014/main" id="{BAC300FA-9B6D-9D46-93AB-E482CD5EA216}"/>
                    </a:ext>
                  </a:extLst>
                </p:cNvPr>
                <p:cNvSpPr/>
                <p:nvPr/>
              </p:nvSpPr>
              <p:spPr>
                <a:xfrm flipH="1">
                  <a:off x="7070155" y="7536804"/>
                  <a:ext cx="3703308" cy="732607"/>
                </a:xfrm>
                <a:prstGeom prst="rect">
                  <a:avLst/>
                </a:prstGeom>
              </p:spPr>
              <p:txBody>
                <a:bodyPr wrap="square">
                  <a:spAutoFit/>
                </a:bodyP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a:ln>
                        <a:noFill/>
                      </a:ln>
                      <a:solidFill>
                        <a:srgbClr val="FFFFFF"/>
                      </a:solidFill>
                      <a:effectLst/>
                      <a:uLnTx/>
                      <a:uFillTx/>
                      <a:latin typeface="Poppins Medium" pitchFamily="2" charset="77"/>
                      <a:ea typeface="Roboto Medium" panose="02000000000000000000" pitchFamily="2" charset="0"/>
                      <a:cs typeface="Poppins Medium" pitchFamily="2" charset="77"/>
                    </a:rPr>
                    <a:t>Admit</a:t>
                  </a:r>
                </a:p>
              </p:txBody>
            </p:sp>
          </p:grpSp>
          <p:grpSp>
            <p:nvGrpSpPr>
              <p:cNvPr id="5" name="Group 4">
                <a:extLst>
                  <a:ext uri="{FF2B5EF4-FFF2-40B4-BE49-F238E27FC236}">
                    <a16:creationId xmlns:a16="http://schemas.microsoft.com/office/drawing/2014/main" id="{8007A898-EE43-D44F-A65D-D64B86887AA9}"/>
                  </a:ext>
                </a:extLst>
              </p:cNvPr>
              <p:cNvGrpSpPr/>
              <p:nvPr/>
            </p:nvGrpSpPr>
            <p:grpSpPr>
              <a:xfrm>
                <a:off x="5970624" y="6925296"/>
                <a:ext cx="2718512" cy="1273597"/>
                <a:chOff x="14453419" y="8552640"/>
                <a:chExt cx="2718512" cy="1579721"/>
              </a:xfrm>
            </p:grpSpPr>
            <p:cxnSp>
              <p:nvCxnSpPr>
                <p:cNvPr id="60" name="Straight Connector 59">
                  <a:extLst>
                    <a:ext uri="{FF2B5EF4-FFF2-40B4-BE49-F238E27FC236}">
                      <a16:creationId xmlns:a16="http://schemas.microsoft.com/office/drawing/2014/main" id="{9232A3FA-DAC2-6D44-BE75-06E8E2E55EAE}"/>
                    </a:ext>
                  </a:extLst>
                </p:cNvPr>
                <p:cNvCxnSpPr>
                  <a:cxnSpLocks/>
                </p:cNvCxnSpPr>
                <p:nvPr/>
              </p:nvCxnSpPr>
              <p:spPr>
                <a:xfrm flipH="1">
                  <a:off x="14453419" y="8571209"/>
                  <a:ext cx="1248453" cy="1561152"/>
                </a:xfrm>
                <a:prstGeom prst="line">
                  <a:avLst/>
                </a:prstGeom>
                <a:ln w="25400">
                  <a:solidFill>
                    <a:schemeClr val="bg1">
                      <a:lumMod val="85000"/>
                    </a:schemeClr>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CF737D27-8B52-B344-9983-1A8CB80EA6B5}"/>
                    </a:ext>
                  </a:extLst>
                </p:cNvPr>
                <p:cNvCxnSpPr>
                  <a:cxnSpLocks/>
                </p:cNvCxnSpPr>
                <p:nvPr/>
              </p:nvCxnSpPr>
              <p:spPr>
                <a:xfrm>
                  <a:off x="15931754" y="8552640"/>
                  <a:ext cx="1240177" cy="1461773"/>
                </a:xfrm>
                <a:prstGeom prst="line">
                  <a:avLst/>
                </a:prstGeom>
                <a:ln w="25400">
                  <a:solidFill>
                    <a:schemeClr val="bg1">
                      <a:lumMod val="85000"/>
                    </a:schemeClr>
                  </a:solidFill>
                  <a:headEnd type="oval"/>
                  <a:tailEnd type="oval"/>
                </a:ln>
              </p:spPr>
              <p:style>
                <a:lnRef idx="1">
                  <a:schemeClr val="accent1"/>
                </a:lnRef>
                <a:fillRef idx="0">
                  <a:schemeClr val="accent1"/>
                </a:fillRef>
                <a:effectRef idx="0">
                  <a:schemeClr val="accent1"/>
                </a:effectRef>
                <a:fontRef idx="minor">
                  <a:schemeClr val="tx1"/>
                </a:fontRef>
              </p:style>
            </p:cxnSp>
          </p:grpSp>
          <p:cxnSp>
            <p:nvCxnSpPr>
              <p:cNvPr id="65" name="Straight Connector 64">
                <a:extLst>
                  <a:ext uri="{FF2B5EF4-FFF2-40B4-BE49-F238E27FC236}">
                    <a16:creationId xmlns:a16="http://schemas.microsoft.com/office/drawing/2014/main" id="{1912D34C-AD4B-7345-912C-F4760B8F6134}"/>
                  </a:ext>
                </a:extLst>
              </p:cNvPr>
              <p:cNvCxnSpPr>
                <a:cxnSpLocks/>
              </p:cNvCxnSpPr>
              <p:nvPr/>
            </p:nvCxnSpPr>
            <p:spPr>
              <a:xfrm>
                <a:off x="5212402" y="10390919"/>
                <a:ext cx="0" cy="278474"/>
              </a:xfrm>
              <a:prstGeom prst="line">
                <a:avLst/>
              </a:prstGeom>
              <a:ln w="25400">
                <a:solidFill>
                  <a:schemeClr val="bg1">
                    <a:lumMod val="85000"/>
                  </a:schemeClr>
                </a:solidFill>
                <a:headEnd type="oval"/>
                <a:tailEnd type="oval"/>
              </a:ln>
            </p:spPr>
            <p:style>
              <a:lnRef idx="1">
                <a:schemeClr val="accent1"/>
              </a:lnRef>
              <a:fillRef idx="0">
                <a:schemeClr val="accent1"/>
              </a:fillRef>
              <a:effectRef idx="0">
                <a:schemeClr val="accent1"/>
              </a:effectRef>
              <a:fontRef idx="minor">
                <a:schemeClr val="tx1"/>
              </a:fontRef>
            </p:style>
          </p:cxnSp>
        </p:grpSp>
        <p:sp>
          <p:nvSpPr>
            <p:cNvPr id="90" name="Rectangle 89">
              <a:extLst>
                <a:ext uri="{FF2B5EF4-FFF2-40B4-BE49-F238E27FC236}">
                  <a16:creationId xmlns:a16="http://schemas.microsoft.com/office/drawing/2014/main" id="{74BCCDC8-B025-C743-8DC0-9D2D25939606}"/>
                </a:ext>
              </a:extLst>
            </p:cNvPr>
            <p:cNvSpPr/>
            <p:nvPr/>
          </p:nvSpPr>
          <p:spPr>
            <a:xfrm flipH="1">
              <a:off x="3196690" y="10631373"/>
              <a:ext cx="3664104" cy="1333356"/>
            </a:xfrm>
            <a:prstGeom prst="rect">
              <a:avLst/>
            </a:prstGeom>
          </p:spPr>
          <p:txBody>
            <a:bodyPr wrap="square">
              <a:spAutoFit/>
            </a:bodyP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Poppins Medium" pitchFamily="2" charset="77"/>
                  <a:ea typeface="Roboto Medium" panose="02000000000000000000" pitchFamily="2" charset="0"/>
                  <a:cs typeface="Poppins Medium" pitchFamily="2" charset="77"/>
                </a:rPr>
                <a:t> Certify when Conditions are met </a:t>
              </a:r>
            </a:p>
          </p:txBody>
        </p:sp>
        <p:grpSp>
          <p:nvGrpSpPr>
            <p:cNvPr id="12" name="Group 11">
              <a:extLst>
                <a:ext uri="{FF2B5EF4-FFF2-40B4-BE49-F238E27FC236}">
                  <a16:creationId xmlns:a16="http://schemas.microsoft.com/office/drawing/2014/main" id="{3591A6F4-973E-FE4B-97D5-E76B2C5D5A83}"/>
                </a:ext>
              </a:extLst>
            </p:cNvPr>
            <p:cNvGrpSpPr/>
            <p:nvPr/>
          </p:nvGrpSpPr>
          <p:grpSpPr>
            <a:xfrm>
              <a:off x="10780257" y="4525424"/>
              <a:ext cx="12631584" cy="8403902"/>
              <a:chOff x="9062293" y="4257210"/>
              <a:chExt cx="12631584" cy="8403902"/>
            </a:xfrm>
          </p:grpSpPr>
          <p:sp>
            <p:nvSpPr>
              <p:cNvPr id="114" name="Rectangle: Rounded Corners 11">
                <a:extLst>
                  <a:ext uri="{FF2B5EF4-FFF2-40B4-BE49-F238E27FC236}">
                    <a16:creationId xmlns:a16="http://schemas.microsoft.com/office/drawing/2014/main" id="{024366F3-E711-124F-91E8-A17864D52CD8}"/>
                  </a:ext>
                </a:extLst>
              </p:cNvPr>
              <p:cNvSpPr/>
              <p:nvPr/>
            </p:nvSpPr>
            <p:spPr>
              <a:xfrm>
                <a:off x="9062293" y="4642840"/>
                <a:ext cx="5889648" cy="1622232"/>
              </a:xfrm>
              <a:prstGeom prst="roundRect">
                <a:avLst>
                  <a:gd name="adj" fmla="val 50000"/>
                </a:avLst>
              </a:prstGeom>
              <a:solidFill>
                <a:schemeClr val="tx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15" name="Rectangle: Rounded Corners 25">
                <a:extLst>
                  <a:ext uri="{FF2B5EF4-FFF2-40B4-BE49-F238E27FC236}">
                    <a16:creationId xmlns:a16="http://schemas.microsoft.com/office/drawing/2014/main" id="{5AB2B42D-D832-B34D-BDF2-516C2205C896}"/>
                  </a:ext>
                </a:extLst>
              </p:cNvPr>
              <p:cNvSpPr/>
              <p:nvPr/>
            </p:nvSpPr>
            <p:spPr>
              <a:xfrm>
                <a:off x="9121796" y="6419660"/>
                <a:ext cx="5889648" cy="1594026"/>
              </a:xfrm>
              <a:prstGeom prst="roundRect">
                <a:avLst>
                  <a:gd name="adj" fmla="val 50000"/>
                </a:avLst>
              </a:prstGeom>
              <a:solidFill>
                <a:schemeClr val="tx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16" name="Rectangle: Rounded Corners 26">
                <a:extLst>
                  <a:ext uri="{FF2B5EF4-FFF2-40B4-BE49-F238E27FC236}">
                    <a16:creationId xmlns:a16="http://schemas.microsoft.com/office/drawing/2014/main" id="{D7E1A0E2-10F7-014D-B727-EA497AB54192}"/>
                  </a:ext>
                </a:extLst>
              </p:cNvPr>
              <p:cNvSpPr/>
              <p:nvPr/>
            </p:nvSpPr>
            <p:spPr>
              <a:xfrm>
                <a:off x="9600694" y="9472542"/>
                <a:ext cx="5547810" cy="1622232"/>
              </a:xfrm>
              <a:prstGeom prst="roundRect">
                <a:avLst>
                  <a:gd name="adj" fmla="val 50000"/>
                </a:avLst>
              </a:prstGeom>
              <a:solidFill>
                <a:schemeClr val="tx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17" name="Oval 116">
                <a:extLst>
                  <a:ext uri="{FF2B5EF4-FFF2-40B4-BE49-F238E27FC236}">
                    <a16:creationId xmlns:a16="http://schemas.microsoft.com/office/drawing/2014/main" id="{CCA595FB-6602-484C-8861-DEEC97E9BEAF}"/>
                  </a:ext>
                </a:extLst>
              </p:cNvPr>
              <p:cNvSpPr/>
              <p:nvPr/>
            </p:nvSpPr>
            <p:spPr>
              <a:xfrm>
                <a:off x="13575494" y="4755831"/>
                <a:ext cx="1551924" cy="133106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Poppins Medium" pitchFamily="2" charset="77"/>
                    <a:ea typeface="Lato" panose="020F0502020204030203" pitchFamily="34" charset="0"/>
                    <a:cs typeface="Poppins Medium" pitchFamily="2" charset="77"/>
                  </a:rPr>
                  <a:t>1</a:t>
                </a:r>
              </a:p>
            </p:txBody>
          </p:sp>
          <p:sp>
            <p:nvSpPr>
              <p:cNvPr id="118" name="Oval 117">
                <a:extLst>
                  <a:ext uri="{FF2B5EF4-FFF2-40B4-BE49-F238E27FC236}">
                    <a16:creationId xmlns:a16="http://schemas.microsoft.com/office/drawing/2014/main" id="{9484D577-65A2-AE40-ADCA-1F60C3CFC700}"/>
                  </a:ext>
                </a:extLst>
              </p:cNvPr>
              <p:cNvSpPr/>
              <p:nvPr/>
            </p:nvSpPr>
            <p:spPr>
              <a:xfrm>
                <a:off x="13527960" y="6531146"/>
                <a:ext cx="1551923" cy="133106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Poppins Medium" pitchFamily="2" charset="77"/>
                    <a:ea typeface="Lato" panose="020F0502020204030203" pitchFamily="34" charset="0"/>
                    <a:cs typeface="Poppins Medium" pitchFamily="2" charset="77"/>
                  </a:rPr>
                  <a:t>2</a:t>
                </a:r>
              </a:p>
            </p:txBody>
          </p:sp>
          <p:sp>
            <p:nvSpPr>
              <p:cNvPr id="119" name="Oval 118">
                <a:extLst>
                  <a:ext uri="{FF2B5EF4-FFF2-40B4-BE49-F238E27FC236}">
                    <a16:creationId xmlns:a16="http://schemas.microsoft.com/office/drawing/2014/main" id="{99DB5EDC-5AFC-344D-A03D-1FF75BCD74D5}"/>
                  </a:ext>
                </a:extLst>
              </p:cNvPr>
              <p:cNvSpPr/>
              <p:nvPr/>
            </p:nvSpPr>
            <p:spPr>
              <a:xfrm>
                <a:off x="13575494" y="9698772"/>
                <a:ext cx="1531701" cy="133106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Poppins Medium" pitchFamily="2" charset="77"/>
                    <a:ea typeface="Lato" panose="020F0502020204030203" pitchFamily="34" charset="0"/>
                    <a:cs typeface="Poppins Medium" pitchFamily="2" charset="77"/>
                  </a:rPr>
                  <a:t>3</a:t>
                </a:r>
              </a:p>
            </p:txBody>
          </p:sp>
          <p:sp>
            <p:nvSpPr>
              <p:cNvPr id="120" name="Rectangle 56">
                <a:extLst>
                  <a:ext uri="{FF2B5EF4-FFF2-40B4-BE49-F238E27FC236}">
                    <a16:creationId xmlns:a16="http://schemas.microsoft.com/office/drawing/2014/main" id="{5F0F5118-4FEC-3343-9196-CA4F03E5A98C}"/>
                  </a:ext>
                </a:extLst>
              </p:cNvPr>
              <p:cNvSpPr/>
              <p:nvPr/>
            </p:nvSpPr>
            <p:spPr>
              <a:xfrm>
                <a:off x="15503649" y="4595980"/>
                <a:ext cx="5889648" cy="839520"/>
              </a:xfrm>
              <a:prstGeom prst="rect">
                <a:avLst/>
              </a:prstGeom>
            </p:spPr>
            <p:txBody>
              <a:bodyPr wrap="square">
                <a:spAutoFit/>
              </a:bodyP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374556"/>
                  </a:solidFill>
                  <a:effectLst/>
                  <a:uLnTx/>
                  <a:uFillTx/>
                  <a:latin typeface="Lato" panose="020F0502020204030203" pitchFamily="34" charset="0"/>
                  <a:ea typeface="Lato" panose="020F0502020204030203" pitchFamily="34" charset="0"/>
                  <a:cs typeface="Lato" panose="020F0502020204030203" pitchFamily="34" charset="0"/>
                </a:endParaRPr>
              </a:p>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374556"/>
                  </a:solidFill>
                  <a:effectLst/>
                  <a:uLnTx/>
                  <a:uFillTx/>
                  <a:latin typeface="Lato" panose="020F0502020204030203" pitchFamily="34" charset="0"/>
                  <a:ea typeface="Lato" panose="020F0502020204030203" pitchFamily="34" charset="0"/>
                  <a:cs typeface="Lato" panose="020F0502020204030203" pitchFamily="34" charset="0"/>
                </a:endParaRPr>
              </a:p>
            </p:txBody>
          </p:sp>
          <p:sp>
            <p:nvSpPr>
              <p:cNvPr id="121" name="CuadroTexto 395">
                <a:extLst>
                  <a:ext uri="{FF2B5EF4-FFF2-40B4-BE49-F238E27FC236}">
                    <a16:creationId xmlns:a16="http://schemas.microsoft.com/office/drawing/2014/main" id="{91A74927-697D-9C40-BE55-E6DEEB9F3084}"/>
                  </a:ext>
                </a:extLst>
              </p:cNvPr>
              <p:cNvSpPr txBox="1"/>
              <p:nvPr/>
            </p:nvSpPr>
            <p:spPr>
              <a:xfrm>
                <a:off x="9924819" y="4833221"/>
                <a:ext cx="3274443" cy="1037055"/>
              </a:xfrm>
              <a:prstGeom prst="rect">
                <a:avLst/>
              </a:prstGeom>
              <a:noFill/>
            </p:spPr>
            <p:txBody>
              <a:bodyPr wrap="square" rtlCol="0">
                <a:spAutoFit/>
              </a:bodyPr>
              <a:lstStyle/>
              <a:p>
                <a:pPr marL="0" marR="0" lvl="0" indent="0" algn="l" defTabSz="914217" rtl="0" eaLnBrk="1" fontAlgn="auto" latinLnBrk="0" hangingPunct="1">
                  <a:lnSpc>
                    <a:spcPct val="100000"/>
                  </a:lnSpc>
                  <a:spcBef>
                    <a:spcPts val="0"/>
                  </a:spcBef>
                  <a:spcAft>
                    <a:spcPts val="0"/>
                  </a:spcAft>
                  <a:buClrTx/>
                  <a:buSzTx/>
                  <a:buFontTx/>
                  <a:buNone/>
                  <a:tabLst/>
                  <a:defRPr/>
                </a:pPr>
                <a:r>
                  <a:rPr lang="en-US">
                    <a:solidFill>
                      <a:srgbClr val="374556"/>
                    </a:solidFill>
                    <a:latin typeface="Poppins Medium" pitchFamily="2" charset="77"/>
                    <a:ea typeface="Lato Semibold" panose="020F0502020204030203" pitchFamily="34" charset="0"/>
                    <a:cs typeface="Poppins Medium" pitchFamily="2" charset="77"/>
                  </a:rPr>
                  <a:t>Met criteria for Admission</a:t>
                </a:r>
                <a:endParaRPr kumimoji="0" lang="en-US" sz="1800" b="0" i="0" u="none" strike="noStrike" kern="1200" cap="none" spc="0" normalizeH="0" baseline="0" noProof="0">
                  <a:ln>
                    <a:noFill/>
                  </a:ln>
                  <a:solidFill>
                    <a:srgbClr val="374556"/>
                  </a:solidFill>
                  <a:effectLst/>
                  <a:uLnTx/>
                  <a:uFillTx/>
                  <a:latin typeface="Poppins Medium" pitchFamily="2" charset="77"/>
                  <a:ea typeface="Lato Semibold" panose="020F0502020204030203" pitchFamily="34" charset="0"/>
                  <a:cs typeface="Poppins Medium" pitchFamily="2" charset="77"/>
                </a:endParaRPr>
              </a:p>
            </p:txBody>
          </p:sp>
          <p:sp>
            <p:nvSpPr>
              <p:cNvPr id="122" name="CuadroTexto 395">
                <a:extLst>
                  <a:ext uri="{FF2B5EF4-FFF2-40B4-BE49-F238E27FC236}">
                    <a16:creationId xmlns:a16="http://schemas.microsoft.com/office/drawing/2014/main" id="{D68F2F44-1F94-B04E-9261-614D99A0D6A3}"/>
                  </a:ext>
                </a:extLst>
              </p:cNvPr>
              <p:cNvSpPr txBox="1"/>
              <p:nvPr/>
            </p:nvSpPr>
            <p:spPr>
              <a:xfrm>
                <a:off x="9924819" y="6801058"/>
                <a:ext cx="3274443" cy="1037055"/>
              </a:xfrm>
              <a:prstGeom prst="rect">
                <a:avLst/>
              </a:prstGeom>
              <a:noFill/>
            </p:spPr>
            <p:txBody>
              <a:bodyPr wrap="square" rtlCol="0">
                <a:spAutoFit/>
              </a:bodyPr>
              <a:lstStyle/>
              <a:p>
                <a:pPr marL="0" marR="0" lvl="0" indent="0" algn="l" defTabSz="91421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374556"/>
                    </a:solidFill>
                    <a:effectLst/>
                    <a:uLnTx/>
                    <a:uFillTx/>
                    <a:latin typeface="Poppins Medium" pitchFamily="2" charset="77"/>
                    <a:ea typeface="Lato Semibold" panose="020F0502020204030203" pitchFamily="34" charset="0"/>
                    <a:cs typeface="Poppins Medium" pitchFamily="2" charset="77"/>
                  </a:rPr>
                  <a:t>Voluntary vs. Involuntary</a:t>
                </a:r>
              </a:p>
            </p:txBody>
          </p:sp>
          <p:sp>
            <p:nvSpPr>
              <p:cNvPr id="123" name="CuadroTexto 395">
                <a:extLst>
                  <a:ext uri="{FF2B5EF4-FFF2-40B4-BE49-F238E27FC236}">
                    <a16:creationId xmlns:a16="http://schemas.microsoft.com/office/drawing/2014/main" id="{E3ADBE3E-6675-F644-829E-13FA57E86F1A}"/>
                  </a:ext>
                </a:extLst>
              </p:cNvPr>
              <p:cNvSpPr txBox="1"/>
              <p:nvPr/>
            </p:nvSpPr>
            <p:spPr>
              <a:xfrm>
                <a:off x="10163452" y="9765129"/>
                <a:ext cx="3274443" cy="1037055"/>
              </a:xfrm>
              <a:prstGeom prst="rect">
                <a:avLst/>
              </a:prstGeom>
              <a:noFill/>
            </p:spPr>
            <p:txBody>
              <a:bodyPr wrap="square" rtlCol="0">
                <a:spAutoFit/>
              </a:bodyPr>
              <a:lstStyle/>
              <a:p>
                <a:pPr marL="0" marR="0" lvl="0" indent="0" algn="l" defTabSz="91421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374556"/>
                    </a:solidFill>
                    <a:effectLst/>
                    <a:uLnTx/>
                    <a:uFillTx/>
                    <a:latin typeface="Poppins Medium" pitchFamily="2" charset="77"/>
                    <a:ea typeface="Lato Semibold" panose="020F0502020204030203" pitchFamily="34" charset="0"/>
                    <a:cs typeface="Poppins Medium" pitchFamily="2" charset="77"/>
                  </a:rPr>
                  <a:t>Certify and  Hearing</a:t>
                </a:r>
              </a:p>
            </p:txBody>
          </p:sp>
          <p:sp>
            <p:nvSpPr>
              <p:cNvPr id="124" name="Rectangle 56">
                <a:extLst>
                  <a:ext uri="{FF2B5EF4-FFF2-40B4-BE49-F238E27FC236}">
                    <a16:creationId xmlns:a16="http://schemas.microsoft.com/office/drawing/2014/main" id="{0B4B40F8-798E-3347-8BFA-30B2CB5D438E}"/>
                  </a:ext>
                </a:extLst>
              </p:cNvPr>
              <p:cNvSpPr/>
              <p:nvPr/>
            </p:nvSpPr>
            <p:spPr>
              <a:xfrm>
                <a:off x="15456114" y="4257210"/>
                <a:ext cx="5889648" cy="3605000"/>
              </a:xfrm>
              <a:prstGeom prst="rect">
                <a:avLst/>
              </a:prstGeom>
            </p:spPr>
            <p:txBody>
              <a:bodyPr wrap="square">
                <a:spAutoFit/>
              </a:bodyPr>
              <a:lstStyle/>
              <a:p>
                <a:pPr marL="285750" marR="0" lvl="0" indent="-285750" algn="l" defTabSz="91421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374556"/>
                    </a:solidFill>
                    <a:effectLst/>
                    <a:uLnTx/>
                    <a:uFillTx/>
                    <a:latin typeface="Lato" panose="020F0502020204030203" pitchFamily="34" charset="0"/>
                    <a:ea typeface="Lato" panose="020F0502020204030203" pitchFamily="34" charset="0"/>
                    <a:cs typeface="Lato" panose="020F0502020204030203" pitchFamily="34" charset="0"/>
                  </a:rPr>
                  <a:t>Has a mental disorder;</a:t>
                </a:r>
              </a:p>
              <a:p>
                <a:pPr marL="285750" marR="0" lvl="0" indent="-285750" algn="l" defTabSz="91421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a:solidFill>
                      <a:srgbClr val="374556"/>
                    </a:solidFill>
                    <a:latin typeface="Lato" panose="020F0502020204030203" pitchFamily="34" charset="0"/>
                    <a:ea typeface="Lato" panose="020F0502020204030203" pitchFamily="34" charset="0"/>
                    <a:cs typeface="Lato" panose="020F0502020204030203" pitchFamily="34" charset="0"/>
                  </a:rPr>
                  <a:t>The mental disorder is susceptible to care or treatment</a:t>
                </a:r>
              </a:p>
              <a:p>
                <a:pPr marL="285750" marR="0" lvl="0" indent="-285750" algn="l" defTabSz="91421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374556"/>
                    </a:solidFill>
                    <a:effectLst/>
                    <a:uLnTx/>
                    <a:uFillTx/>
                    <a:latin typeface="Lato" panose="020F0502020204030203" pitchFamily="34" charset="0"/>
                    <a:ea typeface="Lato" panose="020F0502020204030203" pitchFamily="34" charset="0"/>
                    <a:cs typeface="Lato" panose="020F0502020204030203" pitchFamily="34" charset="0"/>
                  </a:rPr>
                  <a:t>The individual understands the nature of the request for treatment;</a:t>
                </a:r>
              </a:p>
              <a:p>
                <a:pPr marL="285750" marR="0" lvl="0" indent="-285750" algn="l" defTabSz="91421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a:solidFill>
                      <a:srgbClr val="374556"/>
                    </a:solidFill>
                    <a:latin typeface="Lato" panose="020F0502020204030203" pitchFamily="34" charset="0"/>
                    <a:ea typeface="Lato" panose="020F0502020204030203" pitchFamily="34" charset="0"/>
                    <a:cs typeface="Lato" panose="020F0502020204030203" pitchFamily="34" charset="0"/>
                  </a:rPr>
                  <a:t>The individual is able to give continuous assent to retention by the facility; and </a:t>
                </a:r>
              </a:p>
              <a:p>
                <a:pPr marL="285750" marR="0" lvl="0" indent="-285750" algn="l" defTabSz="91421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374556"/>
                    </a:solidFill>
                    <a:effectLst/>
                    <a:uLnTx/>
                    <a:uFillTx/>
                    <a:latin typeface="Lato" panose="020F0502020204030203" pitchFamily="34" charset="0"/>
                    <a:ea typeface="Lato" panose="020F0502020204030203" pitchFamily="34" charset="0"/>
                    <a:cs typeface="Lato" panose="020F0502020204030203" pitchFamily="34" charset="0"/>
                  </a:rPr>
                  <a:t>The individual is able to ask for release</a:t>
                </a:r>
              </a:p>
            </p:txBody>
          </p:sp>
          <p:sp>
            <p:nvSpPr>
              <p:cNvPr id="125" name="Rectangle 56">
                <a:extLst>
                  <a:ext uri="{FF2B5EF4-FFF2-40B4-BE49-F238E27FC236}">
                    <a16:creationId xmlns:a16="http://schemas.microsoft.com/office/drawing/2014/main" id="{E1EC47CE-629B-D949-8EEC-8DDBBCD08E04}"/>
                  </a:ext>
                </a:extLst>
              </p:cNvPr>
              <p:cNvSpPr/>
              <p:nvPr/>
            </p:nvSpPr>
            <p:spPr>
              <a:xfrm>
                <a:off x="15456114" y="9401797"/>
                <a:ext cx="6237763" cy="3259315"/>
              </a:xfrm>
              <a:prstGeom prst="rect">
                <a:avLst/>
              </a:prstGeom>
            </p:spPr>
            <p:txBody>
              <a:bodyPr wrap="square">
                <a:spAutoFit/>
              </a:bodyPr>
              <a:lstStyle/>
              <a:p>
                <a:pPr rtl="0"/>
                <a:r>
                  <a:rPr lang="en-US" sz="1400">
                    <a:solidFill>
                      <a:schemeClr val="tx2"/>
                    </a:solidFill>
                    <a:latin typeface="Lato" panose="020F0502020204030203" pitchFamily="34" charset="0"/>
                    <a:ea typeface="Lato" panose="020F0502020204030203" pitchFamily="34" charset="0"/>
                    <a:cs typeface="Lato" panose="020F0502020204030203" pitchFamily="34" charset="0"/>
                  </a:rPr>
                  <a:t>Certify if:</a:t>
                </a:r>
              </a:p>
              <a:p>
                <a:pPr marL="285750" indent="-285750" rtl="0">
                  <a:buFont typeface="Arial" panose="020B0604020202020204" pitchFamily="34" charset="0"/>
                  <a:buChar char="•"/>
                </a:pPr>
                <a:r>
                  <a:rPr lang="en-US" sz="1400">
                    <a:solidFill>
                      <a:schemeClr val="tx2"/>
                    </a:solidFill>
                    <a:latin typeface="Lato" panose="020F0502020204030203" pitchFamily="34" charset="0"/>
                    <a:ea typeface="Lato" panose="020F0502020204030203" pitchFamily="34" charset="0"/>
                    <a:cs typeface="Lato" panose="020F0502020204030203" pitchFamily="34" charset="0"/>
                  </a:rPr>
                  <a:t>Has a mental health condition </a:t>
                </a:r>
                <a:r>
                  <a:rPr lang="en-US" sz="1400" i="1">
                    <a:solidFill>
                      <a:schemeClr val="tx2"/>
                    </a:solidFill>
                    <a:latin typeface="Lato" panose="020F0502020204030203" pitchFamily="34" charset="0"/>
                    <a:ea typeface="Lato" panose="020F0502020204030203" pitchFamily="34" charset="0"/>
                    <a:cs typeface="Lato" panose="020F0502020204030203" pitchFamily="34" charset="0"/>
                  </a:rPr>
                  <a:t>and</a:t>
                </a:r>
              </a:p>
              <a:p>
                <a:pPr marL="285750" indent="-285750" rtl="0">
                  <a:buFont typeface="Arial" panose="020B0604020202020204" pitchFamily="34" charset="0"/>
                  <a:buChar char="•"/>
                </a:pPr>
                <a:r>
                  <a:rPr lang="en-US" sz="1400">
                    <a:solidFill>
                      <a:schemeClr val="tx2"/>
                    </a:solidFill>
                    <a:latin typeface="Lato" panose="020F0502020204030203" pitchFamily="34" charset="0"/>
                    <a:ea typeface="Lato" panose="020F0502020204030203" pitchFamily="34" charset="0"/>
                    <a:cs typeface="Lato" panose="020F0502020204030203" pitchFamily="34" charset="0"/>
                  </a:rPr>
                  <a:t>Needs inpatients care or treatment </a:t>
                </a:r>
                <a:r>
                  <a:rPr lang="en-US" sz="1400" i="1">
                    <a:solidFill>
                      <a:schemeClr val="tx2"/>
                    </a:solidFill>
                    <a:latin typeface="Lato" panose="020F0502020204030203" pitchFamily="34" charset="0"/>
                    <a:ea typeface="Lato" panose="020F0502020204030203" pitchFamily="34" charset="0"/>
                    <a:cs typeface="Lato" panose="020F0502020204030203" pitchFamily="34" charset="0"/>
                  </a:rPr>
                  <a:t>and</a:t>
                </a:r>
              </a:p>
              <a:p>
                <a:pPr marL="285750" indent="-285750" rtl="0">
                  <a:buFont typeface="Arial" panose="020B0604020202020204" pitchFamily="34" charset="0"/>
                  <a:buChar char="•"/>
                </a:pPr>
                <a:r>
                  <a:rPr lang="en-US" sz="1400">
                    <a:solidFill>
                      <a:schemeClr val="tx2"/>
                    </a:solidFill>
                    <a:latin typeface="Lato" panose="020F0502020204030203" pitchFamily="34" charset="0"/>
                    <a:ea typeface="Lato" panose="020F0502020204030203" pitchFamily="34" charset="0"/>
                    <a:cs typeface="Lato" panose="020F0502020204030203" pitchFamily="34" charset="0"/>
                  </a:rPr>
                  <a:t>Presents a danger to the life or safety of themselves or others </a:t>
                </a:r>
                <a:r>
                  <a:rPr lang="en-US" sz="1400" i="1">
                    <a:solidFill>
                      <a:schemeClr val="tx2"/>
                    </a:solidFill>
                    <a:latin typeface="Lato" panose="020F0502020204030203" pitchFamily="34" charset="0"/>
                    <a:ea typeface="Lato" panose="020F0502020204030203" pitchFamily="34" charset="0"/>
                    <a:cs typeface="Lato" panose="020F0502020204030203" pitchFamily="34" charset="0"/>
                  </a:rPr>
                  <a:t>and</a:t>
                </a:r>
              </a:p>
              <a:p>
                <a:pPr marL="285750" indent="-285750" rtl="0">
                  <a:buFont typeface="Arial" panose="020B0604020202020204" pitchFamily="34" charset="0"/>
                  <a:buChar char="•"/>
                </a:pPr>
                <a:r>
                  <a:rPr lang="en-US" sz="1400">
                    <a:solidFill>
                      <a:schemeClr val="tx2"/>
                    </a:solidFill>
                    <a:latin typeface="Lato" panose="020F0502020204030203" pitchFamily="34" charset="0"/>
                    <a:ea typeface="Lato" panose="020F0502020204030203" pitchFamily="34" charset="0"/>
                    <a:cs typeface="Lato" panose="020F0502020204030203" pitchFamily="34" charset="0"/>
                  </a:rPr>
                  <a:t>Is unable or unwilling to be voluntarily admitted </a:t>
                </a:r>
                <a:r>
                  <a:rPr lang="en-US" sz="1400" i="1">
                    <a:solidFill>
                      <a:schemeClr val="tx2"/>
                    </a:solidFill>
                    <a:latin typeface="Lato" panose="020F0502020204030203" pitchFamily="34" charset="0"/>
                    <a:ea typeface="Lato" panose="020F0502020204030203" pitchFamily="34" charset="0"/>
                    <a:cs typeface="Lato" panose="020F0502020204030203" pitchFamily="34" charset="0"/>
                  </a:rPr>
                  <a:t>and</a:t>
                </a:r>
              </a:p>
              <a:p>
                <a:pPr marL="285750" indent="-285750" rtl="0">
                  <a:buFont typeface="Arial" panose="020B0604020202020204" pitchFamily="34" charset="0"/>
                  <a:buChar char="•"/>
                </a:pPr>
                <a:r>
                  <a:rPr lang="en-US" sz="1400">
                    <a:solidFill>
                      <a:schemeClr val="tx2"/>
                    </a:solidFill>
                    <a:latin typeface="Lato" panose="020F0502020204030203" pitchFamily="34" charset="0"/>
                    <a:ea typeface="Lato" panose="020F0502020204030203" pitchFamily="34" charset="0"/>
                    <a:cs typeface="Lato" panose="020F0502020204030203" pitchFamily="34" charset="0"/>
                  </a:rPr>
                  <a:t>There is no available less restrictive form of intervention</a:t>
                </a:r>
              </a:p>
            </p:txBody>
          </p:sp>
        </p:grpSp>
      </p:grpSp>
      <p:pic>
        <p:nvPicPr>
          <p:cNvPr id="4" name="Picture 3">
            <a:extLst>
              <a:ext uri="{FF2B5EF4-FFF2-40B4-BE49-F238E27FC236}">
                <a16:creationId xmlns:a16="http://schemas.microsoft.com/office/drawing/2014/main" id="{6A5EE6B0-6DE8-4714-9739-E70BA2117924}"/>
              </a:ext>
            </a:extLst>
          </p:cNvPr>
          <p:cNvPicPr>
            <a:picLocks noChangeAspect="1"/>
          </p:cNvPicPr>
          <p:nvPr/>
        </p:nvPicPr>
        <p:blipFill>
          <a:blip r:embed="rId3"/>
          <a:stretch>
            <a:fillRect/>
          </a:stretch>
        </p:blipFill>
        <p:spPr>
          <a:xfrm>
            <a:off x="453174" y="5707602"/>
            <a:ext cx="1839349" cy="1042601"/>
          </a:xfrm>
          <a:prstGeom prst="rect">
            <a:avLst/>
          </a:prstGeom>
        </p:spPr>
      </p:pic>
      <p:sp>
        <p:nvSpPr>
          <p:cNvPr id="6" name="TextBox 5">
            <a:extLst>
              <a:ext uri="{FF2B5EF4-FFF2-40B4-BE49-F238E27FC236}">
                <a16:creationId xmlns:a16="http://schemas.microsoft.com/office/drawing/2014/main" id="{FACD61A6-711B-4214-BB06-58217E997510}"/>
              </a:ext>
            </a:extLst>
          </p:cNvPr>
          <p:cNvSpPr txBox="1"/>
          <p:nvPr/>
        </p:nvSpPr>
        <p:spPr>
          <a:xfrm>
            <a:off x="630173" y="5823360"/>
            <a:ext cx="1716887" cy="830997"/>
          </a:xfrm>
          <a:prstGeom prst="rect">
            <a:avLst/>
          </a:prstGeom>
          <a:noFill/>
        </p:spPr>
        <p:txBody>
          <a:bodyPr wrap="square" rtlCol="0">
            <a:spAutoFit/>
          </a:bodyPr>
          <a:lstStyle/>
          <a:p>
            <a:r>
              <a:rPr lang="en-US" sz="1600">
                <a:solidFill>
                  <a:schemeClr val="bg1"/>
                </a:solidFill>
                <a:latin typeface="Poppins Medium" panose="00000600000000000000" pitchFamily="2" charset="0"/>
                <a:ea typeface="Lato" panose="020F0502020204030203" pitchFamily="34" charset="0"/>
                <a:cs typeface="Poppins Medium" panose="00000600000000000000" pitchFamily="2" charset="0"/>
              </a:rPr>
              <a:t>Hearing with Administrative law judge</a:t>
            </a:r>
          </a:p>
        </p:txBody>
      </p:sp>
      <p:cxnSp>
        <p:nvCxnSpPr>
          <p:cNvPr id="39" name="Straight Connector 38">
            <a:extLst>
              <a:ext uri="{FF2B5EF4-FFF2-40B4-BE49-F238E27FC236}">
                <a16:creationId xmlns:a16="http://schemas.microsoft.com/office/drawing/2014/main" id="{B4306057-4912-4B18-A327-5DE38F5591AA}"/>
              </a:ext>
            </a:extLst>
          </p:cNvPr>
          <p:cNvCxnSpPr>
            <a:cxnSpLocks/>
            <a:stCxn id="86" idx="2"/>
            <a:endCxn id="4" idx="0"/>
          </p:cNvCxnSpPr>
          <p:nvPr/>
        </p:nvCxnSpPr>
        <p:spPr>
          <a:xfrm flipH="1">
            <a:off x="1372849" y="5603579"/>
            <a:ext cx="1321" cy="104023"/>
          </a:xfrm>
          <a:prstGeom prst="line">
            <a:avLst/>
          </a:prstGeom>
          <a:ln w="25400">
            <a:solidFill>
              <a:schemeClr val="bg1">
                <a:lumMod val="85000"/>
              </a:schemeClr>
            </a:solidFill>
            <a:headEnd type="oval"/>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01418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942B64-CDB4-41CF-B27E-F86F0EEAAD70}"/>
              </a:ext>
            </a:extLst>
          </p:cNvPr>
          <p:cNvSpPr>
            <a:spLocks noGrp="1"/>
          </p:cNvSpPr>
          <p:nvPr>
            <p:ph type="title"/>
          </p:nvPr>
        </p:nvSpPr>
        <p:spPr/>
        <p:txBody>
          <a:bodyPr/>
          <a:lstStyle/>
          <a:p>
            <a:r>
              <a:rPr lang="en-US" sz="3600"/>
              <a:t>Voluntary Admission Form</a:t>
            </a:r>
            <a:endParaRPr lang="en-US" sz="3600">
              <a:cs typeface="Calibri"/>
            </a:endParaRPr>
          </a:p>
        </p:txBody>
      </p:sp>
      <p:pic>
        <p:nvPicPr>
          <p:cNvPr id="5" name="Picture 5">
            <a:extLst>
              <a:ext uri="{FF2B5EF4-FFF2-40B4-BE49-F238E27FC236}">
                <a16:creationId xmlns:a16="http://schemas.microsoft.com/office/drawing/2014/main" id="{32C7EC83-51DE-0032-D7F0-F8505BBAEA23}"/>
              </a:ext>
            </a:extLst>
          </p:cNvPr>
          <p:cNvPicPr>
            <a:picLocks noChangeAspect="1"/>
          </p:cNvPicPr>
          <p:nvPr/>
        </p:nvPicPr>
        <p:blipFill>
          <a:blip r:embed="rId2"/>
          <a:stretch>
            <a:fillRect/>
          </a:stretch>
        </p:blipFill>
        <p:spPr>
          <a:xfrm>
            <a:off x="532471" y="1327426"/>
            <a:ext cx="7844882" cy="5420488"/>
          </a:xfrm>
          <a:prstGeom prst="rect">
            <a:avLst/>
          </a:prstGeom>
        </p:spPr>
      </p:pic>
      <p:sp>
        <p:nvSpPr>
          <p:cNvPr id="3" name="TextBox 2">
            <a:extLst>
              <a:ext uri="{FF2B5EF4-FFF2-40B4-BE49-F238E27FC236}">
                <a16:creationId xmlns:a16="http://schemas.microsoft.com/office/drawing/2014/main" id="{34EA7616-A2EA-4051-81FD-AE2F4884DE54}"/>
              </a:ext>
            </a:extLst>
          </p:cNvPr>
          <p:cNvSpPr txBox="1"/>
          <p:nvPr/>
        </p:nvSpPr>
        <p:spPr>
          <a:xfrm>
            <a:off x="8908256" y="2207419"/>
            <a:ext cx="2871788" cy="3139321"/>
          </a:xfrm>
          <a:prstGeom prst="rect">
            <a:avLst/>
          </a:prstGeom>
          <a:noFill/>
        </p:spPr>
        <p:txBody>
          <a:bodyPr wrap="square" rtlCol="0">
            <a:spAutoFit/>
          </a:bodyPr>
          <a:lstStyle/>
          <a:p>
            <a:r>
              <a:rPr lang="en-US"/>
              <a:t>As of 2018, pts with guardians of person CAN be admitted voluntarily, as long as the person retains the capacity to understand the tenets of a voluntary application. There are separate voluntary applications for psych admission for disabled adults.</a:t>
            </a:r>
          </a:p>
        </p:txBody>
      </p:sp>
    </p:spTree>
    <p:extLst>
      <p:ext uri="{BB962C8B-B14F-4D97-AF65-F5344CB8AC3E}">
        <p14:creationId xmlns:p14="http://schemas.microsoft.com/office/powerpoint/2010/main" val="29997139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942B64-CDB4-41CF-B27E-F86F0EEAAD70}"/>
              </a:ext>
            </a:extLst>
          </p:cNvPr>
          <p:cNvSpPr>
            <a:spLocks noGrp="1"/>
          </p:cNvSpPr>
          <p:nvPr>
            <p:ph type="title"/>
          </p:nvPr>
        </p:nvSpPr>
        <p:spPr/>
        <p:txBody>
          <a:bodyPr/>
          <a:lstStyle/>
          <a:p>
            <a:r>
              <a:rPr lang="en-US" sz="3600"/>
              <a:t>Voluntary Admission of a Disabled Adult</a:t>
            </a:r>
            <a:endParaRPr lang="en-US" sz="3600">
              <a:cs typeface="Calibri"/>
            </a:endParaRPr>
          </a:p>
        </p:txBody>
      </p:sp>
      <p:pic>
        <p:nvPicPr>
          <p:cNvPr id="4" name="Picture 3">
            <a:extLst>
              <a:ext uri="{FF2B5EF4-FFF2-40B4-BE49-F238E27FC236}">
                <a16:creationId xmlns:a16="http://schemas.microsoft.com/office/drawing/2014/main" id="{E971C5D3-2E49-4AC3-9920-56B441E152D1}"/>
              </a:ext>
            </a:extLst>
          </p:cNvPr>
          <p:cNvPicPr>
            <a:picLocks noChangeAspect="1"/>
          </p:cNvPicPr>
          <p:nvPr/>
        </p:nvPicPr>
        <p:blipFill>
          <a:blip r:embed="rId2"/>
          <a:stretch>
            <a:fillRect/>
          </a:stretch>
        </p:blipFill>
        <p:spPr>
          <a:xfrm>
            <a:off x="6096000" y="1312169"/>
            <a:ext cx="5800767" cy="4514883"/>
          </a:xfrm>
          <a:prstGeom prst="rect">
            <a:avLst/>
          </a:prstGeom>
        </p:spPr>
      </p:pic>
      <p:pic>
        <p:nvPicPr>
          <p:cNvPr id="7" name="Picture 6">
            <a:extLst>
              <a:ext uri="{FF2B5EF4-FFF2-40B4-BE49-F238E27FC236}">
                <a16:creationId xmlns:a16="http://schemas.microsoft.com/office/drawing/2014/main" id="{405F3259-133F-44C7-85A4-1D254B80D7B2}"/>
              </a:ext>
            </a:extLst>
          </p:cNvPr>
          <p:cNvPicPr>
            <a:picLocks noChangeAspect="1"/>
          </p:cNvPicPr>
          <p:nvPr/>
        </p:nvPicPr>
        <p:blipFill>
          <a:blip r:embed="rId3"/>
          <a:stretch>
            <a:fillRect/>
          </a:stretch>
        </p:blipFill>
        <p:spPr>
          <a:xfrm>
            <a:off x="423841" y="1353427"/>
            <a:ext cx="5083990" cy="5016203"/>
          </a:xfrm>
          <a:prstGeom prst="rect">
            <a:avLst/>
          </a:prstGeom>
        </p:spPr>
      </p:pic>
    </p:spTree>
    <p:extLst>
      <p:ext uri="{BB962C8B-B14F-4D97-AF65-F5344CB8AC3E}">
        <p14:creationId xmlns:p14="http://schemas.microsoft.com/office/powerpoint/2010/main" val="10383659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CFB6FF-62A5-4834-94DA-FF739689C7B6}"/>
              </a:ext>
            </a:extLst>
          </p:cNvPr>
          <p:cNvSpPr>
            <a:spLocks noGrp="1"/>
          </p:cNvSpPr>
          <p:nvPr>
            <p:ph type="title"/>
          </p:nvPr>
        </p:nvSpPr>
        <p:spPr>
          <a:xfrm>
            <a:off x="630841" y="305554"/>
            <a:ext cx="10553627" cy="909304"/>
          </a:xfrm>
        </p:spPr>
        <p:txBody>
          <a:bodyPr vert="horz" lIns="91440" tIns="45720" rIns="91440" bIns="45720" rtlCol="0" anchor="ctr">
            <a:normAutofit/>
          </a:bodyPr>
          <a:lstStyle/>
          <a:p>
            <a:r>
              <a:rPr lang="en-US" kern="1200" spc="-60" baseline="0">
                <a:latin typeface="+mj-lt"/>
                <a:ea typeface="+mj-ea"/>
                <a:cs typeface="+mj-cs"/>
              </a:rPr>
              <a:t>Involuntary Psychiatric Hospitalization &amp; Civil Commitment</a:t>
            </a:r>
          </a:p>
        </p:txBody>
      </p:sp>
      <p:sp>
        <p:nvSpPr>
          <p:cNvPr id="4" name="Content Placeholder 2">
            <a:extLst>
              <a:ext uri="{FF2B5EF4-FFF2-40B4-BE49-F238E27FC236}">
                <a16:creationId xmlns:a16="http://schemas.microsoft.com/office/drawing/2014/main" id="{C8510D21-61F1-4F28-8C8B-5299A6DA5FE1}"/>
              </a:ext>
            </a:extLst>
          </p:cNvPr>
          <p:cNvSpPr txBox="1">
            <a:spLocks/>
          </p:cNvSpPr>
          <p:nvPr/>
        </p:nvSpPr>
        <p:spPr>
          <a:xfrm>
            <a:off x="375426" y="1474306"/>
            <a:ext cx="6346843" cy="4515013"/>
          </a:xfrm>
          <a:prstGeom prst="rect">
            <a:avLst/>
          </a:prstGeom>
        </p:spPr>
        <p:txBody>
          <a:bodyPr vert="horz" lIns="91440" tIns="45720" rIns="91440" bIns="45720" rtlCol="0" anchor="ctr">
            <a:normAutofit lnSpcReduction="10000"/>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19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7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5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9pPr>
          </a:lstStyle>
          <a:p>
            <a:r>
              <a:rPr lang="en-US"/>
              <a:t>Maryland is very patient rights centered, one of only 3 states in the country without an enforceable outpatient civil commitment statute</a:t>
            </a:r>
          </a:p>
          <a:p>
            <a:pPr marL="0"/>
            <a:endParaRPr lang="en-US"/>
          </a:p>
          <a:p>
            <a:r>
              <a:rPr lang="en-US"/>
              <a:t>Challenging balance between need for treatment and individual rights, especially when anosognosia is so prevalent</a:t>
            </a:r>
          </a:p>
          <a:p>
            <a:endParaRPr lang="en-US"/>
          </a:p>
          <a:p>
            <a:pPr lvl="1"/>
            <a:r>
              <a:rPr lang="en-US" sz="1800"/>
              <a:t>2012 analysis of state Medicaid data showed that </a:t>
            </a:r>
            <a:r>
              <a:rPr lang="en-US" sz="1800" b="1"/>
              <a:t>&lt; 1% of the population of Marylanders with SMI accounted for 25% of </a:t>
            </a:r>
            <a:r>
              <a:rPr lang="en-US" sz="1800" b="1" i="1"/>
              <a:t>all</a:t>
            </a:r>
            <a:r>
              <a:rPr lang="en-US" sz="1800" b="1"/>
              <a:t> ED visits that year</a:t>
            </a:r>
          </a:p>
          <a:p>
            <a:pPr lvl="1"/>
            <a:r>
              <a:rPr lang="en-US" sz="1800"/>
              <a:t>Not uncommon for folks with SMI to go to local EDs &gt; 6 times each year</a:t>
            </a:r>
          </a:p>
          <a:p>
            <a:pPr lvl="1"/>
            <a:r>
              <a:rPr lang="en-US" sz="1800"/>
              <a:t>Would the patient make the same choice to avoid treatment if they had insight into their illness and its consequences??</a:t>
            </a:r>
          </a:p>
          <a:p>
            <a:pPr marL="0"/>
            <a:endParaRPr lang="en-US"/>
          </a:p>
        </p:txBody>
      </p:sp>
      <p:pic>
        <p:nvPicPr>
          <p:cNvPr id="6" name="Picture 5" descr="Stones balancing on a wood">
            <a:extLst>
              <a:ext uri="{FF2B5EF4-FFF2-40B4-BE49-F238E27FC236}">
                <a16:creationId xmlns:a16="http://schemas.microsoft.com/office/drawing/2014/main" id="{98EDA639-58FA-49A8-916D-00AB8BE125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04129" y="1752971"/>
            <a:ext cx="5212445" cy="3140498"/>
          </a:xfrm>
          <a:prstGeom prst="rect">
            <a:avLst/>
          </a:prstGeom>
          <a:noFill/>
        </p:spPr>
      </p:pic>
    </p:spTree>
    <p:extLst>
      <p:ext uri="{BB962C8B-B14F-4D97-AF65-F5344CB8AC3E}">
        <p14:creationId xmlns:p14="http://schemas.microsoft.com/office/powerpoint/2010/main" val="42397785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CFB6FF-62A5-4834-94DA-FF739689C7B6}"/>
              </a:ext>
            </a:extLst>
          </p:cNvPr>
          <p:cNvSpPr>
            <a:spLocks noGrp="1"/>
          </p:cNvSpPr>
          <p:nvPr>
            <p:ph type="title"/>
          </p:nvPr>
        </p:nvSpPr>
        <p:spPr/>
        <p:txBody>
          <a:bodyPr/>
          <a:lstStyle/>
          <a:p>
            <a:r>
              <a:rPr lang="en-US"/>
              <a:t>Involuntary Psychiatric Hospitalization &amp; Civil Commitment</a:t>
            </a:r>
          </a:p>
        </p:txBody>
      </p:sp>
      <p:sp>
        <p:nvSpPr>
          <p:cNvPr id="4" name="Content Placeholder 2">
            <a:extLst>
              <a:ext uri="{FF2B5EF4-FFF2-40B4-BE49-F238E27FC236}">
                <a16:creationId xmlns:a16="http://schemas.microsoft.com/office/drawing/2014/main" id="{C8510D21-61F1-4F28-8C8B-5299A6DA5FE1}"/>
              </a:ext>
            </a:extLst>
          </p:cNvPr>
          <p:cNvSpPr txBox="1">
            <a:spLocks/>
          </p:cNvSpPr>
          <p:nvPr/>
        </p:nvSpPr>
        <p:spPr>
          <a:xfrm>
            <a:off x="5007769" y="1463041"/>
            <a:ext cx="6838513" cy="4930615"/>
          </a:xfrm>
          <a:prstGeom prst="rect">
            <a:avLst/>
          </a:prstGeom>
        </p:spPr>
        <p:txBody>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19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7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5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9pPr>
          </a:lstStyle>
          <a:p>
            <a:r>
              <a:rPr lang="en-US" sz="2400">
                <a:cs typeface="Calibri"/>
              </a:rPr>
              <a:t>Involuntary admission only the 1</a:t>
            </a:r>
            <a:r>
              <a:rPr lang="en-US" sz="2400" baseline="30000">
                <a:cs typeface="Calibri"/>
              </a:rPr>
              <a:t>st</a:t>
            </a:r>
            <a:r>
              <a:rPr lang="en-US" sz="2400">
                <a:cs typeface="Calibri"/>
              </a:rPr>
              <a:t> step in commitment process</a:t>
            </a:r>
          </a:p>
          <a:p>
            <a:r>
              <a:rPr lang="en-US" sz="2400">
                <a:cs typeface="Calibri"/>
              </a:rPr>
              <a:t>Involuntarily admitted pts must have a hearing with an administrative law judge (ALJ) within 10 days of their confinement on the inpatient unit to determine whether they meet state criteria for involuntary commitment</a:t>
            </a:r>
          </a:p>
          <a:p>
            <a:pPr lvl="1">
              <a:spcAft>
                <a:spcPts val="0"/>
              </a:spcAft>
            </a:pPr>
            <a:r>
              <a:rPr lang="en-US" sz="2000">
                <a:cs typeface="Calibri"/>
              </a:rPr>
              <a:t>Confinement as a “legal” and temporarily restriction of civil rights, so must be checked by judicial authority</a:t>
            </a:r>
          </a:p>
          <a:p>
            <a:pPr lvl="1">
              <a:spcAft>
                <a:spcPts val="0"/>
              </a:spcAft>
            </a:pPr>
            <a:r>
              <a:rPr lang="en-US" sz="2000">
                <a:cs typeface="Calibri"/>
              </a:rPr>
              <a:t>ALJ hearing ensures that processes have been followed accurately, confirms pt rights weren’t further limited or violated during the process of involuntary admission</a:t>
            </a:r>
          </a:p>
          <a:p>
            <a:pPr lvl="1">
              <a:spcAft>
                <a:spcPts val="0"/>
              </a:spcAft>
            </a:pPr>
            <a:r>
              <a:rPr lang="en-US" sz="2000">
                <a:cs typeface="Calibri"/>
              </a:rPr>
              <a:t>Hearings currently virtual only (due process??)</a:t>
            </a:r>
          </a:p>
          <a:p>
            <a:pPr lvl="1">
              <a:spcAft>
                <a:spcPts val="0"/>
              </a:spcAft>
            </a:pPr>
            <a:r>
              <a:rPr lang="en-US" sz="2000">
                <a:cs typeface="Calibri"/>
              </a:rPr>
              <a:t>Possible hearing outcomes: postponement, retained, released on merit, released on technicality</a:t>
            </a:r>
          </a:p>
        </p:txBody>
      </p:sp>
      <p:pic>
        <p:nvPicPr>
          <p:cNvPr id="5" name="Picture 4" descr="Smaller arrows pointing towards a bigger arrow">
            <a:extLst>
              <a:ext uri="{FF2B5EF4-FFF2-40B4-BE49-F238E27FC236}">
                <a16:creationId xmlns:a16="http://schemas.microsoft.com/office/drawing/2014/main" id="{CB602FFE-068F-4DC5-A600-99B97045F6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0765" y="2396013"/>
            <a:ext cx="4597004" cy="3064669"/>
          </a:xfrm>
          <a:prstGeom prst="rect">
            <a:avLst/>
          </a:prstGeom>
        </p:spPr>
      </p:pic>
    </p:spTree>
    <p:extLst>
      <p:ext uri="{BB962C8B-B14F-4D97-AF65-F5344CB8AC3E}">
        <p14:creationId xmlns:p14="http://schemas.microsoft.com/office/powerpoint/2010/main" val="27899914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CFB6FF-62A5-4834-94DA-FF739689C7B6}"/>
              </a:ext>
            </a:extLst>
          </p:cNvPr>
          <p:cNvSpPr>
            <a:spLocks noGrp="1"/>
          </p:cNvSpPr>
          <p:nvPr>
            <p:ph type="title"/>
          </p:nvPr>
        </p:nvSpPr>
        <p:spPr/>
        <p:txBody>
          <a:bodyPr/>
          <a:lstStyle/>
          <a:p>
            <a:r>
              <a:rPr lang="en-US"/>
              <a:t>Civil Commitment Process</a:t>
            </a:r>
          </a:p>
        </p:txBody>
      </p:sp>
      <p:sp>
        <p:nvSpPr>
          <p:cNvPr id="4" name="Content Placeholder 2">
            <a:extLst>
              <a:ext uri="{FF2B5EF4-FFF2-40B4-BE49-F238E27FC236}">
                <a16:creationId xmlns:a16="http://schemas.microsoft.com/office/drawing/2014/main" id="{C8510D21-61F1-4F28-8C8B-5299A6DA5FE1}"/>
              </a:ext>
            </a:extLst>
          </p:cNvPr>
          <p:cNvSpPr txBox="1">
            <a:spLocks/>
          </p:cNvSpPr>
          <p:nvPr/>
        </p:nvSpPr>
        <p:spPr>
          <a:xfrm>
            <a:off x="6096000" y="1463041"/>
            <a:ext cx="5669756" cy="3563319"/>
          </a:xfrm>
          <a:prstGeom prst="rect">
            <a:avLst/>
          </a:prstGeom>
        </p:spPr>
        <p:txBody>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19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7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5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9pPr>
          </a:lstStyle>
          <a:p>
            <a:r>
              <a:rPr lang="en-US" sz="2200">
                <a:cs typeface="Calibri"/>
              </a:rPr>
              <a:t>Not everyone who’s admitted involuntarily will have a civil commitment hearing</a:t>
            </a:r>
          </a:p>
          <a:p>
            <a:r>
              <a:rPr lang="en-US" sz="2200">
                <a:cs typeface="Calibri"/>
              </a:rPr>
              <a:t>Inpatient team determines legal course based on situational, administrative, and clinical factors. The team can choose to:</a:t>
            </a:r>
          </a:p>
          <a:p>
            <a:pPr lvl="1"/>
            <a:r>
              <a:rPr lang="en-US" sz="2000" b="1">
                <a:cs typeface="Calibri"/>
              </a:rPr>
              <a:t>Postpone</a:t>
            </a:r>
            <a:r>
              <a:rPr lang="en-US" sz="2000">
                <a:cs typeface="Calibri"/>
              </a:rPr>
              <a:t> the IVA hearing - Need more time to get to know the patient and determine recommended care</a:t>
            </a:r>
          </a:p>
          <a:p>
            <a:pPr lvl="1"/>
            <a:r>
              <a:rPr lang="en-US" sz="2000">
                <a:cs typeface="Calibri"/>
              </a:rPr>
              <a:t>Offer a </a:t>
            </a:r>
            <a:r>
              <a:rPr lang="en-US" sz="2000" b="1">
                <a:cs typeface="Calibri"/>
              </a:rPr>
              <a:t>voluntary</a:t>
            </a:r>
            <a:r>
              <a:rPr lang="en-US" sz="2000">
                <a:cs typeface="Calibri"/>
              </a:rPr>
              <a:t> application for admission (which cancels the IVA hearing) – If pt providing continuous assent to care, taking meds, going to groups, not being aggressive, etc.</a:t>
            </a:r>
          </a:p>
          <a:p>
            <a:pPr lvl="1"/>
            <a:r>
              <a:rPr lang="en-US" sz="2000">
                <a:cs typeface="Calibri"/>
              </a:rPr>
              <a:t>Proceed with the </a:t>
            </a:r>
            <a:r>
              <a:rPr lang="en-US" sz="2000" b="1">
                <a:cs typeface="Calibri"/>
              </a:rPr>
              <a:t>civil commitment hearing </a:t>
            </a:r>
            <a:r>
              <a:rPr lang="en-US" sz="2000">
                <a:cs typeface="Calibri"/>
              </a:rPr>
              <a:t>if the pt meets IVA criteria (often pts aren’t taking meds or engaging in care either)</a:t>
            </a:r>
          </a:p>
        </p:txBody>
      </p:sp>
      <p:pic>
        <p:nvPicPr>
          <p:cNvPr id="9" name="Picture 8" descr="Hand with a gavel">
            <a:extLst>
              <a:ext uri="{FF2B5EF4-FFF2-40B4-BE49-F238E27FC236}">
                <a16:creationId xmlns:a16="http://schemas.microsoft.com/office/drawing/2014/main" id="{37C994FC-A4A5-40BE-8AAD-44F7140328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7189" y="1543050"/>
            <a:ext cx="5464970" cy="3643313"/>
          </a:xfrm>
          <a:prstGeom prst="rect">
            <a:avLst/>
          </a:prstGeom>
        </p:spPr>
      </p:pic>
    </p:spTree>
    <p:extLst>
      <p:ext uri="{BB962C8B-B14F-4D97-AF65-F5344CB8AC3E}">
        <p14:creationId xmlns:p14="http://schemas.microsoft.com/office/powerpoint/2010/main" val="371634591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CFB6FF-62A5-4834-94DA-FF739689C7B6}"/>
              </a:ext>
            </a:extLst>
          </p:cNvPr>
          <p:cNvSpPr>
            <a:spLocks noGrp="1"/>
          </p:cNvSpPr>
          <p:nvPr>
            <p:ph type="title"/>
          </p:nvPr>
        </p:nvSpPr>
        <p:spPr/>
        <p:txBody>
          <a:bodyPr/>
          <a:lstStyle/>
          <a:p>
            <a:r>
              <a:rPr lang="en-US"/>
              <a:t>Civil Commitment Process</a:t>
            </a:r>
          </a:p>
        </p:txBody>
      </p:sp>
      <p:sp>
        <p:nvSpPr>
          <p:cNvPr id="4" name="Content Placeholder 2">
            <a:extLst>
              <a:ext uri="{FF2B5EF4-FFF2-40B4-BE49-F238E27FC236}">
                <a16:creationId xmlns:a16="http://schemas.microsoft.com/office/drawing/2014/main" id="{C8510D21-61F1-4F28-8C8B-5299A6DA5FE1}"/>
              </a:ext>
            </a:extLst>
          </p:cNvPr>
          <p:cNvSpPr txBox="1">
            <a:spLocks/>
          </p:cNvSpPr>
          <p:nvPr/>
        </p:nvSpPr>
        <p:spPr>
          <a:xfrm>
            <a:off x="357189" y="1463041"/>
            <a:ext cx="11408567" cy="4930615"/>
          </a:xfrm>
          <a:prstGeom prst="rect">
            <a:avLst/>
          </a:prstGeom>
        </p:spPr>
        <p:txBody>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19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7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5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9pPr>
          </a:lstStyle>
          <a:p>
            <a:r>
              <a:rPr lang="en-US">
                <a:cs typeface="Calibri"/>
              </a:rPr>
              <a:t>Hearings occur on designated days at each civil and forensic facility/unit in the state</a:t>
            </a:r>
          </a:p>
          <a:p>
            <a:r>
              <a:rPr lang="en-US">
                <a:cs typeface="Calibri"/>
              </a:rPr>
              <a:t>Hearing structure: </a:t>
            </a:r>
          </a:p>
          <a:p>
            <a:pPr lvl="1"/>
            <a:r>
              <a:rPr lang="en-US">
                <a:cs typeface="Calibri"/>
              </a:rPr>
              <a:t>Hospital represented by a lay person trained in the hearings (usually not an attorney). </a:t>
            </a:r>
          </a:p>
          <a:p>
            <a:pPr lvl="1"/>
            <a:r>
              <a:rPr lang="en-US">
                <a:cs typeface="Calibri"/>
              </a:rPr>
              <a:t>Pt can hire a private attorney, represent themselves, or make use of free representation by the Office of Public Defender (Mental Health division). </a:t>
            </a:r>
          </a:p>
          <a:p>
            <a:pPr lvl="1"/>
            <a:r>
              <a:rPr lang="en-US">
                <a:cs typeface="Calibri"/>
              </a:rPr>
              <a:t>ALJ hears testimony and arguments on the technical and clinical aspects of pt’s admission. </a:t>
            </a:r>
          </a:p>
          <a:p>
            <a:pPr lvl="1"/>
            <a:r>
              <a:rPr lang="en-US">
                <a:cs typeface="Calibri"/>
              </a:rPr>
              <a:t>Burden of proof is on the hospital, which has to prove by “clear and convincing evidence” that the patient has met the criteria for admission.</a:t>
            </a:r>
          </a:p>
        </p:txBody>
      </p:sp>
    </p:spTree>
    <p:extLst>
      <p:ext uri="{BB962C8B-B14F-4D97-AF65-F5344CB8AC3E}">
        <p14:creationId xmlns:p14="http://schemas.microsoft.com/office/powerpoint/2010/main" val="202053089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CFB6FF-62A5-4834-94DA-FF739689C7B6}"/>
              </a:ext>
            </a:extLst>
          </p:cNvPr>
          <p:cNvSpPr>
            <a:spLocks noGrp="1"/>
          </p:cNvSpPr>
          <p:nvPr>
            <p:ph type="title"/>
          </p:nvPr>
        </p:nvSpPr>
        <p:spPr/>
        <p:txBody>
          <a:bodyPr/>
          <a:lstStyle/>
          <a:p>
            <a:r>
              <a:rPr lang="en-US"/>
              <a:t>Civil Commitment Process</a:t>
            </a:r>
          </a:p>
        </p:txBody>
      </p:sp>
      <p:sp>
        <p:nvSpPr>
          <p:cNvPr id="4" name="Content Placeholder 2">
            <a:extLst>
              <a:ext uri="{FF2B5EF4-FFF2-40B4-BE49-F238E27FC236}">
                <a16:creationId xmlns:a16="http://schemas.microsoft.com/office/drawing/2014/main" id="{C8510D21-61F1-4F28-8C8B-5299A6DA5FE1}"/>
              </a:ext>
            </a:extLst>
          </p:cNvPr>
          <p:cNvSpPr txBox="1">
            <a:spLocks/>
          </p:cNvSpPr>
          <p:nvPr/>
        </p:nvSpPr>
        <p:spPr>
          <a:xfrm>
            <a:off x="357189" y="1463041"/>
            <a:ext cx="11408567" cy="3563319"/>
          </a:xfrm>
          <a:prstGeom prst="rect">
            <a:avLst/>
          </a:prstGeom>
        </p:spPr>
        <p:txBody>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19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7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5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9pPr>
          </a:lstStyle>
          <a:p>
            <a:r>
              <a:rPr lang="en-US" sz="3200">
                <a:cs typeface="Calibri"/>
              </a:rPr>
              <a:t>Civil commitment criteria:</a:t>
            </a:r>
          </a:p>
          <a:p>
            <a:pPr lvl="1"/>
            <a:r>
              <a:rPr lang="en-US" sz="2800">
                <a:solidFill>
                  <a:srgbClr val="FF0000"/>
                </a:solidFill>
                <a:cs typeface="Calibri"/>
              </a:rPr>
              <a:t>Do they have a mental illness?</a:t>
            </a:r>
          </a:p>
          <a:p>
            <a:pPr lvl="1"/>
            <a:r>
              <a:rPr lang="en-US" sz="2800">
                <a:solidFill>
                  <a:srgbClr val="FF0000"/>
                </a:solidFill>
                <a:cs typeface="Calibri"/>
              </a:rPr>
              <a:t>Do they require inpatient level of care?</a:t>
            </a:r>
          </a:p>
          <a:p>
            <a:pPr lvl="1"/>
            <a:r>
              <a:rPr lang="en-US" sz="2800">
                <a:solidFill>
                  <a:srgbClr val="FF0000"/>
                </a:solidFill>
                <a:cs typeface="Calibri"/>
              </a:rPr>
              <a:t>Are they a danger to themselves and/or others?</a:t>
            </a:r>
          </a:p>
          <a:p>
            <a:pPr lvl="1"/>
            <a:r>
              <a:rPr lang="en-US" sz="2800">
                <a:solidFill>
                  <a:srgbClr val="FF0000"/>
                </a:solidFill>
                <a:cs typeface="Calibri"/>
              </a:rPr>
              <a:t>Are they unwilling or unable to be a voluntary patient?</a:t>
            </a:r>
          </a:p>
          <a:p>
            <a:pPr lvl="1"/>
            <a:r>
              <a:rPr lang="en-US" sz="2800">
                <a:solidFill>
                  <a:srgbClr val="FF0000"/>
                </a:solidFill>
                <a:cs typeface="Calibri"/>
              </a:rPr>
              <a:t>Has the patient failed a less restrictive level of care?</a:t>
            </a:r>
          </a:p>
          <a:p>
            <a:pPr lvl="1"/>
            <a:endParaRPr lang="en-US" sz="2800">
              <a:solidFill>
                <a:srgbClr val="FF0000"/>
              </a:solidFill>
              <a:cs typeface="Calibri"/>
            </a:endParaRPr>
          </a:p>
          <a:p>
            <a:r>
              <a:rPr lang="en-US" sz="2000">
                <a:solidFill>
                  <a:schemeClr val="tx1"/>
                </a:solidFill>
                <a:cs typeface="Calibri"/>
              </a:rPr>
              <a:t>Family members and outpatient providers may be asked to provide testimony during the IVA hearing. Anyone testifying (including loved ones, physicians, the patient, etc.) will undergo direct examination by the hospital representative and be cross-examined by the PD.</a:t>
            </a:r>
          </a:p>
          <a:p>
            <a:r>
              <a:rPr lang="en-US" sz="2000">
                <a:solidFill>
                  <a:schemeClr val="tx1"/>
                </a:solidFill>
                <a:cs typeface="Calibri"/>
              </a:rPr>
              <a:t>Testimonies are given under oath. Physicians may be qualified as expert witnesses in their field prior to testifying. Hearsay is admissible bc of the administrative nature of the hearing.</a:t>
            </a:r>
          </a:p>
        </p:txBody>
      </p:sp>
    </p:spTree>
    <p:extLst>
      <p:ext uri="{BB962C8B-B14F-4D97-AF65-F5344CB8AC3E}">
        <p14:creationId xmlns:p14="http://schemas.microsoft.com/office/powerpoint/2010/main" val="317697488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78ABE9-296A-492B-94B3-4D9900E08EB7}"/>
              </a:ext>
            </a:extLst>
          </p:cNvPr>
          <p:cNvSpPr>
            <a:spLocks noGrp="1"/>
          </p:cNvSpPr>
          <p:nvPr>
            <p:ph type="title"/>
          </p:nvPr>
        </p:nvSpPr>
        <p:spPr/>
        <p:txBody>
          <a:bodyPr/>
          <a:lstStyle/>
          <a:p>
            <a:r>
              <a:rPr lang="en-US"/>
              <a:t>Does Civil Commitment Reduce Risk of Future Violence?</a:t>
            </a:r>
          </a:p>
        </p:txBody>
      </p:sp>
      <p:sp>
        <p:nvSpPr>
          <p:cNvPr id="3" name="Content Placeholder 2">
            <a:extLst>
              <a:ext uri="{FF2B5EF4-FFF2-40B4-BE49-F238E27FC236}">
                <a16:creationId xmlns:a16="http://schemas.microsoft.com/office/drawing/2014/main" id="{68B443C5-7D89-418A-B8C2-499E712CC6BE}"/>
              </a:ext>
            </a:extLst>
          </p:cNvPr>
          <p:cNvSpPr>
            <a:spLocks noGrp="1"/>
          </p:cNvSpPr>
          <p:nvPr>
            <p:ph idx="1"/>
          </p:nvPr>
        </p:nvSpPr>
        <p:spPr>
          <a:xfrm>
            <a:off x="345715" y="1463041"/>
            <a:ext cx="11500567" cy="4295975"/>
          </a:xfrm>
        </p:spPr>
        <p:txBody>
          <a:bodyPr>
            <a:normAutofit/>
          </a:bodyPr>
          <a:lstStyle/>
          <a:p>
            <a:pPr algn="l" fontAlgn="base"/>
            <a:r>
              <a:rPr lang="en-US" b="0" i="0">
                <a:solidFill>
                  <a:srgbClr val="404040"/>
                </a:solidFill>
                <a:effectLst/>
                <a:latin typeface="ralewaymedium"/>
              </a:rPr>
              <a:t>ALJs must consider the firearms provision in Health-General §10-632(</a:t>
            </a:r>
            <a:r>
              <a:rPr lang="en-US" b="0" i="0" err="1">
                <a:solidFill>
                  <a:srgbClr val="404040"/>
                </a:solidFill>
                <a:effectLst/>
                <a:latin typeface="ralewaymedium"/>
              </a:rPr>
              <a:t>i</a:t>
            </a:r>
            <a:r>
              <a:rPr lang="en-US" b="0" i="0">
                <a:solidFill>
                  <a:srgbClr val="404040"/>
                </a:solidFill>
                <a:effectLst/>
                <a:latin typeface="ralewaymedium"/>
              </a:rPr>
              <a:t>):</a:t>
            </a:r>
          </a:p>
          <a:p>
            <a:pPr lvl="1" fontAlgn="base"/>
            <a:r>
              <a:rPr lang="en-US">
                <a:solidFill>
                  <a:srgbClr val="404040"/>
                </a:solidFill>
                <a:latin typeface="ralewaymedium"/>
              </a:rPr>
              <a:t>A</a:t>
            </a:r>
            <a:r>
              <a:rPr lang="en-US" b="0" i="0">
                <a:solidFill>
                  <a:srgbClr val="404040"/>
                </a:solidFill>
                <a:effectLst/>
                <a:latin typeface="ralewaymedium"/>
              </a:rPr>
              <a:t>llows the ALJ in a second finding based only on dangerousness </a:t>
            </a:r>
            <a:r>
              <a:rPr lang="en-US" b="0" i="1">
                <a:solidFill>
                  <a:srgbClr val="404040"/>
                </a:solidFill>
                <a:effectLst/>
                <a:latin typeface="ralewaymedium"/>
              </a:rPr>
              <a:t>to others</a:t>
            </a:r>
            <a:r>
              <a:rPr lang="en-US" b="0" i="0">
                <a:solidFill>
                  <a:srgbClr val="404040"/>
                </a:solidFill>
                <a:effectLst/>
                <a:latin typeface="ralewaymedium"/>
              </a:rPr>
              <a:t> to “order the individual….to (1) surrender to law enforcement authorities any firearms in the individual’s possession; and (2) refrain from possessing a firearm unless…granted relief from firearms disqualification….”  </a:t>
            </a:r>
          </a:p>
          <a:p>
            <a:pPr lvl="1" fontAlgn="base"/>
            <a:r>
              <a:rPr lang="en-US" b="0" i="0">
                <a:solidFill>
                  <a:srgbClr val="404040"/>
                </a:solidFill>
                <a:effectLst/>
                <a:latin typeface="ralewaymedium"/>
              </a:rPr>
              <a:t>The statute, as written, does </a:t>
            </a:r>
            <a:r>
              <a:rPr lang="en-US" b="1" i="0" u="sng">
                <a:solidFill>
                  <a:srgbClr val="404040"/>
                </a:solidFill>
                <a:effectLst/>
                <a:latin typeface="ralewaymedium"/>
              </a:rPr>
              <a:t>not</a:t>
            </a:r>
            <a:r>
              <a:rPr lang="en-US" b="0" i="0">
                <a:solidFill>
                  <a:srgbClr val="404040"/>
                </a:solidFill>
                <a:effectLst/>
                <a:latin typeface="ralewaymedium"/>
              </a:rPr>
              <a:t> permit the ALJ to order surrender of firearms based solely on dangerousness to self (may be that’s where an ERPO could come in handy!). Such individuals are reported to the Maryland Department of Health (MDH), which manages a database concerning them. MDH in turn reports to both the State Police (who enforce the Public Safety Article) and to the FBI (who enforce federal restrictions, which differ slightly from state restrictions).  </a:t>
            </a:r>
          </a:p>
          <a:p>
            <a:pPr algn="l" fontAlgn="base"/>
            <a:r>
              <a:rPr lang="en-US" b="0" i="0">
                <a:solidFill>
                  <a:srgbClr val="404040"/>
                </a:solidFill>
                <a:effectLst/>
                <a:latin typeface="ralewaymedium"/>
              </a:rPr>
              <a:t>Individuals subject to any of the above restrictions can petition for relief, formally requesting that their rights to possess firearms be returned.  This is managed by the MDH Office of Court Ordered Evaluation and Placement (formerly, the Office of Forensic Services).</a:t>
            </a:r>
            <a:endParaRPr lang="en-US"/>
          </a:p>
        </p:txBody>
      </p:sp>
    </p:spTree>
    <p:extLst>
      <p:ext uri="{BB962C8B-B14F-4D97-AF65-F5344CB8AC3E}">
        <p14:creationId xmlns:p14="http://schemas.microsoft.com/office/powerpoint/2010/main" val="23458877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436A18-C217-48A9-8C62-448232C84EC2}"/>
              </a:ext>
            </a:extLst>
          </p:cNvPr>
          <p:cNvSpPr>
            <a:spLocks noGrp="1"/>
          </p:cNvSpPr>
          <p:nvPr>
            <p:ph type="title"/>
          </p:nvPr>
        </p:nvSpPr>
        <p:spPr/>
        <p:txBody>
          <a:bodyPr>
            <a:normAutofit/>
          </a:bodyPr>
          <a:lstStyle/>
          <a:p>
            <a:r>
              <a:rPr lang="en-US"/>
              <a:t>Who We Are – Maryland BHIPP</a:t>
            </a:r>
          </a:p>
        </p:txBody>
      </p:sp>
      <p:pic>
        <p:nvPicPr>
          <p:cNvPr id="7" name="Content Placeholder 6">
            <a:extLst>
              <a:ext uri="{FF2B5EF4-FFF2-40B4-BE49-F238E27FC236}">
                <a16:creationId xmlns:a16="http://schemas.microsoft.com/office/drawing/2014/main" id="{BB3F87AA-8841-4D6A-8F4B-1D90D131CA07}"/>
              </a:ext>
            </a:extLst>
          </p:cNvPr>
          <p:cNvPicPr>
            <a:picLocks noGrp="1" noChangeAspect="1"/>
          </p:cNvPicPr>
          <p:nvPr>
            <p:ph idx="4294967295"/>
          </p:nvPr>
        </p:nvPicPr>
        <p:blipFill>
          <a:blip r:embed="rId3"/>
          <a:stretch>
            <a:fillRect/>
          </a:stretch>
        </p:blipFill>
        <p:spPr>
          <a:xfrm>
            <a:off x="280434" y="1674673"/>
            <a:ext cx="4721225" cy="4281487"/>
          </a:xfrm>
          <a:prstGeom prst="rect">
            <a:avLst/>
          </a:prstGeom>
        </p:spPr>
      </p:pic>
      <p:sp>
        <p:nvSpPr>
          <p:cNvPr id="5" name="Rectangle 4">
            <a:extLst>
              <a:ext uri="{FF2B5EF4-FFF2-40B4-BE49-F238E27FC236}">
                <a16:creationId xmlns:a16="http://schemas.microsoft.com/office/drawing/2014/main" id="{78A84612-DD9B-4E5B-94A9-FC4D18CCA872}"/>
              </a:ext>
            </a:extLst>
          </p:cNvPr>
          <p:cNvSpPr/>
          <p:nvPr/>
        </p:nvSpPr>
        <p:spPr>
          <a:xfrm>
            <a:off x="4803355" y="1674673"/>
            <a:ext cx="6905820" cy="4801314"/>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Calibri" panose="020F0502020204030204"/>
                <a:ea typeface="+mn-ea"/>
                <a:cs typeface="+mn-cs"/>
              </a:rPr>
              <a:t>Offering support to pediatric primary care providers through free: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Calibri" panose="020F0502020204030204"/>
              <a:ea typeface="+mn-ea"/>
              <a:cs typeface="+mn-cs"/>
            </a:endParaRP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000000"/>
                </a:solidFill>
                <a:effectLst/>
                <a:uLnTx/>
                <a:uFillTx/>
                <a:latin typeface="Calibri" panose="020F0502020204030204"/>
                <a:ea typeface="+mn-ea"/>
                <a:cs typeface="+mn-cs"/>
              </a:rPr>
              <a:t>Telephone consultation (855-MD-BHIPP)</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000000"/>
                </a:solidFill>
                <a:effectLst/>
                <a:uLnTx/>
                <a:uFillTx/>
                <a:latin typeface="Calibri" panose="020F0502020204030204"/>
                <a:ea typeface="+mn-ea"/>
                <a:cs typeface="+mn-cs"/>
              </a:rPr>
              <a:t>Resource &amp; referral support </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000000"/>
                </a:solidFill>
                <a:effectLst/>
                <a:uLnTx/>
                <a:uFillTx/>
                <a:latin typeface="Calibri" panose="020F0502020204030204"/>
                <a:ea typeface="+mn-ea"/>
                <a:cs typeface="+mn-cs"/>
              </a:rPr>
              <a:t>Training &amp; education </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000000"/>
                </a:solidFill>
                <a:effectLst/>
                <a:uLnTx/>
                <a:uFillTx/>
                <a:latin typeface="Calibri" panose="020F0502020204030204"/>
                <a:ea typeface="+mn-ea"/>
                <a:cs typeface="+mn-cs"/>
              </a:rPr>
              <a:t>Regionally specific social work co-location (Salisbury University and Morgan State University)</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000000"/>
                </a:solidFill>
                <a:effectLst/>
                <a:uLnTx/>
                <a:uFillTx/>
                <a:latin typeface="Calibri" panose="020F0502020204030204"/>
                <a:ea typeface="+mn-ea"/>
                <a:cs typeface="+mn-cs"/>
              </a:rPr>
              <a:t>Project ECHO®</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000000"/>
                </a:solidFill>
                <a:effectLst/>
                <a:uLnTx/>
                <a:uFillTx/>
                <a:latin typeface="Calibri" panose="020F0502020204030204"/>
                <a:ea typeface="+mn-ea"/>
                <a:cs typeface="+mn-cs"/>
              </a:rPr>
              <a:t>Direct </a:t>
            </a:r>
            <a:r>
              <a:rPr lang="en-US" sz="2000">
                <a:solidFill>
                  <a:srgbClr val="000000"/>
                </a:solidFill>
                <a:latin typeface="Calibri" panose="020F0502020204030204"/>
              </a:rPr>
              <a:t>t</a:t>
            </a:r>
            <a:r>
              <a:rPr kumimoji="0" lang="en-US" sz="2000" b="0" i="0" u="none" strike="noStrike" kern="1200" cap="none" spc="0" normalizeH="0" baseline="0" noProof="0">
                <a:ln>
                  <a:noFill/>
                </a:ln>
                <a:solidFill>
                  <a:srgbClr val="000000"/>
                </a:solidFill>
                <a:effectLst/>
                <a:uLnTx/>
                <a:uFillTx/>
                <a:latin typeface="Calibri" panose="020F0502020204030204"/>
                <a:ea typeface="+mn-ea"/>
                <a:cs typeface="+mn-cs"/>
              </a:rPr>
              <a:t>elemental health services:</a:t>
            </a:r>
          </a:p>
          <a:p>
            <a:pPr marL="1200150" lvl="2" indent="-285750" defTabSz="457200">
              <a:buFont typeface="Arial" panose="020B0604020202020204" pitchFamily="34" charset="0"/>
              <a:buChar char="•"/>
              <a:defRPr/>
            </a:pPr>
            <a:r>
              <a:rPr kumimoji="0" lang="en-US" sz="2000" b="0" i="0" u="none" strike="noStrike" kern="1200" cap="none" spc="0" normalizeH="0" baseline="0" noProof="0">
                <a:ln>
                  <a:noFill/>
                </a:ln>
                <a:solidFill>
                  <a:srgbClr val="000000"/>
                </a:solidFill>
                <a:effectLst/>
                <a:uLnTx/>
                <a:uFillTx/>
                <a:latin typeface="Calibri" panose="020F0502020204030204"/>
                <a:ea typeface="+mn-ea"/>
                <a:cs typeface="+mn-cs"/>
              </a:rPr>
              <a:t>Care coordination</a:t>
            </a:r>
          </a:p>
          <a:p>
            <a:pPr marL="1200150" lvl="2" indent="-285750" defTabSz="457200">
              <a:buFont typeface="Arial" panose="020B0604020202020204" pitchFamily="34" charset="0"/>
              <a:buChar char="•"/>
              <a:defRPr/>
            </a:pPr>
            <a:r>
              <a:rPr lang="en-US" sz="2000">
                <a:solidFill>
                  <a:srgbClr val="000000"/>
                </a:solidFill>
                <a:latin typeface="Calibri" panose="020F0502020204030204"/>
              </a:rPr>
              <a:t>Psychiatry</a:t>
            </a:r>
          </a:p>
          <a:p>
            <a:pPr marL="1200150" lvl="2" indent="-285750" defTabSz="457200">
              <a:buFont typeface="Arial" panose="020B0604020202020204" pitchFamily="34" charset="0"/>
              <a:buChar char="•"/>
              <a:defRPr/>
            </a:pPr>
            <a:r>
              <a:rPr lang="en-US" sz="2000">
                <a:solidFill>
                  <a:srgbClr val="000000"/>
                </a:solidFill>
                <a:latin typeface="Calibri" panose="020F0502020204030204"/>
              </a:rPr>
              <a:t>Psychology</a:t>
            </a:r>
          </a:p>
          <a:p>
            <a:pPr marL="1200150" lvl="2" indent="-285750" defTabSz="457200">
              <a:buFont typeface="Arial" panose="020B0604020202020204" pitchFamily="34" charset="0"/>
              <a:buChar char="•"/>
              <a:defRPr/>
            </a:pPr>
            <a:r>
              <a:rPr kumimoji="0" lang="en-US" sz="2000" b="0" i="0" u="none" strike="noStrike" kern="1200" cap="none" spc="0" normalizeH="0" baseline="0" noProof="0">
                <a:ln>
                  <a:noFill/>
                </a:ln>
                <a:solidFill>
                  <a:srgbClr val="000000"/>
                </a:solidFill>
                <a:effectLst/>
                <a:uLnTx/>
                <a:uFillTx/>
                <a:latin typeface="Calibri" panose="020F0502020204030204"/>
                <a:ea typeface="+mn-ea"/>
                <a:cs typeface="+mn-cs"/>
              </a:rPr>
              <a:t>Counseling</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326037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78ABE9-296A-492B-94B3-4D9900E08EB7}"/>
              </a:ext>
            </a:extLst>
          </p:cNvPr>
          <p:cNvSpPr>
            <a:spLocks noGrp="1"/>
          </p:cNvSpPr>
          <p:nvPr>
            <p:ph type="title"/>
          </p:nvPr>
        </p:nvSpPr>
        <p:spPr/>
        <p:txBody>
          <a:bodyPr/>
          <a:lstStyle/>
          <a:p>
            <a:r>
              <a:rPr lang="en-US"/>
              <a:t>EP vs. ERPO</a:t>
            </a:r>
          </a:p>
        </p:txBody>
      </p:sp>
      <p:sp>
        <p:nvSpPr>
          <p:cNvPr id="3" name="Content Placeholder 2">
            <a:extLst>
              <a:ext uri="{FF2B5EF4-FFF2-40B4-BE49-F238E27FC236}">
                <a16:creationId xmlns:a16="http://schemas.microsoft.com/office/drawing/2014/main" id="{68B443C5-7D89-418A-B8C2-499E712CC6BE}"/>
              </a:ext>
            </a:extLst>
          </p:cNvPr>
          <p:cNvSpPr>
            <a:spLocks noGrp="1"/>
          </p:cNvSpPr>
          <p:nvPr>
            <p:ph idx="1"/>
          </p:nvPr>
        </p:nvSpPr>
        <p:spPr>
          <a:xfrm>
            <a:off x="345716" y="1014361"/>
            <a:ext cx="11500567" cy="5193337"/>
          </a:xfrm>
        </p:spPr>
        <p:txBody>
          <a:bodyPr>
            <a:normAutofit/>
          </a:bodyPr>
          <a:lstStyle/>
          <a:p>
            <a:r>
              <a:rPr lang="en-US" sz="2000"/>
              <a:t>Duty to protect: </a:t>
            </a:r>
            <a:r>
              <a:rPr lang="en-US" sz="2000" b="0" i="0">
                <a:solidFill>
                  <a:srgbClr val="404040"/>
                </a:solidFill>
                <a:effectLst/>
              </a:rPr>
              <a:t>§5-609 of the Courts and Judicial Proceedings article of the Annotated Code</a:t>
            </a:r>
          </a:p>
          <a:p>
            <a:pPr lvl="1"/>
            <a:r>
              <a:rPr lang="en-US" sz="2000">
                <a:solidFill>
                  <a:srgbClr val="404040"/>
                </a:solidFill>
              </a:rPr>
              <a:t>Healthcare providers </a:t>
            </a:r>
            <a:r>
              <a:rPr lang="en-US" sz="2000" b="0" i="0">
                <a:solidFill>
                  <a:srgbClr val="404040"/>
                </a:solidFill>
                <a:effectLst/>
              </a:rPr>
              <a:t>cannot be held liable for the action of a patient unless “the patient indicated… by speech, conduct, or writing [his/her] intention to inflict imminent physical injury upon a specified victim or group of victims.”  </a:t>
            </a:r>
          </a:p>
          <a:p>
            <a:pPr lvl="1"/>
            <a:r>
              <a:rPr lang="en-US" sz="2000" b="0" i="0">
                <a:solidFill>
                  <a:srgbClr val="404040"/>
                </a:solidFill>
                <a:effectLst/>
              </a:rPr>
              <a:t>If risk is imminent, </a:t>
            </a:r>
            <a:r>
              <a:rPr lang="en-US" sz="2000">
                <a:solidFill>
                  <a:srgbClr val="404040"/>
                </a:solidFill>
              </a:rPr>
              <a:t>provider has three (3) options to take protective action: </a:t>
            </a:r>
          </a:p>
          <a:p>
            <a:pPr lvl="2"/>
            <a:r>
              <a:rPr lang="en-US" sz="1800" b="0" i="0">
                <a:solidFill>
                  <a:srgbClr val="404040"/>
                </a:solidFill>
                <a:effectLst/>
                <a:latin typeface="inherit"/>
              </a:rPr>
              <a:t>Seek civil commitment (EP the patient)</a:t>
            </a:r>
          </a:p>
          <a:p>
            <a:pPr lvl="2"/>
            <a:r>
              <a:rPr lang="en-US" sz="1800" b="0" i="0">
                <a:solidFill>
                  <a:srgbClr val="404040"/>
                </a:solidFill>
                <a:effectLst/>
                <a:latin typeface="inherit"/>
              </a:rPr>
              <a:t>“Formulate a diagnostic impression and establish and undertake a documented treatment plan calculated to eliminate the possibility that the patient will carry out the threat;” or</a:t>
            </a:r>
          </a:p>
          <a:p>
            <a:pPr lvl="2"/>
            <a:r>
              <a:rPr lang="en-US" sz="1800" b="0" i="0">
                <a:solidFill>
                  <a:srgbClr val="404040"/>
                </a:solidFill>
                <a:effectLst/>
                <a:latin typeface="inherit"/>
              </a:rPr>
              <a:t>“Inform the appropriate law enforcement agency and, if feasible, the specified victim or victims of:</a:t>
            </a:r>
          </a:p>
          <a:p>
            <a:pPr lvl="3"/>
            <a:r>
              <a:rPr lang="en-US" sz="1600" b="0" i="0">
                <a:solidFill>
                  <a:srgbClr val="404040"/>
                </a:solidFill>
                <a:effectLst/>
                <a:latin typeface="inherit"/>
              </a:rPr>
              <a:t>“The nature of the threat;</a:t>
            </a:r>
          </a:p>
          <a:p>
            <a:pPr lvl="3"/>
            <a:r>
              <a:rPr lang="en-US" sz="1600" b="0" i="0">
                <a:solidFill>
                  <a:srgbClr val="404040"/>
                </a:solidFill>
                <a:effectLst/>
                <a:latin typeface="inherit"/>
              </a:rPr>
              <a:t>“The identity of the patient making the threat; and</a:t>
            </a:r>
          </a:p>
          <a:p>
            <a:pPr lvl="3"/>
            <a:r>
              <a:rPr lang="en-US" sz="1600" b="0" i="0">
                <a:solidFill>
                  <a:srgbClr val="404040"/>
                </a:solidFill>
                <a:effectLst/>
                <a:latin typeface="inherit"/>
              </a:rPr>
              <a:t>“The identity of the specified victim or victims.”</a:t>
            </a:r>
          </a:p>
          <a:p>
            <a:pPr lvl="1" fontAlgn="base"/>
            <a:r>
              <a:rPr lang="en-US" b="0" i="0">
                <a:solidFill>
                  <a:srgbClr val="404040"/>
                </a:solidFill>
                <a:effectLst/>
                <a:latin typeface="ralewaymedium"/>
              </a:rPr>
              <a:t>§5-609 protects healthcare providers from liability regarding violating the patient’s confidentiality if act in good faith, regardless of the course of action we choose to take</a:t>
            </a:r>
            <a:endParaRPr lang="en-US"/>
          </a:p>
        </p:txBody>
      </p:sp>
    </p:spTree>
    <p:extLst>
      <p:ext uri="{BB962C8B-B14F-4D97-AF65-F5344CB8AC3E}">
        <p14:creationId xmlns:p14="http://schemas.microsoft.com/office/powerpoint/2010/main" val="18461373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78ABE9-296A-492B-94B3-4D9900E08EB7}"/>
              </a:ext>
            </a:extLst>
          </p:cNvPr>
          <p:cNvSpPr>
            <a:spLocks noGrp="1"/>
          </p:cNvSpPr>
          <p:nvPr>
            <p:ph type="title"/>
          </p:nvPr>
        </p:nvSpPr>
        <p:spPr/>
        <p:txBody>
          <a:bodyPr/>
          <a:lstStyle/>
          <a:p>
            <a:r>
              <a:rPr lang="en-US"/>
              <a:t>Extreme Risk Protective Order (ERPO)</a:t>
            </a:r>
          </a:p>
        </p:txBody>
      </p:sp>
      <p:sp>
        <p:nvSpPr>
          <p:cNvPr id="3" name="Content Placeholder 2">
            <a:extLst>
              <a:ext uri="{FF2B5EF4-FFF2-40B4-BE49-F238E27FC236}">
                <a16:creationId xmlns:a16="http://schemas.microsoft.com/office/drawing/2014/main" id="{68B443C5-7D89-418A-B8C2-499E712CC6BE}"/>
              </a:ext>
            </a:extLst>
          </p:cNvPr>
          <p:cNvSpPr>
            <a:spLocks noGrp="1"/>
          </p:cNvSpPr>
          <p:nvPr>
            <p:ph idx="1"/>
          </p:nvPr>
        </p:nvSpPr>
        <p:spPr>
          <a:xfrm>
            <a:off x="345715" y="1463041"/>
            <a:ext cx="11500567" cy="5272850"/>
          </a:xfrm>
        </p:spPr>
        <p:txBody>
          <a:bodyPr>
            <a:normAutofit/>
          </a:bodyPr>
          <a:lstStyle/>
          <a:p>
            <a:r>
              <a:rPr lang="en-US"/>
              <a:t>Extreme Risk Protective Order (ERPO) – Maryland’s Red Flag law (est. 2017)</a:t>
            </a:r>
          </a:p>
          <a:p>
            <a:pPr lvl="1"/>
            <a:r>
              <a:rPr lang="en-US" sz="1800"/>
              <a:t>13</a:t>
            </a:r>
            <a:r>
              <a:rPr lang="en-US" sz="1800" baseline="30000"/>
              <a:t>th</a:t>
            </a:r>
            <a:r>
              <a:rPr lang="en-US" sz="1800"/>
              <a:t> state to pass a law allowing temporary restriction of access to firearms if someone poses a risk to others</a:t>
            </a:r>
          </a:p>
          <a:p>
            <a:pPr lvl="1"/>
            <a:r>
              <a:rPr lang="en-US" sz="1800"/>
              <a:t>Can be filed by spouse, any relative by blood/marriage/adoption, a co-parent, a current or former intimate or dating partner, current or former guardian, a law enforcement officer, or a medical professional who’s examined the individual (MD was 1</a:t>
            </a:r>
            <a:r>
              <a:rPr lang="en-US" sz="1800" baseline="30000"/>
              <a:t>st</a:t>
            </a:r>
            <a:r>
              <a:rPr lang="en-US" sz="1800"/>
              <a:t> state to include clinicians in the list of people who can file an ERPO)</a:t>
            </a:r>
          </a:p>
          <a:p>
            <a:pPr lvl="1"/>
            <a:r>
              <a:rPr lang="en-US" sz="1800">
                <a:solidFill>
                  <a:srgbClr val="404040"/>
                </a:solidFill>
              </a:rPr>
              <a:t>ERPO can include an EP as part of the process, but this not required</a:t>
            </a:r>
            <a:r>
              <a:rPr lang="en-US" sz="1800" b="0" i="0">
                <a:solidFill>
                  <a:srgbClr val="404040"/>
                </a:solidFill>
                <a:effectLst/>
              </a:rPr>
              <a:t> </a:t>
            </a:r>
          </a:p>
          <a:p>
            <a:pPr lvl="2"/>
            <a:r>
              <a:rPr lang="en-US" sz="1600">
                <a:solidFill>
                  <a:srgbClr val="404040"/>
                </a:solidFill>
              </a:rPr>
              <a:t>ERPO alone </a:t>
            </a:r>
            <a:r>
              <a:rPr lang="en-US" sz="1600" b="0" i="0">
                <a:solidFill>
                  <a:srgbClr val="404040"/>
                </a:solidFill>
                <a:effectLst/>
              </a:rPr>
              <a:t>does not require the petitioner to cite the cause of the risk. </a:t>
            </a:r>
          </a:p>
          <a:p>
            <a:pPr lvl="2"/>
            <a:r>
              <a:rPr lang="en-US" sz="1600" b="0" i="0">
                <a:solidFill>
                  <a:srgbClr val="404040"/>
                </a:solidFill>
                <a:effectLst/>
              </a:rPr>
              <a:t>ERPO must include information regarding the person’s “behavior that leads me to believe he/she presents an </a:t>
            </a:r>
            <a:r>
              <a:rPr lang="en-US" sz="1600" b="1" i="0" u="sng">
                <a:solidFill>
                  <a:srgbClr val="404040"/>
                </a:solidFill>
                <a:effectLst/>
              </a:rPr>
              <a:t>immediate and present danger</a:t>
            </a:r>
            <a:r>
              <a:rPr lang="en-US" sz="1600" b="1" i="0">
                <a:solidFill>
                  <a:srgbClr val="404040"/>
                </a:solidFill>
                <a:effectLst/>
              </a:rPr>
              <a:t> </a:t>
            </a:r>
            <a:r>
              <a:rPr lang="en-US" sz="1600" b="0" i="0">
                <a:solidFill>
                  <a:srgbClr val="404040"/>
                </a:solidFill>
                <a:effectLst/>
              </a:rPr>
              <a:t>of causing personal injury to himself/herself, to me, or to others by possessing a firearm.”  There are several optional forms that may be appended to the petition (available online).</a:t>
            </a:r>
          </a:p>
          <a:p>
            <a:pPr lvl="2"/>
            <a:r>
              <a:rPr lang="en-US" sz="1600" b="0" i="0">
                <a:solidFill>
                  <a:srgbClr val="404040"/>
                </a:solidFill>
                <a:effectLst/>
              </a:rPr>
              <a:t>Forms must be filed at the District Court with the clerk (during business hours) or a District Court Commissioner (after hours).  The petitioner is required to appear at a hearing.  Under the statute, the commissioner or judge reviewing the petition must consider whether an EP is appropriate and, if so, to take appropriate action.</a:t>
            </a:r>
          </a:p>
          <a:p>
            <a:r>
              <a:rPr lang="en-US" sz="1800"/>
              <a:t>Oct 2018 (first month of ERPO): 114 ERPO petitions filed, only 1 filed by a clinician</a:t>
            </a:r>
            <a:r>
              <a:rPr lang="en-US" sz="1800" baseline="30000"/>
              <a:t>5</a:t>
            </a:r>
          </a:p>
          <a:p>
            <a:r>
              <a:rPr lang="en-US" sz="1800" b="0" i="0">
                <a:solidFill>
                  <a:srgbClr val="404040"/>
                </a:solidFill>
                <a:effectLst/>
              </a:rPr>
              <a:t>Gun in the home = triples the risk of suicide, doubles the risk of homicide</a:t>
            </a:r>
            <a:r>
              <a:rPr lang="en-US" sz="1800" b="0" i="0" baseline="30000">
                <a:solidFill>
                  <a:srgbClr val="404040"/>
                </a:solidFill>
                <a:effectLst/>
              </a:rPr>
              <a:t>6</a:t>
            </a:r>
          </a:p>
          <a:p>
            <a:r>
              <a:rPr lang="en-US" sz="1800">
                <a:solidFill>
                  <a:srgbClr val="404040"/>
                </a:solidFill>
              </a:rPr>
              <a:t>Maryland’s red flag law currently ranked by Everytown as the #7 strongest gun law in the country</a:t>
            </a:r>
            <a:endParaRPr lang="en-US" sz="1800"/>
          </a:p>
        </p:txBody>
      </p:sp>
    </p:spTree>
    <p:extLst>
      <p:ext uri="{BB962C8B-B14F-4D97-AF65-F5344CB8AC3E}">
        <p14:creationId xmlns:p14="http://schemas.microsoft.com/office/powerpoint/2010/main" val="92583711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78ABE9-296A-492B-94B3-4D9900E08EB7}"/>
              </a:ext>
            </a:extLst>
          </p:cNvPr>
          <p:cNvSpPr>
            <a:spLocks noGrp="1"/>
          </p:cNvSpPr>
          <p:nvPr>
            <p:ph type="title"/>
          </p:nvPr>
        </p:nvSpPr>
        <p:spPr/>
        <p:txBody>
          <a:bodyPr/>
          <a:lstStyle/>
          <a:p>
            <a:r>
              <a:rPr lang="en-US"/>
              <a:t>Should You File an ERPO if Your Patient is Unstable and Has a Firearm?</a:t>
            </a:r>
          </a:p>
        </p:txBody>
      </p:sp>
      <p:sp>
        <p:nvSpPr>
          <p:cNvPr id="3" name="Content Placeholder 2">
            <a:extLst>
              <a:ext uri="{FF2B5EF4-FFF2-40B4-BE49-F238E27FC236}">
                <a16:creationId xmlns:a16="http://schemas.microsoft.com/office/drawing/2014/main" id="{68B443C5-7D89-418A-B8C2-499E712CC6BE}"/>
              </a:ext>
            </a:extLst>
          </p:cNvPr>
          <p:cNvSpPr>
            <a:spLocks noGrp="1"/>
          </p:cNvSpPr>
          <p:nvPr>
            <p:ph idx="1"/>
          </p:nvPr>
        </p:nvSpPr>
        <p:spPr/>
        <p:txBody>
          <a:bodyPr>
            <a:normAutofit/>
          </a:bodyPr>
          <a:lstStyle/>
          <a:p>
            <a:r>
              <a:rPr lang="en-US" b="0" i="0">
                <a:solidFill>
                  <a:srgbClr val="404040"/>
                </a:solidFill>
                <a:effectLst/>
              </a:rPr>
              <a:t>ERPO statutes provide liability protection for providers who file an ERPO in good faith, regardless of outcome</a:t>
            </a:r>
          </a:p>
          <a:p>
            <a:r>
              <a:rPr lang="en-US" b="0" i="0">
                <a:solidFill>
                  <a:srgbClr val="404040"/>
                </a:solidFill>
                <a:effectLst/>
              </a:rPr>
              <a:t>ERPO does </a:t>
            </a:r>
            <a:r>
              <a:rPr lang="en-US" b="0" i="1">
                <a:solidFill>
                  <a:srgbClr val="404040"/>
                </a:solidFill>
                <a:effectLst/>
              </a:rPr>
              <a:t>not</a:t>
            </a:r>
            <a:r>
              <a:rPr lang="en-US" b="0">
                <a:solidFill>
                  <a:srgbClr val="404040"/>
                </a:solidFill>
                <a:effectLst/>
              </a:rPr>
              <a:t> provide similar protection for providers who opt </a:t>
            </a:r>
            <a:r>
              <a:rPr lang="en-US" b="0" i="1">
                <a:solidFill>
                  <a:srgbClr val="404040"/>
                </a:solidFill>
                <a:effectLst/>
              </a:rPr>
              <a:t>not</a:t>
            </a:r>
            <a:r>
              <a:rPr lang="en-US" b="0">
                <a:solidFill>
                  <a:srgbClr val="404040"/>
                </a:solidFill>
                <a:effectLst/>
              </a:rPr>
              <a:t> to file an ERPO for whatever reason</a:t>
            </a:r>
          </a:p>
          <a:p>
            <a:pPr lvl="1"/>
            <a:r>
              <a:rPr lang="en-US" b="0" i="0">
                <a:solidFill>
                  <a:srgbClr val="404040"/>
                </a:solidFill>
                <a:effectLst/>
              </a:rPr>
              <a:t>Per Dr. Erik Roskes, forensic psychiatrist – “Providers [who] elect </a:t>
            </a:r>
            <a:r>
              <a:rPr lang="en-US" b="0" i="1">
                <a:solidFill>
                  <a:srgbClr val="404040"/>
                </a:solidFill>
                <a:effectLst/>
              </a:rPr>
              <a:t>not</a:t>
            </a:r>
            <a:r>
              <a:rPr lang="en-US" b="0" i="0">
                <a:solidFill>
                  <a:srgbClr val="404040"/>
                </a:solidFill>
                <a:effectLst/>
              </a:rPr>
              <a:t> to file an ERPO should document their reasoning in detail, noting that they have elected another course of action to mitigate the risk of harm (such as seeking civil commitment or an EP).  One attorney I spoke with surmised that following the path laid out in the “Duty to Protect” section above </a:t>
            </a:r>
            <a:r>
              <a:rPr lang="en-US" b="0" i="1">
                <a:solidFill>
                  <a:srgbClr val="404040"/>
                </a:solidFill>
                <a:effectLst/>
              </a:rPr>
              <a:t>should</a:t>
            </a:r>
            <a:r>
              <a:rPr lang="en-US" b="0" i="0">
                <a:solidFill>
                  <a:srgbClr val="404040"/>
                </a:solidFill>
                <a:effectLst/>
              </a:rPr>
              <a:t> afford the provider the protection of the good-faith provision therein. Maryland Appellate law provides similar protection to providers who elect</a:t>
            </a:r>
            <a:r>
              <a:rPr lang="en-US" b="0" i="1">
                <a:solidFill>
                  <a:srgbClr val="404040"/>
                </a:solidFill>
                <a:effectLst/>
              </a:rPr>
              <a:t> not</a:t>
            </a:r>
            <a:r>
              <a:rPr lang="en-US" b="0" i="0">
                <a:solidFill>
                  <a:srgbClr val="404040"/>
                </a:solidFill>
                <a:effectLst/>
              </a:rPr>
              <a:t> to involuntarily commit a patient after making a decision that commitment criteria have not been met, expressly to eliminate any incentive that providers might curtail patients’ liberty interests merely to avoid liability.</a:t>
            </a:r>
            <a:r>
              <a:rPr lang="en-US" b="0" i="0">
                <a:solidFill>
                  <a:srgbClr val="183577"/>
                </a:solidFill>
                <a:effectLst/>
                <a:hlinkClick r:id="rId3"/>
              </a:rPr>
              <a:t>[1]</a:t>
            </a:r>
            <a:endParaRPr lang="en-US" b="0" i="0">
              <a:solidFill>
                <a:srgbClr val="183577"/>
              </a:solidFill>
              <a:effectLst/>
            </a:endParaRPr>
          </a:p>
          <a:p>
            <a:r>
              <a:rPr lang="en-US">
                <a:solidFill>
                  <a:srgbClr val="404040"/>
                </a:solidFill>
              </a:rPr>
              <a:t>Opportunities for process improvement:</a:t>
            </a:r>
          </a:p>
          <a:p>
            <a:pPr lvl="1"/>
            <a:r>
              <a:rPr lang="en-US">
                <a:solidFill>
                  <a:srgbClr val="404040"/>
                </a:solidFill>
              </a:rPr>
              <a:t>ERPO petitions must be filed by the petitioner in district court</a:t>
            </a:r>
          </a:p>
          <a:p>
            <a:pPr lvl="1"/>
            <a:r>
              <a:rPr lang="en-US">
                <a:solidFill>
                  <a:srgbClr val="404040"/>
                </a:solidFill>
              </a:rPr>
              <a:t>Burden on the petitioner, who can expect to testify at up to three (3) subsequent court hearings</a:t>
            </a:r>
            <a:endParaRPr lang="en-US"/>
          </a:p>
        </p:txBody>
      </p:sp>
    </p:spTree>
    <p:extLst>
      <p:ext uri="{BB962C8B-B14F-4D97-AF65-F5344CB8AC3E}">
        <p14:creationId xmlns:p14="http://schemas.microsoft.com/office/powerpoint/2010/main" val="224991604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78ABE9-296A-492B-94B3-4D9900E08EB7}"/>
              </a:ext>
            </a:extLst>
          </p:cNvPr>
          <p:cNvSpPr>
            <a:spLocks noGrp="1"/>
          </p:cNvSpPr>
          <p:nvPr>
            <p:ph type="title"/>
          </p:nvPr>
        </p:nvSpPr>
        <p:spPr>
          <a:xfrm>
            <a:off x="630841" y="305554"/>
            <a:ext cx="10553627" cy="909304"/>
          </a:xfrm>
        </p:spPr>
        <p:txBody>
          <a:bodyPr anchor="ctr">
            <a:normAutofit/>
          </a:bodyPr>
          <a:lstStyle/>
          <a:p>
            <a:r>
              <a:rPr lang="en-US"/>
              <a:t>ERPOs and Violence Prevention</a:t>
            </a:r>
          </a:p>
        </p:txBody>
      </p:sp>
      <p:pic>
        <p:nvPicPr>
          <p:cNvPr id="5" name="Picture 4">
            <a:extLst>
              <a:ext uri="{FF2B5EF4-FFF2-40B4-BE49-F238E27FC236}">
                <a16:creationId xmlns:a16="http://schemas.microsoft.com/office/drawing/2014/main" id="{CFA6628B-9761-4FBC-BBEC-06237A3CB4FF}"/>
              </a:ext>
            </a:extLst>
          </p:cNvPr>
          <p:cNvPicPr>
            <a:picLocks noChangeAspect="1"/>
          </p:cNvPicPr>
          <p:nvPr/>
        </p:nvPicPr>
        <p:blipFill>
          <a:blip r:embed="rId3"/>
          <a:stretch>
            <a:fillRect/>
          </a:stretch>
        </p:blipFill>
        <p:spPr>
          <a:xfrm>
            <a:off x="3173943" y="1322529"/>
            <a:ext cx="5844114" cy="5535471"/>
          </a:xfrm>
          <a:prstGeom prst="rect">
            <a:avLst/>
          </a:prstGeom>
          <a:noFill/>
        </p:spPr>
      </p:pic>
      <p:sp>
        <p:nvSpPr>
          <p:cNvPr id="3" name="Content Placeholder 2">
            <a:extLst>
              <a:ext uri="{FF2B5EF4-FFF2-40B4-BE49-F238E27FC236}">
                <a16:creationId xmlns:a16="http://schemas.microsoft.com/office/drawing/2014/main" id="{68B443C5-7D89-418A-B8C2-499E712CC6BE}"/>
              </a:ext>
            </a:extLst>
          </p:cNvPr>
          <p:cNvSpPr>
            <a:spLocks noGrp="1"/>
          </p:cNvSpPr>
          <p:nvPr>
            <p:ph sz="half" idx="2"/>
          </p:nvPr>
        </p:nvSpPr>
        <p:spPr>
          <a:xfrm>
            <a:off x="9138319" y="1474307"/>
            <a:ext cx="2678255" cy="4233594"/>
          </a:xfrm>
        </p:spPr>
        <p:txBody>
          <a:bodyPr anchor="ctr">
            <a:normAutofit/>
          </a:bodyPr>
          <a:lstStyle/>
          <a:p>
            <a:pPr marL="0" indent="0" algn="ctr">
              <a:buNone/>
            </a:pPr>
            <a:r>
              <a:rPr lang="en-US" sz="2600" b="1" i="0">
                <a:effectLst/>
              </a:rPr>
              <a:t>10 leading causes of death in the U.S. in 2020 (CDC)</a:t>
            </a:r>
            <a:r>
              <a:rPr lang="en-US" sz="2600" b="1"/>
              <a:t> </a:t>
            </a:r>
          </a:p>
          <a:p>
            <a:pPr marL="0" indent="0" algn="ctr">
              <a:buNone/>
            </a:pPr>
            <a:r>
              <a:rPr lang="en-US" sz="1200"/>
              <a:t>https://wisqars.cdc.gov/data/lcd/home</a:t>
            </a:r>
          </a:p>
          <a:p>
            <a:r>
              <a:rPr lang="en-US" b="0" i="0">
                <a:effectLst/>
              </a:rPr>
              <a:t>Suicide was a top 10 cause of death in 7 of 10 age categories (36,840 people)</a:t>
            </a:r>
          </a:p>
        </p:txBody>
      </p:sp>
      <p:sp>
        <p:nvSpPr>
          <p:cNvPr id="10" name="Callout: Line with Accent Bar 9">
            <a:extLst>
              <a:ext uri="{FF2B5EF4-FFF2-40B4-BE49-F238E27FC236}">
                <a16:creationId xmlns:a16="http://schemas.microsoft.com/office/drawing/2014/main" id="{B600B4BD-9AB3-4065-917F-86CC62B262B7}"/>
              </a:ext>
            </a:extLst>
          </p:cNvPr>
          <p:cNvSpPr/>
          <p:nvPr/>
        </p:nvSpPr>
        <p:spPr>
          <a:xfrm rot="10800000">
            <a:off x="1137255" y="1728757"/>
            <a:ext cx="1031541" cy="1082597"/>
          </a:xfrm>
          <a:prstGeom prst="accentCallout1">
            <a:avLst>
              <a:gd name="adj1" fmla="val 18750"/>
              <a:gd name="adj2" fmla="val -8333"/>
              <a:gd name="adj3" fmla="val 27600"/>
              <a:gd name="adj4" fmla="val -280625"/>
            </a:avLst>
          </a:prstGeom>
          <a:blipFill dpi="0" rotWithShape="0">
            <a:blip r:embed="rId4"/>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AC462F68-958F-4D42-8F71-D67EB053CD96}"/>
              </a:ext>
            </a:extLst>
          </p:cNvPr>
          <p:cNvSpPr txBox="1"/>
          <p:nvPr/>
        </p:nvSpPr>
        <p:spPr>
          <a:xfrm>
            <a:off x="375426" y="3049893"/>
            <a:ext cx="2555198" cy="3416320"/>
          </a:xfrm>
          <a:prstGeom prst="rect">
            <a:avLst/>
          </a:prstGeom>
          <a:noFill/>
        </p:spPr>
        <p:txBody>
          <a:bodyPr wrap="square" rtlCol="0">
            <a:spAutoFit/>
          </a:bodyPr>
          <a:lstStyle/>
          <a:p>
            <a:r>
              <a:rPr lang="en-US"/>
              <a:t>Firearms were the most frequently used method of suicide in people aged 15-64 yrs old. </a:t>
            </a:r>
            <a:r>
              <a:rPr lang="en-US" b="0" i="0">
                <a:effectLst/>
              </a:rPr>
              <a:t>17,820 (48%) of people who suicided used a firearm.</a:t>
            </a:r>
            <a:endParaRPr lang="en-US"/>
          </a:p>
          <a:p>
            <a:endParaRPr lang="en-US"/>
          </a:p>
          <a:p>
            <a:endParaRPr lang="en-US"/>
          </a:p>
          <a:p>
            <a:r>
              <a:rPr lang="en-US"/>
              <a:t>Firearms were the #2 method of injury in the 10-14 yr old group (224 kids), behind suffocation. </a:t>
            </a:r>
          </a:p>
        </p:txBody>
      </p:sp>
    </p:spTree>
    <p:extLst>
      <p:ext uri="{BB962C8B-B14F-4D97-AF65-F5344CB8AC3E}">
        <p14:creationId xmlns:p14="http://schemas.microsoft.com/office/powerpoint/2010/main" val="268133663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78ABE9-296A-492B-94B3-4D9900E08EB7}"/>
              </a:ext>
            </a:extLst>
          </p:cNvPr>
          <p:cNvSpPr>
            <a:spLocks noGrp="1"/>
          </p:cNvSpPr>
          <p:nvPr>
            <p:ph type="title"/>
          </p:nvPr>
        </p:nvSpPr>
        <p:spPr>
          <a:xfrm>
            <a:off x="630841" y="305554"/>
            <a:ext cx="10553627" cy="909304"/>
          </a:xfrm>
        </p:spPr>
        <p:txBody>
          <a:bodyPr anchor="ctr">
            <a:normAutofit/>
          </a:bodyPr>
          <a:lstStyle/>
          <a:p>
            <a:r>
              <a:rPr lang="en-US"/>
              <a:t>ERPOs and Violence Prevention</a:t>
            </a:r>
          </a:p>
        </p:txBody>
      </p:sp>
      <p:pic>
        <p:nvPicPr>
          <p:cNvPr id="5" name="Picture 4">
            <a:extLst>
              <a:ext uri="{FF2B5EF4-FFF2-40B4-BE49-F238E27FC236}">
                <a16:creationId xmlns:a16="http://schemas.microsoft.com/office/drawing/2014/main" id="{CFA6628B-9761-4FBC-BBEC-06237A3CB4FF}"/>
              </a:ext>
            </a:extLst>
          </p:cNvPr>
          <p:cNvPicPr>
            <a:picLocks noChangeAspect="1"/>
          </p:cNvPicPr>
          <p:nvPr/>
        </p:nvPicPr>
        <p:blipFill>
          <a:blip r:embed="rId3"/>
          <a:stretch>
            <a:fillRect/>
          </a:stretch>
        </p:blipFill>
        <p:spPr>
          <a:xfrm>
            <a:off x="3173943" y="1322529"/>
            <a:ext cx="5844114" cy="5535471"/>
          </a:xfrm>
          <a:prstGeom prst="rect">
            <a:avLst/>
          </a:prstGeom>
          <a:noFill/>
        </p:spPr>
      </p:pic>
      <p:sp>
        <p:nvSpPr>
          <p:cNvPr id="3" name="Content Placeholder 2">
            <a:extLst>
              <a:ext uri="{FF2B5EF4-FFF2-40B4-BE49-F238E27FC236}">
                <a16:creationId xmlns:a16="http://schemas.microsoft.com/office/drawing/2014/main" id="{68B443C5-7D89-418A-B8C2-499E712CC6BE}"/>
              </a:ext>
            </a:extLst>
          </p:cNvPr>
          <p:cNvSpPr>
            <a:spLocks noGrp="1"/>
          </p:cNvSpPr>
          <p:nvPr>
            <p:ph sz="half" idx="2"/>
          </p:nvPr>
        </p:nvSpPr>
        <p:spPr>
          <a:xfrm>
            <a:off x="9138319" y="1474307"/>
            <a:ext cx="2678255" cy="4233594"/>
          </a:xfrm>
        </p:spPr>
        <p:txBody>
          <a:bodyPr anchor="ctr">
            <a:normAutofit/>
          </a:bodyPr>
          <a:lstStyle/>
          <a:p>
            <a:pPr marL="0" indent="0" algn="ctr">
              <a:buNone/>
            </a:pPr>
            <a:r>
              <a:rPr lang="en-US" sz="2600" b="1" i="0">
                <a:effectLst/>
              </a:rPr>
              <a:t>10 leading causes of death in the U.S. in 2020 (CDC)</a:t>
            </a:r>
            <a:r>
              <a:rPr lang="en-US" sz="2600" b="1"/>
              <a:t> </a:t>
            </a:r>
          </a:p>
          <a:p>
            <a:pPr marL="0" indent="0" algn="ctr">
              <a:buNone/>
            </a:pPr>
            <a:r>
              <a:rPr lang="en-US" sz="1200"/>
              <a:t>https://wisqars.cdc.gov/data/lcd/home</a:t>
            </a:r>
          </a:p>
          <a:p>
            <a:r>
              <a:rPr lang="en-US" b="0" i="0">
                <a:effectLst/>
              </a:rPr>
              <a:t>Homicide was the cause of death for </a:t>
            </a:r>
            <a:r>
              <a:rPr lang="en-US" b="1" i="0">
                <a:effectLst/>
              </a:rPr>
              <a:t>21,380 people in the U.S. in 2020</a:t>
            </a:r>
            <a:r>
              <a:rPr lang="en-US" b="0" i="0">
                <a:effectLst/>
              </a:rPr>
              <a:t>. It was a top 10 cause of death for people aged 1-54 yrs old. </a:t>
            </a:r>
          </a:p>
        </p:txBody>
      </p:sp>
      <p:sp>
        <p:nvSpPr>
          <p:cNvPr id="13" name="TextBox 12">
            <a:extLst>
              <a:ext uri="{FF2B5EF4-FFF2-40B4-BE49-F238E27FC236}">
                <a16:creationId xmlns:a16="http://schemas.microsoft.com/office/drawing/2014/main" id="{AC462F68-958F-4D42-8F71-D67EB053CD96}"/>
              </a:ext>
            </a:extLst>
          </p:cNvPr>
          <p:cNvSpPr txBox="1"/>
          <p:nvPr/>
        </p:nvSpPr>
        <p:spPr>
          <a:xfrm>
            <a:off x="375426" y="2692988"/>
            <a:ext cx="2555198" cy="3493264"/>
          </a:xfrm>
          <a:prstGeom prst="rect">
            <a:avLst/>
          </a:prstGeom>
          <a:noFill/>
        </p:spPr>
        <p:txBody>
          <a:bodyPr wrap="square" rtlCol="0">
            <a:spAutoFit/>
          </a:bodyPr>
          <a:lstStyle/>
          <a:p>
            <a:r>
              <a:rPr lang="en-US" sz="1700"/>
              <a:t>Firearms were the </a:t>
            </a:r>
            <a:r>
              <a:rPr lang="en-US" sz="1700" b="1"/>
              <a:t>most frequently used method of homicide </a:t>
            </a:r>
            <a:r>
              <a:rPr lang="en-US" sz="1700"/>
              <a:t>in people aged 5-54 yrs old. </a:t>
            </a:r>
          </a:p>
          <a:p>
            <a:endParaRPr lang="en-US" sz="1700" b="0" i="0">
              <a:effectLst/>
            </a:endParaRPr>
          </a:p>
          <a:p>
            <a:r>
              <a:rPr lang="en-US" sz="1700" b="1" i="0">
                <a:effectLst/>
              </a:rPr>
              <a:t>17,831 (</a:t>
            </a:r>
            <a:r>
              <a:rPr lang="en-US" sz="1700" b="1"/>
              <a:t>83</a:t>
            </a:r>
            <a:r>
              <a:rPr lang="en-US" sz="1700" b="1" i="0">
                <a:effectLst/>
              </a:rPr>
              <a:t>%) of </a:t>
            </a:r>
            <a:r>
              <a:rPr lang="en-US" sz="1700" b="1"/>
              <a:t>homicides were committed with a firearm.</a:t>
            </a:r>
          </a:p>
          <a:p>
            <a:endParaRPr lang="en-US" sz="1700"/>
          </a:p>
          <a:p>
            <a:r>
              <a:rPr lang="en-US" sz="1700"/>
              <a:t>Firearms were the #2 method of injury in the 1-4 yr old group (75 kids), behind “unspecified.” </a:t>
            </a:r>
          </a:p>
        </p:txBody>
      </p:sp>
      <p:sp>
        <p:nvSpPr>
          <p:cNvPr id="7" name="Callout: Line with Accent Bar 6">
            <a:extLst>
              <a:ext uri="{FF2B5EF4-FFF2-40B4-BE49-F238E27FC236}">
                <a16:creationId xmlns:a16="http://schemas.microsoft.com/office/drawing/2014/main" id="{95AAF30F-D4B2-499D-8151-73EAB5097EC5}"/>
              </a:ext>
            </a:extLst>
          </p:cNvPr>
          <p:cNvSpPr/>
          <p:nvPr/>
        </p:nvSpPr>
        <p:spPr>
          <a:xfrm rot="10800000">
            <a:off x="1094502" y="1393310"/>
            <a:ext cx="1117045" cy="1121226"/>
          </a:xfrm>
          <a:prstGeom prst="accentCallout1">
            <a:avLst>
              <a:gd name="adj1" fmla="val 18750"/>
              <a:gd name="adj2" fmla="val -8333"/>
              <a:gd name="adj3" fmla="val -25969"/>
              <a:gd name="adj4" fmla="val -165378"/>
            </a:avLst>
          </a:prstGeom>
          <a:blipFill dpi="0" rotWithShape="0">
            <a:blip r:embed="rId4"/>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4907109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00638F-F1B7-433A-92E8-CCC38AC75480}"/>
              </a:ext>
            </a:extLst>
          </p:cNvPr>
          <p:cNvSpPr>
            <a:spLocks noGrp="1"/>
          </p:cNvSpPr>
          <p:nvPr>
            <p:ph type="title"/>
          </p:nvPr>
        </p:nvSpPr>
        <p:spPr/>
        <p:txBody>
          <a:bodyPr/>
          <a:lstStyle/>
          <a:p>
            <a:r>
              <a:rPr lang="en-US"/>
              <a:t>ERPOs and Violence Prevention</a:t>
            </a:r>
          </a:p>
        </p:txBody>
      </p:sp>
      <p:sp>
        <p:nvSpPr>
          <p:cNvPr id="3" name="Content Placeholder 2">
            <a:extLst>
              <a:ext uri="{FF2B5EF4-FFF2-40B4-BE49-F238E27FC236}">
                <a16:creationId xmlns:a16="http://schemas.microsoft.com/office/drawing/2014/main" id="{8E10C6C9-82D0-4312-B1E1-A8CCA45AA1E6}"/>
              </a:ext>
            </a:extLst>
          </p:cNvPr>
          <p:cNvSpPr>
            <a:spLocks noGrp="1"/>
          </p:cNvSpPr>
          <p:nvPr>
            <p:ph idx="1"/>
          </p:nvPr>
        </p:nvSpPr>
        <p:spPr/>
        <p:txBody>
          <a:bodyPr/>
          <a:lstStyle/>
          <a:p>
            <a:r>
              <a:rPr lang="en-US">
                <a:solidFill>
                  <a:srgbClr val="404040"/>
                </a:solidFill>
                <a:latin typeface="ralewaymedium"/>
              </a:rPr>
              <a:t>Oldest red flag law in the U.S. = </a:t>
            </a:r>
            <a:r>
              <a:rPr lang="en-US" b="0" i="0">
                <a:solidFill>
                  <a:srgbClr val="404040"/>
                </a:solidFill>
                <a:effectLst/>
                <a:latin typeface="ralewaymedium"/>
              </a:rPr>
              <a:t>Connecticut (1999) </a:t>
            </a:r>
          </a:p>
          <a:p>
            <a:pPr lvl="1"/>
            <a:r>
              <a:rPr lang="en-US" b="0" i="0">
                <a:solidFill>
                  <a:srgbClr val="404040"/>
                </a:solidFill>
                <a:effectLst/>
                <a:latin typeface="ralewaymedium"/>
              </a:rPr>
              <a:t>Risk-Based Gun Removal Law </a:t>
            </a:r>
          </a:p>
          <a:p>
            <a:pPr lvl="1"/>
            <a:r>
              <a:rPr lang="en-US">
                <a:solidFill>
                  <a:srgbClr val="404040"/>
                </a:solidFill>
                <a:latin typeface="ralewaymedium"/>
              </a:rPr>
              <a:t>E</a:t>
            </a:r>
            <a:r>
              <a:rPr lang="en-US" b="0" i="0">
                <a:solidFill>
                  <a:srgbClr val="404040"/>
                </a:solidFill>
                <a:effectLst/>
                <a:latin typeface="ralewaymedium"/>
              </a:rPr>
              <a:t>stimated by policy researchers to have saved 1 life for every 10.6 guns seized</a:t>
            </a:r>
            <a:r>
              <a:rPr lang="en-US" b="0" i="0" baseline="30000">
                <a:solidFill>
                  <a:srgbClr val="404040"/>
                </a:solidFill>
                <a:effectLst/>
                <a:latin typeface="ralewaymedium"/>
              </a:rPr>
              <a:t>7</a:t>
            </a:r>
          </a:p>
          <a:p>
            <a:r>
              <a:rPr lang="en-US">
                <a:solidFill>
                  <a:srgbClr val="404040"/>
                </a:solidFill>
                <a:latin typeface="ralewaymedium"/>
              </a:rPr>
              <a:t>Indiana: Red </a:t>
            </a:r>
            <a:r>
              <a:rPr lang="en-US" b="0" i="0">
                <a:solidFill>
                  <a:srgbClr val="404040"/>
                </a:solidFill>
                <a:effectLst/>
                <a:latin typeface="ralewaymedium"/>
              </a:rPr>
              <a:t>flag law reduced firearm suicides by an estimated 7.5% over 10 years, without an increase in suicides by other means</a:t>
            </a:r>
            <a:r>
              <a:rPr lang="en-US" b="0" i="0" baseline="30000">
                <a:solidFill>
                  <a:srgbClr val="404040"/>
                </a:solidFill>
                <a:effectLst/>
                <a:latin typeface="ralewaymedium"/>
              </a:rPr>
              <a:t>8</a:t>
            </a:r>
          </a:p>
          <a:p>
            <a:r>
              <a:rPr lang="en-US">
                <a:solidFill>
                  <a:srgbClr val="404040"/>
                </a:solidFill>
                <a:latin typeface="ralewaymedium"/>
              </a:rPr>
              <a:t>Lots of data about gun suicides and firearm removal laws on the Everytown site and its affiliates, </a:t>
            </a:r>
            <a:r>
              <a:rPr lang="en-US">
                <a:solidFill>
                  <a:srgbClr val="404040"/>
                </a:solidFill>
                <a:latin typeface="ralewaymedium"/>
                <a:hlinkClick r:id="rId2"/>
              </a:rPr>
              <a:t>https://everytownresearch.org/report/gun-suicide-city-gun-violence/</a:t>
            </a:r>
            <a:endParaRPr lang="en-US">
              <a:solidFill>
                <a:srgbClr val="404040"/>
              </a:solidFill>
              <a:latin typeface="ralewaymedium"/>
            </a:endParaRPr>
          </a:p>
          <a:p>
            <a:pPr marL="0" indent="0">
              <a:buNone/>
            </a:pPr>
            <a:endParaRPr lang="en-US"/>
          </a:p>
        </p:txBody>
      </p:sp>
    </p:spTree>
    <p:extLst>
      <p:ext uri="{BB962C8B-B14F-4D97-AF65-F5344CB8AC3E}">
        <p14:creationId xmlns:p14="http://schemas.microsoft.com/office/powerpoint/2010/main" val="198359692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78ABE9-296A-492B-94B3-4D9900E08EB7}"/>
              </a:ext>
            </a:extLst>
          </p:cNvPr>
          <p:cNvSpPr>
            <a:spLocks noGrp="1"/>
          </p:cNvSpPr>
          <p:nvPr>
            <p:ph type="title"/>
          </p:nvPr>
        </p:nvSpPr>
        <p:spPr/>
        <p:txBody>
          <a:bodyPr/>
          <a:lstStyle/>
          <a:p>
            <a:r>
              <a:rPr lang="en-US">
                <a:cs typeface="Calibri"/>
              </a:rPr>
              <a:t>References</a:t>
            </a:r>
            <a:endParaRPr lang="en-US"/>
          </a:p>
        </p:txBody>
      </p:sp>
      <p:sp>
        <p:nvSpPr>
          <p:cNvPr id="4" name="Footer Placeholder 3">
            <a:extLst>
              <a:ext uri="{FF2B5EF4-FFF2-40B4-BE49-F238E27FC236}">
                <a16:creationId xmlns:a16="http://schemas.microsoft.com/office/drawing/2014/main" id="{C17CC3AB-417B-407B-BF87-E3FA6AD79248}"/>
              </a:ext>
            </a:extLst>
          </p:cNvPr>
          <p:cNvSpPr>
            <a:spLocks noGrp="1"/>
          </p:cNvSpPr>
          <p:nvPr>
            <p:ph type="ftr" sz="quarter" idx="11"/>
          </p:nvPr>
        </p:nvSpPr>
        <p:spPr>
          <a:xfrm rot="10800000" flipV="1">
            <a:off x="288518" y="2896547"/>
            <a:ext cx="11852366" cy="3453138"/>
          </a:xfrm>
        </p:spPr>
        <p:txBody>
          <a:bodyPr/>
          <a:lstStyle/>
          <a:p>
            <a:pPr marL="342900" indent="-342900">
              <a:buFont typeface="+mj-lt"/>
              <a:buAutoNum type="arabicPeriod"/>
            </a:pPr>
            <a:r>
              <a:rPr lang="en-US" sz="1600"/>
              <a:t>Martone G. Is psychosis toxic to the brain? </a:t>
            </a:r>
            <a:r>
              <a:rPr lang="en-US" sz="1600" i="1"/>
              <a:t>Current Psychiatry</a:t>
            </a:r>
            <a:r>
              <a:rPr lang="en-US" sz="1600"/>
              <a:t>, April 2020, p12-13. </a:t>
            </a:r>
            <a:r>
              <a:rPr lang="en-US" sz="1600">
                <a:hlinkClick r:id="rId2"/>
              </a:rPr>
              <a:t>https://cdn.mdedge.com/files/s3fs-public/CP01904012.PDF</a:t>
            </a:r>
            <a:endParaRPr lang="en-US" sz="1600"/>
          </a:p>
          <a:p>
            <a:pPr marL="342900" indent="-342900">
              <a:buFont typeface="+mj-lt"/>
              <a:buAutoNum type="arabicPeriod"/>
            </a:pPr>
            <a:r>
              <a:rPr lang="en-US" sz="1600">
                <a:cs typeface="Calibri"/>
              </a:rPr>
              <a:t>Howes, O.D et al. The clinical significance of duration of untreated psychosis: an umbrella review and random-effects meta-analysis. </a:t>
            </a:r>
            <a:r>
              <a:rPr lang="en-US" sz="1600" i="1">
                <a:cs typeface="Calibri"/>
              </a:rPr>
              <a:t>World Psychiatry</a:t>
            </a:r>
            <a:r>
              <a:rPr lang="en-US" sz="1600">
                <a:cs typeface="Calibri"/>
              </a:rPr>
              <a:t>, 20(1), 75-95. </a:t>
            </a:r>
          </a:p>
          <a:p>
            <a:pPr marL="342900" indent="-342900">
              <a:buFont typeface="+mj-lt"/>
              <a:buAutoNum type="arabicPeriod"/>
            </a:pPr>
            <a:r>
              <a:rPr lang="en-US" sz="1600">
                <a:cs typeface="Calibri"/>
              </a:rPr>
              <a:t>Treatment Advocacy Center, </a:t>
            </a:r>
            <a:r>
              <a:rPr lang="en-US" sz="1600">
                <a:cs typeface="Calibri"/>
                <a:hlinkClick r:id="rId3"/>
              </a:rPr>
              <a:t>https://www.treatmentadvocacycenter.org/index.php</a:t>
            </a:r>
            <a:endParaRPr lang="en-US" sz="1600">
              <a:cs typeface="Calibri"/>
            </a:endParaRPr>
          </a:p>
          <a:p>
            <a:pPr marL="342900" indent="-342900">
              <a:buFont typeface="+mj-lt"/>
              <a:buAutoNum type="arabicPeriod"/>
            </a:pPr>
            <a:r>
              <a:rPr lang="en-US" sz="1600">
                <a:cs typeface="Calibri"/>
              </a:rPr>
              <a:t> </a:t>
            </a:r>
          </a:p>
          <a:p>
            <a:pPr marL="342900" indent="-342900">
              <a:buFont typeface="+mj-lt"/>
              <a:buAutoNum type="arabicPeriod"/>
            </a:pPr>
            <a:r>
              <a:rPr lang="en-US" sz="1600">
                <a:cs typeface="Calibri"/>
              </a:rPr>
              <a:t>Roskes E. “</a:t>
            </a:r>
            <a:r>
              <a:rPr lang="en-US" sz="1600" b="0" i="0">
                <a:solidFill>
                  <a:srgbClr val="404040"/>
                </a:solidFill>
                <a:effectLst/>
              </a:rPr>
              <a:t>Laws Related to Maryland Psychiatrists’ Role in Reducing Risk,” Dec 2018, online. </a:t>
            </a:r>
            <a:r>
              <a:rPr lang="en-US" sz="1600" b="0" i="0">
                <a:solidFill>
                  <a:srgbClr val="404040"/>
                </a:solidFill>
                <a:effectLst/>
                <a:hlinkClick r:id="rId4"/>
              </a:rPr>
              <a:t>https://mdpsych.org/resources/laws-related-to-maryland-psychiatrists-role-in-reducing-risk/</a:t>
            </a:r>
            <a:endParaRPr lang="en-US" sz="1600" b="0" i="0">
              <a:solidFill>
                <a:srgbClr val="404040"/>
              </a:solidFill>
              <a:effectLst/>
            </a:endParaRPr>
          </a:p>
          <a:p>
            <a:pPr marL="342900" indent="-342900">
              <a:buFont typeface="+mj-lt"/>
              <a:buAutoNum type="arabicPeriod"/>
            </a:pPr>
            <a:r>
              <a:rPr lang="en-US" sz="1600" b="0" i="0" err="1">
                <a:solidFill>
                  <a:srgbClr val="404040"/>
                </a:solidFill>
                <a:effectLst/>
              </a:rPr>
              <a:t>Anglemyer</a:t>
            </a:r>
            <a:r>
              <a:rPr lang="en-US" sz="1600" b="0" i="0">
                <a:solidFill>
                  <a:srgbClr val="404040"/>
                </a:solidFill>
                <a:effectLst/>
              </a:rPr>
              <a:t>, A., Horvath, T., &amp; Rutherford, G. The Accessibility of Firearms and Risk for Suicide and Homicide Victimization Among Household Members: A Systematic Review and Meta-analysis. </a:t>
            </a:r>
            <a:r>
              <a:rPr lang="en-US" sz="1600" b="0" i="1">
                <a:solidFill>
                  <a:srgbClr val="404040"/>
                </a:solidFill>
                <a:effectLst/>
              </a:rPr>
              <a:t>Annals of internal medicine</a:t>
            </a:r>
            <a:r>
              <a:rPr lang="en-US" sz="1600" b="0" i="0">
                <a:solidFill>
                  <a:srgbClr val="404040"/>
                </a:solidFill>
                <a:effectLst/>
              </a:rPr>
              <a:t>, </a:t>
            </a:r>
            <a:r>
              <a:rPr lang="en-US" sz="1600" b="0" i="1">
                <a:solidFill>
                  <a:srgbClr val="404040"/>
                </a:solidFill>
                <a:effectLst/>
              </a:rPr>
              <a:t>160</a:t>
            </a:r>
            <a:r>
              <a:rPr lang="en-US" sz="1600" b="0" i="0">
                <a:solidFill>
                  <a:srgbClr val="404040"/>
                </a:solidFill>
                <a:effectLst/>
              </a:rPr>
              <a:t>(2):101-110 (2014), available at </a:t>
            </a:r>
            <a:r>
              <a:rPr lang="en-US" sz="1600" b="0" i="0">
                <a:solidFill>
                  <a:srgbClr val="183577"/>
                </a:solidFill>
                <a:effectLst/>
                <a:hlinkClick r:id="rId5"/>
              </a:rPr>
              <a:t>http://annals.org/aim/fullarticle/1814426/accessibility-firearms-risk-suicide-homicide-victimization-among-household-members-systematic</a:t>
            </a:r>
            <a:r>
              <a:rPr lang="en-US" sz="1600" b="0" i="0">
                <a:solidFill>
                  <a:srgbClr val="404040"/>
                </a:solidFill>
                <a:effectLst/>
              </a:rPr>
              <a:t>.</a:t>
            </a:r>
          </a:p>
          <a:p>
            <a:pPr marL="342900" indent="-342900">
              <a:buFont typeface="+mj-lt"/>
              <a:buAutoNum type="arabicPeriod"/>
            </a:pPr>
            <a:r>
              <a:rPr lang="en-US" sz="1600" b="0" i="0">
                <a:solidFill>
                  <a:srgbClr val="404040"/>
                </a:solidFill>
                <a:effectLst/>
              </a:rPr>
              <a:t>Swanson, J et al. Implementation and Effectiveness of Connecticut’s Risk-Based Gun Removal Law: Does It Prevent Suicides?  </a:t>
            </a:r>
            <a:r>
              <a:rPr lang="en-US" sz="1600" b="0" i="1">
                <a:solidFill>
                  <a:srgbClr val="404040"/>
                </a:solidFill>
                <a:effectLst/>
              </a:rPr>
              <a:t>Law and Contemporary Problems</a:t>
            </a:r>
            <a:r>
              <a:rPr lang="en-US" sz="1600" b="0" i="0">
                <a:solidFill>
                  <a:srgbClr val="404040"/>
                </a:solidFill>
                <a:effectLst/>
              </a:rPr>
              <a:t>, 80, 179-208 (August 2016), available </a:t>
            </a:r>
            <a:r>
              <a:rPr lang="en-US" sz="1600" b="0" i="0">
                <a:solidFill>
                  <a:srgbClr val="183577"/>
                </a:solidFill>
                <a:effectLst/>
                <a:hlinkClick r:id="rId6"/>
              </a:rPr>
              <a:t>https://scholarship.law.duke.edu/cgi/viewcontent.cgi?article=4830&amp;context=lcp</a:t>
            </a:r>
            <a:endParaRPr lang="en-US" sz="1600">
              <a:solidFill>
                <a:srgbClr val="404040"/>
              </a:solidFill>
            </a:endParaRPr>
          </a:p>
          <a:p>
            <a:pPr marL="342900" indent="-342900">
              <a:buFont typeface="+mj-lt"/>
              <a:buAutoNum type="arabicPeriod"/>
            </a:pPr>
            <a:r>
              <a:rPr lang="en-US" sz="1600" b="0" i="0" err="1">
                <a:solidFill>
                  <a:srgbClr val="404040"/>
                </a:solidFill>
                <a:effectLst/>
              </a:rPr>
              <a:t>Kivisto</a:t>
            </a:r>
            <a:r>
              <a:rPr lang="en-US" sz="1600" b="0" i="0">
                <a:solidFill>
                  <a:srgbClr val="404040"/>
                </a:solidFill>
                <a:effectLst/>
              </a:rPr>
              <a:t>, A. J., &amp; Phalen, P. L. (2018). Effects of Risk-Based Firearm Seizure Laws in Connecticut and Indiana on Suicide Rates, 1981–2015. </a:t>
            </a:r>
            <a:r>
              <a:rPr lang="en-US" sz="1600" b="0" i="1">
                <a:solidFill>
                  <a:srgbClr val="404040"/>
                </a:solidFill>
                <a:effectLst/>
              </a:rPr>
              <a:t>Psychiatric services</a:t>
            </a:r>
            <a:r>
              <a:rPr lang="en-US" sz="1600" b="0" i="0">
                <a:solidFill>
                  <a:srgbClr val="404040"/>
                </a:solidFill>
                <a:effectLst/>
              </a:rPr>
              <a:t>, 69(8):855-862 (2018), available at </a:t>
            </a:r>
            <a:r>
              <a:rPr lang="en-US" sz="1600" b="0" i="0">
                <a:solidFill>
                  <a:srgbClr val="183577"/>
                </a:solidFill>
                <a:effectLst/>
                <a:hlinkClick r:id="rId7"/>
              </a:rPr>
              <a:t>https://ps.psychiatryonline.org/doi/10.1176/appi.ps.201700250</a:t>
            </a:r>
            <a:r>
              <a:rPr lang="en-US" sz="1600" b="0" i="0">
                <a:solidFill>
                  <a:srgbClr val="404040"/>
                </a:solidFill>
                <a:effectLst/>
              </a:rPr>
              <a:t>.</a:t>
            </a:r>
          </a:p>
          <a:p>
            <a:r>
              <a:rPr lang="en-US" sz="1600" b="0" i="0">
                <a:solidFill>
                  <a:srgbClr val="404040"/>
                </a:solidFill>
                <a:effectLst/>
              </a:rPr>
              <a:t>9. </a:t>
            </a:r>
            <a:r>
              <a:rPr lang="en-US" sz="1600" b="0" i="0">
                <a:solidFill>
                  <a:srgbClr val="404040"/>
                </a:solidFill>
                <a:effectLst/>
                <a:hlinkClick r:id="rId8"/>
              </a:rPr>
              <a:t>https://everytownresearch.org/rankings/state/maryland/?_gl=1%2A1sungvn%2A_ga%2AMTkzNzUyMDY4MS4xNjY3NDQ3NDE5%2A_ga_LT0FWV3EK3%2AMTY2NzQ0NzQyMC4xLjEuMTY2NzQ0NzQ3MC4wLjAuMA</a:t>
            </a:r>
            <a:endParaRPr lang="en-US" sz="1600" b="0" i="0">
              <a:solidFill>
                <a:srgbClr val="404040"/>
              </a:solidFill>
              <a:effectLst/>
            </a:endParaRPr>
          </a:p>
          <a:p>
            <a:pPr marL="342900" indent="-342900">
              <a:buFont typeface="+mj-lt"/>
              <a:buAutoNum type="arabicPeriod"/>
            </a:pPr>
            <a:endParaRPr lang="en-US" sz="1600" b="0" i="0">
              <a:solidFill>
                <a:srgbClr val="404040"/>
              </a:solidFill>
              <a:effectLst/>
            </a:endParaRPr>
          </a:p>
          <a:p>
            <a:pPr marL="342900" indent="-342900">
              <a:buFont typeface="+mj-lt"/>
              <a:buAutoNum type="arabicPeriod"/>
            </a:pPr>
            <a:endParaRPr lang="en-US" sz="1600" b="0" i="0">
              <a:solidFill>
                <a:srgbClr val="404040"/>
              </a:solidFill>
              <a:effectLst/>
            </a:endParaRPr>
          </a:p>
          <a:p>
            <a:endParaRPr lang="en-US" sz="1600" b="0" i="0">
              <a:solidFill>
                <a:srgbClr val="404040"/>
              </a:solidFill>
              <a:effectLst/>
            </a:endParaRPr>
          </a:p>
          <a:p>
            <a:endParaRPr lang="en-US" sz="1600">
              <a:cs typeface="Calibri"/>
            </a:endParaRPr>
          </a:p>
          <a:p>
            <a:endParaRPr lang="en-US" sz="1600">
              <a:cs typeface="Calibri"/>
            </a:endParaRPr>
          </a:p>
          <a:p>
            <a:endParaRPr lang="en-US" sz="1600"/>
          </a:p>
        </p:txBody>
      </p:sp>
    </p:spTree>
    <p:extLst>
      <p:ext uri="{BB962C8B-B14F-4D97-AF65-F5344CB8AC3E}">
        <p14:creationId xmlns:p14="http://schemas.microsoft.com/office/powerpoint/2010/main" val="270287357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Questions?</a:t>
            </a:r>
          </a:p>
        </p:txBody>
      </p:sp>
      <p:sp>
        <p:nvSpPr>
          <p:cNvPr id="3" name="Content Placeholder 2"/>
          <p:cNvSpPr>
            <a:spLocks noGrp="1"/>
          </p:cNvSpPr>
          <p:nvPr>
            <p:ph idx="1"/>
          </p:nvPr>
        </p:nvSpPr>
        <p:spPr/>
        <p:txBody>
          <a:bodyPr>
            <a:normAutofit/>
          </a:bodyPr>
          <a:lstStyle/>
          <a:p>
            <a:pPr marL="0" indent="0">
              <a:buNone/>
            </a:pPr>
            <a:endParaRPr lang="en-US" sz="3600"/>
          </a:p>
          <a:p>
            <a:pPr marL="0" indent="0">
              <a:buNone/>
            </a:pPr>
            <a:endParaRPr lang="en-US" sz="3600"/>
          </a:p>
          <a:p>
            <a:pPr marL="0" indent="0" algn="ctr">
              <a:buNone/>
            </a:pPr>
            <a:r>
              <a:rPr lang="en-US" sz="3600"/>
              <a:t>Thanks!</a:t>
            </a:r>
          </a:p>
        </p:txBody>
      </p:sp>
    </p:spTree>
    <p:extLst>
      <p:ext uri="{BB962C8B-B14F-4D97-AF65-F5344CB8AC3E}">
        <p14:creationId xmlns:p14="http://schemas.microsoft.com/office/powerpoint/2010/main" val="18736935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Partners &amp; Funding</a:t>
            </a:r>
          </a:p>
        </p:txBody>
      </p:sp>
      <p:sp>
        <p:nvSpPr>
          <p:cNvPr id="3" name="Content Placeholder 2"/>
          <p:cNvSpPr>
            <a:spLocks noGrp="1"/>
          </p:cNvSpPr>
          <p:nvPr>
            <p:ph idx="1"/>
          </p:nvPr>
        </p:nvSpPr>
        <p:spPr>
          <a:xfrm>
            <a:off x="345716" y="1350269"/>
            <a:ext cx="11500567" cy="3869595"/>
          </a:xfrm>
        </p:spPr>
        <p:txBody>
          <a:bodyPr anchor="t"/>
          <a:lstStyle/>
          <a:p>
            <a:pPr marL="0" indent="0">
              <a:buNone/>
            </a:pPr>
            <a:r>
              <a:rPr lang="en-US" sz="2000">
                <a:solidFill>
                  <a:schemeClr val="tx1"/>
                </a:solidFill>
              </a:rPr>
              <a:t>BHIPP is supported by funding from the </a:t>
            </a:r>
            <a:r>
              <a:rPr lang="en-US" sz="2000" b="1">
                <a:solidFill>
                  <a:schemeClr val="tx1"/>
                </a:solidFill>
              </a:rPr>
              <a:t>Maryland Department of Health, Behavioral Health Administration </a:t>
            </a:r>
            <a:r>
              <a:rPr lang="en-US" sz="2000">
                <a:solidFill>
                  <a:schemeClr val="tx1"/>
                </a:solidFill>
              </a:rPr>
              <a:t>and operates as a collaboration between the </a:t>
            </a:r>
            <a:r>
              <a:rPr lang="en-US" sz="2000" b="1">
                <a:solidFill>
                  <a:schemeClr val="tx1"/>
                </a:solidFill>
              </a:rPr>
              <a:t>University of Maryland School of Medicine</a:t>
            </a:r>
            <a:r>
              <a:rPr lang="en-US" sz="2000">
                <a:solidFill>
                  <a:schemeClr val="tx1"/>
                </a:solidFill>
              </a:rPr>
              <a:t>, the </a:t>
            </a:r>
            <a:r>
              <a:rPr lang="en-US" sz="2000" b="1">
                <a:solidFill>
                  <a:schemeClr val="tx1"/>
                </a:solidFill>
              </a:rPr>
              <a:t>Johns Hopkins University School of Medicine</a:t>
            </a:r>
            <a:r>
              <a:rPr lang="en-US" sz="2000">
                <a:solidFill>
                  <a:schemeClr val="tx1"/>
                </a:solidFill>
              </a:rPr>
              <a:t>, </a:t>
            </a:r>
            <a:r>
              <a:rPr lang="en-US" sz="2000" b="1">
                <a:solidFill>
                  <a:schemeClr val="tx1"/>
                </a:solidFill>
              </a:rPr>
              <a:t>Salisbury University </a:t>
            </a:r>
            <a:r>
              <a:rPr lang="en-US" sz="2000">
                <a:solidFill>
                  <a:schemeClr val="tx1"/>
                </a:solidFill>
              </a:rPr>
              <a:t>and </a:t>
            </a:r>
            <a:r>
              <a:rPr lang="en-US" sz="2000" b="1">
                <a:solidFill>
                  <a:schemeClr val="tx1"/>
                </a:solidFill>
              </a:rPr>
              <a:t>Morgan State University</a:t>
            </a:r>
            <a:r>
              <a:rPr lang="en-US" sz="2000">
                <a:solidFill>
                  <a:schemeClr val="tx1"/>
                </a:solidFill>
              </a:rPr>
              <a:t>.</a:t>
            </a:r>
          </a:p>
          <a:p>
            <a:endParaRPr lang="en-US">
              <a:solidFill>
                <a:schemeClr val="tx1"/>
              </a:solidFill>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8698" y="5760964"/>
            <a:ext cx="2461508" cy="661402"/>
          </a:xfrm>
          <a:prstGeom prst="rect">
            <a:avLst/>
          </a:prstGeom>
        </p:spPr>
      </p:pic>
      <p:pic>
        <p:nvPicPr>
          <p:cNvPr id="7" name="Picture 6"/>
          <p:cNvPicPr>
            <a:picLocks noChangeAspect="1"/>
          </p:cNvPicPr>
          <p:nvPr/>
        </p:nvPicPr>
        <p:blipFill>
          <a:blip r:embed="rId4"/>
          <a:stretch>
            <a:fillRect/>
          </a:stretch>
        </p:blipFill>
        <p:spPr>
          <a:xfrm>
            <a:off x="3489386" y="5665625"/>
            <a:ext cx="1493825" cy="756741"/>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07654" y="5889232"/>
            <a:ext cx="1599402" cy="533134"/>
          </a:xfrm>
          <a:prstGeom prst="rect">
            <a:avLst/>
          </a:prstGeom>
        </p:spPr>
      </p:pic>
      <p:pic>
        <p:nvPicPr>
          <p:cNvPr id="9" name="Picture 8">
            <a:extLst>
              <a:ext uri="{FF2B5EF4-FFF2-40B4-BE49-F238E27FC236}">
                <a16:creationId xmlns:a16="http://schemas.microsoft.com/office/drawing/2014/main" id="{BDC5E5AB-D157-4934-A988-85D60823D2E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59521" y="5219864"/>
            <a:ext cx="1268494" cy="1268494"/>
          </a:xfrm>
          <a:prstGeom prst="rect">
            <a:avLst/>
          </a:prstGeom>
        </p:spPr>
      </p:pic>
    </p:spTree>
    <p:extLst>
      <p:ext uri="{BB962C8B-B14F-4D97-AF65-F5344CB8AC3E}">
        <p14:creationId xmlns:p14="http://schemas.microsoft.com/office/powerpoint/2010/main" val="37787457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1731" y="284832"/>
            <a:ext cx="5605629" cy="994172"/>
          </a:xfrm>
        </p:spPr>
        <p:txBody>
          <a:bodyPr vert="horz" lIns="91440" tIns="45720" rIns="91440" bIns="45720" rtlCol="0" anchor="ctr">
            <a:normAutofit/>
          </a:bodyPr>
          <a:lstStyle/>
          <a:p>
            <a:r>
              <a:rPr lang="en-US">
                <a:solidFill>
                  <a:schemeClr val="tx2"/>
                </a:solidFill>
              </a:rPr>
              <a:t>Goals &amp; Objectives</a:t>
            </a:r>
            <a:endParaRPr lang="en-US">
              <a:solidFill>
                <a:schemeClr val="tx2"/>
              </a:solidFill>
              <a:cs typeface="Calibri"/>
            </a:endParaRPr>
          </a:p>
        </p:txBody>
      </p:sp>
      <p:sp>
        <p:nvSpPr>
          <p:cNvPr id="3" name="Text Placeholder 2"/>
          <p:cNvSpPr>
            <a:spLocks noGrp="1"/>
          </p:cNvSpPr>
          <p:nvPr>
            <p:ph type="body" sz="quarter" idx="10"/>
          </p:nvPr>
        </p:nvSpPr>
        <p:spPr>
          <a:xfrm>
            <a:off x="551571" y="1360449"/>
            <a:ext cx="9007906" cy="5257543"/>
          </a:xfrm>
        </p:spPr>
        <p:txBody>
          <a:bodyPr vert="horz" lIns="91440" tIns="45720" rIns="91440" bIns="45720" rtlCol="0" anchor="ctr">
            <a:normAutofit/>
          </a:bodyPr>
          <a:lstStyle/>
          <a:p>
            <a:pPr marL="0" indent="0">
              <a:buNone/>
              <a:defRPr/>
            </a:pPr>
            <a:r>
              <a:rPr lang="en-US" sz="2800" b="1" u="sng"/>
              <a:t>After completion of the lecture, learners will be able to:</a:t>
            </a:r>
          </a:p>
          <a:p>
            <a:pPr marL="381000" indent="0">
              <a:buNone/>
            </a:pPr>
            <a:endParaRPr lang="en-US" altLang="en-US" sz="2100"/>
          </a:p>
          <a:p>
            <a:r>
              <a:rPr lang="en-US" sz="2600"/>
              <a:t>Describe circumstances which necessitate completing a Maryland emergency petition </a:t>
            </a:r>
            <a:endParaRPr lang="en-US" sz="2600">
              <a:cs typeface="Calibri"/>
            </a:endParaRPr>
          </a:p>
          <a:p>
            <a:r>
              <a:rPr lang="en-US" sz="2600"/>
              <a:t>Outline the process of emergency petitioning someone</a:t>
            </a:r>
            <a:endParaRPr lang="en-US" sz="2600">
              <a:cs typeface="Calibri"/>
            </a:endParaRPr>
          </a:p>
          <a:p>
            <a:r>
              <a:rPr lang="en-US" sz="2600"/>
              <a:t>Learn the difference between an emergency petition and the psychiatric certification process</a:t>
            </a:r>
            <a:endParaRPr lang="en-US" sz="2600">
              <a:cs typeface="Calibri"/>
            </a:endParaRPr>
          </a:p>
          <a:p>
            <a:r>
              <a:rPr lang="en-US" sz="2600"/>
              <a:t>Describe what happens when a person is involuntarily committed to a psychiatric unit</a:t>
            </a:r>
            <a:endParaRPr lang="en-US" sz="2600">
              <a:cs typeface="Calibri"/>
            </a:endParaRPr>
          </a:p>
          <a:p>
            <a:pPr lvl="0"/>
            <a:endParaRPr lang="en-US" sz="2600"/>
          </a:p>
          <a:p>
            <a:pPr marL="381000" indent="0">
              <a:buNone/>
            </a:pPr>
            <a:endParaRPr lang="en-US" sz="2200"/>
          </a:p>
        </p:txBody>
      </p:sp>
      <p:pic>
        <p:nvPicPr>
          <p:cNvPr id="26" name="Graphic 25" descr="Checkmark">
            <a:extLst>
              <a:ext uri="{FF2B5EF4-FFF2-40B4-BE49-F238E27FC236}">
                <a16:creationId xmlns:a16="http://schemas.microsoft.com/office/drawing/2014/main" id="{EC1F70E7-4091-46BB-AB9B-2C4577E6C59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559477" y="2770976"/>
            <a:ext cx="1841341" cy="1841341"/>
          </a:xfrm>
          <a:prstGeom prst="rect">
            <a:avLst/>
          </a:prstGeom>
        </p:spPr>
      </p:pic>
    </p:spTree>
    <p:extLst>
      <p:ext uri="{BB962C8B-B14F-4D97-AF65-F5344CB8AC3E}">
        <p14:creationId xmlns:p14="http://schemas.microsoft.com/office/powerpoint/2010/main" val="2744657165"/>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ormAutofit/>
          </a:bodyPr>
          <a:lstStyle/>
          <a:p>
            <a:r>
              <a:rPr lang="en-US"/>
              <a:t>Emergency Evaluations:  What Do You Do?</a:t>
            </a:r>
            <a:endParaRPr lang="en-US">
              <a:cs typeface="Calibri"/>
            </a:endParaRPr>
          </a:p>
        </p:txBody>
      </p:sp>
      <p:pic>
        <p:nvPicPr>
          <p:cNvPr id="5" name="Content Placeholder 4" descr="Confused face outline with solid fill">
            <a:extLst>
              <a:ext uri="{FF2B5EF4-FFF2-40B4-BE49-F238E27FC236}">
                <a16:creationId xmlns:a16="http://schemas.microsoft.com/office/drawing/2014/main" id="{723D78D0-0FCB-4FD6-A175-BB4FAF3371AB}"/>
              </a:ext>
            </a:extLst>
          </p:cNvPr>
          <p:cNvPicPr>
            <a:picLocks noGrp="1" noChangeAspect="1"/>
          </p:cNvPicPr>
          <p:nvPr>
            <p:ph idx="1"/>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0" y="2303524"/>
            <a:ext cx="4554476" cy="4554476"/>
          </a:xfrm>
        </p:spPr>
      </p:pic>
      <p:sp>
        <p:nvSpPr>
          <p:cNvPr id="7" name="Speech Bubble: Rectangle with Corners Rounded 6">
            <a:extLst>
              <a:ext uri="{FF2B5EF4-FFF2-40B4-BE49-F238E27FC236}">
                <a16:creationId xmlns:a16="http://schemas.microsoft.com/office/drawing/2014/main" id="{3262201E-0306-4CEA-BFF1-67C2095C2C6A}"/>
              </a:ext>
            </a:extLst>
          </p:cNvPr>
          <p:cNvSpPr/>
          <p:nvPr/>
        </p:nvSpPr>
        <p:spPr>
          <a:xfrm>
            <a:off x="4145761" y="1450641"/>
            <a:ext cx="7496112" cy="2385378"/>
          </a:xfrm>
          <a:prstGeom prst="wedgeRoundRectCallout">
            <a:avLst/>
          </a:prstGeom>
          <a:solidFill>
            <a:schemeClr val="bg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a:solidFill>
                  <a:schemeClr val="tx1"/>
                </a:solidFill>
              </a:rPr>
              <a:t>I am worried about my…patient/friend/family member.  They told me they… want to die/they are worried someone is poisoning their food and stopped eating.</a:t>
            </a:r>
          </a:p>
          <a:p>
            <a:pPr algn="ctr"/>
            <a:endParaRPr lang="en-US" sz="2000">
              <a:solidFill>
                <a:schemeClr val="tx1"/>
              </a:solidFill>
            </a:endParaRPr>
          </a:p>
          <a:p>
            <a:pPr algn="ctr"/>
            <a:r>
              <a:rPr lang="en-US" sz="2000">
                <a:solidFill>
                  <a:schemeClr val="tx1"/>
                </a:solidFill>
              </a:rPr>
              <a:t>How do I get them evaluated for psychiatric help if they can’t/will not go voluntarily?</a:t>
            </a:r>
            <a:endParaRPr lang="en-US" sz="2000">
              <a:solidFill>
                <a:schemeClr val="tx1"/>
              </a:solidFill>
              <a:cs typeface="Calibri"/>
            </a:endParaRPr>
          </a:p>
        </p:txBody>
      </p:sp>
    </p:spTree>
    <p:extLst>
      <p:ext uri="{BB962C8B-B14F-4D97-AF65-F5344CB8AC3E}">
        <p14:creationId xmlns:p14="http://schemas.microsoft.com/office/powerpoint/2010/main" val="21597672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56DE78-8DA9-489F-B2F3-3966221FDDEC}"/>
              </a:ext>
            </a:extLst>
          </p:cNvPr>
          <p:cNvSpPr>
            <a:spLocks noGrp="1"/>
          </p:cNvSpPr>
          <p:nvPr>
            <p:ph type="title"/>
          </p:nvPr>
        </p:nvSpPr>
        <p:spPr/>
        <p:txBody>
          <a:bodyPr anchor="ctr">
            <a:normAutofit/>
          </a:bodyPr>
          <a:lstStyle/>
          <a:p>
            <a:r>
              <a:rPr lang="en-US"/>
              <a:t>Emergency Petition (EP)</a:t>
            </a:r>
            <a:endParaRPr lang="en-US">
              <a:cs typeface="Calibri"/>
            </a:endParaRPr>
          </a:p>
        </p:txBody>
      </p:sp>
      <p:sp>
        <p:nvSpPr>
          <p:cNvPr id="3" name="Content Placeholder 2">
            <a:extLst>
              <a:ext uri="{FF2B5EF4-FFF2-40B4-BE49-F238E27FC236}">
                <a16:creationId xmlns:a16="http://schemas.microsoft.com/office/drawing/2014/main" id="{E9FC1EFB-5A48-42D3-9B80-340C154FC0E5}"/>
              </a:ext>
            </a:extLst>
          </p:cNvPr>
          <p:cNvSpPr>
            <a:spLocks noGrp="1"/>
          </p:cNvSpPr>
          <p:nvPr>
            <p:ph sz="half" idx="1"/>
          </p:nvPr>
        </p:nvSpPr>
        <p:spPr>
          <a:xfrm>
            <a:off x="356862" y="2500439"/>
            <a:ext cx="9360245" cy="3543300"/>
          </a:xfrm>
        </p:spPr>
        <p:txBody>
          <a:bodyPr anchor="ctr">
            <a:normAutofit/>
          </a:bodyPr>
          <a:lstStyle/>
          <a:p>
            <a:pPr marL="0" indent="0">
              <a:buNone/>
            </a:pPr>
            <a:r>
              <a:rPr lang="en-US" sz="2400"/>
              <a:t>In Maryland: </a:t>
            </a:r>
          </a:p>
          <a:p>
            <a:pPr marL="0" indent="0">
              <a:buNone/>
            </a:pPr>
            <a:endParaRPr lang="en-US" sz="2400"/>
          </a:p>
          <a:p>
            <a:pPr lvl="1"/>
            <a:r>
              <a:rPr lang="en-US" sz="2200"/>
              <a:t>An EP enables an individual to be brought to the ED for evaluation if they have a mental health disorder and demonstrate concerning behaviors (presenting a danger to life or safety of the individual or others).</a:t>
            </a:r>
          </a:p>
          <a:p>
            <a:pPr lvl="1"/>
            <a:r>
              <a:rPr lang="en-US" sz="2200"/>
              <a:t>Not the same thing as a “72-hr hold”</a:t>
            </a:r>
          </a:p>
          <a:p>
            <a:pPr lvl="1"/>
            <a:r>
              <a:rPr lang="en-US" sz="2200"/>
              <a:t>Doesn’t guarantee a psychiatric admission</a:t>
            </a:r>
          </a:p>
          <a:p>
            <a:pPr lvl="1"/>
            <a:r>
              <a:rPr lang="en-US" sz="2200"/>
              <a:t>Helps assist individuals whose mental illness makes them unable to recognize their need for treatment </a:t>
            </a:r>
          </a:p>
          <a:p>
            <a:pPr marL="502920" lvl="1" indent="0">
              <a:buNone/>
            </a:pPr>
            <a:endParaRPr lang="en-US" sz="2200"/>
          </a:p>
        </p:txBody>
      </p:sp>
      <p:pic>
        <p:nvPicPr>
          <p:cNvPr id="4" name="Picture 3">
            <a:extLst>
              <a:ext uri="{FF2B5EF4-FFF2-40B4-BE49-F238E27FC236}">
                <a16:creationId xmlns:a16="http://schemas.microsoft.com/office/drawing/2014/main" id="{F1BE62E4-7503-416E-AB39-1BF3766CC905}"/>
              </a:ext>
            </a:extLst>
          </p:cNvPr>
          <p:cNvPicPr>
            <a:picLocks noChangeAspect="1"/>
          </p:cNvPicPr>
          <p:nvPr/>
        </p:nvPicPr>
        <p:blipFill>
          <a:blip r:embed="rId2"/>
          <a:stretch>
            <a:fillRect/>
          </a:stretch>
        </p:blipFill>
        <p:spPr>
          <a:xfrm>
            <a:off x="8171375" y="223593"/>
            <a:ext cx="3813288" cy="2069131"/>
          </a:xfrm>
          <a:prstGeom prst="rect">
            <a:avLst/>
          </a:prstGeom>
          <a:noFill/>
        </p:spPr>
      </p:pic>
      <p:sp>
        <p:nvSpPr>
          <p:cNvPr id="5" name="TextBox 4">
            <a:extLst>
              <a:ext uri="{FF2B5EF4-FFF2-40B4-BE49-F238E27FC236}">
                <a16:creationId xmlns:a16="http://schemas.microsoft.com/office/drawing/2014/main" id="{50AD29CF-F182-478D-9B02-80F1BDFE4AD0}"/>
              </a:ext>
            </a:extLst>
          </p:cNvPr>
          <p:cNvSpPr txBox="1"/>
          <p:nvPr/>
        </p:nvSpPr>
        <p:spPr>
          <a:xfrm>
            <a:off x="356862" y="1643909"/>
            <a:ext cx="11478275" cy="369332"/>
          </a:xfrm>
          <a:prstGeom prst="rect">
            <a:avLst/>
          </a:prstGeom>
          <a:noFill/>
        </p:spPr>
        <p:txBody>
          <a:bodyPr wrap="square" rtlCol="0">
            <a:spAutoFit/>
          </a:bodyPr>
          <a:lstStyle/>
          <a:p>
            <a:pPr algn="ctr"/>
            <a:r>
              <a:rPr lang="en-US"/>
              <a:t>Statutes guiding emergency evaluations and involuntary psychiatric commitment are different in every state!</a:t>
            </a:r>
          </a:p>
        </p:txBody>
      </p:sp>
    </p:spTree>
    <p:extLst>
      <p:ext uri="{BB962C8B-B14F-4D97-AF65-F5344CB8AC3E}">
        <p14:creationId xmlns:p14="http://schemas.microsoft.com/office/powerpoint/2010/main" val="35725520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78ABE9-296A-492B-94B3-4D9900E08EB7}"/>
              </a:ext>
            </a:extLst>
          </p:cNvPr>
          <p:cNvSpPr>
            <a:spLocks noGrp="1"/>
          </p:cNvSpPr>
          <p:nvPr>
            <p:ph type="title"/>
          </p:nvPr>
        </p:nvSpPr>
        <p:spPr/>
        <p:txBody>
          <a:bodyPr/>
          <a:lstStyle/>
          <a:p>
            <a:r>
              <a:rPr lang="en-US"/>
              <a:t>The Blame Game &amp; Stigma</a:t>
            </a:r>
          </a:p>
        </p:txBody>
      </p:sp>
      <p:sp>
        <p:nvSpPr>
          <p:cNvPr id="8" name="TextBox 7">
            <a:extLst>
              <a:ext uri="{FF2B5EF4-FFF2-40B4-BE49-F238E27FC236}">
                <a16:creationId xmlns:a16="http://schemas.microsoft.com/office/drawing/2014/main" id="{F936336F-DEDF-448A-93E6-7F0F9660501B}"/>
              </a:ext>
            </a:extLst>
          </p:cNvPr>
          <p:cNvSpPr txBox="1"/>
          <p:nvPr/>
        </p:nvSpPr>
        <p:spPr>
          <a:xfrm>
            <a:off x="8377647" y="3306666"/>
            <a:ext cx="3528008" cy="2400657"/>
          </a:xfrm>
          <a:prstGeom prst="rect">
            <a:avLst/>
          </a:prstGeom>
          <a:noFill/>
        </p:spPr>
        <p:txBody>
          <a:bodyPr wrap="square" rtlCol="0">
            <a:spAutoFit/>
          </a:bodyPr>
          <a:lstStyle/>
          <a:p>
            <a:pPr algn="ctr"/>
            <a:r>
              <a:rPr lang="en-US"/>
              <a:t>Lack of awareness into one’s own condition</a:t>
            </a:r>
          </a:p>
          <a:p>
            <a:pPr algn="ctr"/>
            <a:endParaRPr lang="en-US"/>
          </a:p>
          <a:p>
            <a:pPr algn="ctr"/>
            <a:r>
              <a:rPr lang="en-US"/>
              <a:t>#1 cause of delayed treatment in people with serious/severe mental illness (SMI)</a:t>
            </a:r>
          </a:p>
          <a:p>
            <a:endParaRPr lang="en-US"/>
          </a:p>
          <a:p>
            <a:r>
              <a:rPr lang="en-US" sz="1200" i="1"/>
              <a:t>Video</a:t>
            </a:r>
            <a:r>
              <a:rPr lang="en-US" sz="1200" i="1" baseline="30000"/>
              <a:t>3</a:t>
            </a:r>
            <a:r>
              <a:rPr lang="en-US" sz="1200" i="1"/>
              <a:t> courtesy of Treatment Advocacy Center, https://www.treatmentadvocacycenter.org/index.php</a:t>
            </a:r>
          </a:p>
        </p:txBody>
      </p:sp>
      <p:pic>
        <p:nvPicPr>
          <p:cNvPr id="9" name="Online Media 8" title="Anosognosia">
            <a:hlinkClick r:id="" action="ppaction://media"/>
            <a:extLst>
              <a:ext uri="{FF2B5EF4-FFF2-40B4-BE49-F238E27FC236}">
                <a16:creationId xmlns:a16="http://schemas.microsoft.com/office/drawing/2014/main" id="{51C6B8EA-E119-45F0-8C23-2B19F4C9D3C6}"/>
              </a:ext>
            </a:extLst>
          </p:cNvPr>
          <p:cNvPicPr>
            <a:picLocks noRot="1" noChangeAspect="1"/>
          </p:cNvPicPr>
          <p:nvPr>
            <a:videoFile r:link="rId1"/>
          </p:nvPr>
        </p:nvPicPr>
        <p:blipFill>
          <a:blip r:embed="rId4"/>
          <a:stretch>
            <a:fillRect/>
          </a:stretch>
        </p:blipFill>
        <p:spPr>
          <a:xfrm>
            <a:off x="323732" y="1396157"/>
            <a:ext cx="7894220" cy="5298346"/>
          </a:xfrm>
          <a:prstGeom prst="rect">
            <a:avLst/>
          </a:prstGeom>
        </p:spPr>
      </p:pic>
      <p:sp>
        <p:nvSpPr>
          <p:cNvPr id="7" name="Rectangle 6">
            <a:extLst>
              <a:ext uri="{FF2B5EF4-FFF2-40B4-BE49-F238E27FC236}">
                <a16:creationId xmlns:a16="http://schemas.microsoft.com/office/drawing/2014/main" id="{8210A858-2DA3-4244-837D-DF5109B357B1}"/>
              </a:ext>
            </a:extLst>
          </p:cNvPr>
          <p:cNvSpPr/>
          <p:nvPr/>
        </p:nvSpPr>
        <p:spPr>
          <a:xfrm rot="1032368">
            <a:off x="7331397" y="1621444"/>
            <a:ext cx="4674678" cy="1107996"/>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6600" b="1" cap="none" spc="0">
                <a:ln/>
                <a:solidFill>
                  <a:schemeClr val="accent4"/>
                </a:solidFill>
                <a:effectLst/>
              </a:rPr>
              <a:t>Anosognosia</a:t>
            </a:r>
          </a:p>
        </p:txBody>
      </p:sp>
    </p:spTree>
    <p:extLst>
      <p:ext uri="{BB962C8B-B14F-4D97-AF65-F5344CB8AC3E}">
        <p14:creationId xmlns:p14="http://schemas.microsoft.com/office/powerpoint/2010/main" val="2204110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ormAutofit/>
          </a:bodyPr>
          <a:lstStyle/>
          <a:p>
            <a:r>
              <a:rPr lang="en-US" sz="3600"/>
              <a:t>Emergency Petition Criteria</a:t>
            </a:r>
            <a:endParaRPr lang="en-US" sz="3600">
              <a:cs typeface="Calibri"/>
            </a:endParaRPr>
          </a:p>
        </p:txBody>
      </p:sp>
      <p:graphicFrame>
        <p:nvGraphicFramePr>
          <p:cNvPr id="5" name="Content Placeholder 2">
            <a:extLst>
              <a:ext uri="{FF2B5EF4-FFF2-40B4-BE49-F238E27FC236}">
                <a16:creationId xmlns:a16="http://schemas.microsoft.com/office/drawing/2014/main" id="{D44C49CD-CD07-FD86-30CF-511E73195FCC}"/>
              </a:ext>
            </a:extLst>
          </p:cNvPr>
          <p:cNvGraphicFramePr>
            <a:graphicFrameLocks noGrp="1"/>
          </p:cNvGraphicFramePr>
          <p:nvPr>
            <p:ph idx="1"/>
            <p:extLst>
              <p:ext uri="{D42A27DB-BD31-4B8C-83A1-F6EECF244321}">
                <p14:modId xmlns:p14="http://schemas.microsoft.com/office/powerpoint/2010/main" val="3820249446"/>
              </p:ext>
            </p:extLst>
          </p:nvPr>
        </p:nvGraphicFramePr>
        <p:xfrm>
          <a:off x="346075" y="1463675"/>
          <a:ext cx="11499850" cy="437485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80519618"/>
      </p:ext>
    </p:extLst>
  </p:cSld>
  <p:clrMapOvr>
    <a:masterClrMapping/>
  </p:clrMapOvr>
</p:sld>
</file>

<file path=ppt/theme/theme1.xml><?xml version="1.0" encoding="utf-8"?>
<a:theme xmlns:a="http://schemas.openxmlformats.org/drawingml/2006/main" name="Frame">
  <a:themeElements>
    <a:clrScheme name="BHIPP">
      <a:dk1>
        <a:srgbClr val="000000"/>
      </a:dk1>
      <a:lt1>
        <a:srgbClr val="FFFFFF"/>
      </a:lt1>
      <a:dk2>
        <a:srgbClr val="FFFFFF"/>
      </a:dk2>
      <a:lt2>
        <a:srgbClr val="FFC000"/>
      </a:lt2>
      <a:accent1>
        <a:srgbClr val="C00000"/>
      </a:accent1>
      <a:accent2>
        <a:srgbClr val="C00000"/>
      </a:accent2>
      <a:accent3>
        <a:srgbClr val="000000"/>
      </a:accent3>
      <a:accent4>
        <a:srgbClr val="A5A5A5"/>
      </a:accent4>
      <a:accent5>
        <a:srgbClr val="BF9000"/>
      </a:accent5>
      <a:accent6>
        <a:srgbClr val="95D284"/>
      </a:accent6>
      <a:hlink>
        <a:srgbClr val="FF4040"/>
      </a:hlink>
      <a:folHlink>
        <a:srgbClr val="FFC00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BHIPP Slide Template 2021 option 1" id="{02DD8833-47D6-4953-856C-E2F3A7E4478D}" vid="{96AD90CE-774B-4C32-8549-F98C039EA589}"/>
    </a:ext>
  </a:extLst>
</a:theme>
</file>

<file path=ppt/theme/theme2.xml><?xml version="1.0" encoding="utf-8"?>
<a:theme xmlns:a="http://schemas.openxmlformats.org/drawingml/2006/main" name="Office Theme">
  <a:themeElements>
    <a:clrScheme name="Custom 187">
      <a:dk1>
        <a:srgbClr val="999999"/>
      </a:dk1>
      <a:lt1>
        <a:srgbClr val="FFFFFF"/>
      </a:lt1>
      <a:dk2>
        <a:srgbClr val="374556"/>
      </a:dk2>
      <a:lt2>
        <a:srgbClr val="FEFFFE"/>
      </a:lt2>
      <a:accent1>
        <a:srgbClr val="2FBFBF"/>
      </a:accent1>
      <a:accent2>
        <a:srgbClr val="00AAFE"/>
      </a:accent2>
      <a:accent3>
        <a:srgbClr val="8E7EE5"/>
      </a:accent3>
      <a:accent4>
        <a:srgbClr val="3DCB3C"/>
      </a:accent4>
      <a:accent5>
        <a:srgbClr val="97AAB3"/>
      </a:accent5>
      <a:accent6>
        <a:srgbClr val="2F6A99"/>
      </a:accent6>
      <a:hlink>
        <a:srgbClr val="9FD368"/>
      </a:hlink>
      <a:folHlink>
        <a:srgbClr val="B26B0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3.xml><?xml version="1.0" encoding="utf-8"?>
<a:theme xmlns:a="http://schemas.openxmlformats.org/drawingml/2006/main" name="1_Office Theme">
  <a:themeElements>
    <a:clrScheme name="INF - 29 Light">
      <a:dk1>
        <a:srgbClr val="999999"/>
      </a:dk1>
      <a:lt1>
        <a:srgbClr val="FFFFFF"/>
      </a:lt1>
      <a:dk2>
        <a:srgbClr val="364556"/>
      </a:dk2>
      <a:lt2>
        <a:srgbClr val="FFFFFF"/>
      </a:lt2>
      <a:accent1>
        <a:srgbClr val="31364C"/>
      </a:accent1>
      <a:accent2>
        <a:srgbClr val="C41162"/>
      </a:accent2>
      <a:accent3>
        <a:srgbClr val="FE444F"/>
      </a:accent3>
      <a:accent4>
        <a:srgbClr val="FEBF46"/>
      </a:accent4>
      <a:accent5>
        <a:srgbClr val="06ABC0"/>
      </a:accent5>
      <a:accent6>
        <a:srgbClr val="31364C"/>
      </a:accent6>
      <a:hlink>
        <a:srgbClr val="9FD368"/>
      </a:hlink>
      <a:folHlink>
        <a:srgbClr val="B26B02"/>
      </a:folHlink>
    </a:clrScheme>
    <a:fontScheme name="Tema de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6F730A366D49D243AF21A71C323FCFA8" ma:contentTypeVersion="13" ma:contentTypeDescription="Create a new document." ma:contentTypeScope="" ma:versionID="cabc3918c0d07530e2560428b0e5853b">
  <xsd:schema xmlns:xsd="http://www.w3.org/2001/XMLSchema" xmlns:xs="http://www.w3.org/2001/XMLSchema" xmlns:p="http://schemas.microsoft.com/office/2006/metadata/properties" xmlns:ns3="5270f682-2305-4f1b-aa39-004c0680e9a7" xmlns:ns4="7933bf93-1bf8-427e-a876-800a49546aaa" targetNamespace="http://schemas.microsoft.com/office/2006/metadata/properties" ma:root="true" ma:fieldsID="560922b870cc59eeec36e7fd0d5f7418" ns3:_="" ns4:_="">
    <xsd:import namespace="5270f682-2305-4f1b-aa39-004c0680e9a7"/>
    <xsd:import namespace="7933bf93-1bf8-427e-a876-800a49546aaa"/>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270f682-2305-4f1b-aa39-004c0680e9a7"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ternalName="MediaServiceDateTake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7933bf93-1bf8-427e-a876-800a49546aaa"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AFA2C4EE-0604-4831-A5FD-D1633F9AE61D}">
  <ds:schemaRefs>
    <ds:schemaRef ds:uri="http://schemas.microsoft.com/sharepoint/v3/contenttype/forms"/>
  </ds:schemaRefs>
</ds:datastoreItem>
</file>

<file path=customXml/itemProps2.xml><?xml version="1.0" encoding="utf-8"?>
<ds:datastoreItem xmlns:ds="http://schemas.openxmlformats.org/officeDocument/2006/customXml" ds:itemID="{4D7CDEEF-7A32-4E11-9265-4E37011B6CEF}">
  <ds:schemaRefs>
    <ds:schemaRef ds:uri="5270f682-2305-4f1b-aa39-004c0680e9a7"/>
    <ds:schemaRef ds:uri="7933bf93-1bf8-427e-a876-800a49546aa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273F7339-637C-48D4-99FA-B153E4AA2CD3}">
  <ds:schemaRefs>
    <ds:schemaRef ds:uri="5270f682-2305-4f1b-aa39-004c0680e9a7"/>
    <ds:schemaRef ds:uri="7933bf93-1bf8-427e-a876-800a49546aaa"/>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JHCP Outreach 8.2.22</Template>
  <TotalTime>31</TotalTime>
  <Words>4853</Words>
  <Application>Microsoft Office PowerPoint</Application>
  <PresentationFormat>Widescreen</PresentationFormat>
  <Paragraphs>335</Paragraphs>
  <Slides>37</Slides>
  <Notes>17</Notes>
  <HiddenSlides>0</HiddenSlides>
  <MMClips>1</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37</vt:i4>
      </vt:variant>
    </vt:vector>
  </HeadingPairs>
  <TitlesOfParts>
    <vt:vector size="52" baseType="lpstr">
      <vt:lpstr>Arial</vt:lpstr>
      <vt:lpstr>Calibri</vt:lpstr>
      <vt:lpstr>Calibri Light</vt:lpstr>
      <vt:lpstr>Garamond</vt:lpstr>
      <vt:lpstr>inherit</vt:lpstr>
      <vt:lpstr>Lato</vt:lpstr>
      <vt:lpstr>Montserrat Light</vt:lpstr>
      <vt:lpstr>Montserrat Semi</vt:lpstr>
      <vt:lpstr>Poppins</vt:lpstr>
      <vt:lpstr>Poppins Medium</vt:lpstr>
      <vt:lpstr>ralewaymedium</vt:lpstr>
      <vt:lpstr>Wingdings 2</vt:lpstr>
      <vt:lpstr>Frame</vt:lpstr>
      <vt:lpstr>Office Theme</vt:lpstr>
      <vt:lpstr>1_Office Theme</vt:lpstr>
      <vt:lpstr>What To Do During a Psychiatric Crisis:  Understanding Maryland’s Emergency Evaluation Processes</vt:lpstr>
      <vt:lpstr>Disclosures</vt:lpstr>
      <vt:lpstr>Who We Are – Maryland BHIPP</vt:lpstr>
      <vt:lpstr>Partners &amp; Funding</vt:lpstr>
      <vt:lpstr>Goals &amp; Objectives</vt:lpstr>
      <vt:lpstr>Emergency Evaluations:  What Do You Do?</vt:lpstr>
      <vt:lpstr>Emergency Petition (EP)</vt:lpstr>
      <vt:lpstr>The Blame Game &amp; Stigma</vt:lpstr>
      <vt:lpstr>Emergency Petition Criteria</vt:lpstr>
      <vt:lpstr>PowerPoint Presentation</vt:lpstr>
      <vt:lpstr>Three Ways Someone Can Be Emergency Petitioned</vt:lpstr>
      <vt:lpstr>Emergency Petition Form</vt:lpstr>
      <vt:lpstr>Filling out the EP</vt:lpstr>
      <vt:lpstr>Filling out the EP</vt:lpstr>
      <vt:lpstr>Emergency Petition Form</vt:lpstr>
      <vt:lpstr>You need another form!   Certification By Peace Officer</vt:lpstr>
      <vt:lpstr>PowerPoint Presentation</vt:lpstr>
      <vt:lpstr>Filling out the EP – Lessons Learned</vt:lpstr>
      <vt:lpstr>Mental Health Law &amp; the EP Process</vt:lpstr>
      <vt:lpstr>Why Does Timing Matter?</vt:lpstr>
      <vt:lpstr>PowerPoint Presentation</vt:lpstr>
      <vt:lpstr>Voluntary Admission Form</vt:lpstr>
      <vt:lpstr>Voluntary Admission of a Disabled Adult</vt:lpstr>
      <vt:lpstr>Involuntary Psychiatric Hospitalization &amp; Civil Commitment</vt:lpstr>
      <vt:lpstr>Involuntary Psychiatric Hospitalization &amp; Civil Commitment</vt:lpstr>
      <vt:lpstr>Civil Commitment Process</vt:lpstr>
      <vt:lpstr>Civil Commitment Process</vt:lpstr>
      <vt:lpstr>Civil Commitment Process</vt:lpstr>
      <vt:lpstr>Does Civil Commitment Reduce Risk of Future Violence?</vt:lpstr>
      <vt:lpstr>EP vs. ERPO</vt:lpstr>
      <vt:lpstr>Extreme Risk Protective Order (ERPO)</vt:lpstr>
      <vt:lpstr>Should You File an ERPO if Your Patient is Unstable and Has a Firearm?</vt:lpstr>
      <vt:lpstr>ERPOs and Violence Prevention</vt:lpstr>
      <vt:lpstr>ERPOs and Violence Prevention</vt:lpstr>
      <vt:lpstr>ERPOs and Violence Prevention</vt:lpstr>
      <vt:lpstr>References</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Making Sense of the Maryland Mental Health Care System for Youth</dc:title>
  <dc:creator>Emily Frosch</dc:creator>
  <cp:lastModifiedBy>Edwards, Sarah</cp:lastModifiedBy>
  <cp:revision>5</cp:revision>
  <cp:lastPrinted>2022-09-27T21:07:49Z</cp:lastPrinted>
  <dcterms:created xsi:type="dcterms:W3CDTF">2022-08-15T17:51:08Z</dcterms:created>
  <dcterms:modified xsi:type="dcterms:W3CDTF">2022-11-03T10:28:35Z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0x0101006F730A366D49D243AF21A71C323FCFA8</vt:lpwstr>
  </property>
</Properties>
</file>