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4"/>
  </p:sldMasterIdLst>
  <p:notesMasterIdLst>
    <p:notesMasterId r:id="rId46"/>
  </p:notesMasterIdLst>
  <p:sldIdLst>
    <p:sldId id="362" r:id="rId5"/>
    <p:sldId id="405" r:id="rId6"/>
    <p:sldId id="438" r:id="rId7"/>
    <p:sldId id="439" r:id="rId8"/>
    <p:sldId id="384" r:id="rId9"/>
    <p:sldId id="389" r:id="rId10"/>
    <p:sldId id="463" r:id="rId11"/>
    <p:sldId id="459" r:id="rId12"/>
    <p:sldId id="460" r:id="rId13"/>
    <p:sldId id="464" r:id="rId14"/>
    <p:sldId id="433" r:id="rId15"/>
    <p:sldId id="458" r:id="rId16"/>
    <p:sldId id="290" r:id="rId17"/>
    <p:sldId id="308" r:id="rId18"/>
    <p:sldId id="309" r:id="rId19"/>
    <p:sldId id="462" r:id="rId20"/>
    <p:sldId id="440" r:id="rId21"/>
    <p:sldId id="271" r:id="rId22"/>
    <p:sldId id="428" r:id="rId23"/>
    <p:sldId id="466" r:id="rId24"/>
    <p:sldId id="451" r:id="rId25"/>
    <p:sldId id="452" r:id="rId26"/>
    <p:sldId id="453" r:id="rId27"/>
    <p:sldId id="454" r:id="rId28"/>
    <p:sldId id="455" r:id="rId29"/>
    <p:sldId id="456" r:id="rId30"/>
    <p:sldId id="414" r:id="rId31"/>
    <p:sldId id="415" r:id="rId32"/>
    <p:sldId id="420" r:id="rId33"/>
    <p:sldId id="421" r:id="rId34"/>
    <p:sldId id="390" r:id="rId35"/>
    <p:sldId id="391" r:id="rId36"/>
    <p:sldId id="392" r:id="rId37"/>
    <p:sldId id="423" r:id="rId38"/>
    <p:sldId id="393" r:id="rId39"/>
    <p:sldId id="394" r:id="rId40"/>
    <p:sldId id="396" r:id="rId41"/>
    <p:sldId id="397" r:id="rId42"/>
    <p:sldId id="398" r:id="rId43"/>
    <p:sldId id="399" r:id="rId44"/>
    <p:sldId id="360"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ie Bettencourt" initials="AB" lastIdx="4" clrIdx="0">
    <p:extLst>
      <p:ext uri="{19B8F6BF-5375-455C-9EA6-DF929625EA0E}">
        <p15:presenceInfo xmlns:p15="http://schemas.microsoft.com/office/powerpoint/2012/main" userId="S-1-5-21-1214440339-484763869-725345543-3782617" providerId="AD"/>
      </p:ext>
    </p:extLst>
  </p:cmAuthor>
  <p:cmAuthor id="2" name="Jami-Lin Williams" initials="JW" lastIdx="21" clrIdx="1">
    <p:extLst>
      <p:ext uri="{19B8F6BF-5375-455C-9EA6-DF929625EA0E}">
        <p15:presenceInfo xmlns:p15="http://schemas.microsoft.com/office/powerpoint/2012/main" userId="S-1-5-21-1214440339-484763869-725345543-41239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3650" autoAdjust="0"/>
  </p:normalViewPr>
  <p:slideViewPr>
    <p:cSldViewPr snapToGrid="0">
      <p:cViewPr varScale="1">
        <p:scale>
          <a:sx n="56" d="100"/>
          <a:sy n="56" d="100"/>
        </p:scale>
        <p:origin x="900" y="40"/>
      </p:cViewPr>
      <p:guideLst>
        <p:guide orient="horz" pos="2160"/>
        <p:guide pos="3840"/>
      </p:guideLst>
    </p:cSldViewPr>
  </p:slideViewPr>
  <p:outlineViewPr>
    <p:cViewPr>
      <p:scale>
        <a:sx n="33" d="100"/>
        <a:sy n="33" d="100"/>
      </p:scale>
      <p:origin x="0" y="-6042"/>
    </p:cViewPr>
  </p:outlin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BE5F71-F015-4BBB-A2DA-9B746064F79C}" type="datetimeFigureOut">
              <a:rPr lang="en-US" smtClean="0"/>
              <a:t>5/18/2021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F27713-1F29-4EDB-A872-FD4C7AE3C741}" type="slidenum">
              <a:rPr lang="en-US" smtClean="0"/>
              <a:t>‹#›</a:t>
            </a:fld>
            <a:endParaRPr lang="en-US"/>
          </a:p>
        </p:txBody>
      </p:sp>
    </p:spTree>
    <p:extLst>
      <p:ext uri="{BB962C8B-B14F-4D97-AF65-F5344CB8AC3E}">
        <p14:creationId xmlns:p14="http://schemas.microsoft.com/office/powerpoint/2010/main" val="257461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F27713-1F29-4EDB-A872-FD4C7AE3C741}" type="slidenum">
              <a:rPr lang="en-US" smtClean="0"/>
              <a:t>1</a:t>
            </a:fld>
            <a:endParaRPr lang="en-US"/>
          </a:p>
        </p:txBody>
      </p:sp>
    </p:spTree>
    <p:extLst>
      <p:ext uri="{BB962C8B-B14F-4D97-AF65-F5344CB8AC3E}">
        <p14:creationId xmlns:p14="http://schemas.microsoft.com/office/powerpoint/2010/main" val="32570777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DD44AA-BD64-4296-A0CE-97602FA590CE}" type="slidenum">
              <a:rPr lang="en-US" smtClean="0"/>
              <a:pPr/>
              <a:t>28</a:t>
            </a:fld>
            <a:endParaRPr lang="en-US"/>
          </a:p>
        </p:txBody>
      </p:sp>
    </p:spTree>
    <p:extLst>
      <p:ext uri="{BB962C8B-B14F-4D97-AF65-F5344CB8AC3E}">
        <p14:creationId xmlns:p14="http://schemas.microsoft.com/office/powerpoint/2010/main" val="739977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F27713-1F29-4EDB-A872-FD4C7AE3C741}" type="slidenum">
              <a:rPr lang="en-US" smtClean="0"/>
              <a:t>29</a:t>
            </a:fld>
            <a:endParaRPr lang="en-US"/>
          </a:p>
        </p:txBody>
      </p:sp>
    </p:spTree>
    <p:extLst>
      <p:ext uri="{BB962C8B-B14F-4D97-AF65-F5344CB8AC3E}">
        <p14:creationId xmlns:p14="http://schemas.microsoft.com/office/powerpoint/2010/main" val="4029251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F27713-1F29-4EDB-A872-FD4C7AE3C741}" type="slidenum">
              <a:rPr lang="en-US" smtClean="0"/>
              <a:t>30</a:t>
            </a:fld>
            <a:endParaRPr lang="en-US"/>
          </a:p>
        </p:txBody>
      </p:sp>
    </p:spTree>
    <p:extLst>
      <p:ext uri="{BB962C8B-B14F-4D97-AF65-F5344CB8AC3E}">
        <p14:creationId xmlns:p14="http://schemas.microsoft.com/office/powerpoint/2010/main" val="527989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43070-2990-FB4D-8EDF-28A8BDABAC41}" type="slidenum">
              <a:rPr lang="en-US" smtClean="0"/>
              <a:t>33</a:t>
            </a:fld>
            <a:endParaRPr lang="en-US"/>
          </a:p>
        </p:txBody>
      </p:sp>
    </p:spTree>
    <p:extLst>
      <p:ext uri="{BB962C8B-B14F-4D97-AF65-F5344CB8AC3E}">
        <p14:creationId xmlns:p14="http://schemas.microsoft.com/office/powerpoint/2010/main" val="3017502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43070-2990-FB4D-8EDF-28A8BDABAC41}" type="slidenum">
              <a:rPr lang="en-US" smtClean="0"/>
              <a:t>37</a:t>
            </a:fld>
            <a:endParaRPr lang="en-US"/>
          </a:p>
        </p:txBody>
      </p:sp>
    </p:spTree>
    <p:extLst>
      <p:ext uri="{BB962C8B-B14F-4D97-AF65-F5344CB8AC3E}">
        <p14:creationId xmlns:p14="http://schemas.microsoft.com/office/powerpoint/2010/main" val="2211147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F27713-1F29-4EDB-A872-FD4C7AE3C741}" type="slidenum">
              <a:rPr lang="en-US" smtClean="0"/>
              <a:t>41</a:t>
            </a:fld>
            <a:endParaRPr lang="en-US"/>
          </a:p>
        </p:txBody>
      </p:sp>
    </p:spTree>
    <p:extLst>
      <p:ext uri="{BB962C8B-B14F-4D97-AF65-F5344CB8AC3E}">
        <p14:creationId xmlns:p14="http://schemas.microsoft.com/office/powerpoint/2010/main" val="832615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4F27713-1F29-4EDB-A872-FD4C7AE3C7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5601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F27713-1F29-4EDB-A872-FD4C7AE3C741}" type="slidenum">
              <a:rPr lang="en-US" smtClean="0"/>
              <a:t>4</a:t>
            </a:fld>
            <a:endParaRPr lang="en-US"/>
          </a:p>
        </p:txBody>
      </p:sp>
    </p:spTree>
    <p:extLst>
      <p:ext uri="{BB962C8B-B14F-4D97-AF65-F5344CB8AC3E}">
        <p14:creationId xmlns:p14="http://schemas.microsoft.com/office/powerpoint/2010/main" val="1759576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F27713-1F29-4EDB-A872-FD4C7AE3C741}" type="slidenum">
              <a:rPr lang="en-US" smtClean="0"/>
              <a:t>5</a:t>
            </a:fld>
            <a:endParaRPr lang="en-US"/>
          </a:p>
        </p:txBody>
      </p:sp>
    </p:spTree>
    <p:extLst>
      <p:ext uri="{BB962C8B-B14F-4D97-AF65-F5344CB8AC3E}">
        <p14:creationId xmlns:p14="http://schemas.microsoft.com/office/powerpoint/2010/main" val="819525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43070-2990-FB4D-8EDF-28A8BDABAC41}" type="slidenum">
              <a:rPr lang="en-US" smtClean="0"/>
              <a:t>14</a:t>
            </a:fld>
            <a:endParaRPr lang="en-US"/>
          </a:p>
        </p:txBody>
      </p:sp>
    </p:spTree>
    <p:extLst>
      <p:ext uri="{BB962C8B-B14F-4D97-AF65-F5344CB8AC3E}">
        <p14:creationId xmlns:p14="http://schemas.microsoft.com/office/powerpoint/2010/main" val="3055633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F27713-1F29-4EDB-A872-FD4C7AE3C741}" type="slidenum">
              <a:rPr lang="en-US" smtClean="0"/>
              <a:t>21</a:t>
            </a:fld>
            <a:endParaRPr lang="en-US"/>
          </a:p>
        </p:txBody>
      </p:sp>
    </p:spTree>
    <p:extLst>
      <p:ext uri="{BB962C8B-B14F-4D97-AF65-F5344CB8AC3E}">
        <p14:creationId xmlns:p14="http://schemas.microsoft.com/office/powerpoint/2010/main" val="1963824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F27713-1F29-4EDB-A872-FD4C7AE3C741}" type="slidenum">
              <a:rPr lang="en-US" smtClean="0"/>
              <a:t>23</a:t>
            </a:fld>
            <a:endParaRPr lang="en-US"/>
          </a:p>
        </p:txBody>
      </p:sp>
    </p:spTree>
    <p:extLst>
      <p:ext uri="{BB962C8B-B14F-4D97-AF65-F5344CB8AC3E}">
        <p14:creationId xmlns:p14="http://schemas.microsoft.com/office/powerpoint/2010/main" val="2657114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F27713-1F29-4EDB-A872-FD4C7AE3C741}" type="slidenum">
              <a:rPr lang="en-US" smtClean="0"/>
              <a:t>24</a:t>
            </a:fld>
            <a:endParaRPr lang="en-US"/>
          </a:p>
        </p:txBody>
      </p:sp>
    </p:spTree>
    <p:extLst>
      <p:ext uri="{BB962C8B-B14F-4D97-AF65-F5344CB8AC3E}">
        <p14:creationId xmlns:p14="http://schemas.microsoft.com/office/powerpoint/2010/main" val="3999036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F27713-1F29-4EDB-A872-FD4C7AE3C741}" type="slidenum">
              <a:rPr lang="en-US" smtClean="0"/>
              <a:t>27</a:t>
            </a:fld>
            <a:endParaRPr lang="en-US"/>
          </a:p>
        </p:txBody>
      </p:sp>
    </p:spTree>
    <p:extLst>
      <p:ext uri="{BB962C8B-B14F-4D97-AF65-F5344CB8AC3E}">
        <p14:creationId xmlns:p14="http://schemas.microsoft.com/office/powerpoint/2010/main" val="21527304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8" name="Rectangle 7"/>
          <p:cNvSpPr/>
          <p:nvPr/>
        </p:nvSpPr>
        <p:spPr>
          <a:xfrm rot="5400000">
            <a:off x="7065767" y="1527802"/>
            <a:ext cx="1927239" cy="7460705"/>
          </a:xfrm>
          <a:prstGeom prst="rect">
            <a:avLst/>
          </a:prstGeom>
          <a:solidFill>
            <a:schemeClr val="tx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800" dirty="0"/>
          </a:p>
        </p:txBody>
      </p:sp>
      <p:sp>
        <p:nvSpPr>
          <p:cNvPr id="7" name="Rectangle 6"/>
          <p:cNvSpPr/>
          <p:nvPr/>
        </p:nvSpPr>
        <p:spPr>
          <a:xfrm>
            <a:off x="397594" y="282945"/>
            <a:ext cx="11362145" cy="38762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818707" y="596830"/>
            <a:ext cx="10458893" cy="3255264"/>
          </a:xfrm>
        </p:spPr>
        <p:txBody>
          <a:bodyPr anchor="t">
            <a:normAutofit/>
          </a:bodyPr>
          <a:lstStyle>
            <a:lvl1pPr algn="l">
              <a:defRPr sz="6000" b="0" i="0" spc="-100" baseline="0">
                <a:solidFill>
                  <a:srgbClr val="FFFFFF"/>
                </a:solidFill>
              </a:defRPr>
            </a:lvl1pPr>
          </a:lstStyle>
          <a:p>
            <a:br>
              <a:rPr lang="en-US" dirty="0"/>
            </a:br>
            <a:r>
              <a:rPr lang="en-US" dirty="0"/>
              <a:t>Maryland BHIPP</a:t>
            </a:r>
            <a:br>
              <a:rPr lang="en-US" dirty="0"/>
            </a:br>
            <a:endParaRPr lang="en-US" dirty="0"/>
          </a:p>
        </p:txBody>
      </p:sp>
      <p:sp>
        <p:nvSpPr>
          <p:cNvPr id="3" name="Subtitle 2"/>
          <p:cNvSpPr>
            <a:spLocks noGrp="1"/>
          </p:cNvSpPr>
          <p:nvPr>
            <p:ph type="subTitle" idx="1" hasCustomPrompt="1"/>
          </p:nvPr>
        </p:nvSpPr>
        <p:spPr>
          <a:xfrm>
            <a:off x="4505325" y="4550734"/>
            <a:ext cx="4943475" cy="1392865"/>
          </a:xfrm>
        </p:spPr>
        <p:txBody>
          <a:bodyPr anchor="ctr">
            <a:normAutofit/>
          </a:bodyPr>
          <a:lstStyle>
            <a:lvl1pPr marL="0" indent="0" algn="l">
              <a:buNone/>
              <a:defRPr sz="2400" b="0" cap="none" spc="0" baseline="0">
                <a:solidFill>
                  <a:schemeClr val="bg1"/>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1-855-MD-BHIPP (632-4477)</a:t>
            </a:r>
          </a:p>
          <a:p>
            <a:r>
              <a:rPr lang="en-US" dirty="0"/>
              <a:t>www.mdbhipp.org</a:t>
            </a:r>
          </a:p>
        </p:txBody>
      </p:sp>
      <p:sp>
        <p:nvSpPr>
          <p:cNvPr id="4" name="Date Placeholder 3"/>
          <p:cNvSpPr>
            <a:spLocks noGrp="1"/>
          </p:cNvSpPr>
          <p:nvPr>
            <p:ph type="dt" sz="half" idx="10"/>
          </p:nvPr>
        </p:nvSpPr>
        <p:spPr/>
        <p:txBody>
          <a:bodyPr/>
          <a:lstStyle/>
          <a:p>
            <a:fld id="{3C352946-8834-419D-873E-83A2D53642A5}"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4C43-4828-4D61-9CE3-F878A80C0143}" type="slidenum">
              <a:rPr lang="en-US" smtClean="0"/>
              <a:t>‹#›</a:t>
            </a:fld>
            <a:endParaRPr lang="en-US"/>
          </a:p>
        </p:txBody>
      </p:sp>
      <p:sp>
        <p:nvSpPr>
          <p:cNvPr id="12" name="Media Placeholder 11">
            <a:extLst>
              <a:ext uri="{FF2B5EF4-FFF2-40B4-BE49-F238E27FC236}">
                <a16:creationId xmlns:a16="http://schemas.microsoft.com/office/drawing/2014/main" id="{26D3E6F9-57D3-4558-AA96-57463CB32C60}"/>
              </a:ext>
            </a:extLst>
          </p:cNvPr>
          <p:cNvSpPr>
            <a:spLocks noGrp="1"/>
          </p:cNvSpPr>
          <p:nvPr>
            <p:ph type="media" sz="quarter" idx="13"/>
          </p:nvPr>
        </p:nvSpPr>
        <p:spPr>
          <a:xfrm>
            <a:off x="413607" y="4294535"/>
            <a:ext cx="3623277" cy="1927963"/>
          </a:xfrm>
        </p:spPr>
        <p:txBody>
          <a:bodyPr/>
          <a:lstStyle/>
          <a:p>
            <a:r>
              <a:rPr lang="en-US"/>
              <a:t>Click icon to add media</a:t>
            </a:r>
            <a:endParaRPr lang="en-US" dirty="0"/>
          </a:p>
        </p:txBody>
      </p:sp>
      <p:pic>
        <p:nvPicPr>
          <p:cNvPr id="11" name="Picture 10">
            <a:extLst>
              <a:ext uri="{FF2B5EF4-FFF2-40B4-BE49-F238E27FC236}">
                <a16:creationId xmlns:a16="http://schemas.microsoft.com/office/drawing/2014/main" id="{BD6DD11F-E10B-42AB-8D9E-FBF01463E1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310" y="4418698"/>
            <a:ext cx="3313870" cy="1656935"/>
          </a:xfrm>
          <a:prstGeom prst="rect">
            <a:avLst/>
          </a:prstGeom>
        </p:spPr>
      </p:pic>
    </p:spTree>
    <p:extLst>
      <p:ext uri="{BB962C8B-B14F-4D97-AF65-F5344CB8AC3E}">
        <p14:creationId xmlns:p14="http://schemas.microsoft.com/office/powerpoint/2010/main" val="887751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57046" y="1494203"/>
            <a:ext cx="11500567" cy="3869595"/>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352946-8834-419D-873E-83A2D53642A5}" type="datetimeFigureOut">
              <a:rPr lang="en-US" smtClean="0"/>
              <a:t>5/18/2021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14632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1471352"/>
            <a:ext cx="2819400" cy="447224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1471353"/>
            <a:ext cx="7315200" cy="3823855"/>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352946-8834-419D-873E-83A2D53642A5}" type="datetimeFigureOut">
              <a:rPr lang="en-US" smtClean="0"/>
              <a:t>5/18/2021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2635407411"/>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C352946-8834-419D-873E-83A2D53642A5}"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3751204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cSld name="Blank">
    <p:bg>
      <p:bgPr>
        <a:solidFill>
          <a:schemeClr val="accent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32672" y="1829962"/>
            <a:ext cx="3126656" cy="3198076"/>
          </a:xfrm>
          <a:prstGeom prst="rect">
            <a:avLst/>
          </a:prstGeom>
        </p:spPr>
      </p:pic>
      <p:sp>
        <p:nvSpPr>
          <p:cNvPr id="3" name="TextBox 2"/>
          <p:cNvSpPr txBox="1"/>
          <p:nvPr userDrawn="1"/>
        </p:nvSpPr>
        <p:spPr>
          <a:xfrm>
            <a:off x="266007" y="5136840"/>
            <a:ext cx="9282546" cy="1323439"/>
          </a:xfrm>
          <a:prstGeom prst="rect">
            <a:avLst/>
          </a:prstGeom>
          <a:noFill/>
        </p:spPr>
        <p:txBody>
          <a:bodyPr wrap="square" rtlCol="0">
            <a:spAutoFit/>
          </a:bodyPr>
          <a:lstStyle/>
          <a:p>
            <a:r>
              <a:rPr lang="en-US" sz="8000" dirty="0">
                <a:solidFill>
                  <a:schemeClr val="tx2"/>
                </a:solidFill>
              </a:rPr>
              <a:t>Welcome!</a:t>
            </a:r>
          </a:p>
        </p:txBody>
      </p:sp>
    </p:spTree>
    <p:extLst>
      <p:ext uri="{BB962C8B-B14F-4D97-AF65-F5344CB8AC3E}">
        <p14:creationId xmlns:p14="http://schemas.microsoft.com/office/powerpoint/2010/main" val="535475676"/>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3C352946-8834-419D-873E-83A2D53642A5}" type="datetimeFigureOut">
              <a:rPr lang="en-US" smtClean="0"/>
              <a:t>5/18/2021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474C43-4828-4D61-9CE3-F878A80C0143}" type="slidenum">
              <a:rPr lang="en-US" smtClean="0"/>
              <a:t>‹#›</a:t>
            </a:fld>
            <a:endParaRPr lang="en-US"/>
          </a:p>
        </p:txBody>
      </p:sp>
      <p:sp>
        <p:nvSpPr>
          <p:cNvPr id="6" name="Rectangle 5"/>
          <p:cNvSpPr/>
          <p:nvPr userDrawn="1"/>
        </p:nvSpPr>
        <p:spPr>
          <a:xfrm>
            <a:off x="375426" y="287383"/>
            <a:ext cx="11394208" cy="966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49624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352946-8834-419D-873E-83A2D53642A5}" type="datetimeFigureOut">
              <a:rPr lang="en-US" smtClean="0"/>
              <a:t>5/18/2021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3776056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352946-8834-419D-873E-83A2D53642A5}" type="datetimeFigureOut">
              <a:rPr lang="en-US" smtClean="0"/>
              <a:t>5/18/2021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474C43-4828-4D61-9CE3-F878A80C0143}" type="slidenum">
              <a:rPr lang="en-US" smtClean="0"/>
              <a:t>‹#›</a:t>
            </a:fld>
            <a:endParaRPr lang="en-US"/>
          </a:p>
        </p:txBody>
      </p:sp>
      <p:sp>
        <p:nvSpPr>
          <p:cNvPr id="6" name="Rectangle 5"/>
          <p:cNvSpPr/>
          <p:nvPr/>
        </p:nvSpPr>
        <p:spPr>
          <a:xfrm>
            <a:off x="375426" y="287383"/>
            <a:ext cx="11394208" cy="966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FDBE1BB-BE1C-44EA-AEF3-57CA06D2F605}"/>
              </a:ext>
            </a:extLst>
          </p:cNvPr>
          <p:cNvSpPr/>
          <p:nvPr userDrawn="1"/>
        </p:nvSpPr>
        <p:spPr>
          <a:xfrm>
            <a:off x="375426" y="287383"/>
            <a:ext cx="11394208" cy="966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695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352946-8834-419D-873E-83A2D53642A5}"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4C43-4828-4D61-9CE3-F878A80C0143}" type="slidenum">
              <a:rPr lang="en-US" smtClean="0"/>
              <a:t>‹#›</a:t>
            </a:fld>
            <a:endParaRPr lang="en-US"/>
          </a:p>
        </p:txBody>
      </p:sp>
      <p:pic>
        <p:nvPicPr>
          <p:cNvPr id="7" name="Picture 6">
            <a:extLst>
              <a:ext uri="{FF2B5EF4-FFF2-40B4-BE49-F238E27FC236}">
                <a16:creationId xmlns:a16="http://schemas.microsoft.com/office/drawing/2014/main" id="{8504155B-ABD3-4666-8EE3-0FBB485BAEF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50560" y="6230963"/>
            <a:ext cx="1489275" cy="400165"/>
          </a:xfrm>
          <a:prstGeom prst="rect">
            <a:avLst/>
          </a:prstGeom>
        </p:spPr>
      </p:pic>
      <p:pic>
        <p:nvPicPr>
          <p:cNvPr id="8" name="Picture 7">
            <a:extLst>
              <a:ext uri="{FF2B5EF4-FFF2-40B4-BE49-F238E27FC236}">
                <a16:creationId xmlns:a16="http://schemas.microsoft.com/office/drawing/2014/main" id="{BDEC224B-DB38-46DB-9A1A-E6D6C205E560}"/>
              </a:ext>
            </a:extLst>
          </p:cNvPr>
          <p:cNvPicPr>
            <a:picLocks noChangeAspect="1"/>
          </p:cNvPicPr>
          <p:nvPr userDrawn="1"/>
        </p:nvPicPr>
        <p:blipFill>
          <a:blip r:embed="rId3"/>
          <a:stretch>
            <a:fillRect/>
          </a:stretch>
        </p:blipFill>
        <p:spPr>
          <a:xfrm>
            <a:off x="5169326" y="6252043"/>
            <a:ext cx="926672" cy="469433"/>
          </a:xfrm>
          <a:prstGeom prst="rect">
            <a:avLst/>
          </a:prstGeom>
        </p:spPr>
      </p:pic>
      <p:pic>
        <p:nvPicPr>
          <p:cNvPr id="9" name="Picture 8">
            <a:extLst>
              <a:ext uri="{FF2B5EF4-FFF2-40B4-BE49-F238E27FC236}">
                <a16:creationId xmlns:a16="http://schemas.microsoft.com/office/drawing/2014/main" id="{BA743AD2-2114-43BB-A2E5-52BF5FB7D3B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692879" y="6215145"/>
            <a:ext cx="1295400" cy="431800"/>
          </a:xfrm>
          <a:prstGeom prst="rect">
            <a:avLst/>
          </a:prstGeom>
        </p:spPr>
      </p:pic>
    </p:spTree>
    <p:extLst>
      <p:ext uri="{BB962C8B-B14F-4D97-AF65-F5344CB8AC3E}">
        <p14:creationId xmlns:p14="http://schemas.microsoft.com/office/powerpoint/2010/main" val="3163294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232" y="1506266"/>
            <a:ext cx="73152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6232" y="5063282"/>
            <a:ext cx="73152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352946-8834-419D-873E-83A2D53642A5}"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49000512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75426" y="1474306"/>
            <a:ext cx="6740269" cy="4515013"/>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03621" y="1474307"/>
            <a:ext cx="4312953" cy="3155883"/>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C352946-8834-419D-873E-83A2D53642A5}" type="datetimeFigureOut">
              <a:rPr lang="en-US" smtClean="0"/>
              <a:t>5/18/2021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2980070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75148" y="1380679"/>
            <a:ext cx="347472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93192" y="2289016"/>
            <a:ext cx="347472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1740" y="1380679"/>
            <a:ext cx="347472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81740" y="2338832"/>
            <a:ext cx="3474720" cy="3973545"/>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3C352946-8834-419D-873E-83A2D53642A5}" type="datetimeFigureOut">
              <a:rPr lang="en-US" smtClean="0"/>
              <a:t>5/18/2021</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2401617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352946-8834-419D-873E-83A2D53642A5}" type="datetimeFigureOut">
              <a:rPr lang="en-US" smtClean="0"/>
              <a:t>5/18/2021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2042542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5425" y="1500447"/>
            <a:ext cx="283464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3867912" y="1512916"/>
            <a:ext cx="7902909" cy="3815542"/>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62924" y="3851686"/>
            <a:ext cx="2834640" cy="2341296"/>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C352946-8834-419D-873E-83A2D53642A5}" type="datetimeFigureOut">
              <a:rPr lang="en-US" smtClean="0"/>
              <a:t>5/18/2021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2922370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5425" y="1376794"/>
            <a:ext cx="283464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12772" y="1487978"/>
            <a:ext cx="8028275" cy="3699165"/>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75425" y="3664798"/>
            <a:ext cx="283464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C352946-8834-419D-873E-83A2D53642A5}" type="datetimeFigureOut">
              <a:rPr lang="en-US" smtClean="0"/>
              <a:t>5/18/2021</a:t>
            </a:fld>
            <a:endParaRPr lang="en-US"/>
          </a:p>
        </p:txBody>
      </p:sp>
      <p:sp>
        <p:nvSpPr>
          <p:cNvPr id="9" name="Footer Placeholder 8"/>
          <p:cNvSpPr>
            <a:spLocks noGrp="1"/>
          </p:cNvSpPr>
          <p:nvPr>
            <p:ph type="ftr" sz="quarter" idx="11"/>
          </p:nvPr>
        </p:nvSpPr>
        <p:spPr>
          <a:xfrm>
            <a:off x="3499102" y="6356352"/>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2450621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5551108" y="-4990077"/>
            <a:ext cx="1089785" cy="115005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800" dirty="0"/>
          </a:p>
        </p:txBody>
      </p:sp>
      <p:sp>
        <p:nvSpPr>
          <p:cNvPr id="2" name="Title Placeholder 1"/>
          <p:cNvSpPr>
            <a:spLocks noGrp="1"/>
          </p:cNvSpPr>
          <p:nvPr>
            <p:ph type="title"/>
          </p:nvPr>
        </p:nvSpPr>
        <p:spPr>
          <a:xfrm>
            <a:off x="630841" y="305554"/>
            <a:ext cx="10553627" cy="90930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5715" y="1463041"/>
            <a:ext cx="11500567" cy="38695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88777" y="6412006"/>
            <a:ext cx="1883668" cy="309470"/>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3C352946-8834-419D-873E-83A2D53642A5}" type="datetimeFigureOut">
              <a:rPr lang="en-US" smtClean="0"/>
              <a:t>5/18/2021</a:t>
            </a:fld>
            <a:endParaRPr lang="en-US"/>
          </a:p>
        </p:txBody>
      </p:sp>
      <p:sp>
        <p:nvSpPr>
          <p:cNvPr id="5" name="Footer Placeholder 4"/>
          <p:cNvSpPr>
            <a:spLocks noGrp="1"/>
          </p:cNvSpPr>
          <p:nvPr>
            <p:ph type="ftr" sz="quarter" idx="3"/>
          </p:nvPr>
        </p:nvSpPr>
        <p:spPr>
          <a:xfrm>
            <a:off x="3869268" y="6412006"/>
            <a:ext cx="5911517" cy="309470"/>
          </a:xfrm>
          <a:prstGeom prst="rect">
            <a:avLst/>
          </a:prstGeom>
        </p:spPr>
        <p:txBody>
          <a:bodyPr vert="horz" lIns="91440" tIns="45720" rIns="91440" bIns="45720" rtlCol="0" anchor="ctr"/>
          <a:lstStyle>
            <a:lvl1pPr algn="l">
              <a:defRPr sz="1800">
                <a:solidFill>
                  <a:schemeClr val="tx1"/>
                </a:solidFill>
              </a:defRPr>
            </a:lvl1pPr>
          </a:lstStyle>
          <a:p>
            <a:endParaRPr lang="en-US"/>
          </a:p>
        </p:txBody>
      </p:sp>
      <p:sp>
        <p:nvSpPr>
          <p:cNvPr id="6" name="Slide Number Placeholder 5"/>
          <p:cNvSpPr>
            <a:spLocks noGrp="1"/>
          </p:cNvSpPr>
          <p:nvPr>
            <p:ph type="sldNum" sz="quarter" idx="4"/>
          </p:nvPr>
        </p:nvSpPr>
        <p:spPr>
          <a:xfrm>
            <a:off x="375426" y="6412006"/>
            <a:ext cx="1154116" cy="309470"/>
          </a:xfrm>
          <a:prstGeom prst="rect">
            <a:avLst/>
          </a:prstGeom>
        </p:spPr>
        <p:txBody>
          <a:bodyPr vert="horz" lIns="91440" tIns="45720" rIns="91440" bIns="45720" rtlCol="0" anchor="ctr"/>
          <a:lstStyle>
            <a:lvl1pPr algn="r">
              <a:defRPr sz="1100" b="1">
                <a:solidFill>
                  <a:schemeClr val="accent1"/>
                </a:solidFill>
              </a:defRPr>
            </a:lvl1pPr>
          </a:lstStyle>
          <a:p>
            <a:fld id="{1D474C43-4828-4D61-9CE3-F878A80C0143}" type="slidenum">
              <a:rPr lang="en-US" smtClean="0"/>
              <a:t>‹#›</a:t>
            </a:fld>
            <a:endParaRPr lang="en-US"/>
          </a:p>
        </p:txBody>
      </p:sp>
      <p:pic>
        <p:nvPicPr>
          <p:cNvPr id="9" name="Picture 8">
            <a:extLst>
              <a:ext uri="{FF2B5EF4-FFF2-40B4-BE49-F238E27FC236}">
                <a16:creationId xmlns:a16="http://schemas.microsoft.com/office/drawing/2014/main" id="{D56B457A-4BDE-4814-B81C-F2BDBAD80550}"/>
              </a:ext>
            </a:extLst>
          </p:cNvPr>
          <p:cNvPicPr>
            <a:picLocks noChangeAspect="1"/>
          </p:cNvPicPr>
          <p:nvPr/>
        </p:nvPicPr>
        <p:blipFill>
          <a:blip r:embed="rId17" cstate="print">
            <a:extLst>
              <a:ext uri="{28A0092B-C50C-407E-A947-70E740481C1C}">
                <a14:useLocalDpi xmlns:a14="http://schemas.microsoft.com/office/drawing/2010/main" val="0"/>
              </a:ext>
            </a:extLst>
          </a:blip>
          <a:srcRect/>
          <a:stretch/>
        </p:blipFill>
        <p:spPr>
          <a:xfrm>
            <a:off x="9769169" y="5620201"/>
            <a:ext cx="2202549" cy="1101275"/>
          </a:xfrm>
          <a:prstGeom prst="rect">
            <a:avLst/>
          </a:prstGeom>
        </p:spPr>
      </p:pic>
    </p:spTree>
    <p:extLst>
      <p:ext uri="{BB962C8B-B14F-4D97-AF65-F5344CB8AC3E}">
        <p14:creationId xmlns:p14="http://schemas.microsoft.com/office/powerpoint/2010/main" val="1065358456"/>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685" r:id="rId14"/>
    <p:sldLayoutId id="2147483686" r:id="rId15"/>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5.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url?sa=i&amp;rct=j&amp;q=&amp;esrc=s&amp;source=images&amp;cd=&amp;cad=rja&amp;uact=8&amp;docid=PembcF8Rbb2VNM&amp;tbnid=THSn9wZxATTtxM:&amp;ved=0CAUQjRw&amp;url=http://perform-360.com/the-fucked-up-duality-of-low-carb/&amp;ei=RLhpU-zjIKmc8gG9roGwCA&amp;psig=AFQjCNFRvzl9F3Mp82RbcI0qiXj48HuK2Q&amp;ust=1399523732077750"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hyperlink" Target="https://nam02.safelinks.protection.outlook.com/?url=http%3A%2F%2Fwww.hrsa.gov%2F&amp;data=02%7C01%7Cjwill218%40jhu.edu%7C61e8a63f8f2d4d3007d608d82e781ebc%7C9fa4f438b1e6473b803f86f8aedf0dec%7C0%7C0%7C637310441043761056&amp;sdata=8wy%2B5rHqwU4ZsIebiR%2BqzT8Ro8XW9NbP0cBGLBQr0wQ%3D&amp;reserved=0" TargetMode="External"/><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3" Type="http://schemas.openxmlformats.org/officeDocument/2006/relationships/hyperlink" Target="https://mdbhipp.org/covid-19-resources.html" TargetMode="External"/><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2129" y="571500"/>
            <a:ext cx="10744200" cy="3639796"/>
          </a:xfrm>
        </p:spPr>
        <p:txBody>
          <a:bodyPr anchor="ctr">
            <a:normAutofit fontScale="90000"/>
          </a:bodyPr>
          <a:lstStyle/>
          <a:p>
            <a:r>
              <a:rPr lang="en-US" sz="3700" dirty="0"/>
              <a:t>Maryland Behavioral Health Integration in Pediatric Primary Care (MD BHIPP)</a:t>
            </a:r>
            <a:br>
              <a:rPr lang="en-US" sz="4000" dirty="0"/>
            </a:br>
            <a:br>
              <a:rPr lang="en-US" sz="3600" dirty="0"/>
            </a:br>
            <a:r>
              <a:rPr lang="en-US" sz="3300" i="1" dirty="0"/>
              <a:t>Addressing Child and Adolescent Depression in the Primary Care Setting</a:t>
            </a:r>
            <a:br>
              <a:rPr lang="en-US" sz="2700" i="1" dirty="0"/>
            </a:br>
            <a:r>
              <a:rPr lang="en-US" sz="2700" i="1" dirty="0"/>
              <a:t>BHIPP Resilience Break</a:t>
            </a:r>
            <a:br>
              <a:rPr lang="en-US" sz="2700" i="1" dirty="0"/>
            </a:br>
            <a:r>
              <a:rPr lang="en-US" sz="2700" i="1" dirty="0"/>
              <a:t>May 20th, 2021, 12:30 PM</a:t>
            </a:r>
            <a:br>
              <a:rPr lang="en-US" sz="2800" i="1" dirty="0"/>
            </a:br>
            <a:br>
              <a:rPr lang="en-US" sz="2800" i="1" dirty="0">
                <a:solidFill>
                  <a:schemeClr val="bg1"/>
                </a:solidFill>
              </a:rPr>
            </a:br>
            <a:r>
              <a:rPr lang="en-US" sz="2700" i="1" dirty="0">
                <a:solidFill>
                  <a:schemeClr val="bg1"/>
                </a:solidFill>
              </a:rPr>
              <a:t>Mark A. Riddle, MD</a:t>
            </a:r>
            <a:br>
              <a:rPr lang="en-US" sz="2700" i="1" dirty="0">
                <a:solidFill>
                  <a:schemeClr val="bg1"/>
                </a:solidFill>
              </a:rPr>
            </a:br>
            <a:r>
              <a:rPr lang="en-US" sz="2700" i="1" dirty="0">
                <a:solidFill>
                  <a:schemeClr val="bg1"/>
                </a:solidFill>
              </a:rPr>
              <a:t>Professor of Psychiatry &amp; Pediatrics</a:t>
            </a:r>
            <a:br>
              <a:rPr lang="en-US" sz="2700" i="1" dirty="0">
                <a:solidFill>
                  <a:schemeClr val="bg1"/>
                </a:solidFill>
              </a:rPr>
            </a:br>
            <a:r>
              <a:rPr lang="en-US" sz="2700" i="1" dirty="0">
                <a:solidFill>
                  <a:schemeClr val="bg1"/>
                </a:solidFill>
              </a:rPr>
              <a:t>Johns Hopkins University School of Medicine</a:t>
            </a:r>
            <a:br>
              <a:rPr lang="en-US" sz="2800" i="1" dirty="0">
                <a:solidFill>
                  <a:schemeClr val="bg1"/>
                </a:solidFill>
              </a:rPr>
            </a:br>
            <a:endParaRPr lang="en-US" sz="2800" i="1" dirty="0"/>
          </a:p>
        </p:txBody>
      </p:sp>
      <p:sp>
        <p:nvSpPr>
          <p:cNvPr id="6" name="Rectangle 5">
            <a:extLst>
              <a:ext uri="{FF2B5EF4-FFF2-40B4-BE49-F238E27FC236}">
                <a16:creationId xmlns:a16="http://schemas.microsoft.com/office/drawing/2014/main" id="{434557BB-AEA6-43E5-B006-9B63C1A1C950}"/>
              </a:ext>
            </a:extLst>
          </p:cNvPr>
          <p:cNvSpPr/>
          <p:nvPr/>
        </p:nvSpPr>
        <p:spPr>
          <a:xfrm>
            <a:off x="4653063" y="4581639"/>
            <a:ext cx="7013642" cy="1314206"/>
          </a:xfrm>
          <a:prstGeom prst="rect">
            <a:avLst/>
          </a:prstGeom>
        </p:spPr>
        <p:txBody>
          <a:bodyPr wrap="square">
            <a:spAutoFit/>
          </a:bodyPr>
          <a:lstStyle/>
          <a:p>
            <a:pPr lvl="0">
              <a:lnSpc>
                <a:spcPct val="90000"/>
              </a:lnSpc>
              <a:spcBef>
                <a:spcPts val="1200"/>
              </a:spcBef>
              <a:buClr>
                <a:srgbClr val="C00000"/>
              </a:buClr>
            </a:pPr>
            <a:r>
              <a:rPr lang="en-US" sz="2200" dirty="0">
                <a:solidFill>
                  <a:srgbClr val="FFFFFF"/>
                </a:solidFill>
              </a:rPr>
              <a:t>1-855-MD-BHIPP (632-4477)</a:t>
            </a:r>
          </a:p>
          <a:p>
            <a:pPr lvl="0">
              <a:lnSpc>
                <a:spcPct val="90000"/>
              </a:lnSpc>
              <a:spcBef>
                <a:spcPts val="1200"/>
              </a:spcBef>
              <a:buClr>
                <a:srgbClr val="C00000"/>
              </a:buClr>
            </a:pPr>
            <a:r>
              <a:rPr lang="en-US" sz="2200" dirty="0">
                <a:solidFill>
                  <a:srgbClr val="FFFFFF"/>
                </a:solidFill>
              </a:rPr>
              <a:t>www.mdbhipp.org</a:t>
            </a:r>
          </a:p>
          <a:p>
            <a:pPr lvl="0">
              <a:lnSpc>
                <a:spcPct val="90000"/>
              </a:lnSpc>
              <a:spcBef>
                <a:spcPts val="1200"/>
              </a:spcBef>
              <a:buClr>
                <a:srgbClr val="C00000"/>
              </a:buClr>
            </a:pPr>
            <a:r>
              <a:rPr lang="en-US" sz="2200" dirty="0">
                <a:solidFill>
                  <a:srgbClr val="FFFFFF"/>
                </a:solidFill>
              </a:rPr>
              <a:t>Follow us on Facebook, LinkedIn, and Twitter! @MDBHIPP </a:t>
            </a:r>
          </a:p>
        </p:txBody>
      </p:sp>
    </p:spTree>
    <p:extLst>
      <p:ext uri="{BB962C8B-B14F-4D97-AF65-F5344CB8AC3E}">
        <p14:creationId xmlns:p14="http://schemas.microsoft.com/office/powerpoint/2010/main" val="2110268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Demoralization</a:t>
            </a:r>
          </a:p>
        </p:txBody>
      </p:sp>
      <p:sp>
        <p:nvSpPr>
          <p:cNvPr id="3" name="Content Placeholder 2"/>
          <p:cNvSpPr>
            <a:spLocks noGrp="1"/>
          </p:cNvSpPr>
          <p:nvPr>
            <p:ph idx="4294967295"/>
          </p:nvPr>
        </p:nvSpPr>
        <p:spPr>
          <a:xfrm>
            <a:off x="630841" y="1546906"/>
            <a:ext cx="10698163" cy="4187825"/>
          </a:xfrm>
        </p:spPr>
        <p:txBody>
          <a:bodyPr>
            <a:noAutofit/>
          </a:bodyPr>
          <a:lstStyle/>
          <a:p>
            <a:pPr marL="0" indent="0">
              <a:buNone/>
            </a:pPr>
            <a:r>
              <a:rPr lang="en-US" sz="3200" dirty="0">
                <a:solidFill>
                  <a:schemeClr val="tx1"/>
                </a:solidFill>
              </a:rPr>
              <a:t>Understandable reaction to troubling circumstances</a:t>
            </a:r>
          </a:p>
          <a:p>
            <a:pPr marL="0" indent="0">
              <a:buNone/>
            </a:pPr>
            <a:r>
              <a:rPr lang="en-US" sz="3200" i="1" dirty="0">
                <a:solidFill>
                  <a:schemeClr val="tx1"/>
                </a:solidFill>
              </a:rPr>
              <a:t>Diminished interest or pleasure is </a:t>
            </a:r>
            <a:r>
              <a:rPr lang="en-US" sz="3200" i="1" u="sng" dirty="0">
                <a:solidFill>
                  <a:schemeClr val="tx1"/>
                </a:solidFill>
              </a:rPr>
              <a:t>not</a:t>
            </a:r>
            <a:r>
              <a:rPr lang="en-US" sz="3200" i="1" dirty="0">
                <a:solidFill>
                  <a:schemeClr val="tx1"/>
                </a:solidFill>
              </a:rPr>
              <a:t> present </a:t>
            </a:r>
          </a:p>
          <a:p>
            <a:pPr marL="0" indent="0">
              <a:buNone/>
            </a:pPr>
            <a:r>
              <a:rPr lang="en-US" sz="3200" dirty="0">
                <a:solidFill>
                  <a:schemeClr val="tx1"/>
                </a:solidFill>
              </a:rPr>
              <a:t>Useful concept for most preteens with low mood/irritability</a:t>
            </a:r>
          </a:p>
          <a:p>
            <a:pPr marL="0" indent="0">
              <a:buNone/>
            </a:pPr>
            <a:r>
              <a:rPr lang="en-US" sz="3200" dirty="0">
                <a:solidFill>
                  <a:schemeClr val="tx1"/>
                </a:solidFill>
              </a:rPr>
              <a:t>---------------------------------------------------------------------</a:t>
            </a:r>
          </a:p>
          <a:p>
            <a:pPr marL="0" indent="0">
              <a:buNone/>
            </a:pPr>
            <a:r>
              <a:rPr lang="en-US" sz="3200" dirty="0">
                <a:solidFill>
                  <a:schemeClr val="tx1"/>
                </a:solidFill>
              </a:rPr>
              <a:t>Not a DSM-5 diagnosis, but is an ICD-10 diagnosis</a:t>
            </a:r>
          </a:p>
          <a:p>
            <a:pPr marL="0" indent="0">
              <a:buNone/>
            </a:pPr>
            <a:r>
              <a:rPr lang="en-US" sz="3200" dirty="0">
                <a:solidFill>
                  <a:schemeClr val="tx1"/>
                </a:solidFill>
              </a:rPr>
              <a:t>Explanation for placebo response of 50% in depression studies?</a:t>
            </a:r>
          </a:p>
          <a:p>
            <a:pPr marL="0" indent="0">
              <a:buNone/>
            </a:pPr>
            <a:r>
              <a:rPr lang="en-US" sz="3200" dirty="0">
                <a:solidFill>
                  <a:schemeClr val="tx1"/>
                </a:solidFill>
              </a:rPr>
              <a:t>Think COVID-19 pandemic (and low motivation)</a:t>
            </a:r>
          </a:p>
        </p:txBody>
      </p:sp>
    </p:spTree>
    <p:extLst>
      <p:ext uri="{BB962C8B-B14F-4D97-AF65-F5344CB8AC3E}">
        <p14:creationId xmlns:p14="http://schemas.microsoft.com/office/powerpoint/2010/main" val="545536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7410" name="Object 10"/>
          <p:cNvGraphicFramePr>
            <a:graphicFrameLocks noChangeAspect="1"/>
          </p:cNvGraphicFramePr>
          <p:nvPr>
            <p:extLst>
              <p:ext uri="{D42A27DB-BD31-4B8C-83A1-F6EECF244321}">
                <p14:modId xmlns:p14="http://schemas.microsoft.com/office/powerpoint/2010/main" val="152787925"/>
              </p:ext>
            </p:extLst>
          </p:nvPr>
        </p:nvGraphicFramePr>
        <p:xfrm>
          <a:off x="2756276" y="1338943"/>
          <a:ext cx="8428192" cy="6149294"/>
        </p:xfrm>
        <a:graphic>
          <a:graphicData uri="http://schemas.openxmlformats.org/presentationml/2006/ole">
            <mc:AlternateContent xmlns:mc="http://schemas.openxmlformats.org/markup-compatibility/2006">
              <mc:Choice xmlns:v="urn:schemas-microsoft-com:vml" Requires="v">
                <p:oleObj spid="_x0000_s1068" name="Chart" r:id="rId3" imgW="9013220" imgH="6369945" progId="MSGraph.Chart.8">
                  <p:embed followColorScheme="full"/>
                </p:oleObj>
              </mc:Choice>
              <mc:Fallback>
                <p:oleObj name="Chart" r:id="rId3" imgW="9013220" imgH="6369945" progId="MSGraph.Chart.8">
                  <p:embed followColorScheme="full"/>
                  <p:pic>
                    <p:nvPicPr>
                      <p:cNvPr id="17410" name="Object 10"/>
                      <p:cNvPicPr>
                        <a:picLocks noChangeAspect="1" noChangeArrowheads="1"/>
                      </p:cNvPicPr>
                      <p:nvPr/>
                    </p:nvPicPr>
                    <p:blipFill>
                      <a:blip r:embed="rId4"/>
                      <a:srcRect/>
                      <a:stretch>
                        <a:fillRect/>
                      </a:stretch>
                    </p:blipFill>
                    <p:spPr bwMode="auto">
                      <a:xfrm>
                        <a:off x="2756276" y="1338943"/>
                        <a:ext cx="8428192" cy="6149294"/>
                      </a:xfrm>
                      <a:prstGeom prst="rect">
                        <a:avLst/>
                      </a:prstGeom>
                      <a:noFill/>
                      <a:ln>
                        <a:noFill/>
                      </a:ln>
                    </p:spPr>
                  </p:pic>
                </p:oleObj>
              </mc:Fallback>
            </mc:AlternateContent>
          </a:graphicData>
        </a:graphic>
      </p:graphicFrame>
      <p:sp>
        <p:nvSpPr>
          <p:cNvPr id="1714179" name="Text Box 3">
            <a:extLst>
              <a:ext uri="{FF2B5EF4-FFF2-40B4-BE49-F238E27FC236}">
                <a16:creationId xmlns:a16="http://schemas.microsoft.com/office/drawing/2014/main" id="{90A75AD6-14EE-4009-865A-A6D22BC4DD0F}"/>
              </a:ext>
            </a:extLst>
          </p:cNvPr>
          <p:cNvSpPr txBox="1">
            <a:spLocks noChangeArrowheads="1"/>
          </p:cNvSpPr>
          <p:nvPr/>
        </p:nvSpPr>
        <p:spPr bwMode="gray">
          <a:xfrm rot="16200000">
            <a:off x="753270" y="3078162"/>
            <a:ext cx="23955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2000" b="1" dirty="0">
                <a:solidFill>
                  <a:srgbClr val="000000"/>
                </a:solidFill>
              </a:rPr>
              <a:t>Average Number of Suicides</a:t>
            </a:r>
          </a:p>
        </p:txBody>
      </p:sp>
      <p:sp>
        <p:nvSpPr>
          <p:cNvPr id="1714180" name="Text Box 4">
            <a:extLst>
              <a:ext uri="{FF2B5EF4-FFF2-40B4-BE49-F238E27FC236}">
                <a16:creationId xmlns:a16="http://schemas.microsoft.com/office/drawing/2014/main" id="{653D010F-18EF-4858-BD54-73878D8246F6}"/>
              </a:ext>
            </a:extLst>
          </p:cNvPr>
          <p:cNvSpPr txBox="1">
            <a:spLocks noChangeArrowheads="1"/>
          </p:cNvSpPr>
          <p:nvPr/>
        </p:nvSpPr>
        <p:spPr bwMode="gray">
          <a:xfrm>
            <a:off x="5634037" y="5983741"/>
            <a:ext cx="923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b="1" dirty="0">
                <a:solidFill>
                  <a:srgbClr val="000000"/>
                </a:solidFill>
              </a:rPr>
              <a:t>Age</a:t>
            </a:r>
          </a:p>
        </p:txBody>
      </p:sp>
      <p:sp>
        <p:nvSpPr>
          <p:cNvPr id="1714181" name="Rectangle 5">
            <a:extLst>
              <a:ext uri="{FF2B5EF4-FFF2-40B4-BE49-F238E27FC236}">
                <a16:creationId xmlns:a16="http://schemas.microsoft.com/office/drawing/2014/main" id="{AE983BC3-BD3E-4F3A-9B31-0CF424DDDA87}"/>
              </a:ext>
            </a:extLst>
          </p:cNvPr>
          <p:cNvSpPr>
            <a:spLocks noChangeArrowheads="1"/>
          </p:cNvSpPr>
          <p:nvPr/>
        </p:nvSpPr>
        <p:spPr bwMode="gray">
          <a:xfrm>
            <a:off x="10216564" y="6534150"/>
            <a:ext cx="35618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defRPr/>
            </a:pPr>
            <a:r>
              <a:rPr lang="en-US" altLang="en-US" sz="900" b="1">
                <a:solidFill>
                  <a:srgbClr val="000000"/>
                </a:solidFill>
              </a:rPr>
              <a:t>E26</a:t>
            </a:r>
          </a:p>
        </p:txBody>
      </p:sp>
      <p:sp>
        <p:nvSpPr>
          <p:cNvPr id="1714182" name="Rectangle 6">
            <a:extLst>
              <a:ext uri="{FF2B5EF4-FFF2-40B4-BE49-F238E27FC236}">
                <a16:creationId xmlns:a16="http://schemas.microsoft.com/office/drawing/2014/main" id="{0B062834-FE04-4943-9DBC-54748F30F621}"/>
              </a:ext>
            </a:extLst>
          </p:cNvPr>
          <p:cNvSpPr>
            <a:spLocks noChangeArrowheads="1"/>
          </p:cNvSpPr>
          <p:nvPr/>
        </p:nvSpPr>
        <p:spPr bwMode="gray">
          <a:xfrm>
            <a:off x="1600200" y="6470650"/>
            <a:ext cx="4003084"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90000"/>
              </a:lnSpc>
              <a:defRPr/>
            </a:pPr>
            <a:r>
              <a:rPr lang="en-US" altLang="en-US" sz="1600" b="1">
                <a:solidFill>
                  <a:srgbClr val="000000"/>
                </a:solidFill>
              </a:rPr>
              <a:t>CDC 2008 (WISQARS) (reviewed 01/24/2008)</a:t>
            </a:r>
          </a:p>
        </p:txBody>
      </p:sp>
      <p:sp>
        <p:nvSpPr>
          <p:cNvPr id="17416" name="Rectangle 8"/>
          <p:cNvSpPr>
            <a:spLocks noGrp="1" noChangeArrowheads="1"/>
          </p:cNvSpPr>
          <p:nvPr>
            <p:ph type="title"/>
          </p:nvPr>
        </p:nvSpPr>
        <p:spPr/>
        <p:txBody>
          <a:bodyPr/>
          <a:lstStyle/>
          <a:p>
            <a:pPr algn="ctr">
              <a:lnSpc>
                <a:spcPct val="85000"/>
              </a:lnSpc>
            </a:pPr>
            <a:r>
              <a:rPr lang="en-US" altLang="en-US" dirty="0">
                <a:solidFill>
                  <a:schemeClr val="tx1"/>
                </a:solidFill>
              </a:rPr>
              <a:t>CHILD/TEEN SUICIDE RATES</a:t>
            </a:r>
            <a:br>
              <a:rPr lang="en-US" altLang="en-US" dirty="0">
                <a:solidFill>
                  <a:schemeClr val="tx1"/>
                </a:solidFill>
              </a:rPr>
            </a:br>
            <a:br>
              <a:rPr lang="en-US" altLang="en-US" sz="800" dirty="0">
                <a:solidFill>
                  <a:schemeClr val="tx1"/>
                </a:solidFill>
              </a:rPr>
            </a:br>
            <a:r>
              <a:rPr lang="en-US" altLang="en-US" sz="2200" dirty="0">
                <a:solidFill>
                  <a:schemeClr val="tx1"/>
                </a:solidFill>
              </a:rPr>
              <a:t>— U N I T E D   S T A T E S,   A G E S  6–16,   1990–2005 —</a:t>
            </a:r>
          </a:p>
        </p:txBody>
      </p:sp>
    </p:spTree>
    <p:extLst>
      <p:ext uri="{BB962C8B-B14F-4D97-AF65-F5344CB8AC3E}">
        <p14:creationId xmlns:p14="http://schemas.microsoft.com/office/powerpoint/2010/main" val="3075414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841" y="305554"/>
            <a:ext cx="4904545" cy="870103"/>
          </a:xfrm>
        </p:spPr>
        <p:txBody>
          <a:bodyPr>
            <a:normAutofit/>
          </a:bodyPr>
          <a:lstStyle/>
          <a:p>
            <a:r>
              <a:rPr lang="en-US" sz="2800" dirty="0"/>
              <a:t>Assessment-</a:t>
            </a:r>
            <a:r>
              <a:rPr lang="en-US" sz="3200" dirty="0"/>
              <a:t>-PHQ-9 for Teens</a:t>
            </a:r>
          </a:p>
        </p:txBody>
      </p:sp>
      <p:pic>
        <p:nvPicPr>
          <p:cNvPr id="5" name="Content Placeholder 4"/>
          <p:cNvPicPr>
            <a:picLocks noGrp="1" noChangeAspect="1"/>
          </p:cNvPicPr>
          <p:nvPr>
            <p:ph idx="4294967295"/>
          </p:nvPr>
        </p:nvPicPr>
        <p:blipFill>
          <a:blip r:embed="rId2">
            <a:extLst>
              <a:ext uri="{28A0092B-C50C-407E-A947-70E740481C1C}">
                <a14:useLocalDpi xmlns:a14="http://schemas.microsoft.com/office/drawing/2010/main" val="0"/>
              </a:ext>
            </a:extLst>
          </a:blip>
          <a:srcRect/>
          <a:stretch/>
        </p:blipFill>
        <p:spPr>
          <a:xfrm>
            <a:off x="5535386" y="286412"/>
            <a:ext cx="6463349" cy="6509280"/>
          </a:xfrm>
        </p:spPr>
      </p:pic>
      <p:sp>
        <p:nvSpPr>
          <p:cNvPr id="3" name="Rectangle 2"/>
          <p:cNvSpPr/>
          <p:nvPr/>
        </p:nvSpPr>
        <p:spPr>
          <a:xfrm>
            <a:off x="241738" y="5332162"/>
            <a:ext cx="5097517" cy="923330"/>
          </a:xfrm>
          <a:prstGeom prst="rect">
            <a:avLst/>
          </a:prstGeom>
        </p:spPr>
        <p:txBody>
          <a:bodyPr wrap="square">
            <a:spAutoFit/>
          </a:bodyPr>
          <a:lstStyle/>
          <a:p>
            <a:r>
              <a:rPr lang="en-US" dirty="0"/>
              <a:t>Past year (persistent depressive disorder)</a:t>
            </a:r>
          </a:p>
          <a:p>
            <a:r>
              <a:rPr lang="en-US" dirty="0"/>
              <a:t>Function: work (school), home, relationships</a:t>
            </a:r>
          </a:p>
          <a:p>
            <a:r>
              <a:rPr lang="en-US" dirty="0"/>
              <a:t>Suicidal thoughts past month; Suicide attempt ever</a:t>
            </a:r>
          </a:p>
        </p:txBody>
      </p:sp>
    </p:spTree>
    <p:extLst>
      <p:ext uri="{BB962C8B-B14F-4D97-AF65-F5344CB8AC3E}">
        <p14:creationId xmlns:p14="http://schemas.microsoft.com/office/powerpoint/2010/main" val="1693435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841" y="305554"/>
            <a:ext cx="10701188" cy="909304"/>
          </a:xfrm>
        </p:spPr>
        <p:txBody>
          <a:bodyPr>
            <a:normAutofit/>
          </a:bodyPr>
          <a:lstStyle/>
          <a:p>
            <a:r>
              <a:rPr lang="en-US" sz="3200" dirty="0">
                <a:latin typeface="+mn-lt"/>
              </a:rPr>
              <a:t>Scoring the PHQ-9</a:t>
            </a:r>
          </a:p>
        </p:txBody>
      </p:sp>
      <p:sp>
        <p:nvSpPr>
          <p:cNvPr id="3" name="Content Placeholder 2"/>
          <p:cNvSpPr>
            <a:spLocks noGrp="1"/>
          </p:cNvSpPr>
          <p:nvPr>
            <p:ph idx="4294967295"/>
          </p:nvPr>
        </p:nvSpPr>
        <p:spPr>
          <a:xfrm>
            <a:off x="630841" y="1973263"/>
            <a:ext cx="9677399" cy="4198937"/>
          </a:xfrm>
        </p:spPr>
        <p:txBody>
          <a:bodyPr/>
          <a:lstStyle/>
          <a:p>
            <a:pPr marL="0" indent="0">
              <a:buNone/>
            </a:pPr>
            <a:r>
              <a:rPr lang="en-US" sz="2800" dirty="0">
                <a:solidFill>
                  <a:schemeClr val="tx1"/>
                </a:solidFill>
              </a:rPr>
              <a:t>  </a:t>
            </a:r>
            <a:r>
              <a:rPr lang="en-US" sz="2800" u="sng" dirty="0">
                <a:solidFill>
                  <a:schemeClr val="tx1"/>
                </a:solidFill>
              </a:rPr>
              <a:t>Total Score</a:t>
            </a:r>
            <a:r>
              <a:rPr lang="en-US" sz="2800" dirty="0">
                <a:solidFill>
                  <a:schemeClr val="tx1"/>
                </a:solidFill>
              </a:rPr>
              <a:t>		</a:t>
            </a:r>
            <a:r>
              <a:rPr lang="en-US" sz="2800" u="sng" dirty="0">
                <a:solidFill>
                  <a:schemeClr val="tx1"/>
                </a:solidFill>
              </a:rPr>
              <a:t>Depression Severity</a:t>
            </a:r>
          </a:p>
          <a:p>
            <a:r>
              <a:rPr lang="en-US" sz="2800" dirty="0">
                <a:solidFill>
                  <a:schemeClr val="tx1"/>
                </a:solidFill>
              </a:rPr>
              <a:t>0 – 4			No or minimal	</a:t>
            </a:r>
          </a:p>
          <a:p>
            <a:r>
              <a:rPr lang="en-US" sz="2800" dirty="0">
                <a:solidFill>
                  <a:schemeClr val="tx1"/>
                </a:solidFill>
              </a:rPr>
              <a:t>5 – 9			Mild</a:t>
            </a:r>
          </a:p>
          <a:p>
            <a:r>
              <a:rPr lang="en-US" sz="2800" dirty="0">
                <a:solidFill>
                  <a:schemeClr val="tx1"/>
                </a:solidFill>
              </a:rPr>
              <a:t>-------------------------------------------------</a:t>
            </a:r>
          </a:p>
          <a:p>
            <a:r>
              <a:rPr lang="en-US" sz="2800" b="1" dirty="0">
                <a:solidFill>
                  <a:schemeClr val="tx1"/>
                </a:solidFill>
              </a:rPr>
              <a:t>10</a:t>
            </a:r>
            <a:r>
              <a:rPr lang="en-US" sz="2800" dirty="0">
                <a:solidFill>
                  <a:schemeClr val="tx1"/>
                </a:solidFill>
              </a:rPr>
              <a:t> – 14		Moderate</a:t>
            </a:r>
          </a:p>
          <a:p>
            <a:r>
              <a:rPr lang="en-US" sz="2800" dirty="0">
                <a:solidFill>
                  <a:schemeClr val="tx1"/>
                </a:solidFill>
              </a:rPr>
              <a:t>15 – 19		Moderately severe</a:t>
            </a:r>
          </a:p>
          <a:p>
            <a:r>
              <a:rPr lang="en-US" sz="2800" dirty="0">
                <a:solidFill>
                  <a:schemeClr val="tx1"/>
                </a:solidFill>
              </a:rPr>
              <a:t>20 – 27		Severe</a:t>
            </a:r>
          </a:p>
          <a:p>
            <a:endParaRPr lang="en-US" dirty="0"/>
          </a:p>
        </p:txBody>
      </p:sp>
    </p:spTree>
    <p:extLst>
      <p:ext uri="{BB962C8B-B14F-4D97-AF65-F5344CB8AC3E}">
        <p14:creationId xmlns:p14="http://schemas.microsoft.com/office/powerpoint/2010/main" val="2334503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3"/>
          <p:cNvSpPr>
            <a:spLocks noGrp="1"/>
          </p:cNvSpPr>
          <p:nvPr>
            <p:ph type="title"/>
          </p:nvPr>
        </p:nvSpPr>
        <p:spPr/>
        <p:txBody>
          <a:bodyPr>
            <a:normAutofit/>
          </a:bodyPr>
          <a:lstStyle/>
          <a:p>
            <a:pPr eaLnBrk="1" hangingPunct="1"/>
            <a:r>
              <a:rPr lang="en-US" sz="3200" dirty="0">
                <a:latin typeface="+mn-lt"/>
                <a:cs typeface="Arial" charset="0"/>
              </a:rPr>
              <a:t>DSM-5 Symptoms of Depression</a:t>
            </a:r>
          </a:p>
        </p:txBody>
      </p:sp>
      <p:sp>
        <p:nvSpPr>
          <p:cNvPr id="32771" name="Content Placeholder 4"/>
          <p:cNvSpPr>
            <a:spLocks noGrp="1"/>
          </p:cNvSpPr>
          <p:nvPr>
            <p:ph idx="4294967295"/>
          </p:nvPr>
        </p:nvSpPr>
        <p:spPr>
          <a:xfrm>
            <a:off x="630841" y="2083934"/>
            <a:ext cx="11046809" cy="4003675"/>
          </a:xfrm>
        </p:spPr>
        <p:txBody>
          <a:bodyPr>
            <a:normAutofit fontScale="25000" lnSpcReduction="20000"/>
          </a:bodyPr>
          <a:lstStyle/>
          <a:p>
            <a:pPr marL="0" indent="0">
              <a:buSzPct val="150000"/>
              <a:buNone/>
              <a:defRPr/>
            </a:pPr>
            <a:r>
              <a:rPr lang="en-US" sz="11200" dirty="0">
                <a:solidFill>
                  <a:schemeClr val="tx1"/>
                </a:solidFill>
                <a:cs typeface="Arial" charset="0"/>
              </a:rPr>
              <a:t>Mood</a:t>
            </a:r>
          </a:p>
          <a:p>
            <a:pPr marL="365760" lvl="1" indent="0">
              <a:buSzPct val="150000"/>
              <a:buNone/>
              <a:defRPr/>
            </a:pPr>
            <a:r>
              <a:rPr lang="en-US" sz="11200" i="1" dirty="0">
                <a:solidFill>
                  <a:schemeClr val="tx1"/>
                </a:solidFill>
                <a:cs typeface="Arial" charset="0"/>
              </a:rPr>
              <a:t>Depressed</a:t>
            </a:r>
            <a:r>
              <a:rPr lang="en-US" sz="11200" dirty="0">
                <a:solidFill>
                  <a:schemeClr val="tx1"/>
                </a:solidFill>
                <a:cs typeface="Arial" charset="0"/>
              </a:rPr>
              <a:t> and/or </a:t>
            </a:r>
            <a:r>
              <a:rPr lang="en-US" sz="11200" i="1" dirty="0">
                <a:solidFill>
                  <a:schemeClr val="tx1"/>
                </a:solidFill>
                <a:cs typeface="Arial" charset="0"/>
              </a:rPr>
              <a:t>irritable</a:t>
            </a:r>
          </a:p>
          <a:p>
            <a:pPr marL="0" indent="0">
              <a:buSzPct val="150000"/>
              <a:buNone/>
              <a:defRPr/>
            </a:pPr>
            <a:r>
              <a:rPr lang="en-US" sz="11200" dirty="0" err="1">
                <a:solidFill>
                  <a:schemeClr val="tx1"/>
                </a:solidFill>
                <a:cs typeface="Arial" charset="0"/>
              </a:rPr>
              <a:t>Neurovegetative</a:t>
            </a:r>
            <a:r>
              <a:rPr lang="en-US" sz="11200" dirty="0">
                <a:solidFill>
                  <a:schemeClr val="tx1"/>
                </a:solidFill>
                <a:cs typeface="Arial" charset="0"/>
              </a:rPr>
              <a:t> (Somatic)</a:t>
            </a:r>
          </a:p>
          <a:p>
            <a:pPr marL="365760" lvl="1" indent="0">
              <a:buSzPct val="150000"/>
              <a:buNone/>
              <a:defRPr/>
            </a:pPr>
            <a:r>
              <a:rPr lang="en-US" sz="11200" i="1" dirty="0">
                <a:solidFill>
                  <a:schemeClr val="tx1"/>
                </a:solidFill>
                <a:cs typeface="Arial" charset="0"/>
              </a:rPr>
              <a:t>Diminished interest or pleasure</a:t>
            </a:r>
          </a:p>
          <a:p>
            <a:pPr marL="365760" lvl="1" indent="0">
              <a:buSzPct val="150000"/>
              <a:buNone/>
              <a:defRPr/>
            </a:pPr>
            <a:r>
              <a:rPr lang="en-US" sz="11200" dirty="0">
                <a:solidFill>
                  <a:schemeClr val="tx1"/>
                </a:solidFill>
                <a:cs typeface="Arial" charset="0"/>
              </a:rPr>
              <a:t>Insomnia or hypersomnia</a:t>
            </a:r>
          </a:p>
          <a:p>
            <a:pPr marL="365760" lvl="1" indent="0">
              <a:buSzPct val="150000"/>
              <a:buNone/>
              <a:defRPr/>
            </a:pPr>
            <a:r>
              <a:rPr lang="en-US" sz="11200" dirty="0">
                <a:solidFill>
                  <a:schemeClr val="tx1"/>
                </a:solidFill>
                <a:cs typeface="Arial" charset="0"/>
              </a:rPr>
              <a:t>Fatigue or loss of energy</a:t>
            </a:r>
          </a:p>
          <a:p>
            <a:pPr marL="365760" lvl="1" indent="0">
              <a:buSzPct val="150000"/>
              <a:buNone/>
              <a:defRPr/>
            </a:pPr>
            <a:r>
              <a:rPr lang="en-US" sz="11200" dirty="0">
                <a:solidFill>
                  <a:schemeClr val="tx1"/>
                </a:solidFill>
                <a:cs typeface="Arial" charset="0"/>
              </a:rPr>
              <a:t>Weight loss or gain</a:t>
            </a:r>
          </a:p>
          <a:p>
            <a:pPr marL="365760" lvl="1" indent="0">
              <a:buSzPct val="150000"/>
              <a:buNone/>
              <a:defRPr/>
            </a:pPr>
            <a:r>
              <a:rPr lang="en-US" sz="11200" dirty="0">
                <a:solidFill>
                  <a:schemeClr val="tx1"/>
                </a:solidFill>
                <a:cs typeface="Arial" charset="0"/>
              </a:rPr>
              <a:t>Psychomotor agitation or retardation</a:t>
            </a:r>
          </a:p>
          <a:p>
            <a:pPr marL="0" indent="0">
              <a:buSzPct val="150000"/>
              <a:buNone/>
              <a:defRPr/>
            </a:pPr>
            <a:r>
              <a:rPr lang="en-US" sz="11200" dirty="0">
                <a:solidFill>
                  <a:schemeClr val="tx1"/>
                </a:solidFill>
                <a:cs typeface="Arial" charset="0"/>
              </a:rPr>
              <a:t>Cognitive</a:t>
            </a:r>
          </a:p>
          <a:p>
            <a:pPr marL="365760" lvl="1" indent="0">
              <a:buSzPct val="150000"/>
              <a:buNone/>
              <a:defRPr/>
            </a:pPr>
            <a:r>
              <a:rPr lang="en-US" sz="11200" dirty="0">
                <a:solidFill>
                  <a:schemeClr val="tx1"/>
                </a:solidFill>
                <a:cs typeface="Arial" charset="0"/>
              </a:rPr>
              <a:t>Decreased concentration or indecisiveness</a:t>
            </a:r>
          </a:p>
          <a:p>
            <a:pPr marL="365760" lvl="1" indent="0">
              <a:buSzPct val="150000"/>
              <a:buNone/>
              <a:defRPr/>
            </a:pPr>
            <a:r>
              <a:rPr lang="en-US" sz="11200" dirty="0">
                <a:solidFill>
                  <a:schemeClr val="tx1"/>
                </a:solidFill>
                <a:cs typeface="Arial" charset="0"/>
              </a:rPr>
              <a:t>Worthlessness or guilt</a:t>
            </a:r>
          </a:p>
          <a:p>
            <a:pPr marL="365760" lvl="1" indent="0">
              <a:buSzPct val="150000"/>
              <a:buNone/>
              <a:defRPr/>
            </a:pPr>
            <a:r>
              <a:rPr lang="en-US" sz="11200" dirty="0">
                <a:solidFill>
                  <a:schemeClr val="tx1"/>
                </a:solidFill>
                <a:cs typeface="Arial" charset="0"/>
              </a:rPr>
              <a:t>Suicidal ideation </a:t>
            </a:r>
          </a:p>
          <a:p>
            <a:pPr marL="640080" lvl="1" indent="-274320">
              <a:buFont typeface="Wingdings 2"/>
              <a:buChar char=""/>
              <a:defRPr/>
            </a:pPr>
            <a:endParaRPr lang="en-US" dirty="0">
              <a:ea typeface="+mn-ea"/>
            </a:endParaRPr>
          </a:p>
        </p:txBody>
      </p:sp>
    </p:spTree>
    <p:extLst>
      <p:ext uri="{BB962C8B-B14F-4D97-AF65-F5344CB8AC3E}">
        <p14:creationId xmlns:p14="http://schemas.microsoft.com/office/powerpoint/2010/main" val="121858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latin typeface="+mn-lt"/>
              </a:rPr>
              <a:t>For 2’s and 3’s (positive symptoms) “Tell me more about….”</a:t>
            </a:r>
          </a:p>
        </p:txBody>
      </p:sp>
      <p:sp>
        <p:nvSpPr>
          <p:cNvPr id="3" name="Content Placeholder 2"/>
          <p:cNvSpPr>
            <a:spLocks noGrp="1"/>
          </p:cNvSpPr>
          <p:nvPr>
            <p:ph idx="4294967295"/>
          </p:nvPr>
        </p:nvSpPr>
        <p:spPr>
          <a:xfrm>
            <a:off x="630841" y="1573212"/>
            <a:ext cx="10092722" cy="4979233"/>
          </a:xfrm>
        </p:spPr>
        <p:txBody>
          <a:bodyPr>
            <a:normAutofit/>
          </a:bodyPr>
          <a:lstStyle/>
          <a:p>
            <a:r>
              <a:rPr lang="en-US" sz="2400" dirty="0">
                <a:solidFill>
                  <a:schemeClr val="tx1"/>
                </a:solidFill>
              </a:rPr>
              <a:t>Mood:  low…..sad….irritable</a:t>
            </a:r>
          </a:p>
          <a:p>
            <a:r>
              <a:rPr lang="en-US" sz="2400" dirty="0">
                <a:solidFill>
                  <a:schemeClr val="tx1"/>
                </a:solidFill>
              </a:rPr>
              <a:t>Physical symptoms:  sleep….energy….appetite….….slow/fast</a:t>
            </a:r>
          </a:p>
          <a:p>
            <a:r>
              <a:rPr lang="en-US" sz="2400" dirty="0">
                <a:solidFill>
                  <a:schemeClr val="tx1"/>
                </a:solidFill>
              </a:rPr>
              <a:t>Diminished interest or pleasure</a:t>
            </a:r>
          </a:p>
          <a:p>
            <a:r>
              <a:rPr lang="en-US" sz="2400" dirty="0">
                <a:solidFill>
                  <a:schemeClr val="tx1"/>
                </a:solidFill>
              </a:rPr>
              <a:t>Cognition: concentration….self worth…..guilt…..never get better</a:t>
            </a:r>
          </a:p>
          <a:p>
            <a:r>
              <a:rPr lang="en-US" sz="2400" dirty="0">
                <a:solidFill>
                  <a:schemeClr val="tx1"/>
                </a:solidFill>
              </a:rPr>
              <a:t>Suicidal thoughts</a:t>
            </a:r>
          </a:p>
          <a:p>
            <a:endParaRPr lang="en-US" sz="2400" dirty="0">
              <a:solidFill>
                <a:schemeClr val="tx1"/>
              </a:solidFill>
            </a:endParaRPr>
          </a:p>
          <a:p>
            <a:r>
              <a:rPr lang="en-US" sz="2400" dirty="0">
                <a:solidFill>
                  <a:schemeClr val="tx1"/>
                </a:solidFill>
              </a:rPr>
              <a:t>Function……school, home, friends, activities</a:t>
            </a:r>
          </a:p>
          <a:p>
            <a:r>
              <a:rPr lang="en-US" sz="2400" dirty="0">
                <a:solidFill>
                  <a:schemeClr val="tx1"/>
                </a:solidFill>
              </a:rPr>
              <a:t>Course of symptoms over time…..recently…..in past</a:t>
            </a:r>
          </a:p>
          <a:p>
            <a:r>
              <a:rPr lang="en-US" sz="2400" dirty="0">
                <a:solidFill>
                  <a:schemeClr val="tx1"/>
                </a:solidFill>
              </a:rPr>
              <a:t>Who have your shared with?.....family…..friends……their response?</a:t>
            </a:r>
          </a:p>
          <a:p>
            <a:r>
              <a:rPr lang="en-US" sz="2400" dirty="0">
                <a:solidFill>
                  <a:schemeClr val="tx1"/>
                </a:solidFill>
              </a:rPr>
              <a:t>So far, has anything helped?.....therapy…..exercise…..sleep</a:t>
            </a:r>
          </a:p>
          <a:p>
            <a:endParaRPr lang="en-US" dirty="0"/>
          </a:p>
        </p:txBody>
      </p:sp>
    </p:spTree>
    <p:extLst>
      <p:ext uri="{BB962C8B-B14F-4D97-AF65-F5344CB8AC3E}">
        <p14:creationId xmlns:p14="http://schemas.microsoft.com/office/powerpoint/2010/main" val="2098399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 Your diagnosis is major depressive disorder</a:t>
            </a:r>
          </a:p>
        </p:txBody>
      </p:sp>
      <p:sp>
        <p:nvSpPr>
          <p:cNvPr id="4" name="Content Placeholder 3"/>
          <p:cNvSpPr>
            <a:spLocks noGrp="1"/>
          </p:cNvSpPr>
          <p:nvPr>
            <p:ph idx="1"/>
          </p:nvPr>
        </p:nvSpPr>
        <p:spPr/>
        <p:txBody>
          <a:bodyPr>
            <a:normAutofit/>
          </a:bodyPr>
          <a:lstStyle/>
          <a:p>
            <a:r>
              <a:rPr lang="en-US" sz="2800" dirty="0"/>
              <a:t>Majority (5) of DSM-5 symptoms </a:t>
            </a:r>
          </a:p>
          <a:p>
            <a:pPr lvl="1"/>
            <a:r>
              <a:rPr lang="en-US" sz="2600" dirty="0"/>
              <a:t>1 symptom either depressed mood </a:t>
            </a:r>
            <a:r>
              <a:rPr lang="en-US" sz="2600" i="1" dirty="0"/>
              <a:t>or</a:t>
            </a:r>
            <a:r>
              <a:rPr lang="en-US" sz="2600" dirty="0"/>
              <a:t> loss of interest or pleasure</a:t>
            </a:r>
          </a:p>
          <a:p>
            <a:r>
              <a:rPr lang="en-US" sz="2800" dirty="0"/>
              <a:t> Present most of day, nearly every day, for</a:t>
            </a:r>
          </a:p>
          <a:p>
            <a:r>
              <a:rPr lang="en-US" sz="2800" dirty="0"/>
              <a:t>2 weeks duration</a:t>
            </a:r>
          </a:p>
          <a:p>
            <a:r>
              <a:rPr lang="en-US" sz="2800" dirty="0"/>
              <a:t>Major change from previous functioning</a:t>
            </a:r>
          </a:p>
          <a:p>
            <a:r>
              <a:rPr lang="en-US" sz="2800" dirty="0"/>
              <a:t>Causing clinically significant distress or impairment (school, home, activities)</a:t>
            </a:r>
          </a:p>
        </p:txBody>
      </p:sp>
    </p:spTree>
    <p:extLst>
      <p:ext uri="{BB962C8B-B14F-4D97-AF65-F5344CB8AC3E}">
        <p14:creationId xmlns:p14="http://schemas.microsoft.com/office/powerpoint/2010/main" val="461026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D96C2A-018D-4E6F-A000-7372D1724286}"/>
              </a:ext>
            </a:extLst>
          </p:cNvPr>
          <p:cNvSpPr>
            <a:spLocks noGrp="1"/>
          </p:cNvSpPr>
          <p:nvPr>
            <p:ph type="title"/>
          </p:nvPr>
        </p:nvSpPr>
        <p:spPr/>
        <p:txBody>
          <a:bodyPr>
            <a:normAutofit/>
          </a:bodyPr>
          <a:lstStyle/>
          <a:p>
            <a:r>
              <a:rPr lang="en-US" sz="3200" dirty="0"/>
              <a:t>NIH Ask Suicide-Screening Questionnaire (ASQ)</a:t>
            </a:r>
          </a:p>
        </p:txBody>
      </p:sp>
      <p:pic>
        <p:nvPicPr>
          <p:cNvPr id="4" name="Picture 3" descr="Graphical user interface, text, application, email&#10;&#10;Description automatically generated">
            <a:extLst>
              <a:ext uri="{FF2B5EF4-FFF2-40B4-BE49-F238E27FC236}">
                <a16:creationId xmlns:a16="http://schemas.microsoft.com/office/drawing/2014/main" id="{4014E062-30AD-415A-B9B2-5B779E7F0D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0207" y="1568144"/>
            <a:ext cx="8551586" cy="3869595"/>
          </a:xfrm>
          <a:prstGeom prst="rect">
            <a:avLst/>
          </a:prstGeom>
          <a:noFill/>
        </p:spPr>
      </p:pic>
    </p:spTree>
    <p:extLst>
      <p:ext uri="{BB962C8B-B14F-4D97-AF65-F5344CB8AC3E}">
        <p14:creationId xmlns:p14="http://schemas.microsoft.com/office/powerpoint/2010/main" val="2202710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Suicidal Thoughts and Behaviors</a:t>
            </a:r>
          </a:p>
        </p:txBody>
      </p:sp>
      <p:sp>
        <p:nvSpPr>
          <p:cNvPr id="3" name="Content Placeholder 2"/>
          <p:cNvSpPr>
            <a:spLocks noGrp="1"/>
          </p:cNvSpPr>
          <p:nvPr>
            <p:ph idx="4294967295"/>
          </p:nvPr>
        </p:nvSpPr>
        <p:spPr>
          <a:xfrm>
            <a:off x="690563" y="1856061"/>
            <a:ext cx="11501437" cy="4532313"/>
          </a:xfrm>
        </p:spPr>
        <p:txBody>
          <a:bodyPr>
            <a:normAutofit lnSpcReduction="10000"/>
          </a:bodyPr>
          <a:lstStyle/>
          <a:p>
            <a:r>
              <a:rPr lang="en-US" sz="2800" dirty="0">
                <a:solidFill>
                  <a:schemeClr val="tx1"/>
                </a:solidFill>
              </a:rPr>
              <a:t>Level of Concern</a:t>
            </a:r>
          </a:p>
          <a:p>
            <a:pPr lvl="1"/>
            <a:r>
              <a:rPr lang="en-US" sz="2600" dirty="0">
                <a:solidFill>
                  <a:schemeClr val="tx1"/>
                </a:solidFill>
              </a:rPr>
              <a:t>Passive death </a:t>
            </a:r>
            <a:r>
              <a:rPr lang="en-US" sz="2600" i="1" dirty="0">
                <a:solidFill>
                  <a:schemeClr val="tx1"/>
                </a:solidFill>
              </a:rPr>
              <a:t>wish</a:t>
            </a:r>
            <a:r>
              <a:rPr lang="en-US" sz="2600" dirty="0">
                <a:solidFill>
                  <a:schemeClr val="tx1"/>
                </a:solidFill>
              </a:rPr>
              <a:t>?---If you fell asleep and never woke up, would that be okay?</a:t>
            </a:r>
          </a:p>
          <a:p>
            <a:pPr lvl="1"/>
            <a:r>
              <a:rPr lang="en-US" sz="2600" dirty="0">
                <a:solidFill>
                  <a:schemeClr val="tx1"/>
                </a:solidFill>
              </a:rPr>
              <a:t>Active </a:t>
            </a:r>
            <a:r>
              <a:rPr lang="en-US" sz="2600" i="1" dirty="0">
                <a:solidFill>
                  <a:schemeClr val="tx1"/>
                </a:solidFill>
              </a:rPr>
              <a:t>thought</a:t>
            </a:r>
            <a:r>
              <a:rPr lang="en-US" sz="2600" dirty="0">
                <a:solidFill>
                  <a:schemeClr val="tx1"/>
                </a:solidFill>
              </a:rPr>
              <a:t> of doing </a:t>
            </a:r>
            <a:r>
              <a:rPr lang="en-US" sz="2600" i="1" dirty="0">
                <a:solidFill>
                  <a:schemeClr val="tx1"/>
                </a:solidFill>
              </a:rPr>
              <a:t>something</a:t>
            </a:r>
            <a:r>
              <a:rPr lang="en-US" sz="2600" dirty="0">
                <a:solidFill>
                  <a:schemeClr val="tx1"/>
                </a:solidFill>
              </a:rPr>
              <a:t> to harm self?</a:t>
            </a:r>
          </a:p>
          <a:p>
            <a:pPr lvl="1"/>
            <a:r>
              <a:rPr lang="en-US" sz="2600" dirty="0">
                <a:solidFill>
                  <a:schemeClr val="tx1"/>
                </a:solidFill>
              </a:rPr>
              <a:t>Active thoughts of </a:t>
            </a:r>
            <a:r>
              <a:rPr lang="en-US" sz="2600" i="1" dirty="0">
                <a:solidFill>
                  <a:schemeClr val="tx1"/>
                </a:solidFill>
              </a:rPr>
              <a:t>specific plan </a:t>
            </a:r>
            <a:r>
              <a:rPr lang="en-US" sz="2600" dirty="0">
                <a:solidFill>
                  <a:schemeClr val="tx1"/>
                </a:solidFill>
              </a:rPr>
              <a:t>to kill self?</a:t>
            </a:r>
          </a:p>
          <a:p>
            <a:pPr lvl="1"/>
            <a:r>
              <a:rPr lang="en-US" sz="2600" i="1" dirty="0">
                <a:solidFill>
                  <a:schemeClr val="tx1"/>
                </a:solidFill>
              </a:rPr>
              <a:t>Intent</a:t>
            </a:r>
            <a:r>
              <a:rPr lang="en-US" sz="2600" dirty="0">
                <a:solidFill>
                  <a:schemeClr val="tx1"/>
                </a:solidFill>
              </a:rPr>
              <a:t>?</a:t>
            </a:r>
          </a:p>
          <a:p>
            <a:r>
              <a:rPr lang="en-US" sz="2400" dirty="0">
                <a:solidFill>
                  <a:schemeClr val="tx1"/>
                </a:solidFill>
              </a:rPr>
              <a:t>Most consistent predictor: past history of suicide attempts or threats</a:t>
            </a:r>
          </a:p>
          <a:p>
            <a:r>
              <a:rPr lang="en-US" sz="2400" dirty="0">
                <a:solidFill>
                  <a:schemeClr val="tx1"/>
                </a:solidFill>
              </a:rPr>
              <a:t>Safety plan: Who will the patient tell if suicidal thoughts emerge? Guns, sharps, drugs?</a:t>
            </a:r>
          </a:p>
          <a:p>
            <a:r>
              <a:rPr lang="en-US" sz="2400" dirty="0">
                <a:solidFill>
                  <a:schemeClr val="tx1"/>
                </a:solidFill>
              </a:rPr>
              <a:t>Active monitoring: Staff phone calls….or electronic communication</a:t>
            </a:r>
          </a:p>
          <a:p>
            <a:r>
              <a:rPr lang="en-US" sz="2400" dirty="0">
                <a:solidFill>
                  <a:schemeClr val="tx1"/>
                </a:solidFill>
              </a:rPr>
              <a:t>Management Plan: Threshold for referral to hospital ED (no agreement on safety plan)</a:t>
            </a:r>
          </a:p>
          <a:p>
            <a:r>
              <a:rPr lang="en-US" sz="2400" dirty="0">
                <a:solidFill>
                  <a:schemeClr val="tx1"/>
                </a:solidFill>
              </a:rPr>
              <a:t>Behavior/Mental Health Consultation? </a:t>
            </a:r>
          </a:p>
          <a:p>
            <a:endParaRPr lang="en-US" dirty="0"/>
          </a:p>
        </p:txBody>
      </p:sp>
    </p:spTree>
    <p:extLst>
      <p:ext uri="{BB962C8B-B14F-4D97-AF65-F5344CB8AC3E}">
        <p14:creationId xmlns:p14="http://schemas.microsoft.com/office/powerpoint/2010/main" val="372099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Development and the Course of Depression</a:t>
            </a:r>
          </a:p>
        </p:txBody>
      </p:sp>
      <p:sp>
        <p:nvSpPr>
          <p:cNvPr id="3" name="Content Placeholder 2"/>
          <p:cNvSpPr>
            <a:spLocks noGrp="1"/>
          </p:cNvSpPr>
          <p:nvPr>
            <p:ph idx="4294967295"/>
          </p:nvPr>
        </p:nvSpPr>
        <p:spPr>
          <a:xfrm>
            <a:off x="630841" y="1214438"/>
            <a:ext cx="11561159" cy="5338008"/>
          </a:xfrm>
        </p:spPr>
        <p:txBody>
          <a:bodyPr>
            <a:normAutofit/>
          </a:bodyPr>
          <a:lstStyle/>
          <a:p>
            <a:r>
              <a:rPr lang="en-US" sz="3200" i="1" u="sng" dirty="0">
                <a:solidFill>
                  <a:schemeClr val="tx1"/>
                </a:solidFill>
              </a:rPr>
              <a:t>Likelihood of onset increases markedly during puberty</a:t>
            </a:r>
          </a:p>
          <a:p>
            <a:r>
              <a:rPr lang="en-US" sz="3200" dirty="0">
                <a:solidFill>
                  <a:schemeClr val="tx1"/>
                </a:solidFill>
              </a:rPr>
              <a:t>Course quite variable</a:t>
            </a:r>
          </a:p>
          <a:p>
            <a:r>
              <a:rPr lang="en-US" sz="3200" dirty="0">
                <a:solidFill>
                  <a:schemeClr val="tx1"/>
                </a:solidFill>
              </a:rPr>
              <a:t>Episodic…..with complete or incomplete remission</a:t>
            </a:r>
          </a:p>
          <a:p>
            <a:r>
              <a:rPr lang="en-US" sz="3200" i="1" dirty="0">
                <a:solidFill>
                  <a:schemeClr val="tx1"/>
                </a:solidFill>
              </a:rPr>
              <a:t>Chronicity</a:t>
            </a:r>
            <a:r>
              <a:rPr lang="en-US" sz="3200" dirty="0">
                <a:solidFill>
                  <a:schemeClr val="tx1"/>
                </a:solidFill>
              </a:rPr>
              <a:t> increases likelihood of personality, anxiety &amp; substance use disorders &amp; </a:t>
            </a:r>
            <a:r>
              <a:rPr lang="en-US" sz="3200" i="1" dirty="0">
                <a:solidFill>
                  <a:schemeClr val="tx1"/>
                </a:solidFill>
              </a:rPr>
              <a:t>decreases treatment response</a:t>
            </a:r>
          </a:p>
          <a:p>
            <a:r>
              <a:rPr lang="en-US" sz="3200" dirty="0">
                <a:solidFill>
                  <a:schemeClr val="tx1"/>
                </a:solidFill>
              </a:rPr>
              <a:t>Somatic symptoms recover first; </a:t>
            </a:r>
            <a:r>
              <a:rPr lang="en-US" sz="3200" i="1" dirty="0">
                <a:solidFill>
                  <a:schemeClr val="tx1"/>
                </a:solidFill>
              </a:rPr>
              <a:t>cognitive symptoms recover last (including suicidality)</a:t>
            </a:r>
          </a:p>
          <a:p>
            <a:pPr marL="0" indent="0">
              <a:buNone/>
            </a:pPr>
            <a:endParaRPr lang="en-US" dirty="0"/>
          </a:p>
        </p:txBody>
      </p:sp>
    </p:spTree>
    <p:extLst>
      <p:ext uri="{BB962C8B-B14F-4D97-AF65-F5344CB8AC3E}">
        <p14:creationId xmlns:p14="http://schemas.microsoft.com/office/powerpoint/2010/main" val="2196304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841" y="305554"/>
            <a:ext cx="10869008" cy="909304"/>
          </a:xfrm>
        </p:spPr>
        <p:txBody>
          <a:bodyPr>
            <a:normAutofit/>
          </a:bodyPr>
          <a:lstStyle/>
          <a:p>
            <a:r>
              <a:rPr lang="en-US" sz="3200" dirty="0"/>
              <a:t>Conflicts and Off-Label Prescribing</a:t>
            </a:r>
          </a:p>
        </p:txBody>
      </p:sp>
      <p:sp>
        <p:nvSpPr>
          <p:cNvPr id="3" name="Content Placeholder 2"/>
          <p:cNvSpPr>
            <a:spLocks noGrp="1"/>
          </p:cNvSpPr>
          <p:nvPr>
            <p:ph idx="4294967295"/>
          </p:nvPr>
        </p:nvSpPr>
        <p:spPr>
          <a:xfrm>
            <a:off x="630840" y="1463674"/>
            <a:ext cx="10869009" cy="4098925"/>
          </a:xfrm>
        </p:spPr>
        <p:txBody>
          <a:bodyPr>
            <a:normAutofit/>
          </a:bodyPr>
          <a:lstStyle/>
          <a:p>
            <a:r>
              <a:rPr lang="en-US" sz="4000" dirty="0"/>
              <a:t>No Conflicts of Interest</a:t>
            </a:r>
          </a:p>
          <a:p>
            <a:r>
              <a:rPr lang="en-US" sz="4000" dirty="0"/>
              <a:t>Some Off-Label Prescribing May be Discussed</a:t>
            </a:r>
          </a:p>
        </p:txBody>
      </p:sp>
    </p:spTree>
    <p:extLst>
      <p:ext uri="{BB962C8B-B14F-4D97-AF65-F5344CB8AC3E}">
        <p14:creationId xmlns:p14="http://schemas.microsoft.com/office/powerpoint/2010/main" val="1719686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Education About Depression</a:t>
            </a:r>
          </a:p>
        </p:txBody>
      </p:sp>
      <p:sp>
        <p:nvSpPr>
          <p:cNvPr id="4" name="Content Placeholder 3"/>
          <p:cNvSpPr>
            <a:spLocks noGrp="1"/>
          </p:cNvSpPr>
          <p:nvPr>
            <p:ph idx="1"/>
          </p:nvPr>
        </p:nvSpPr>
        <p:spPr>
          <a:xfrm>
            <a:off x="345715" y="1965434"/>
            <a:ext cx="11500567" cy="3367202"/>
          </a:xfrm>
        </p:spPr>
        <p:txBody>
          <a:bodyPr/>
          <a:lstStyle/>
          <a:p>
            <a:r>
              <a:rPr lang="en-US" sz="2800" dirty="0"/>
              <a:t>Episodic</a:t>
            </a:r>
          </a:p>
          <a:p>
            <a:r>
              <a:rPr lang="en-US" sz="2800" dirty="0"/>
              <a:t>Sometimes runs in families</a:t>
            </a:r>
          </a:p>
          <a:p>
            <a:r>
              <a:rPr lang="en-US" sz="2800" dirty="0"/>
              <a:t>No ones fault</a:t>
            </a:r>
          </a:p>
          <a:p>
            <a:r>
              <a:rPr lang="en-US" sz="2800" dirty="0"/>
              <a:t>Sometimes recurrent (may need chronic illness approach, like asthma)</a:t>
            </a:r>
          </a:p>
          <a:p>
            <a:r>
              <a:rPr lang="en-US" sz="2800" dirty="0"/>
              <a:t>Treatable</a:t>
            </a:r>
          </a:p>
          <a:p>
            <a:r>
              <a:rPr lang="en-US" sz="2800" dirty="0"/>
              <a:t>You are committed and confident that treatment will work</a:t>
            </a:r>
          </a:p>
          <a:p>
            <a:endParaRPr lang="en-US" dirty="0"/>
          </a:p>
          <a:p>
            <a:endParaRPr lang="en-US" dirty="0"/>
          </a:p>
        </p:txBody>
      </p:sp>
    </p:spTree>
    <p:extLst>
      <p:ext uri="{BB962C8B-B14F-4D97-AF65-F5344CB8AC3E}">
        <p14:creationId xmlns:p14="http://schemas.microsoft.com/office/powerpoint/2010/main" val="2611640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Depression Treatment—”Just do something”</a:t>
            </a:r>
          </a:p>
        </p:txBody>
      </p:sp>
      <p:sp>
        <p:nvSpPr>
          <p:cNvPr id="3" name="Content Placeholder 2"/>
          <p:cNvSpPr>
            <a:spLocks noGrp="1"/>
          </p:cNvSpPr>
          <p:nvPr>
            <p:ph idx="4294967295"/>
          </p:nvPr>
        </p:nvSpPr>
        <p:spPr>
          <a:xfrm>
            <a:off x="522397" y="1999649"/>
            <a:ext cx="11501437" cy="3870325"/>
          </a:xfrm>
        </p:spPr>
        <p:txBody>
          <a:bodyPr>
            <a:normAutofit fontScale="92500" lnSpcReduction="20000"/>
          </a:bodyPr>
          <a:lstStyle/>
          <a:p>
            <a:r>
              <a:rPr lang="en-US" sz="4400" dirty="0"/>
              <a:t>Personal Commitments</a:t>
            </a:r>
          </a:p>
          <a:p>
            <a:pPr lvl="1"/>
            <a:r>
              <a:rPr lang="en-US" sz="4200" dirty="0"/>
              <a:t>Primary care clinician</a:t>
            </a:r>
          </a:p>
          <a:p>
            <a:pPr lvl="1"/>
            <a:r>
              <a:rPr lang="en-US" sz="4200" dirty="0"/>
              <a:t>Parent, guardian, coach, religious leader</a:t>
            </a:r>
          </a:p>
          <a:p>
            <a:r>
              <a:rPr lang="en-US" sz="4400" dirty="0"/>
              <a:t>Activation</a:t>
            </a:r>
          </a:p>
          <a:p>
            <a:pPr lvl="1"/>
            <a:r>
              <a:rPr lang="en-US" sz="4200" dirty="0"/>
              <a:t>Sleep</a:t>
            </a:r>
          </a:p>
          <a:p>
            <a:pPr lvl="1"/>
            <a:r>
              <a:rPr lang="en-US" sz="4200" dirty="0"/>
              <a:t>Exercise</a:t>
            </a:r>
          </a:p>
          <a:p>
            <a:pPr lvl="1"/>
            <a:r>
              <a:rPr lang="en-US" sz="4200" dirty="0"/>
              <a:t>Substances</a:t>
            </a:r>
          </a:p>
        </p:txBody>
      </p:sp>
    </p:spTree>
    <p:extLst>
      <p:ext uri="{BB962C8B-B14F-4D97-AF65-F5344CB8AC3E}">
        <p14:creationId xmlns:p14="http://schemas.microsoft.com/office/powerpoint/2010/main" val="612028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Sleep</a:t>
            </a:r>
          </a:p>
        </p:txBody>
      </p:sp>
      <p:sp>
        <p:nvSpPr>
          <p:cNvPr id="3" name="Content Placeholder 2"/>
          <p:cNvSpPr>
            <a:spLocks noGrp="1"/>
          </p:cNvSpPr>
          <p:nvPr>
            <p:ph idx="4294967295"/>
          </p:nvPr>
        </p:nvSpPr>
        <p:spPr>
          <a:xfrm>
            <a:off x="1230313" y="1189038"/>
            <a:ext cx="10961687" cy="4648200"/>
          </a:xfrm>
        </p:spPr>
        <p:txBody>
          <a:bodyPr>
            <a:noAutofit/>
          </a:bodyPr>
          <a:lstStyle/>
          <a:p>
            <a:r>
              <a:rPr lang="en-US" sz="2600" dirty="0">
                <a:solidFill>
                  <a:schemeClr val="tx1"/>
                </a:solidFill>
              </a:rPr>
              <a:t>Studies of adults with MDD show that treatment of sleep is an </a:t>
            </a:r>
            <a:r>
              <a:rPr lang="en-US" sz="2600" i="1" dirty="0">
                <a:solidFill>
                  <a:schemeClr val="tx1"/>
                </a:solidFill>
              </a:rPr>
              <a:t>important separate treatment </a:t>
            </a:r>
            <a:r>
              <a:rPr lang="en-US" sz="2600" dirty="0">
                <a:solidFill>
                  <a:schemeClr val="tx1"/>
                </a:solidFill>
              </a:rPr>
              <a:t>for MDD</a:t>
            </a:r>
          </a:p>
          <a:p>
            <a:r>
              <a:rPr lang="en-US" sz="2600" dirty="0">
                <a:solidFill>
                  <a:schemeClr val="tx1"/>
                </a:solidFill>
              </a:rPr>
              <a:t>There is a </a:t>
            </a:r>
            <a:r>
              <a:rPr lang="en-US" sz="2600" b="1" i="1" dirty="0">
                <a:solidFill>
                  <a:schemeClr val="tx1"/>
                </a:solidFill>
              </a:rPr>
              <a:t>simple psychotherapy (CBT) </a:t>
            </a:r>
            <a:r>
              <a:rPr lang="en-US" sz="2600" b="1" dirty="0">
                <a:solidFill>
                  <a:schemeClr val="tx1"/>
                </a:solidFill>
              </a:rPr>
              <a:t>for insomnia in adults</a:t>
            </a:r>
            <a:r>
              <a:rPr lang="en-US" sz="2600" dirty="0">
                <a:solidFill>
                  <a:schemeClr val="tx1"/>
                </a:solidFill>
              </a:rPr>
              <a:t>; it has been adapted for use in adolescents</a:t>
            </a:r>
          </a:p>
          <a:p>
            <a:r>
              <a:rPr lang="en-US" sz="2600" b="1" i="1" dirty="0">
                <a:solidFill>
                  <a:schemeClr val="tx1"/>
                </a:solidFill>
              </a:rPr>
              <a:t>Sleep hygiene counseling </a:t>
            </a:r>
            <a:r>
              <a:rPr lang="en-US" sz="2600" dirty="0">
                <a:solidFill>
                  <a:schemeClr val="tx1"/>
                </a:solidFill>
              </a:rPr>
              <a:t>works but requires persistence!</a:t>
            </a:r>
          </a:p>
          <a:p>
            <a:pPr lvl="1"/>
            <a:r>
              <a:rPr lang="en-US" sz="2600" i="1" dirty="0">
                <a:solidFill>
                  <a:schemeClr val="tx1"/>
                </a:solidFill>
              </a:rPr>
              <a:t>Scheduled regular awakening</a:t>
            </a:r>
          </a:p>
          <a:p>
            <a:pPr lvl="1"/>
            <a:r>
              <a:rPr lang="en-US" sz="2600" dirty="0">
                <a:solidFill>
                  <a:schemeClr val="tx1"/>
                </a:solidFill>
              </a:rPr>
              <a:t>Daytime sleep restriction (no naps) and caffeine restriction</a:t>
            </a:r>
          </a:p>
          <a:p>
            <a:pPr lvl="1"/>
            <a:r>
              <a:rPr lang="en-US" sz="2600" dirty="0">
                <a:solidFill>
                  <a:schemeClr val="tx1"/>
                </a:solidFill>
              </a:rPr>
              <a:t>Bedtime stimulus control (lights, electronics, music, etc.)</a:t>
            </a:r>
          </a:p>
          <a:p>
            <a:r>
              <a:rPr lang="en-US" sz="2600" dirty="0">
                <a:solidFill>
                  <a:schemeClr val="tx1"/>
                </a:solidFill>
              </a:rPr>
              <a:t>Melatonin, a sedative at higher doses, is a popular sleep aid, but…… </a:t>
            </a:r>
          </a:p>
        </p:txBody>
      </p:sp>
    </p:spTree>
    <p:extLst>
      <p:ext uri="{BB962C8B-B14F-4D97-AF65-F5344CB8AC3E}">
        <p14:creationId xmlns:p14="http://schemas.microsoft.com/office/powerpoint/2010/main" val="3671301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Melatonin</a:t>
            </a:r>
          </a:p>
        </p:txBody>
      </p:sp>
      <p:sp>
        <p:nvSpPr>
          <p:cNvPr id="3" name="Content Placeholder 2"/>
          <p:cNvSpPr>
            <a:spLocks noGrp="1"/>
          </p:cNvSpPr>
          <p:nvPr>
            <p:ph idx="4294967295"/>
          </p:nvPr>
        </p:nvSpPr>
        <p:spPr>
          <a:xfrm>
            <a:off x="522360" y="1562100"/>
            <a:ext cx="11250540" cy="4476750"/>
          </a:xfrm>
        </p:spPr>
        <p:txBody>
          <a:bodyPr>
            <a:noAutofit/>
          </a:bodyPr>
          <a:lstStyle/>
          <a:p>
            <a:r>
              <a:rPr lang="en-US" sz="2400" dirty="0">
                <a:solidFill>
                  <a:schemeClr val="tx1"/>
                </a:solidFill>
              </a:rPr>
              <a:t>Pineal gland hormone regulates 24-hour sleep-wake cycle and other circadian rhythms</a:t>
            </a:r>
          </a:p>
          <a:p>
            <a:r>
              <a:rPr lang="en-US" sz="2400" dirty="0">
                <a:solidFill>
                  <a:schemeClr val="tx1"/>
                </a:solidFill>
              </a:rPr>
              <a:t>Peak levels during night</a:t>
            </a:r>
          </a:p>
          <a:p>
            <a:r>
              <a:rPr lang="en-US" sz="2400" dirty="0">
                <a:solidFill>
                  <a:schemeClr val="tx1"/>
                </a:solidFill>
              </a:rPr>
              <a:t>Daytime dose in young adults of 0.1-0.3 mg increased plasma melatonin to normal night range</a:t>
            </a:r>
          </a:p>
          <a:p>
            <a:r>
              <a:rPr lang="en-US" sz="2400" dirty="0">
                <a:solidFill>
                  <a:schemeClr val="tx1"/>
                </a:solidFill>
              </a:rPr>
              <a:t>Melatonin has </a:t>
            </a:r>
            <a:r>
              <a:rPr lang="en-US" sz="2400" b="1" dirty="0">
                <a:solidFill>
                  <a:schemeClr val="tx1"/>
                </a:solidFill>
              </a:rPr>
              <a:t>sedative </a:t>
            </a:r>
            <a:r>
              <a:rPr lang="en-US" sz="2400" dirty="0">
                <a:solidFill>
                  <a:schemeClr val="tx1"/>
                </a:solidFill>
              </a:rPr>
              <a:t>effect at higher doses</a:t>
            </a:r>
          </a:p>
          <a:p>
            <a:r>
              <a:rPr lang="en-US" sz="2400" dirty="0">
                <a:solidFill>
                  <a:schemeClr val="tx1"/>
                </a:solidFill>
              </a:rPr>
              <a:t>Adult data: sleep onset about 30 minutes earlier; this effect wears off in about 4 weeks</a:t>
            </a:r>
          </a:p>
          <a:p>
            <a:r>
              <a:rPr lang="en-US" sz="2400" dirty="0">
                <a:solidFill>
                  <a:schemeClr val="tx1"/>
                </a:solidFill>
              </a:rPr>
              <a:t>OTC melatonin preparations range from 1 to 10 mg </a:t>
            </a:r>
          </a:p>
          <a:p>
            <a:r>
              <a:rPr lang="en-US" sz="2400" dirty="0">
                <a:solidFill>
                  <a:schemeClr val="tx1"/>
                </a:solidFill>
              </a:rPr>
              <a:t>In a study of 31 melatonin preparations, melatonin varied from -83% to + 478% of labeled content</a:t>
            </a:r>
          </a:p>
          <a:p>
            <a:r>
              <a:rPr lang="en-US" sz="2400" i="1" dirty="0">
                <a:solidFill>
                  <a:schemeClr val="tx1"/>
                </a:solidFill>
              </a:rPr>
              <a:t>USP verified </a:t>
            </a:r>
            <a:r>
              <a:rPr lang="en-US" sz="2400" dirty="0">
                <a:solidFill>
                  <a:schemeClr val="tx1"/>
                </a:solidFill>
              </a:rPr>
              <a:t>preps are accurate, but cost more and only available in 3 and 5 mgs dosages</a:t>
            </a:r>
            <a:endParaRPr lang="en-US" sz="2400" dirty="0"/>
          </a:p>
        </p:txBody>
      </p:sp>
    </p:spTree>
    <p:extLst>
      <p:ext uri="{BB962C8B-B14F-4D97-AF65-F5344CB8AC3E}">
        <p14:creationId xmlns:p14="http://schemas.microsoft.com/office/powerpoint/2010/main" val="761857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Melatonin and Children</a:t>
            </a:r>
          </a:p>
        </p:txBody>
      </p:sp>
      <p:sp>
        <p:nvSpPr>
          <p:cNvPr id="3" name="Content Placeholder 2"/>
          <p:cNvSpPr>
            <a:spLocks noGrp="1"/>
          </p:cNvSpPr>
          <p:nvPr>
            <p:ph idx="4294967295"/>
          </p:nvPr>
        </p:nvSpPr>
        <p:spPr>
          <a:xfrm>
            <a:off x="630841" y="1708150"/>
            <a:ext cx="10870597" cy="4635500"/>
          </a:xfrm>
        </p:spPr>
        <p:txBody>
          <a:bodyPr>
            <a:noAutofit/>
          </a:bodyPr>
          <a:lstStyle/>
          <a:p>
            <a:r>
              <a:rPr lang="en-US" sz="2800" dirty="0">
                <a:solidFill>
                  <a:schemeClr val="tx1"/>
                </a:solidFill>
              </a:rPr>
              <a:t>Used by lots of parents with or without recommendation of PCP</a:t>
            </a:r>
          </a:p>
          <a:p>
            <a:r>
              <a:rPr lang="en-US" sz="2800" dirty="0">
                <a:solidFill>
                  <a:schemeClr val="tx1"/>
                </a:solidFill>
              </a:rPr>
              <a:t>Best efficacy data for autism</a:t>
            </a:r>
          </a:p>
          <a:p>
            <a:r>
              <a:rPr lang="en-US" sz="2800" dirty="0">
                <a:solidFill>
                  <a:schemeClr val="tx1"/>
                </a:solidFill>
              </a:rPr>
              <a:t>“Data supporting use of melatonin in developmentally normal children are limited and its long-term safety is unknown.” (</a:t>
            </a:r>
            <a:r>
              <a:rPr lang="en-US" sz="2800" i="1" dirty="0">
                <a:solidFill>
                  <a:schemeClr val="tx1"/>
                </a:solidFill>
              </a:rPr>
              <a:t>Medical Letter</a:t>
            </a:r>
            <a:r>
              <a:rPr lang="en-US" sz="2800" dirty="0">
                <a:solidFill>
                  <a:schemeClr val="tx1"/>
                </a:solidFill>
              </a:rPr>
              <a:t>, June 29, 2020)</a:t>
            </a:r>
          </a:p>
          <a:p>
            <a:r>
              <a:rPr lang="en-US" sz="2800" dirty="0">
                <a:solidFill>
                  <a:schemeClr val="tx1"/>
                </a:solidFill>
              </a:rPr>
              <a:t>Long-term melatonin supplementation can suppress the hypothalamic-gonadal axis and may be associated with delayed onset of puberty, possibly by preventing the decline in nocturnal levels of melatonin that occur during the onset of puberty</a:t>
            </a:r>
          </a:p>
          <a:p>
            <a:r>
              <a:rPr lang="en-US" sz="2800" dirty="0">
                <a:solidFill>
                  <a:schemeClr val="tx1"/>
                </a:solidFill>
              </a:rPr>
              <a:t>Melatonin may be the most benign sedative for sleep onset, with above caveats, although not meds preferred, if possible</a:t>
            </a:r>
          </a:p>
          <a:p>
            <a:endParaRPr lang="en-US" sz="2200" dirty="0"/>
          </a:p>
        </p:txBody>
      </p:sp>
    </p:spTree>
    <p:extLst>
      <p:ext uri="{BB962C8B-B14F-4D97-AF65-F5344CB8AC3E}">
        <p14:creationId xmlns:p14="http://schemas.microsoft.com/office/powerpoint/2010/main" val="1280101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Exercise</a:t>
            </a:r>
            <a:endParaRPr lang="en-US" sz="3600" dirty="0"/>
          </a:p>
        </p:txBody>
      </p:sp>
      <p:sp>
        <p:nvSpPr>
          <p:cNvPr id="3" name="Content Placeholder 2"/>
          <p:cNvSpPr>
            <a:spLocks noGrp="1"/>
          </p:cNvSpPr>
          <p:nvPr>
            <p:ph idx="4294967295"/>
          </p:nvPr>
        </p:nvSpPr>
        <p:spPr>
          <a:xfrm>
            <a:off x="630840" y="1463675"/>
            <a:ext cx="10869009" cy="3868738"/>
          </a:xfrm>
        </p:spPr>
        <p:txBody>
          <a:bodyPr>
            <a:normAutofit/>
          </a:bodyPr>
          <a:lstStyle/>
          <a:p>
            <a:r>
              <a:rPr lang="en-US" sz="3600" dirty="0"/>
              <a:t>Just do something—some better than none</a:t>
            </a:r>
          </a:p>
          <a:p>
            <a:r>
              <a:rPr lang="en-US" sz="3600" dirty="0"/>
              <a:t>Child’s choice</a:t>
            </a:r>
          </a:p>
          <a:p>
            <a:r>
              <a:rPr lang="en-US" sz="3600" dirty="0"/>
              <a:t>Rewards (not Snickers)</a:t>
            </a:r>
          </a:p>
        </p:txBody>
      </p:sp>
    </p:spTree>
    <p:extLst>
      <p:ext uri="{BB962C8B-B14F-4D97-AF65-F5344CB8AC3E}">
        <p14:creationId xmlns:p14="http://schemas.microsoft.com/office/powerpoint/2010/main" val="2452122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Substances</a:t>
            </a:r>
          </a:p>
        </p:txBody>
      </p:sp>
      <p:sp>
        <p:nvSpPr>
          <p:cNvPr id="3" name="Content Placeholder 2"/>
          <p:cNvSpPr>
            <a:spLocks noGrp="1"/>
          </p:cNvSpPr>
          <p:nvPr>
            <p:ph idx="4294967295"/>
          </p:nvPr>
        </p:nvSpPr>
        <p:spPr>
          <a:xfrm>
            <a:off x="630840" y="1463675"/>
            <a:ext cx="11199210" cy="3868738"/>
          </a:xfrm>
        </p:spPr>
        <p:txBody>
          <a:bodyPr>
            <a:normAutofit/>
          </a:bodyPr>
          <a:lstStyle/>
          <a:p>
            <a:r>
              <a:rPr lang="en-US" sz="3600" dirty="0"/>
              <a:t>Marijuana—anxiety treatment that does help while high; but lowers motivation; prevents recovery</a:t>
            </a:r>
          </a:p>
          <a:p>
            <a:r>
              <a:rPr lang="en-US" sz="3600" dirty="0"/>
              <a:t>Alcohol—another anxiety treatment</a:t>
            </a:r>
          </a:p>
        </p:txBody>
      </p:sp>
    </p:spTree>
    <p:extLst>
      <p:ext uri="{BB962C8B-B14F-4D97-AF65-F5344CB8AC3E}">
        <p14:creationId xmlns:p14="http://schemas.microsoft.com/office/powerpoint/2010/main" val="3957211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Therapies for Depression</a:t>
            </a:r>
          </a:p>
        </p:txBody>
      </p:sp>
      <p:sp>
        <p:nvSpPr>
          <p:cNvPr id="3" name="Content Placeholder 2"/>
          <p:cNvSpPr>
            <a:spLocks noGrp="1"/>
          </p:cNvSpPr>
          <p:nvPr>
            <p:ph idx="4294967295"/>
          </p:nvPr>
        </p:nvSpPr>
        <p:spPr>
          <a:xfrm>
            <a:off x="630841" y="1597572"/>
            <a:ext cx="11011431" cy="5034455"/>
          </a:xfrm>
        </p:spPr>
        <p:txBody>
          <a:bodyPr>
            <a:normAutofit/>
          </a:bodyPr>
          <a:lstStyle/>
          <a:p>
            <a:pPr marL="0" indent="0">
              <a:buNone/>
            </a:pPr>
            <a:r>
              <a:rPr lang="en-US" sz="3600" dirty="0">
                <a:solidFill>
                  <a:schemeClr val="tx1"/>
                </a:solidFill>
              </a:rPr>
              <a:t>Cognitive Behavior Therapy (CBT)</a:t>
            </a:r>
          </a:p>
          <a:p>
            <a:pPr marL="0" indent="0">
              <a:buNone/>
            </a:pPr>
            <a:r>
              <a:rPr lang="en-US" sz="3600" dirty="0">
                <a:solidFill>
                  <a:schemeClr val="tx1"/>
                </a:solidFill>
              </a:rPr>
              <a:t>	Not as straightforward as with anxiety</a:t>
            </a:r>
          </a:p>
          <a:p>
            <a:pPr marL="0" indent="0">
              <a:buNone/>
            </a:pPr>
            <a:r>
              <a:rPr lang="en-US" sz="3600" dirty="0">
                <a:solidFill>
                  <a:schemeClr val="tx1"/>
                </a:solidFill>
              </a:rPr>
              <a:t>	Exposure and response prevention more difficult</a:t>
            </a:r>
          </a:p>
          <a:p>
            <a:pPr marL="0" indent="0">
              <a:buNone/>
            </a:pPr>
            <a:r>
              <a:rPr lang="en-US" sz="3600" dirty="0">
                <a:solidFill>
                  <a:schemeClr val="tx1"/>
                </a:solidFill>
              </a:rPr>
              <a:t>Interpersonal Therapy (IPT)</a:t>
            </a:r>
          </a:p>
          <a:p>
            <a:pPr marL="0" indent="0">
              <a:buNone/>
            </a:pPr>
            <a:r>
              <a:rPr lang="en-US" sz="3600" dirty="0">
                <a:solidFill>
                  <a:schemeClr val="tx1"/>
                </a:solidFill>
              </a:rPr>
              <a:t>	Personal commitments</a:t>
            </a:r>
          </a:p>
          <a:p>
            <a:pPr marL="0" indent="0">
              <a:buNone/>
            </a:pPr>
            <a:r>
              <a:rPr lang="en-US" sz="3600" dirty="0">
                <a:solidFill>
                  <a:schemeClr val="tx1"/>
                </a:solidFill>
              </a:rPr>
              <a:t>Behavioral Activation Therapy (BAT)</a:t>
            </a:r>
          </a:p>
          <a:p>
            <a:pPr marL="0" indent="0">
              <a:buNone/>
            </a:pPr>
            <a:r>
              <a:rPr lang="en-US" sz="3600" dirty="0">
                <a:solidFill>
                  <a:schemeClr val="tx1"/>
                </a:solidFill>
              </a:rPr>
              <a:t>	Exercise, participation </a:t>
            </a:r>
          </a:p>
          <a:p>
            <a:pPr marL="0" indent="0">
              <a:buNone/>
            </a:pPr>
            <a:endParaRPr lang="en-US" sz="3600" dirty="0">
              <a:solidFill>
                <a:schemeClr val="tx1"/>
              </a:solidFill>
            </a:endParaRPr>
          </a:p>
        </p:txBody>
      </p:sp>
    </p:spTree>
    <p:extLst>
      <p:ext uri="{BB962C8B-B14F-4D97-AF65-F5344CB8AC3E}">
        <p14:creationId xmlns:p14="http://schemas.microsoft.com/office/powerpoint/2010/main" val="3010236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a:t>CBT Components</a:t>
            </a:r>
            <a:endParaRPr lang="en-US" sz="3200" b="0" dirty="0"/>
          </a:p>
        </p:txBody>
      </p:sp>
      <p:sp>
        <p:nvSpPr>
          <p:cNvPr id="7" name="Content Placeholder 2"/>
          <p:cNvSpPr txBox="1">
            <a:spLocks/>
          </p:cNvSpPr>
          <p:nvPr/>
        </p:nvSpPr>
        <p:spPr>
          <a:xfrm>
            <a:off x="565427" y="1777041"/>
            <a:ext cx="7612416" cy="4860241"/>
          </a:xfrm>
          <a:prstGeom prst="rect">
            <a:avLst/>
          </a:prstGeom>
        </p:spPr>
        <p:txBody>
          <a:bodyPr vert="horz" lIns="91440" tIns="45720" rIns="91440" bIns="45720" rtlCol="0" anchor="t">
            <a:normAutofit/>
          </a:bodyPr>
          <a:lstStyle/>
          <a:p>
            <a:pPr marL="306000" marR="0" lvl="0" indent="-306000" algn="l" defTabSz="457200" rtl="0" eaLnBrk="1" fontAlgn="auto" latinLnBrk="0" hangingPunct="1">
              <a:lnSpc>
                <a:spcPct val="100000"/>
              </a:lnSpc>
              <a:spcBef>
                <a:spcPct val="20000"/>
              </a:spcBef>
              <a:spcAft>
                <a:spcPts val="600"/>
              </a:spcAft>
              <a:buClr>
                <a:schemeClr val="accent2"/>
              </a:buClr>
              <a:buSzPct val="92000"/>
              <a:buFont typeface="Wingdings 2" panose="05020102010507070707" pitchFamily="18" charset="2"/>
              <a:buChar char=""/>
              <a:tabLst/>
              <a:defRPr/>
            </a:pPr>
            <a:r>
              <a:rPr kumimoji="0" lang="en-US" sz="3200" b="0" i="0" u="none" strike="noStrike" kern="1200" cap="none" spc="0" normalizeH="0" baseline="0" noProof="0" dirty="0">
                <a:ln>
                  <a:noFill/>
                </a:ln>
                <a:effectLst/>
                <a:uLnTx/>
                <a:uFillTx/>
                <a:latin typeface="+mn-lt"/>
                <a:ea typeface="+mn-ea"/>
                <a:cs typeface="+mn-cs"/>
              </a:rPr>
              <a:t>Psychological education</a:t>
            </a:r>
            <a:r>
              <a:rPr kumimoji="0" lang="en-US" sz="3200" b="0" i="0" u="none" strike="noStrike" kern="1200" cap="none" spc="0" normalizeH="0" noProof="0" dirty="0">
                <a:ln>
                  <a:noFill/>
                </a:ln>
                <a:effectLst/>
                <a:uLnTx/>
                <a:uFillTx/>
                <a:latin typeface="+mn-lt"/>
                <a:ea typeface="+mn-ea"/>
                <a:cs typeface="+mn-cs"/>
              </a:rPr>
              <a:t> about child/adolescent anxiety</a:t>
            </a:r>
            <a:endParaRPr kumimoji="0" lang="en-US" sz="3200" b="0" i="0" u="none" strike="noStrike" kern="1200" cap="none" spc="0" normalizeH="0" baseline="0" noProof="0" dirty="0">
              <a:ln>
                <a:noFill/>
              </a:ln>
              <a:effectLst/>
              <a:uLnTx/>
              <a:uFillTx/>
              <a:latin typeface="+mn-lt"/>
              <a:ea typeface="+mn-ea"/>
              <a:cs typeface="+mn-cs"/>
            </a:endParaRPr>
          </a:p>
          <a:p>
            <a:pPr marL="306000" indent="-306000" defTabSz="457200">
              <a:spcBef>
                <a:spcPct val="20000"/>
              </a:spcBef>
              <a:spcAft>
                <a:spcPts val="600"/>
              </a:spcAft>
              <a:buClr>
                <a:schemeClr val="accent2"/>
              </a:buClr>
              <a:buSzPct val="92000"/>
              <a:buFont typeface="Wingdings 2" panose="05020102010507070707" pitchFamily="18" charset="2"/>
              <a:buChar char=""/>
            </a:pPr>
            <a:r>
              <a:rPr lang="en-US" sz="3200" dirty="0"/>
              <a:t>Relaxation training</a:t>
            </a:r>
          </a:p>
          <a:p>
            <a:pPr marL="306000" marR="0" lvl="0" indent="-306000" algn="l" defTabSz="457200" rtl="0" eaLnBrk="1" fontAlgn="auto" latinLnBrk="0" hangingPunct="1">
              <a:lnSpc>
                <a:spcPct val="100000"/>
              </a:lnSpc>
              <a:spcBef>
                <a:spcPct val="20000"/>
              </a:spcBef>
              <a:spcAft>
                <a:spcPts val="600"/>
              </a:spcAft>
              <a:buClr>
                <a:schemeClr val="accent2"/>
              </a:buClr>
              <a:buSzPct val="92000"/>
              <a:buFont typeface="Wingdings 2" panose="05020102010507070707" pitchFamily="18" charset="2"/>
              <a:buChar char=""/>
              <a:tabLst/>
              <a:defRPr/>
            </a:pPr>
            <a:r>
              <a:rPr kumimoji="0" lang="en-US" sz="3200" b="0" i="0" u="none" strike="noStrike" kern="1200" cap="none" spc="0" normalizeH="0" baseline="0" noProof="0" dirty="0">
                <a:ln>
                  <a:noFill/>
                </a:ln>
                <a:effectLst/>
                <a:uLnTx/>
                <a:uFillTx/>
                <a:latin typeface="+mn-lt"/>
                <a:ea typeface="+mn-ea"/>
                <a:cs typeface="+mn-cs"/>
              </a:rPr>
              <a:t>Cognitive strategies</a:t>
            </a:r>
          </a:p>
          <a:p>
            <a:pPr marL="306000" indent="-306000" defTabSz="457200">
              <a:spcBef>
                <a:spcPct val="20000"/>
              </a:spcBef>
              <a:spcAft>
                <a:spcPts val="600"/>
              </a:spcAft>
              <a:buClr>
                <a:schemeClr val="accent2"/>
              </a:buClr>
              <a:buSzPct val="92000"/>
              <a:buFont typeface="Wingdings 2" panose="05020102010507070707" pitchFamily="18" charset="2"/>
              <a:buChar char=""/>
            </a:pPr>
            <a:r>
              <a:rPr kumimoji="0" lang="en-US" sz="3200" b="0" i="0" u="none" strike="noStrike" kern="1200" cap="none" spc="0" normalizeH="0" baseline="0" noProof="0" dirty="0">
                <a:ln>
                  <a:noFill/>
                </a:ln>
                <a:effectLst/>
                <a:uLnTx/>
                <a:uFillTx/>
                <a:latin typeface="+mn-lt"/>
                <a:ea typeface="+mn-ea"/>
                <a:cs typeface="+mn-cs"/>
              </a:rPr>
              <a:t>Exposures or “behavioral experiments”</a:t>
            </a:r>
            <a:endParaRPr lang="en-US" sz="3200" dirty="0"/>
          </a:p>
          <a:p>
            <a:pPr marL="306000" indent="-306000" defTabSz="457200">
              <a:spcBef>
                <a:spcPct val="20000"/>
              </a:spcBef>
              <a:spcAft>
                <a:spcPts val="600"/>
              </a:spcAft>
              <a:buClr>
                <a:schemeClr val="accent2"/>
              </a:buClr>
              <a:buSzPct val="92000"/>
              <a:buFont typeface="Wingdings 2" panose="05020102010507070707" pitchFamily="18" charset="2"/>
              <a:buChar char=""/>
            </a:pPr>
            <a:r>
              <a:rPr lang="en-US" sz="3200" dirty="0"/>
              <a:t>Homework Assignments</a:t>
            </a:r>
          </a:p>
          <a:p>
            <a:pPr marL="306000" marR="0" lvl="0" indent="-306000" algn="l" defTabSz="457200" rtl="0" eaLnBrk="1" fontAlgn="auto" latinLnBrk="0" hangingPunct="1">
              <a:lnSpc>
                <a:spcPct val="100000"/>
              </a:lnSpc>
              <a:spcBef>
                <a:spcPct val="20000"/>
              </a:spcBef>
              <a:spcAft>
                <a:spcPts val="600"/>
              </a:spcAft>
              <a:buClr>
                <a:schemeClr val="accent2"/>
              </a:buClr>
              <a:buSzPct val="92000"/>
              <a:buFont typeface="Wingdings 2" panose="05020102010507070707" pitchFamily="18" charset="2"/>
              <a:buChar char=""/>
              <a:tabLst/>
              <a:defRPr/>
            </a:pPr>
            <a:endParaRPr kumimoji="0" lang="en-US" sz="1500" b="0" i="0" u="none" strike="noStrike" kern="1200" cap="none" spc="0" normalizeH="0" baseline="0" noProof="0" dirty="0">
              <a:ln>
                <a:noFill/>
              </a:ln>
              <a:effectLst/>
              <a:uLnTx/>
              <a:uFillTx/>
              <a:latin typeface="+mn-lt"/>
              <a:ea typeface="+mn-ea"/>
              <a:cs typeface="+mn-cs"/>
            </a:endParaRPr>
          </a:p>
          <a:p>
            <a:pPr marL="306000" marR="0" lvl="0" indent="-306000" algn="l" defTabSz="457200" rtl="0" eaLnBrk="1" fontAlgn="auto" latinLnBrk="0" hangingPunct="1">
              <a:lnSpc>
                <a:spcPct val="100000"/>
              </a:lnSpc>
              <a:spcBef>
                <a:spcPct val="20000"/>
              </a:spcBef>
              <a:spcAft>
                <a:spcPts val="600"/>
              </a:spcAft>
              <a:buClr>
                <a:schemeClr val="accent2"/>
              </a:buClr>
              <a:buSzPct val="92000"/>
              <a:buFont typeface="Wingdings 2" panose="05020102010507070707" pitchFamily="18" charset="2"/>
              <a:buChar char=""/>
              <a:tabLst/>
              <a:defRPr/>
            </a:pPr>
            <a:endParaRPr kumimoji="0" lang="en-US" sz="1500" b="0" i="0" u="none" strike="noStrike" kern="1200" cap="none" spc="0" normalizeH="0" baseline="0" noProof="0" dirty="0">
              <a:ln>
                <a:noFill/>
              </a:ln>
              <a:effectLst/>
              <a:uLnTx/>
              <a:uFillTx/>
              <a:latin typeface="+mn-lt"/>
              <a:ea typeface="+mn-ea"/>
              <a:cs typeface="+mn-cs"/>
            </a:endParaRPr>
          </a:p>
          <a:p>
            <a:pPr marL="306000" marR="0" lvl="0" indent="-306000" algn="l" defTabSz="457200" rtl="0" eaLnBrk="1" fontAlgn="auto" latinLnBrk="0" hangingPunct="1">
              <a:lnSpc>
                <a:spcPct val="100000"/>
              </a:lnSpc>
              <a:spcBef>
                <a:spcPct val="20000"/>
              </a:spcBef>
              <a:spcAft>
                <a:spcPts val="600"/>
              </a:spcAft>
              <a:buClr>
                <a:schemeClr val="accent2"/>
              </a:buClr>
              <a:buSzPct val="92000"/>
              <a:buFont typeface="Wingdings 2" panose="05020102010507070707" pitchFamily="18" charset="2"/>
              <a:buChar char=""/>
              <a:tabLst/>
              <a:defRPr/>
            </a:pPr>
            <a:endParaRPr kumimoji="0" lang="en-US" altLang="en-US" sz="2800" b="0" i="0" u="none" strike="noStrike" kern="1200" cap="none" spc="0" normalizeH="0" baseline="0" noProof="0" dirty="0">
              <a:ln>
                <a:noFill/>
              </a:ln>
              <a:effectLst/>
              <a:uLnTx/>
              <a:uFillTx/>
              <a:latin typeface="+mn-lt"/>
              <a:ea typeface="+mn-ea"/>
              <a:cs typeface="+mn-cs"/>
            </a:endParaRPr>
          </a:p>
        </p:txBody>
      </p:sp>
      <p:pic>
        <p:nvPicPr>
          <p:cNvPr id="5" name="Picture 4">
            <a:extLst>
              <a:ext uri="{FF2B5EF4-FFF2-40B4-BE49-F238E27FC236}">
                <a16:creationId xmlns:a16="http://schemas.microsoft.com/office/drawing/2014/main" id="{11FB8025-10A0-488C-BD4D-90DFA66200DB}"/>
              </a:ext>
            </a:extLst>
          </p:cNvPr>
          <p:cNvPicPr>
            <a:picLocks noChangeAspect="1"/>
          </p:cNvPicPr>
          <p:nvPr/>
        </p:nvPicPr>
        <p:blipFill>
          <a:blip r:embed="rId3"/>
          <a:stretch>
            <a:fillRect/>
          </a:stretch>
        </p:blipFill>
        <p:spPr>
          <a:xfrm>
            <a:off x="8369821" y="1818995"/>
            <a:ext cx="3017047" cy="3220009"/>
          </a:xfrm>
          <a:prstGeom prst="rect">
            <a:avLst/>
          </a:prstGeom>
        </p:spPr>
      </p:pic>
    </p:spTree>
    <p:extLst>
      <p:ext uri="{BB962C8B-B14F-4D97-AF65-F5344CB8AC3E}">
        <p14:creationId xmlns:p14="http://schemas.microsoft.com/office/powerpoint/2010/main" val="3799146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FF297-29B4-4497-B5BA-EF486D28AE97}"/>
              </a:ext>
            </a:extLst>
          </p:cNvPr>
          <p:cNvSpPr>
            <a:spLocks noGrp="1"/>
          </p:cNvSpPr>
          <p:nvPr>
            <p:ph type="title"/>
          </p:nvPr>
        </p:nvSpPr>
        <p:spPr/>
        <p:txBody>
          <a:bodyPr>
            <a:normAutofit/>
          </a:bodyPr>
          <a:lstStyle/>
          <a:p>
            <a:r>
              <a:rPr lang="en-US" sz="3200" dirty="0"/>
              <a:t>CBT Components – Hierarchy and Exposures</a:t>
            </a:r>
          </a:p>
        </p:txBody>
      </p:sp>
      <p:sp>
        <p:nvSpPr>
          <p:cNvPr id="3" name="Content Placeholder 2">
            <a:extLst>
              <a:ext uri="{FF2B5EF4-FFF2-40B4-BE49-F238E27FC236}">
                <a16:creationId xmlns:a16="http://schemas.microsoft.com/office/drawing/2014/main" id="{1A1465CE-7049-40FC-B7A2-CBD63B96C100}"/>
              </a:ext>
            </a:extLst>
          </p:cNvPr>
          <p:cNvSpPr>
            <a:spLocks noGrp="1"/>
          </p:cNvSpPr>
          <p:nvPr>
            <p:ph idx="4294967295"/>
          </p:nvPr>
        </p:nvSpPr>
        <p:spPr>
          <a:xfrm>
            <a:off x="630841" y="1463675"/>
            <a:ext cx="5673122" cy="4528911"/>
          </a:xfrm>
        </p:spPr>
        <p:txBody>
          <a:bodyPr>
            <a:normAutofit/>
          </a:bodyPr>
          <a:lstStyle/>
          <a:p>
            <a:r>
              <a:rPr lang="en-US" sz="3200" dirty="0"/>
              <a:t>Generate list of anxiety-provoking situations</a:t>
            </a:r>
          </a:p>
          <a:p>
            <a:r>
              <a:rPr lang="en-US" sz="3200" dirty="0"/>
              <a:t>Get fear thermometer ratings</a:t>
            </a:r>
          </a:p>
          <a:p>
            <a:r>
              <a:rPr lang="en-US" sz="3200" dirty="0"/>
              <a:t>Create a hierarchy based on ratings</a:t>
            </a:r>
          </a:p>
          <a:p>
            <a:r>
              <a:rPr lang="en-US" sz="3200" dirty="0"/>
              <a:t>Set up exposures</a:t>
            </a:r>
          </a:p>
          <a:p>
            <a:r>
              <a:rPr lang="en-US" sz="3200" dirty="0"/>
              <a:t>Practice, Practice, Practice facing fears!</a:t>
            </a:r>
          </a:p>
        </p:txBody>
      </p:sp>
      <p:sp>
        <p:nvSpPr>
          <p:cNvPr id="6" name="Content Placeholder 2">
            <a:extLst>
              <a:ext uri="{FF2B5EF4-FFF2-40B4-BE49-F238E27FC236}">
                <a16:creationId xmlns:a16="http://schemas.microsoft.com/office/drawing/2014/main" id="{750F6908-AE6F-4D8B-944B-4197B25A7DB9}"/>
              </a:ext>
            </a:extLst>
          </p:cNvPr>
          <p:cNvSpPr txBox="1">
            <a:spLocks/>
          </p:cNvSpPr>
          <p:nvPr/>
        </p:nvSpPr>
        <p:spPr>
          <a:xfrm>
            <a:off x="6650182" y="1463041"/>
            <a:ext cx="4910977" cy="4284616"/>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a:lstStyle>
          <a:p>
            <a:pPr marL="0" indent="0">
              <a:buNone/>
            </a:pPr>
            <a:r>
              <a:rPr lang="en-US" sz="3200" b="1" dirty="0"/>
              <a:t>Types of Exposures for Separation Anxiety Disorder:</a:t>
            </a:r>
          </a:p>
          <a:p>
            <a:r>
              <a:rPr lang="en-US" sz="3200" dirty="0"/>
              <a:t>Exposure to worries about something bad happening to them or their caregiver while separated</a:t>
            </a:r>
          </a:p>
          <a:p>
            <a:pPr marL="0" indent="0">
              <a:buNone/>
            </a:pPr>
            <a:endParaRPr lang="en-US" sz="3200" dirty="0"/>
          </a:p>
        </p:txBody>
      </p:sp>
    </p:spTree>
    <p:extLst>
      <p:ext uri="{BB962C8B-B14F-4D97-AF65-F5344CB8AC3E}">
        <p14:creationId xmlns:p14="http://schemas.microsoft.com/office/powerpoint/2010/main" val="3072306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6A18-C217-48A9-8C62-448232C84EC2}"/>
              </a:ext>
            </a:extLst>
          </p:cNvPr>
          <p:cNvSpPr>
            <a:spLocks noGrp="1"/>
          </p:cNvSpPr>
          <p:nvPr>
            <p:ph type="title"/>
          </p:nvPr>
        </p:nvSpPr>
        <p:spPr/>
        <p:txBody>
          <a:bodyPr>
            <a:normAutofit/>
          </a:bodyPr>
          <a:lstStyle/>
          <a:p>
            <a:r>
              <a:rPr lang="en-US" sz="3200" dirty="0"/>
              <a:t>Who We Are – Maryland BHIPP</a:t>
            </a:r>
          </a:p>
        </p:txBody>
      </p:sp>
      <p:pic>
        <p:nvPicPr>
          <p:cNvPr id="7" name="Content Placeholder 6">
            <a:extLst>
              <a:ext uri="{FF2B5EF4-FFF2-40B4-BE49-F238E27FC236}">
                <a16:creationId xmlns:a16="http://schemas.microsoft.com/office/drawing/2014/main" id="{BB3F87AA-8841-4D6A-8F4B-1D90D131CA07}"/>
              </a:ext>
            </a:extLst>
          </p:cNvPr>
          <p:cNvPicPr>
            <a:picLocks noGrp="1" noChangeAspect="1"/>
          </p:cNvPicPr>
          <p:nvPr>
            <p:ph idx="4294967295"/>
          </p:nvPr>
        </p:nvPicPr>
        <p:blipFill>
          <a:blip r:embed="rId3"/>
          <a:stretch>
            <a:fillRect/>
          </a:stretch>
        </p:blipFill>
        <p:spPr>
          <a:xfrm>
            <a:off x="482826" y="1674673"/>
            <a:ext cx="5031476" cy="4562841"/>
          </a:xfrm>
          <a:prstGeom prst="rect">
            <a:avLst/>
          </a:prstGeom>
        </p:spPr>
      </p:pic>
      <p:sp>
        <p:nvSpPr>
          <p:cNvPr id="5" name="Rectangle 4">
            <a:extLst>
              <a:ext uri="{FF2B5EF4-FFF2-40B4-BE49-F238E27FC236}">
                <a16:creationId xmlns:a16="http://schemas.microsoft.com/office/drawing/2014/main" id="{78A84612-DD9B-4E5B-94A9-FC4D18CCA872}"/>
              </a:ext>
            </a:extLst>
          </p:cNvPr>
          <p:cNvSpPr/>
          <p:nvPr/>
        </p:nvSpPr>
        <p:spPr>
          <a:xfrm>
            <a:off x="5397387" y="1674673"/>
            <a:ext cx="6311787" cy="387798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Calibri" panose="020F0502020204030204"/>
                <a:ea typeface="+mn-ea"/>
                <a:cs typeface="+mn-cs"/>
              </a:rPr>
              <a:t>Offering support to pediatric primary care providers through free: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Telephone consultation (855-MD-BHIPP)</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Resource &amp; referral support </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Training &amp; education </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Regionally specific social work co-location (Salisbury University and Morgan State University)</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Project ECHO®</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Direct </a:t>
            </a:r>
            <a:r>
              <a:rPr kumimoji="0" lang="en-US" sz="2000" b="0" i="0" u="none" strike="noStrike" kern="1200" cap="none" spc="0" normalizeH="0" baseline="0" noProof="0" dirty="0" err="1">
                <a:ln>
                  <a:noFill/>
                </a:ln>
                <a:solidFill>
                  <a:srgbClr val="000000"/>
                </a:solidFill>
                <a:effectLst/>
                <a:uLnTx/>
                <a:uFillTx/>
                <a:latin typeface="Calibri" panose="020F0502020204030204"/>
                <a:ea typeface="+mn-ea"/>
                <a:cs typeface="+mn-cs"/>
              </a:rPr>
              <a:t>Telepsychiatry</a:t>
            </a: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 &amp; </a:t>
            </a:r>
            <a:r>
              <a:rPr kumimoji="0" lang="en-US" sz="2000" b="0" i="0" u="none" strike="noStrike" kern="1200" cap="none" spc="0" normalizeH="0" baseline="0" noProof="0" dirty="0" err="1">
                <a:ln>
                  <a:noFill/>
                </a:ln>
                <a:solidFill>
                  <a:srgbClr val="000000"/>
                </a:solidFill>
                <a:effectLst/>
                <a:uLnTx/>
                <a:uFillTx/>
                <a:latin typeface="Calibri" panose="020F0502020204030204"/>
                <a:ea typeface="+mn-ea"/>
                <a:cs typeface="+mn-cs"/>
              </a:rPr>
              <a:t>Telecounseling</a:t>
            </a: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 Services</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Care coordination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32603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13C1A-BA55-45A1-ACEC-37D1A40652CD}"/>
              </a:ext>
            </a:extLst>
          </p:cNvPr>
          <p:cNvSpPr>
            <a:spLocks noGrp="1"/>
          </p:cNvSpPr>
          <p:nvPr>
            <p:ph type="title"/>
          </p:nvPr>
        </p:nvSpPr>
        <p:spPr/>
        <p:txBody>
          <a:bodyPr>
            <a:normAutofit/>
          </a:bodyPr>
          <a:lstStyle/>
          <a:p>
            <a:r>
              <a:rPr lang="en-US" sz="3200" dirty="0"/>
              <a:t>Example Fear Hierarchy</a:t>
            </a:r>
          </a:p>
        </p:txBody>
      </p:sp>
      <p:graphicFrame>
        <p:nvGraphicFramePr>
          <p:cNvPr id="4" name="Content Placeholder 3">
            <a:extLst>
              <a:ext uri="{FF2B5EF4-FFF2-40B4-BE49-F238E27FC236}">
                <a16:creationId xmlns:a16="http://schemas.microsoft.com/office/drawing/2014/main" id="{65D4AD32-BE73-4CDB-95FC-9550022F1782}"/>
              </a:ext>
            </a:extLst>
          </p:cNvPr>
          <p:cNvGraphicFramePr>
            <a:graphicFrameLocks noGrp="1"/>
          </p:cNvGraphicFramePr>
          <p:nvPr>
            <p:ph idx="4294967295"/>
            <p:extLst>
              <p:ext uri="{D42A27DB-BD31-4B8C-83A1-F6EECF244321}">
                <p14:modId xmlns:p14="http://schemas.microsoft.com/office/powerpoint/2010/main" val="3380997527"/>
              </p:ext>
            </p:extLst>
          </p:nvPr>
        </p:nvGraphicFramePr>
        <p:xfrm>
          <a:off x="167908" y="1645759"/>
          <a:ext cx="11856184" cy="4906687"/>
        </p:xfrm>
        <a:graphic>
          <a:graphicData uri="http://schemas.openxmlformats.org/drawingml/2006/table">
            <a:tbl>
              <a:tblPr firstRow="1" bandRow="1">
                <a:tableStyleId>{F5AB1C69-6EDB-4FF4-983F-18BD219EF322}</a:tableStyleId>
              </a:tblPr>
              <a:tblGrid>
                <a:gridCol w="8051722">
                  <a:extLst>
                    <a:ext uri="{9D8B030D-6E8A-4147-A177-3AD203B41FA5}">
                      <a16:colId xmlns:a16="http://schemas.microsoft.com/office/drawing/2014/main" val="2699460311"/>
                    </a:ext>
                  </a:extLst>
                </a:gridCol>
                <a:gridCol w="1902231">
                  <a:extLst>
                    <a:ext uri="{9D8B030D-6E8A-4147-A177-3AD203B41FA5}">
                      <a16:colId xmlns:a16="http://schemas.microsoft.com/office/drawing/2014/main" val="3481128564"/>
                    </a:ext>
                  </a:extLst>
                </a:gridCol>
                <a:gridCol w="1902231">
                  <a:extLst>
                    <a:ext uri="{9D8B030D-6E8A-4147-A177-3AD203B41FA5}">
                      <a16:colId xmlns:a16="http://schemas.microsoft.com/office/drawing/2014/main" val="3438493481"/>
                    </a:ext>
                  </a:extLst>
                </a:gridCol>
              </a:tblGrid>
              <a:tr h="560380">
                <a:tc>
                  <a:txBody>
                    <a:bodyPr/>
                    <a:lstStyle/>
                    <a:p>
                      <a:r>
                        <a:rPr lang="en-US" sz="2400" dirty="0"/>
                        <a:t>Worry/Feared Situation</a:t>
                      </a:r>
                    </a:p>
                  </a:txBody>
                  <a:tcPr/>
                </a:tc>
                <a:tc>
                  <a:txBody>
                    <a:bodyPr/>
                    <a:lstStyle/>
                    <a:p>
                      <a:pPr algn="ctr"/>
                      <a:r>
                        <a:rPr lang="en-US" sz="2400" dirty="0"/>
                        <a:t>Child Rating</a:t>
                      </a:r>
                    </a:p>
                  </a:txBody>
                  <a:tcPr/>
                </a:tc>
                <a:tc>
                  <a:txBody>
                    <a:bodyPr/>
                    <a:lstStyle/>
                    <a:p>
                      <a:pPr algn="ctr"/>
                      <a:r>
                        <a:rPr lang="en-US" sz="2400" dirty="0"/>
                        <a:t>Parent Rating</a:t>
                      </a:r>
                    </a:p>
                  </a:txBody>
                  <a:tcPr/>
                </a:tc>
                <a:extLst>
                  <a:ext uri="{0D108BD9-81ED-4DB2-BD59-A6C34878D82A}">
                    <a16:rowId xmlns:a16="http://schemas.microsoft.com/office/drawing/2014/main" val="4064041594"/>
                  </a:ext>
                </a:extLst>
              </a:tr>
              <a:tr h="560380">
                <a:tc>
                  <a:txBody>
                    <a:bodyPr/>
                    <a:lstStyle/>
                    <a:p>
                      <a:r>
                        <a:rPr lang="en-US" sz="2400" dirty="0"/>
                        <a:t>Separating from parent for 10 minutes while child still at home</a:t>
                      </a:r>
                    </a:p>
                  </a:txBody>
                  <a:tcPr/>
                </a:tc>
                <a:tc>
                  <a:txBody>
                    <a:bodyPr/>
                    <a:lstStyle/>
                    <a:p>
                      <a:pPr algn="ctr"/>
                      <a:r>
                        <a:rPr lang="en-US" sz="2400" dirty="0"/>
                        <a:t>2</a:t>
                      </a:r>
                    </a:p>
                  </a:txBody>
                  <a:tcPr/>
                </a:tc>
                <a:tc>
                  <a:txBody>
                    <a:bodyPr/>
                    <a:lstStyle/>
                    <a:p>
                      <a:pPr algn="ctr"/>
                      <a:r>
                        <a:rPr lang="en-US" sz="2400" dirty="0"/>
                        <a:t>2</a:t>
                      </a:r>
                    </a:p>
                  </a:txBody>
                  <a:tcPr/>
                </a:tc>
                <a:extLst>
                  <a:ext uri="{0D108BD9-81ED-4DB2-BD59-A6C34878D82A}">
                    <a16:rowId xmlns:a16="http://schemas.microsoft.com/office/drawing/2014/main" val="587169721"/>
                  </a:ext>
                </a:extLst>
              </a:tr>
              <a:tr h="5603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Separating from parent for 1 hour while child still at home</a:t>
                      </a:r>
                    </a:p>
                  </a:txBody>
                  <a:tcPr/>
                </a:tc>
                <a:tc>
                  <a:txBody>
                    <a:bodyPr/>
                    <a:lstStyle/>
                    <a:p>
                      <a:pPr algn="ctr"/>
                      <a:r>
                        <a:rPr lang="en-US" sz="2400" dirty="0"/>
                        <a:t>4</a:t>
                      </a:r>
                    </a:p>
                  </a:txBody>
                  <a:tcPr/>
                </a:tc>
                <a:tc>
                  <a:txBody>
                    <a:bodyPr/>
                    <a:lstStyle/>
                    <a:p>
                      <a:pPr algn="ctr"/>
                      <a:r>
                        <a:rPr lang="en-US" sz="2400" dirty="0"/>
                        <a:t>3</a:t>
                      </a:r>
                    </a:p>
                  </a:txBody>
                  <a:tcPr/>
                </a:tc>
                <a:extLst>
                  <a:ext uri="{0D108BD9-81ED-4DB2-BD59-A6C34878D82A}">
                    <a16:rowId xmlns:a16="http://schemas.microsoft.com/office/drawing/2014/main" val="2349991749"/>
                  </a:ext>
                </a:extLst>
              </a:tr>
              <a:tr h="560380">
                <a:tc>
                  <a:txBody>
                    <a:bodyPr/>
                    <a:lstStyle/>
                    <a:p>
                      <a:r>
                        <a:rPr lang="en-US" sz="2400" dirty="0"/>
                        <a:t>Separating from parent for 1 hour while child at school</a:t>
                      </a:r>
                    </a:p>
                  </a:txBody>
                  <a:tcPr/>
                </a:tc>
                <a:tc>
                  <a:txBody>
                    <a:bodyPr/>
                    <a:lstStyle/>
                    <a:p>
                      <a:pPr algn="ctr"/>
                      <a:r>
                        <a:rPr lang="en-US" sz="2400" dirty="0"/>
                        <a:t>5</a:t>
                      </a:r>
                    </a:p>
                  </a:txBody>
                  <a:tcPr/>
                </a:tc>
                <a:tc>
                  <a:txBody>
                    <a:bodyPr/>
                    <a:lstStyle/>
                    <a:p>
                      <a:pPr algn="ctr"/>
                      <a:r>
                        <a:rPr lang="en-US" sz="2400" dirty="0"/>
                        <a:t>6</a:t>
                      </a:r>
                    </a:p>
                  </a:txBody>
                  <a:tcPr/>
                </a:tc>
                <a:extLst>
                  <a:ext uri="{0D108BD9-81ED-4DB2-BD59-A6C34878D82A}">
                    <a16:rowId xmlns:a16="http://schemas.microsoft.com/office/drawing/2014/main" val="1890289455"/>
                  </a:ext>
                </a:extLst>
              </a:tr>
              <a:tr h="5357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Separating from parent for whole school day</a:t>
                      </a:r>
                    </a:p>
                  </a:txBody>
                  <a:tcPr/>
                </a:tc>
                <a:tc>
                  <a:txBody>
                    <a:bodyPr/>
                    <a:lstStyle/>
                    <a:p>
                      <a:pPr algn="ctr"/>
                      <a:r>
                        <a:rPr lang="en-US" sz="2400" dirty="0"/>
                        <a:t>8</a:t>
                      </a:r>
                    </a:p>
                  </a:txBody>
                  <a:tcPr/>
                </a:tc>
                <a:tc>
                  <a:txBody>
                    <a:bodyPr/>
                    <a:lstStyle/>
                    <a:p>
                      <a:pPr algn="ctr"/>
                      <a:r>
                        <a:rPr lang="en-US" sz="2400"/>
                        <a:t>7</a:t>
                      </a:r>
                      <a:endParaRPr lang="en-US" sz="2400" dirty="0"/>
                    </a:p>
                  </a:txBody>
                  <a:tcPr/>
                </a:tc>
                <a:extLst>
                  <a:ext uri="{0D108BD9-81ED-4DB2-BD59-A6C34878D82A}">
                    <a16:rowId xmlns:a16="http://schemas.microsoft.com/office/drawing/2014/main" val="2304978392"/>
                  </a:ext>
                </a:extLst>
              </a:tr>
              <a:tr h="1008683">
                <a:tc>
                  <a:txBody>
                    <a:bodyPr/>
                    <a:lstStyle/>
                    <a:p>
                      <a:r>
                        <a:rPr lang="en-US" sz="2400" dirty="0"/>
                        <a:t>Separating from parent for 10 minutes in a less familiar environment (e.g., grocery store)</a:t>
                      </a:r>
                    </a:p>
                  </a:txBody>
                  <a:tcPr/>
                </a:tc>
                <a:tc>
                  <a:txBody>
                    <a:bodyPr/>
                    <a:lstStyle/>
                    <a:p>
                      <a:pPr algn="ctr"/>
                      <a:r>
                        <a:rPr lang="en-US" sz="2400" dirty="0"/>
                        <a:t>7</a:t>
                      </a:r>
                    </a:p>
                  </a:txBody>
                  <a:tcPr/>
                </a:tc>
                <a:tc>
                  <a:txBody>
                    <a:bodyPr/>
                    <a:lstStyle/>
                    <a:p>
                      <a:pPr algn="ctr"/>
                      <a:r>
                        <a:rPr lang="en-US" sz="2400" dirty="0"/>
                        <a:t>9</a:t>
                      </a:r>
                    </a:p>
                  </a:txBody>
                  <a:tcPr/>
                </a:tc>
                <a:extLst>
                  <a:ext uri="{0D108BD9-81ED-4DB2-BD59-A6C34878D82A}">
                    <a16:rowId xmlns:a16="http://schemas.microsoft.com/office/drawing/2014/main" val="3616741882"/>
                  </a:ext>
                </a:extLst>
              </a:tr>
              <a:tr h="560380">
                <a:tc>
                  <a:txBody>
                    <a:bodyPr/>
                    <a:lstStyle/>
                    <a:p>
                      <a:r>
                        <a:rPr lang="en-US" sz="2400" dirty="0"/>
                        <a:t>Staying in own bed for half of the night</a:t>
                      </a:r>
                    </a:p>
                  </a:txBody>
                  <a:tcPr/>
                </a:tc>
                <a:tc>
                  <a:txBody>
                    <a:bodyPr/>
                    <a:lstStyle/>
                    <a:p>
                      <a:pPr algn="ctr"/>
                      <a:r>
                        <a:rPr lang="en-US" sz="2400" dirty="0"/>
                        <a:t>6</a:t>
                      </a:r>
                    </a:p>
                  </a:txBody>
                  <a:tcPr/>
                </a:tc>
                <a:tc>
                  <a:txBody>
                    <a:bodyPr/>
                    <a:lstStyle/>
                    <a:p>
                      <a:pPr algn="ctr"/>
                      <a:r>
                        <a:rPr lang="en-US" sz="2400" dirty="0"/>
                        <a:t>6</a:t>
                      </a:r>
                    </a:p>
                  </a:txBody>
                  <a:tcPr/>
                </a:tc>
                <a:extLst>
                  <a:ext uri="{0D108BD9-81ED-4DB2-BD59-A6C34878D82A}">
                    <a16:rowId xmlns:a16="http://schemas.microsoft.com/office/drawing/2014/main" val="3869806344"/>
                  </a:ext>
                </a:extLst>
              </a:tr>
              <a:tr h="560380">
                <a:tc>
                  <a:txBody>
                    <a:bodyPr/>
                    <a:lstStyle/>
                    <a:p>
                      <a:r>
                        <a:rPr lang="en-US" sz="2400" dirty="0"/>
                        <a:t>Staying in own bed for the whole night</a:t>
                      </a:r>
                    </a:p>
                  </a:txBody>
                  <a:tcPr/>
                </a:tc>
                <a:tc>
                  <a:txBody>
                    <a:bodyPr/>
                    <a:lstStyle/>
                    <a:p>
                      <a:pPr algn="ctr"/>
                      <a:r>
                        <a:rPr lang="en-US" sz="2400" dirty="0"/>
                        <a:t>10</a:t>
                      </a:r>
                    </a:p>
                  </a:txBody>
                  <a:tcPr/>
                </a:tc>
                <a:tc>
                  <a:txBody>
                    <a:bodyPr/>
                    <a:lstStyle/>
                    <a:p>
                      <a:pPr algn="ctr"/>
                      <a:r>
                        <a:rPr lang="en-US" sz="2400" dirty="0"/>
                        <a:t>9</a:t>
                      </a:r>
                    </a:p>
                  </a:txBody>
                  <a:tcPr/>
                </a:tc>
                <a:extLst>
                  <a:ext uri="{0D108BD9-81ED-4DB2-BD59-A6C34878D82A}">
                    <a16:rowId xmlns:a16="http://schemas.microsoft.com/office/drawing/2014/main" val="1672995829"/>
                  </a:ext>
                </a:extLst>
              </a:tr>
            </a:tbl>
          </a:graphicData>
        </a:graphic>
      </p:graphicFrame>
    </p:spTree>
    <p:extLst>
      <p:ext uri="{BB962C8B-B14F-4D97-AF65-F5344CB8AC3E}">
        <p14:creationId xmlns:p14="http://schemas.microsoft.com/office/powerpoint/2010/main" val="3605891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665617" y="1721224"/>
            <a:ext cx="8276677" cy="5002306"/>
            <a:chOff x="4718290" y="2756073"/>
            <a:chExt cx="7470921" cy="3935671"/>
          </a:xfrm>
        </p:grpSpPr>
        <p:pic>
          <p:nvPicPr>
            <p:cNvPr id="27652" name="Picture 4" descr="https://encrypted-tbn3.gstatic.com/images?q=tbn:ANd9GcQ4L59Ev4z_wUPU7cW87jS1H7XPuq-0BmoPFlaPkzvf_bRmyinWvw">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8290" y="3833650"/>
              <a:ext cx="4373904" cy="2858094"/>
            </a:xfrm>
            <a:prstGeom prst="rect">
              <a:avLst/>
            </a:prstGeom>
            <a:noFill/>
            <a:extLst>
              <a:ext uri="{909E8E84-426E-40DD-AFC4-6F175D3DCCD1}">
                <a14:hiddenFill xmlns:a14="http://schemas.microsoft.com/office/drawing/2010/main">
                  <a:solidFill>
                    <a:srgbClr val="FFFFFF"/>
                  </a:solidFill>
                </a14:hiddenFill>
              </a:ext>
            </a:extLst>
          </p:spPr>
        </p:pic>
        <p:sp>
          <p:nvSpPr>
            <p:cNvPr id="5" name="Cloud Callout 4"/>
            <p:cNvSpPr/>
            <p:nvPr/>
          </p:nvSpPr>
          <p:spPr>
            <a:xfrm>
              <a:off x="8235731" y="2756073"/>
              <a:ext cx="3953480" cy="1187381"/>
            </a:xfrm>
            <a:prstGeom prst="cloudCallou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lIns="91440" tIns="45720" rIns="91440" bIns="45720">
              <a:spAutoFit/>
            </a:bodyPr>
            <a:lstStyle/>
            <a:p>
              <a:pPr algn="ctr"/>
              <a:r>
                <a:rPr lang="en-US" sz="2800" dirty="0">
                  <a:ln w="10541" cmpd="sng">
                    <a:noFill/>
                    <a:prstDash val="solid"/>
                  </a:ln>
                  <a:solidFill>
                    <a:schemeClr val="accent2">
                      <a:lumMod val="75000"/>
                    </a:schemeClr>
                  </a:solidFill>
                  <a:effectLst/>
                </a:rPr>
                <a:t>Umm…what about the meds?!</a:t>
              </a:r>
            </a:p>
          </p:txBody>
        </p:sp>
      </p:grpSp>
    </p:spTree>
    <p:extLst>
      <p:ext uri="{BB962C8B-B14F-4D97-AF65-F5344CB8AC3E}">
        <p14:creationId xmlns:p14="http://schemas.microsoft.com/office/powerpoint/2010/main" val="1046164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SSRI’S</a:t>
            </a:r>
          </a:p>
        </p:txBody>
      </p:sp>
      <p:graphicFrame>
        <p:nvGraphicFramePr>
          <p:cNvPr id="5" name="Table 4"/>
          <p:cNvGraphicFramePr>
            <a:graphicFrameLocks noGrp="1"/>
          </p:cNvGraphicFramePr>
          <p:nvPr>
            <p:extLst>
              <p:ext uri="{D42A27DB-BD31-4B8C-83A1-F6EECF244321}">
                <p14:modId xmlns:p14="http://schemas.microsoft.com/office/powerpoint/2010/main" val="1843562520"/>
              </p:ext>
            </p:extLst>
          </p:nvPr>
        </p:nvGraphicFramePr>
        <p:xfrm>
          <a:off x="966607" y="1532709"/>
          <a:ext cx="9882093" cy="4053840"/>
        </p:xfrm>
        <a:graphic>
          <a:graphicData uri="http://schemas.openxmlformats.org/drawingml/2006/table">
            <a:tbl>
              <a:tblPr firstRow="1" bandRow="1">
                <a:tableStyleId>{93296810-A885-4BE3-A3E7-6D5BEEA58F35}</a:tableStyleId>
              </a:tblPr>
              <a:tblGrid>
                <a:gridCol w="5650438">
                  <a:extLst>
                    <a:ext uri="{9D8B030D-6E8A-4147-A177-3AD203B41FA5}">
                      <a16:colId xmlns:a16="http://schemas.microsoft.com/office/drawing/2014/main" val="20000"/>
                    </a:ext>
                  </a:extLst>
                </a:gridCol>
                <a:gridCol w="4231655">
                  <a:extLst>
                    <a:ext uri="{9D8B030D-6E8A-4147-A177-3AD203B41FA5}">
                      <a16:colId xmlns:a16="http://schemas.microsoft.com/office/drawing/2014/main" val="20001"/>
                    </a:ext>
                  </a:extLst>
                </a:gridCol>
              </a:tblGrid>
              <a:tr h="392157">
                <a:tc>
                  <a:txBody>
                    <a:bodyPr/>
                    <a:lstStyle/>
                    <a:p>
                      <a:r>
                        <a:rPr lang="en-US" sz="3200" dirty="0"/>
                        <a:t>Generic</a:t>
                      </a:r>
                    </a:p>
                  </a:txBody>
                  <a:tcPr>
                    <a:solidFill>
                      <a:srgbClr val="00B050"/>
                    </a:solidFill>
                  </a:tcPr>
                </a:tc>
                <a:tc>
                  <a:txBody>
                    <a:bodyPr/>
                    <a:lstStyle/>
                    <a:p>
                      <a:r>
                        <a:rPr lang="en-US" sz="3200" dirty="0"/>
                        <a:t>Brand Name</a:t>
                      </a:r>
                    </a:p>
                  </a:txBody>
                  <a:tcPr>
                    <a:solidFill>
                      <a:srgbClr val="00B050"/>
                    </a:solidFill>
                  </a:tcPr>
                </a:tc>
                <a:extLst>
                  <a:ext uri="{0D108BD9-81ED-4DB2-BD59-A6C34878D82A}">
                    <a16:rowId xmlns:a16="http://schemas.microsoft.com/office/drawing/2014/main" val="10000"/>
                  </a:ext>
                </a:extLst>
              </a:tr>
              <a:tr h="480779">
                <a:tc>
                  <a:txBody>
                    <a:bodyPr/>
                    <a:lstStyle/>
                    <a:p>
                      <a:r>
                        <a:rPr lang="en-US" sz="3200" b="1" dirty="0"/>
                        <a:t>Fluoxetine (MDD 8+; OCD 6+)</a:t>
                      </a:r>
                    </a:p>
                  </a:txBody>
                  <a:tcPr/>
                </a:tc>
                <a:tc>
                  <a:txBody>
                    <a:bodyPr/>
                    <a:lstStyle/>
                    <a:p>
                      <a:r>
                        <a:rPr lang="en-US" sz="3200" b="1" dirty="0"/>
                        <a:t>Prozac</a:t>
                      </a:r>
                    </a:p>
                  </a:txBody>
                  <a:tcPr/>
                </a:tc>
                <a:extLst>
                  <a:ext uri="{0D108BD9-81ED-4DB2-BD59-A6C34878D82A}">
                    <a16:rowId xmlns:a16="http://schemas.microsoft.com/office/drawing/2014/main" val="10001"/>
                  </a:ext>
                </a:extLst>
              </a:tr>
              <a:tr h="392157">
                <a:tc>
                  <a:txBody>
                    <a:bodyPr/>
                    <a:lstStyle/>
                    <a:p>
                      <a:r>
                        <a:rPr lang="en-US" sz="3200" b="1" dirty="0" err="1"/>
                        <a:t>Escitalopram</a:t>
                      </a:r>
                      <a:r>
                        <a:rPr lang="en-US" sz="3200" b="1" dirty="0"/>
                        <a:t> (MDD 12+)</a:t>
                      </a:r>
                    </a:p>
                  </a:txBody>
                  <a:tcPr/>
                </a:tc>
                <a:tc>
                  <a:txBody>
                    <a:bodyPr/>
                    <a:lstStyle/>
                    <a:p>
                      <a:r>
                        <a:rPr lang="en-US" sz="3200" b="1" dirty="0"/>
                        <a:t>Lexapro</a:t>
                      </a:r>
                    </a:p>
                  </a:txBody>
                  <a:tcPr/>
                </a:tc>
                <a:extLst>
                  <a:ext uri="{0D108BD9-81ED-4DB2-BD59-A6C34878D82A}">
                    <a16:rowId xmlns:a16="http://schemas.microsoft.com/office/drawing/2014/main" val="10002"/>
                  </a:ext>
                </a:extLst>
              </a:tr>
              <a:tr h="392157">
                <a:tc>
                  <a:txBody>
                    <a:bodyPr/>
                    <a:lstStyle/>
                    <a:p>
                      <a:r>
                        <a:rPr lang="en-US" sz="3200" b="1" dirty="0"/>
                        <a:t>Sertraline (OCD 7+)</a:t>
                      </a:r>
                    </a:p>
                  </a:txBody>
                  <a:tcPr>
                    <a:lnB w="12700" cap="flat" cmpd="sng" algn="ctr">
                      <a:solidFill>
                        <a:schemeClr val="tx1"/>
                      </a:solidFill>
                      <a:prstDash val="solid"/>
                      <a:round/>
                      <a:headEnd type="none" w="med" len="med"/>
                      <a:tailEnd type="none" w="med" len="med"/>
                    </a:lnB>
                  </a:tcPr>
                </a:tc>
                <a:tc>
                  <a:txBody>
                    <a:bodyPr/>
                    <a:lstStyle/>
                    <a:p>
                      <a:r>
                        <a:rPr lang="en-US" sz="3200" b="1" dirty="0"/>
                        <a:t>Zoloft</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92157">
                <a:tc>
                  <a:txBody>
                    <a:bodyPr/>
                    <a:lstStyle/>
                    <a:p>
                      <a:r>
                        <a:rPr lang="en-US" sz="3200" dirty="0"/>
                        <a:t>Fluvoxamine (sigma1)</a:t>
                      </a:r>
                    </a:p>
                  </a:txBody>
                  <a:tcPr>
                    <a:lnT w="12700" cap="flat" cmpd="sng" algn="ctr">
                      <a:solidFill>
                        <a:schemeClr val="tx1"/>
                      </a:solidFill>
                      <a:prstDash val="solid"/>
                      <a:round/>
                      <a:headEnd type="none" w="med" len="med"/>
                      <a:tailEnd type="none" w="med" len="med"/>
                    </a:lnT>
                  </a:tcPr>
                </a:tc>
                <a:tc>
                  <a:txBody>
                    <a:bodyPr/>
                    <a:lstStyle/>
                    <a:p>
                      <a:r>
                        <a:rPr lang="en-US" sz="3200" dirty="0"/>
                        <a:t>Rarely</a:t>
                      </a:r>
                      <a:r>
                        <a:rPr lang="en-US" sz="3200" baseline="0" dirty="0"/>
                        <a:t> used in USA</a:t>
                      </a:r>
                      <a:endParaRPr lang="en-US" sz="32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392157">
                <a:tc>
                  <a:txBody>
                    <a:bodyPr/>
                    <a:lstStyle/>
                    <a:p>
                      <a:r>
                        <a:rPr lang="en-US" sz="3200" i="1" dirty="0"/>
                        <a:t>Citalopram</a:t>
                      </a:r>
                    </a:p>
                  </a:txBody>
                  <a:tcPr/>
                </a:tc>
                <a:tc>
                  <a:txBody>
                    <a:bodyPr/>
                    <a:lstStyle/>
                    <a:p>
                      <a:r>
                        <a:rPr lang="en-US" sz="3200" i="1" dirty="0"/>
                        <a:t>Less</a:t>
                      </a:r>
                      <a:r>
                        <a:rPr lang="en-US" sz="3200" i="1" baseline="0" dirty="0"/>
                        <a:t> safe than Lexa</a:t>
                      </a:r>
                      <a:endParaRPr lang="en-US" sz="3200" i="1" dirty="0"/>
                    </a:p>
                  </a:txBody>
                  <a:tcPr/>
                </a:tc>
                <a:extLst>
                  <a:ext uri="{0D108BD9-81ED-4DB2-BD59-A6C34878D82A}">
                    <a16:rowId xmlns:a16="http://schemas.microsoft.com/office/drawing/2014/main" val="10005"/>
                  </a:ext>
                </a:extLst>
              </a:tr>
              <a:tr h="392157">
                <a:tc>
                  <a:txBody>
                    <a:bodyPr/>
                    <a:lstStyle/>
                    <a:p>
                      <a:r>
                        <a:rPr lang="en-US" sz="3200" i="1" dirty="0"/>
                        <a:t>Paroxetine</a:t>
                      </a:r>
                    </a:p>
                  </a:txBody>
                  <a:tcPr/>
                </a:tc>
                <a:tc>
                  <a:txBody>
                    <a:bodyPr/>
                    <a:lstStyle/>
                    <a:p>
                      <a:r>
                        <a:rPr lang="en-US" sz="3200" i="1" dirty="0"/>
                        <a:t>Nonlinear</a:t>
                      </a:r>
                      <a:r>
                        <a:rPr lang="en-US" sz="3200" i="1" baseline="0" dirty="0"/>
                        <a:t> kinetics</a:t>
                      </a:r>
                      <a:endParaRPr lang="en-US" sz="3200" i="1"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78281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p:txBody>
          <a:bodyPr>
            <a:noAutofit/>
          </a:bodyPr>
          <a:lstStyle/>
          <a:p>
            <a:pPr eaLnBrk="1" hangingPunct="1"/>
            <a:r>
              <a:rPr lang="en-US" sz="3200" dirty="0">
                <a:cs typeface="Arial" panose="020B0604020202020204" pitchFamily="34" charset="0"/>
              </a:rPr>
              <a:t>SSRI Differences</a:t>
            </a:r>
          </a:p>
        </p:txBody>
      </p:sp>
      <p:sp>
        <p:nvSpPr>
          <p:cNvPr id="29699" name="Content Placeholder 4"/>
          <p:cNvSpPr>
            <a:spLocks noGrp="1"/>
          </p:cNvSpPr>
          <p:nvPr>
            <p:ph idx="4294967295"/>
          </p:nvPr>
        </p:nvSpPr>
        <p:spPr>
          <a:xfrm>
            <a:off x="630840" y="1643896"/>
            <a:ext cx="10978773" cy="5214104"/>
          </a:xfrm>
        </p:spPr>
        <p:txBody>
          <a:bodyPr anchor="t">
            <a:noAutofit/>
          </a:bodyPr>
          <a:lstStyle/>
          <a:p>
            <a:pPr marL="0" indent="0">
              <a:buSzPct val="150000"/>
              <a:buNone/>
            </a:pPr>
            <a:r>
              <a:rPr lang="en-US" sz="2800" dirty="0" err="1">
                <a:solidFill>
                  <a:schemeClr val="tx1"/>
                </a:solidFill>
                <a:cs typeface="Arial" panose="020B0604020202020204" pitchFamily="34" charset="0"/>
              </a:rPr>
              <a:t>Escitalopram</a:t>
            </a:r>
            <a:r>
              <a:rPr lang="en-US" sz="2800" dirty="0">
                <a:solidFill>
                  <a:schemeClr val="tx1"/>
                </a:solidFill>
                <a:cs typeface="Arial" panose="020B0604020202020204" pitchFamily="34" charset="0"/>
              </a:rPr>
              <a:t> (Lexapro)</a:t>
            </a:r>
          </a:p>
          <a:p>
            <a:pPr lvl="1">
              <a:buSzPct val="150000"/>
              <a:buFont typeface="Arial" charset="0"/>
              <a:buChar char="•"/>
            </a:pPr>
            <a:r>
              <a:rPr lang="en-US" sz="2000" i="1" dirty="0">
                <a:solidFill>
                  <a:schemeClr val="tx1"/>
                </a:solidFill>
                <a:cs typeface="Arial" panose="020B0604020202020204" pitchFamily="34" charset="0"/>
              </a:rPr>
              <a:t>No </a:t>
            </a:r>
            <a:r>
              <a:rPr lang="en-US" sz="2000" i="1" dirty="0" err="1">
                <a:solidFill>
                  <a:schemeClr val="tx1"/>
                </a:solidFill>
                <a:cs typeface="Arial" panose="020B0604020202020204" pitchFamily="34" charset="0"/>
              </a:rPr>
              <a:t>isoenzyme</a:t>
            </a:r>
            <a:r>
              <a:rPr lang="en-US" sz="2000" i="1" dirty="0">
                <a:solidFill>
                  <a:schemeClr val="tx1"/>
                </a:solidFill>
                <a:cs typeface="Arial" panose="020B0604020202020204" pitchFamily="34" charset="0"/>
              </a:rPr>
              <a:t> interactions</a:t>
            </a:r>
          </a:p>
          <a:p>
            <a:pPr lvl="1">
              <a:buSzPct val="150000"/>
              <a:buFont typeface="Arial" charset="0"/>
              <a:buChar char="•"/>
            </a:pPr>
            <a:r>
              <a:rPr lang="en-US" sz="2000" i="1" dirty="0">
                <a:solidFill>
                  <a:schemeClr val="tx1"/>
                </a:solidFill>
                <a:cs typeface="Arial" panose="020B0604020202020204" pitchFamily="34" charset="0"/>
              </a:rPr>
              <a:t>Generic scored 10 &amp; 20 mg tablets (only one prescription for dose range)</a:t>
            </a:r>
          </a:p>
          <a:p>
            <a:pPr lvl="1">
              <a:buSzPct val="150000"/>
              <a:buFont typeface="Arial" charset="0"/>
              <a:buChar char="•"/>
            </a:pPr>
            <a:r>
              <a:rPr lang="en-US" sz="2000" i="1" dirty="0">
                <a:solidFill>
                  <a:schemeClr val="tx1"/>
                </a:solidFill>
                <a:cs typeface="Arial" panose="020B0604020202020204" pitchFamily="34" charset="0"/>
              </a:rPr>
              <a:t>Least activating (better for sleep)</a:t>
            </a:r>
          </a:p>
          <a:p>
            <a:pPr marL="0" indent="0">
              <a:buSzPct val="150000"/>
              <a:buNone/>
            </a:pPr>
            <a:r>
              <a:rPr lang="en-US" sz="2800" dirty="0">
                <a:solidFill>
                  <a:schemeClr val="tx1"/>
                </a:solidFill>
                <a:cs typeface="Arial" panose="020B0604020202020204" pitchFamily="34" charset="0"/>
              </a:rPr>
              <a:t>Sertraline (Zoloft)</a:t>
            </a:r>
          </a:p>
          <a:p>
            <a:pPr lvl="1">
              <a:buSzPct val="150000"/>
              <a:buFont typeface="Arial" charset="0"/>
              <a:buChar char="•"/>
            </a:pPr>
            <a:r>
              <a:rPr lang="en-US" sz="2000" i="1" dirty="0">
                <a:solidFill>
                  <a:schemeClr val="tx1"/>
                </a:solidFill>
                <a:cs typeface="Arial" panose="020B0604020202020204" pitchFamily="34" charset="0"/>
              </a:rPr>
              <a:t>Moderate inhibitor of CYP450 2D6, 2B6</a:t>
            </a:r>
          </a:p>
          <a:p>
            <a:pPr lvl="1">
              <a:buSzPct val="150000"/>
              <a:buFont typeface="Arial" charset="0"/>
              <a:buChar char="•"/>
            </a:pPr>
            <a:r>
              <a:rPr lang="en-US" sz="2000" i="1" dirty="0">
                <a:solidFill>
                  <a:schemeClr val="tx1"/>
                </a:solidFill>
                <a:cs typeface="Arial" panose="020B0604020202020204" pitchFamily="34" charset="0"/>
              </a:rPr>
              <a:t>Wider dosing range (max is 200 mg/day)</a:t>
            </a:r>
          </a:p>
          <a:p>
            <a:pPr marL="0" indent="0" eaLnBrk="1" hangingPunct="1">
              <a:buSzPct val="150000"/>
              <a:buNone/>
            </a:pPr>
            <a:r>
              <a:rPr lang="en-US" sz="2800" dirty="0">
                <a:solidFill>
                  <a:schemeClr val="tx1"/>
                </a:solidFill>
                <a:cs typeface="Arial" panose="020B0604020202020204" pitchFamily="34" charset="0"/>
              </a:rPr>
              <a:t>Fluoxetine (Prozac)</a:t>
            </a:r>
          </a:p>
          <a:p>
            <a:pPr lvl="1" eaLnBrk="1" hangingPunct="1">
              <a:buSzPct val="150000"/>
              <a:buFont typeface="Arial" charset="0"/>
              <a:buChar char="•"/>
            </a:pPr>
            <a:r>
              <a:rPr lang="en-US" sz="2000" i="1" dirty="0">
                <a:solidFill>
                  <a:schemeClr val="tx1"/>
                </a:solidFill>
                <a:cs typeface="Arial" panose="020B0604020202020204" pitchFamily="34" charset="0"/>
              </a:rPr>
              <a:t>Very long half-life</a:t>
            </a:r>
          </a:p>
          <a:p>
            <a:pPr lvl="1" eaLnBrk="1" hangingPunct="1">
              <a:buSzPct val="150000"/>
              <a:buFont typeface="Arial" charset="0"/>
              <a:buChar char="•"/>
            </a:pPr>
            <a:r>
              <a:rPr lang="en-US" sz="2000" dirty="0">
                <a:solidFill>
                  <a:schemeClr val="tx1"/>
                </a:solidFill>
                <a:cs typeface="Arial" panose="020B0604020202020204" pitchFamily="34" charset="0"/>
              </a:rPr>
              <a:t>Strong inhibitor of CYP450 2D6</a:t>
            </a:r>
          </a:p>
          <a:p>
            <a:pPr lvl="1" eaLnBrk="1" hangingPunct="1">
              <a:buSzPct val="150000"/>
              <a:buFont typeface="Arial" charset="0"/>
              <a:buChar char="•"/>
            </a:pPr>
            <a:r>
              <a:rPr lang="en-US" sz="2000" dirty="0">
                <a:solidFill>
                  <a:schemeClr val="tx1"/>
                </a:solidFill>
                <a:cs typeface="Arial" panose="020B0604020202020204" pitchFamily="34" charset="0"/>
              </a:rPr>
              <a:t>Most activating</a:t>
            </a:r>
          </a:p>
        </p:txBody>
      </p:sp>
    </p:spTree>
    <p:extLst>
      <p:ext uri="{BB962C8B-B14F-4D97-AF65-F5344CB8AC3E}">
        <p14:creationId xmlns:p14="http://schemas.microsoft.com/office/powerpoint/2010/main" val="42894277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General Principles</a:t>
            </a:r>
          </a:p>
        </p:txBody>
      </p:sp>
      <p:sp>
        <p:nvSpPr>
          <p:cNvPr id="3" name="Content Placeholder 2"/>
          <p:cNvSpPr>
            <a:spLocks noGrp="1"/>
          </p:cNvSpPr>
          <p:nvPr>
            <p:ph idx="4294967295"/>
          </p:nvPr>
        </p:nvSpPr>
        <p:spPr>
          <a:xfrm>
            <a:off x="630841" y="1588861"/>
            <a:ext cx="11029950" cy="4787900"/>
          </a:xfrm>
          <a:noFill/>
        </p:spPr>
        <p:txBody>
          <a:bodyPr anchor="t">
            <a:noAutofit/>
          </a:bodyPr>
          <a:lstStyle/>
          <a:p>
            <a:pPr marL="0" indent="0">
              <a:lnSpc>
                <a:spcPct val="100000"/>
              </a:lnSpc>
              <a:buNone/>
            </a:pPr>
            <a:r>
              <a:rPr lang="en-US" sz="2400" dirty="0">
                <a:solidFill>
                  <a:schemeClr val="tx1"/>
                </a:solidFill>
              </a:rPr>
              <a:t>START LOW, GO SLOW…….BUT not too slow…….</a:t>
            </a:r>
            <a:endParaRPr lang="en-US" sz="2400" b="1" dirty="0">
              <a:solidFill>
                <a:schemeClr val="tx1"/>
              </a:solidFill>
            </a:endParaRPr>
          </a:p>
          <a:p>
            <a:pPr marL="0" lvl="0" indent="0">
              <a:lnSpc>
                <a:spcPct val="100000"/>
              </a:lnSpc>
              <a:buNone/>
            </a:pPr>
            <a:r>
              <a:rPr lang="en-US" sz="2400" dirty="0">
                <a:solidFill>
                  <a:schemeClr val="tx1"/>
                </a:solidFill>
              </a:rPr>
              <a:t>Effect size* with comparison to stimulants for ADHD = 1.0</a:t>
            </a:r>
          </a:p>
          <a:p>
            <a:pPr marL="457200" lvl="1" indent="0">
              <a:lnSpc>
                <a:spcPct val="100000"/>
              </a:lnSpc>
              <a:buNone/>
            </a:pPr>
            <a:r>
              <a:rPr lang="en-US" sz="2400" dirty="0">
                <a:solidFill>
                  <a:schemeClr val="tx1"/>
                </a:solidFill>
              </a:rPr>
              <a:t>0.7 for anxiety         </a:t>
            </a:r>
          </a:p>
          <a:p>
            <a:pPr marL="457200" lvl="1" indent="0">
              <a:lnSpc>
                <a:spcPct val="100000"/>
              </a:lnSpc>
              <a:buNone/>
            </a:pPr>
            <a:r>
              <a:rPr lang="en-US" sz="2400" dirty="0">
                <a:solidFill>
                  <a:schemeClr val="tx1"/>
                </a:solidFill>
              </a:rPr>
              <a:t>0.2 for depression (b/o high placebo response rate)</a:t>
            </a:r>
          </a:p>
          <a:p>
            <a:pPr marL="0" lvl="0" indent="0">
              <a:lnSpc>
                <a:spcPct val="100000"/>
              </a:lnSpc>
              <a:buNone/>
            </a:pPr>
            <a:r>
              <a:rPr lang="en-US" sz="2400" dirty="0">
                <a:solidFill>
                  <a:schemeClr val="tx1"/>
                </a:solidFill>
              </a:rPr>
              <a:t>Side effects generally minimal and </a:t>
            </a:r>
            <a:r>
              <a:rPr lang="en-US" sz="2400" i="1" dirty="0">
                <a:solidFill>
                  <a:schemeClr val="tx1"/>
                </a:solidFill>
              </a:rPr>
              <a:t>reversible</a:t>
            </a:r>
            <a:r>
              <a:rPr lang="en-US" sz="2400" dirty="0">
                <a:solidFill>
                  <a:schemeClr val="tx1"/>
                </a:solidFill>
              </a:rPr>
              <a:t> if SSRI discontinued</a:t>
            </a:r>
          </a:p>
          <a:p>
            <a:pPr marL="0" lvl="0" indent="0">
              <a:lnSpc>
                <a:spcPct val="100000"/>
              </a:lnSpc>
              <a:buNone/>
            </a:pPr>
            <a:r>
              <a:rPr lang="en-US" sz="2400" dirty="0">
                <a:solidFill>
                  <a:schemeClr val="tx1"/>
                </a:solidFill>
              </a:rPr>
              <a:t>4-8 weeks to reach therapeutic dose and maximum benefit</a:t>
            </a:r>
          </a:p>
          <a:p>
            <a:pPr marL="0" lvl="0" indent="0">
              <a:lnSpc>
                <a:spcPct val="100000"/>
              </a:lnSpc>
              <a:buNone/>
            </a:pPr>
            <a:r>
              <a:rPr lang="en-US" sz="2400" dirty="0">
                <a:solidFill>
                  <a:schemeClr val="tx1"/>
                </a:solidFill>
              </a:rPr>
              <a:t>Screening lab: TSH</a:t>
            </a:r>
          </a:p>
          <a:p>
            <a:pPr marL="0" indent="0">
              <a:lnSpc>
                <a:spcPct val="100000"/>
              </a:lnSpc>
              <a:buNone/>
            </a:pPr>
            <a:endParaRPr lang="en-US" sz="2400" dirty="0">
              <a:solidFill>
                <a:schemeClr val="tx1"/>
              </a:solidFill>
            </a:endParaRPr>
          </a:p>
          <a:p>
            <a:pPr marL="0" indent="0">
              <a:lnSpc>
                <a:spcPct val="100000"/>
              </a:lnSpc>
              <a:buNone/>
            </a:pPr>
            <a:r>
              <a:rPr lang="en-US" sz="2400" dirty="0">
                <a:solidFill>
                  <a:schemeClr val="tx1"/>
                </a:solidFill>
              </a:rPr>
              <a:t>*</a:t>
            </a:r>
            <a:r>
              <a:rPr lang="en-US" sz="2400" dirty="0" err="1">
                <a:solidFill>
                  <a:schemeClr val="tx1"/>
                </a:solidFill>
              </a:rPr>
              <a:t>Locher</a:t>
            </a:r>
            <a:r>
              <a:rPr lang="en-US" sz="2400" dirty="0">
                <a:solidFill>
                  <a:schemeClr val="tx1"/>
                </a:solidFill>
              </a:rPr>
              <a:t> C et al, JAMA Psychiatry, 74: 1011-1020; 2017</a:t>
            </a:r>
          </a:p>
          <a:p>
            <a:endParaRPr lang="en-US" dirty="0"/>
          </a:p>
        </p:txBody>
      </p:sp>
    </p:spTree>
    <p:extLst>
      <p:ext uri="{BB962C8B-B14F-4D97-AF65-F5344CB8AC3E}">
        <p14:creationId xmlns:p14="http://schemas.microsoft.com/office/powerpoint/2010/main" val="27044901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latin typeface="+mn-lt"/>
              </a:rPr>
              <a:t>Doses (mg)</a:t>
            </a:r>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3370759403"/>
              </p:ext>
            </p:extLst>
          </p:nvPr>
        </p:nvGraphicFramePr>
        <p:xfrm>
          <a:off x="511363" y="1597149"/>
          <a:ext cx="11169273" cy="3663702"/>
        </p:xfrm>
        <a:graphic>
          <a:graphicData uri="http://schemas.openxmlformats.org/drawingml/2006/table">
            <a:tbl>
              <a:tblPr firstRow="1" bandRow="1">
                <a:tableStyleId>{93296810-A885-4BE3-A3E7-6D5BEEA58F35}</a:tableStyleId>
              </a:tblPr>
              <a:tblGrid>
                <a:gridCol w="2906108">
                  <a:extLst>
                    <a:ext uri="{9D8B030D-6E8A-4147-A177-3AD203B41FA5}">
                      <a16:colId xmlns:a16="http://schemas.microsoft.com/office/drawing/2014/main" val="20000"/>
                    </a:ext>
                  </a:extLst>
                </a:gridCol>
                <a:gridCol w="3261054">
                  <a:extLst>
                    <a:ext uri="{9D8B030D-6E8A-4147-A177-3AD203B41FA5}">
                      <a16:colId xmlns:a16="http://schemas.microsoft.com/office/drawing/2014/main" val="20001"/>
                    </a:ext>
                  </a:extLst>
                </a:gridCol>
                <a:gridCol w="2221790">
                  <a:extLst>
                    <a:ext uri="{9D8B030D-6E8A-4147-A177-3AD203B41FA5}">
                      <a16:colId xmlns:a16="http://schemas.microsoft.com/office/drawing/2014/main" val="20002"/>
                    </a:ext>
                  </a:extLst>
                </a:gridCol>
                <a:gridCol w="2780321">
                  <a:extLst>
                    <a:ext uri="{9D8B030D-6E8A-4147-A177-3AD203B41FA5}">
                      <a16:colId xmlns:a16="http://schemas.microsoft.com/office/drawing/2014/main" val="20003"/>
                    </a:ext>
                  </a:extLst>
                </a:gridCol>
              </a:tblGrid>
              <a:tr h="693586">
                <a:tc>
                  <a:txBody>
                    <a:bodyPr/>
                    <a:lstStyle/>
                    <a:p>
                      <a:pPr algn="ctr"/>
                      <a:r>
                        <a:rPr lang="en-US" sz="2800" dirty="0"/>
                        <a:t>Agent</a:t>
                      </a:r>
                    </a:p>
                  </a:txBody>
                  <a:tcPr>
                    <a:solidFill>
                      <a:srgbClr val="00B050"/>
                    </a:solidFill>
                  </a:tcPr>
                </a:tc>
                <a:tc>
                  <a:txBody>
                    <a:bodyPr/>
                    <a:lstStyle/>
                    <a:p>
                      <a:pPr algn="ctr"/>
                      <a:r>
                        <a:rPr lang="en-US" sz="2800" dirty="0"/>
                        <a:t>Start</a:t>
                      </a:r>
                    </a:p>
                    <a:p>
                      <a:pPr algn="ctr"/>
                      <a:r>
                        <a:rPr lang="en-US" sz="2800" dirty="0"/>
                        <a:t>Adult—Teen--Child</a:t>
                      </a:r>
                    </a:p>
                  </a:txBody>
                  <a:tcPr>
                    <a:solidFill>
                      <a:srgbClr val="00B050"/>
                    </a:solidFill>
                  </a:tcPr>
                </a:tc>
                <a:tc>
                  <a:txBody>
                    <a:bodyPr/>
                    <a:lstStyle/>
                    <a:p>
                      <a:pPr algn="ctr"/>
                      <a:r>
                        <a:rPr lang="en-US" sz="2800" dirty="0"/>
                        <a:t>Maximum</a:t>
                      </a:r>
                    </a:p>
                    <a:p>
                      <a:pPr algn="ctr"/>
                      <a:r>
                        <a:rPr lang="en-US" sz="2800" dirty="0"/>
                        <a:t>Adult</a:t>
                      </a:r>
                    </a:p>
                  </a:txBody>
                  <a:tcPr>
                    <a:solidFill>
                      <a:srgbClr val="00B050"/>
                    </a:solidFill>
                  </a:tcPr>
                </a:tc>
                <a:tc>
                  <a:txBody>
                    <a:bodyPr/>
                    <a:lstStyle/>
                    <a:p>
                      <a:pPr algn="ctr"/>
                      <a:r>
                        <a:rPr lang="en-US" sz="2800" dirty="0"/>
                        <a:t>Increments</a:t>
                      </a:r>
                    </a:p>
                    <a:p>
                      <a:pPr algn="ctr"/>
                      <a:r>
                        <a:rPr lang="en-US" sz="2800" dirty="0"/>
                        <a:t>Adult-Teen-Child</a:t>
                      </a:r>
                    </a:p>
                  </a:txBody>
                  <a:tcPr>
                    <a:solidFill>
                      <a:srgbClr val="00B050"/>
                    </a:solidFill>
                  </a:tcPr>
                </a:tc>
                <a:extLst>
                  <a:ext uri="{0D108BD9-81ED-4DB2-BD59-A6C34878D82A}">
                    <a16:rowId xmlns:a16="http://schemas.microsoft.com/office/drawing/2014/main" val="10000"/>
                  </a:ext>
                </a:extLst>
              </a:tr>
              <a:tr h="780291">
                <a:tc>
                  <a:txBody>
                    <a:bodyPr/>
                    <a:lstStyle/>
                    <a:p>
                      <a:r>
                        <a:rPr lang="en-US" sz="3200" dirty="0"/>
                        <a:t>Sertraline</a:t>
                      </a:r>
                      <a:endParaRPr lang="en-US" sz="3200" b="1" dirty="0"/>
                    </a:p>
                  </a:txBody>
                  <a:tcPr/>
                </a:tc>
                <a:tc>
                  <a:txBody>
                    <a:bodyPr/>
                    <a:lstStyle/>
                    <a:p>
                      <a:pPr algn="ctr"/>
                      <a:r>
                        <a:rPr lang="en-US" sz="3200" dirty="0"/>
                        <a:t>50   25-</a:t>
                      </a:r>
                      <a:r>
                        <a:rPr lang="en-US" sz="3200" i="0" dirty="0"/>
                        <a:t>50</a:t>
                      </a:r>
                      <a:r>
                        <a:rPr lang="en-US" sz="3200" dirty="0"/>
                        <a:t>   </a:t>
                      </a:r>
                      <a:r>
                        <a:rPr lang="en-US" sz="3200" u="sng" dirty="0"/>
                        <a:t>&lt;</a:t>
                      </a:r>
                      <a:r>
                        <a:rPr lang="en-US" sz="3200" dirty="0"/>
                        <a:t>25</a:t>
                      </a:r>
                    </a:p>
                  </a:txBody>
                  <a:tcPr/>
                </a:tc>
                <a:tc>
                  <a:txBody>
                    <a:bodyPr/>
                    <a:lstStyle/>
                    <a:p>
                      <a:pPr algn="ctr"/>
                      <a:r>
                        <a:rPr lang="en-US" sz="3200" dirty="0"/>
                        <a:t>200</a:t>
                      </a:r>
                    </a:p>
                  </a:txBody>
                  <a:tcPr/>
                </a:tc>
                <a:tc>
                  <a:txBody>
                    <a:bodyPr/>
                    <a:lstStyle/>
                    <a:p>
                      <a:pPr algn="ctr"/>
                      <a:r>
                        <a:rPr lang="en-US" sz="3200" dirty="0"/>
                        <a:t>50  25-50 </a:t>
                      </a:r>
                      <a:r>
                        <a:rPr lang="en-US" sz="3200" u="sng" dirty="0"/>
                        <a:t>&lt;</a:t>
                      </a:r>
                      <a:r>
                        <a:rPr lang="en-US" sz="3200" dirty="0"/>
                        <a:t>25</a:t>
                      </a:r>
                    </a:p>
                  </a:txBody>
                  <a:tcPr/>
                </a:tc>
                <a:extLst>
                  <a:ext uri="{0D108BD9-81ED-4DB2-BD59-A6C34878D82A}">
                    <a16:rowId xmlns:a16="http://schemas.microsoft.com/office/drawing/2014/main" val="10001"/>
                  </a:ext>
                </a:extLst>
              </a:tr>
              <a:tr h="780291">
                <a:tc>
                  <a:txBody>
                    <a:bodyPr/>
                    <a:lstStyle/>
                    <a:p>
                      <a:endParaRPr lang="en-US" sz="3200" b="0" dirty="0">
                        <a:solidFill>
                          <a:schemeClr val="tx1"/>
                        </a:solidFill>
                      </a:endParaRPr>
                    </a:p>
                  </a:txBody>
                  <a:tcPr/>
                </a:tc>
                <a:tc>
                  <a:txBody>
                    <a:bodyPr/>
                    <a:lstStyle/>
                    <a:p>
                      <a:endParaRPr lang="en-US" sz="3200" dirty="0">
                        <a:solidFill>
                          <a:schemeClr val="tx1"/>
                        </a:solidFill>
                      </a:endParaRPr>
                    </a:p>
                  </a:txBody>
                  <a:tcPr/>
                </a:tc>
                <a:tc>
                  <a:txBody>
                    <a:bodyPr/>
                    <a:lstStyle/>
                    <a:p>
                      <a:endParaRPr lang="en-US" sz="3200" dirty="0">
                        <a:solidFill>
                          <a:schemeClr val="tx1"/>
                        </a:solidFill>
                      </a:endParaRPr>
                    </a:p>
                  </a:txBody>
                  <a:tcPr/>
                </a:tc>
                <a:tc>
                  <a:txBody>
                    <a:bodyPr/>
                    <a:lstStyle/>
                    <a:p>
                      <a:endParaRPr lang="en-US" sz="3200" dirty="0">
                        <a:solidFill>
                          <a:schemeClr val="tx1"/>
                        </a:solidFill>
                      </a:endParaRPr>
                    </a:p>
                  </a:txBody>
                  <a:tcPr/>
                </a:tc>
                <a:extLst>
                  <a:ext uri="{0D108BD9-81ED-4DB2-BD59-A6C34878D82A}">
                    <a16:rowId xmlns:a16="http://schemas.microsoft.com/office/drawing/2014/main" val="1015407671"/>
                  </a:ext>
                </a:extLst>
              </a:tr>
              <a:tr h="488079">
                <a:tc>
                  <a:txBody>
                    <a:bodyPr/>
                    <a:lstStyle/>
                    <a:p>
                      <a:r>
                        <a:rPr lang="en-US" sz="3200" dirty="0"/>
                        <a:t>Fluoxetine</a:t>
                      </a:r>
                      <a:endParaRPr lang="en-US" sz="3200" b="1" dirty="0"/>
                    </a:p>
                  </a:txBody>
                  <a:tcPr/>
                </a:tc>
                <a:tc>
                  <a:txBody>
                    <a:bodyPr/>
                    <a:lstStyle/>
                    <a:p>
                      <a:pPr algn="ctr"/>
                      <a:r>
                        <a:rPr lang="en-US" sz="3200" dirty="0"/>
                        <a:t>20      10       5 </a:t>
                      </a:r>
                    </a:p>
                  </a:txBody>
                  <a:tcPr/>
                </a:tc>
                <a:tc>
                  <a:txBody>
                    <a:bodyPr/>
                    <a:lstStyle/>
                    <a:p>
                      <a:pPr algn="ctr"/>
                      <a:r>
                        <a:rPr lang="en-US" sz="3200" dirty="0"/>
                        <a:t>  20*</a:t>
                      </a:r>
                    </a:p>
                  </a:txBody>
                  <a:tcPr/>
                </a:tc>
                <a:tc>
                  <a:txBody>
                    <a:bodyPr/>
                    <a:lstStyle/>
                    <a:p>
                      <a:pPr algn="ctr"/>
                      <a:r>
                        <a:rPr lang="en-US" sz="3200" dirty="0"/>
                        <a:t>20     10     5</a:t>
                      </a:r>
                    </a:p>
                  </a:txBody>
                  <a:tcPr/>
                </a:tc>
                <a:extLst>
                  <a:ext uri="{0D108BD9-81ED-4DB2-BD59-A6C34878D82A}">
                    <a16:rowId xmlns:a16="http://schemas.microsoft.com/office/drawing/2014/main" val="10002"/>
                  </a:ext>
                </a:extLst>
              </a:tr>
              <a:tr h="540546">
                <a:tc>
                  <a:txBody>
                    <a:bodyPr/>
                    <a:lstStyle/>
                    <a:p>
                      <a:r>
                        <a:rPr lang="en-US" sz="3200" b="0" dirty="0" err="1"/>
                        <a:t>Escitalopram</a:t>
                      </a:r>
                      <a:endParaRPr lang="en-US" sz="3200" b="0" dirty="0"/>
                    </a:p>
                  </a:txBody>
                  <a:tcPr/>
                </a:tc>
                <a:tc>
                  <a:txBody>
                    <a:bodyPr/>
                    <a:lstStyle/>
                    <a:p>
                      <a:pPr algn="ctr"/>
                      <a:r>
                        <a:rPr lang="en-US" sz="3200" dirty="0"/>
                        <a:t>10     5-10    </a:t>
                      </a:r>
                      <a:r>
                        <a:rPr lang="en-US" sz="3200" i="0" dirty="0"/>
                        <a:t>5</a:t>
                      </a:r>
                      <a:r>
                        <a:rPr lang="en-US" sz="3200" dirty="0"/>
                        <a:t> </a:t>
                      </a:r>
                    </a:p>
                  </a:txBody>
                  <a:tcPr/>
                </a:tc>
                <a:tc>
                  <a:txBody>
                    <a:bodyPr/>
                    <a:lstStyle/>
                    <a:p>
                      <a:pPr algn="ctr"/>
                      <a:r>
                        <a:rPr lang="en-US" sz="3200" dirty="0"/>
                        <a:t>     20**</a:t>
                      </a:r>
                    </a:p>
                  </a:txBody>
                  <a:tcPr/>
                </a:tc>
                <a:tc>
                  <a:txBody>
                    <a:bodyPr/>
                    <a:lstStyle/>
                    <a:p>
                      <a:pPr algn="ctr"/>
                      <a:r>
                        <a:rPr lang="en-US" sz="3200" dirty="0"/>
                        <a:t>10    5-10   </a:t>
                      </a:r>
                      <a:r>
                        <a:rPr lang="en-US" sz="3200" i="0" dirty="0"/>
                        <a:t>5</a:t>
                      </a:r>
                    </a:p>
                  </a:txBody>
                  <a:tcPr/>
                </a:tc>
                <a:extLst>
                  <a:ext uri="{0D108BD9-81ED-4DB2-BD59-A6C34878D82A}">
                    <a16:rowId xmlns:a16="http://schemas.microsoft.com/office/drawing/2014/main" val="10003"/>
                  </a:ext>
                </a:extLst>
              </a:tr>
            </a:tbl>
          </a:graphicData>
        </a:graphic>
      </p:graphicFrame>
      <p:sp>
        <p:nvSpPr>
          <p:cNvPr id="2" name="TextBox 1">
            <a:extLst>
              <a:ext uri="{FF2B5EF4-FFF2-40B4-BE49-F238E27FC236}">
                <a16:creationId xmlns:a16="http://schemas.microsoft.com/office/drawing/2014/main" id="{293883A4-4051-4BFD-A10F-D51C766F418F}"/>
              </a:ext>
            </a:extLst>
          </p:cNvPr>
          <p:cNvSpPr txBox="1"/>
          <p:nvPr/>
        </p:nvSpPr>
        <p:spPr>
          <a:xfrm>
            <a:off x="1257307" y="5499100"/>
            <a:ext cx="5422900" cy="830997"/>
          </a:xfrm>
          <a:prstGeom prst="rect">
            <a:avLst/>
          </a:prstGeom>
          <a:noFill/>
        </p:spPr>
        <p:txBody>
          <a:bodyPr wrap="square" rtlCol="0">
            <a:spAutoFit/>
          </a:bodyPr>
          <a:lstStyle/>
          <a:p>
            <a:r>
              <a:rPr lang="en-US" sz="2400" dirty="0"/>
              <a:t>* 60 mg/day for bulimia nervosa    </a:t>
            </a:r>
          </a:p>
          <a:p>
            <a:r>
              <a:rPr lang="en-US" sz="2400" dirty="0"/>
              <a:t>** 10 mg/day for adults with GAD</a:t>
            </a:r>
          </a:p>
        </p:txBody>
      </p:sp>
    </p:spTree>
    <p:extLst>
      <p:ext uri="{BB962C8B-B14F-4D97-AF65-F5344CB8AC3E}">
        <p14:creationId xmlns:p14="http://schemas.microsoft.com/office/powerpoint/2010/main" val="14874219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SSRI Dose Equivalencies</a:t>
            </a:r>
          </a:p>
        </p:txBody>
      </p:sp>
      <p:sp>
        <p:nvSpPr>
          <p:cNvPr id="3" name="Content Placeholder 2"/>
          <p:cNvSpPr>
            <a:spLocks noGrp="1"/>
          </p:cNvSpPr>
          <p:nvPr>
            <p:ph idx="4294967295"/>
          </p:nvPr>
        </p:nvSpPr>
        <p:spPr>
          <a:xfrm>
            <a:off x="630841" y="1577975"/>
            <a:ext cx="10913459" cy="4414611"/>
          </a:xfrm>
        </p:spPr>
        <p:txBody>
          <a:bodyPr>
            <a:normAutofit/>
          </a:bodyPr>
          <a:lstStyle/>
          <a:p>
            <a:r>
              <a:rPr lang="en-US" sz="2800" dirty="0">
                <a:solidFill>
                  <a:schemeClr val="tx1"/>
                </a:solidFill>
              </a:rPr>
              <a:t>Fluoxetine		20 mg</a:t>
            </a:r>
          </a:p>
          <a:p>
            <a:r>
              <a:rPr lang="en-US" sz="2800" dirty="0">
                <a:solidFill>
                  <a:schemeClr val="tx1"/>
                </a:solidFill>
              </a:rPr>
              <a:t>Escitalopram	10 mg</a:t>
            </a:r>
          </a:p>
          <a:p>
            <a:r>
              <a:rPr lang="en-US" sz="2800" dirty="0">
                <a:solidFill>
                  <a:schemeClr val="tx1"/>
                </a:solidFill>
              </a:rPr>
              <a:t>Sertraline		50 mg*</a:t>
            </a:r>
          </a:p>
          <a:p>
            <a:endParaRPr lang="en-US" dirty="0">
              <a:solidFill>
                <a:schemeClr val="tx1"/>
              </a:solidFill>
            </a:endParaRPr>
          </a:p>
          <a:p>
            <a:pPr marL="0" indent="0">
              <a:buNone/>
            </a:pPr>
            <a:r>
              <a:rPr lang="en-US" sz="2200" dirty="0">
                <a:solidFill>
                  <a:schemeClr val="tx1"/>
                </a:solidFill>
              </a:rPr>
              <a:t>*Least valid or the 3 equivalencies; much larger range of values across studies.</a:t>
            </a:r>
          </a:p>
          <a:p>
            <a:pPr marL="0" indent="0">
              <a:buNone/>
            </a:pPr>
            <a:r>
              <a:rPr lang="en-US" sz="2200" dirty="0">
                <a:solidFill>
                  <a:schemeClr val="tx1"/>
                </a:solidFill>
              </a:rPr>
              <a:t>NOTE: Adult data; increases to fluoxetine 40 mg equivalent can increase response, higher dose yields only more side effects</a:t>
            </a:r>
          </a:p>
          <a:p>
            <a:pPr marL="0" indent="0">
              <a:buNone/>
            </a:pPr>
            <a:r>
              <a:rPr lang="en-US" sz="2200" dirty="0">
                <a:solidFill>
                  <a:schemeClr val="tx1"/>
                </a:solidFill>
              </a:rPr>
              <a:t>Furukawa TA et al. Optimal dose of selective serotonin…..</a:t>
            </a:r>
            <a:r>
              <a:rPr lang="en-US" sz="2200" i="1" dirty="0">
                <a:solidFill>
                  <a:schemeClr val="tx1"/>
                </a:solidFill>
              </a:rPr>
              <a:t>Lancet Psychiatry</a:t>
            </a:r>
            <a:r>
              <a:rPr lang="en-US" sz="2200" dirty="0">
                <a:solidFill>
                  <a:schemeClr val="tx1"/>
                </a:solidFill>
              </a:rPr>
              <a:t>: 6, 601-609, 2019.</a:t>
            </a:r>
          </a:p>
        </p:txBody>
      </p:sp>
    </p:spTree>
    <p:extLst>
      <p:ext uri="{BB962C8B-B14F-4D97-AF65-F5344CB8AC3E}">
        <p14:creationId xmlns:p14="http://schemas.microsoft.com/office/powerpoint/2010/main" val="25160715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a:bodyPr>
          <a:lstStyle/>
          <a:p>
            <a:pPr eaLnBrk="1" hangingPunct="1"/>
            <a:r>
              <a:rPr lang="en-US" sz="3200" dirty="0">
                <a:solidFill>
                  <a:schemeClr val="bg1"/>
                </a:solidFill>
                <a:latin typeface="+mn-lt"/>
                <a:cs typeface="Arial" charset="0"/>
              </a:rPr>
              <a:t>Reversible</a:t>
            </a:r>
            <a:r>
              <a:rPr lang="en-US" sz="3200" dirty="0">
                <a:latin typeface="+mn-lt"/>
                <a:cs typeface="Arial" charset="0"/>
              </a:rPr>
              <a:t> Side Effects of SSRIs</a:t>
            </a:r>
          </a:p>
        </p:txBody>
      </p:sp>
      <p:sp>
        <p:nvSpPr>
          <p:cNvPr id="21507" name="Content Placeholder 2"/>
          <p:cNvSpPr>
            <a:spLocks noGrp="1"/>
          </p:cNvSpPr>
          <p:nvPr>
            <p:ph idx="4294967295"/>
          </p:nvPr>
        </p:nvSpPr>
        <p:spPr>
          <a:xfrm>
            <a:off x="630841" y="1680029"/>
            <a:ext cx="9754130" cy="4725460"/>
          </a:xfrm>
        </p:spPr>
        <p:txBody>
          <a:bodyPr>
            <a:normAutofit fontScale="62500" lnSpcReduction="20000"/>
          </a:bodyPr>
          <a:lstStyle/>
          <a:p>
            <a:pPr marL="0" indent="0">
              <a:buSzPct val="150000"/>
              <a:buNone/>
              <a:defRPr/>
            </a:pPr>
            <a:r>
              <a:rPr lang="en-US" sz="4500" dirty="0">
                <a:solidFill>
                  <a:schemeClr val="tx1"/>
                </a:solidFill>
                <a:cs typeface="Arial" pitchFamily="34" charset="0"/>
              </a:rPr>
              <a:t>None (most common)</a:t>
            </a:r>
          </a:p>
          <a:p>
            <a:pPr marL="0" indent="0">
              <a:buSzPct val="150000"/>
              <a:buNone/>
              <a:defRPr/>
            </a:pPr>
            <a:r>
              <a:rPr lang="en-US" sz="4500" dirty="0">
                <a:solidFill>
                  <a:schemeClr val="tx1"/>
                </a:solidFill>
                <a:cs typeface="Arial" pitchFamily="34" charset="0"/>
              </a:rPr>
              <a:t>GI discomfort, nausea </a:t>
            </a:r>
          </a:p>
          <a:p>
            <a:pPr marL="0" indent="0">
              <a:buSzPct val="150000"/>
              <a:buNone/>
              <a:defRPr/>
            </a:pPr>
            <a:r>
              <a:rPr lang="en-US" sz="4500" dirty="0">
                <a:solidFill>
                  <a:schemeClr val="tx1"/>
                </a:solidFill>
                <a:cs typeface="Arial" pitchFamily="34" charset="0"/>
              </a:rPr>
              <a:t>Behavioral activation……suicidality (1 per 100)</a:t>
            </a:r>
          </a:p>
          <a:p>
            <a:pPr marL="365760" lvl="1" indent="0">
              <a:buSzPct val="150000"/>
              <a:buNone/>
              <a:defRPr/>
            </a:pPr>
            <a:r>
              <a:rPr lang="en-US" sz="4500" dirty="0">
                <a:solidFill>
                  <a:schemeClr val="tx1"/>
                </a:solidFill>
                <a:cs typeface="Arial" pitchFamily="34" charset="0"/>
              </a:rPr>
              <a:t>more common in younger children</a:t>
            </a:r>
          </a:p>
          <a:p>
            <a:pPr marL="365760" lvl="1" indent="0">
              <a:buSzPct val="150000"/>
              <a:buNone/>
              <a:defRPr/>
            </a:pPr>
            <a:r>
              <a:rPr lang="en-US" sz="4500" dirty="0">
                <a:solidFill>
                  <a:schemeClr val="tx1"/>
                </a:solidFill>
                <a:cs typeface="Arial" pitchFamily="34" charset="0"/>
              </a:rPr>
              <a:t>agitation, restlessness, insomnia, impulsivity</a:t>
            </a:r>
          </a:p>
          <a:p>
            <a:pPr marL="365760" lvl="1" indent="0">
              <a:buSzPct val="150000"/>
              <a:buNone/>
              <a:defRPr/>
            </a:pPr>
            <a:r>
              <a:rPr lang="en-US" sz="4500" dirty="0">
                <a:solidFill>
                  <a:schemeClr val="tx1"/>
                </a:solidFill>
                <a:cs typeface="Arial" pitchFamily="34" charset="0"/>
              </a:rPr>
              <a:t>behavioral </a:t>
            </a:r>
            <a:r>
              <a:rPr lang="en-US" sz="4500" dirty="0" err="1">
                <a:solidFill>
                  <a:schemeClr val="tx1"/>
                </a:solidFill>
                <a:cs typeface="Arial" pitchFamily="34" charset="0"/>
              </a:rPr>
              <a:t>disinhibition</a:t>
            </a:r>
            <a:r>
              <a:rPr lang="en-US" sz="4500" dirty="0">
                <a:solidFill>
                  <a:schemeClr val="tx1"/>
                </a:solidFill>
                <a:cs typeface="Arial" pitchFamily="34" charset="0"/>
              </a:rPr>
              <a:t> </a:t>
            </a:r>
          </a:p>
          <a:p>
            <a:pPr marL="0" indent="0">
              <a:buSzPct val="150000"/>
              <a:buNone/>
              <a:defRPr/>
            </a:pPr>
            <a:r>
              <a:rPr lang="en-US" sz="4500" dirty="0">
                <a:solidFill>
                  <a:schemeClr val="tx1"/>
                </a:solidFill>
                <a:cs typeface="Arial" pitchFamily="34" charset="0"/>
              </a:rPr>
              <a:t>Sexual</a:t>
            </a:r>
          </a:p>
          <a:p>
            <a:pPr marL="320675" lvl="1" indent="0">
              <a:buSzPct val="150000"/>
              <a:buNone/>
              <a:defRPr/>
            </a:pPr>
            <a:r>
              <a:rPr lang="en-US" sz="4500" dirty="0">
                <a:solidFill>
                  <a:schemeClr val="tx1"/>
                </a:solidFill>
                <a:cs typeface="Arial" pitchFamily="34" charset="0"/>
              </a:rPr>
              <a:t>diminished libido</a:t>
            </a:r>
          </a:p>
          <a:p>
            <a:pPr marL="320675" lvl="1" indent="0">
              <a:buSzPct val="150000"/>
              <a:buNone/>
              <a:defRPr/>
            </a:pPr>
            <a:r>
              <a:rPr lang="en-US" sz="4500" dirty="0">
                <a:solidFill>
                  <a:schemeClr val="tx1"/>
                </a:solidFill>
                <a:cs typeface="Arial" pitchFamily="34" charset="0"/>
              </a:rPr>
              <a:t>delayed orgasm or anorgasmia</a:t>
            </a:r>
          </a:p>
          <a:p>
            <a:pPr marL="320675" lvl="1" indent="0">
              <a:buSzPct val="150000"/>
              <a:buNone/>
              <a:defRPr/>
            </a:pPr>
            <a:r>
              <a:rPr lang="en-US" sz="4500" dirty="0">
                <a:solidFill>
                  <a:schemeClr val="tx1"/>
                </a:solidFill>
                <a:cs typeface="Arial" pitchFamily="34" charset="0"/>
              </a:rPr>
              <a:t>erectile dysfunction</a:t>
            </a:r>
          </a:p>
          <a:p>
            <a:pPr marL="0" indent="0">
              <a:buSzPct val="150000"/>
              <a:buNone/>
              <a:defRPr/>
            </a:pPr>
            <a:r>
              <a:rPr lang="en-US" sz="4500" dirty="0">
                <a:solidFill>
                  <a:schemeClr val="tx1"/>
                </a:solidFill>
                <a:cs typeface="Arial" pitchFamily="34" charset="0"/>
              </a:rPr>
              <a:t>Pregnancy</a:t>
            </a:r>
          </a:p>
          <a:p>
            <a:pPr marL="457200" lvl="1" indent="0">
              <a:buNone/>
              <a:defRPr/>
            </a:pPr>
            <a:endParaRPr lang="en-US" dirty="0">
              <a:ea typeface="+mn-ea"/>
            </a:endParaRPr>
          </a:p>
          <a:p>
            <a:pPr marL="457200" lvl="1" indent="0">
              <a:buNone/>
              <a:defRPr/>
            </a:pPr>
            <a:endParaRPr lang="en-US" dirty="0">
              <a:ea typeface="+mn-ea"/>
            </a:endParaRPr>
          </a:p>
        </p:txBody>
      </p:sp>
    </p:spTree>
    <p:extLst>
      <p:ext uri="{BB962C8B-B14F-4D97-AF65-F5344CB8AC3E}">
        <p14:creationId xmlns:p14="http://schemas.microsoft.com/office/powerpoint/2010/main" val="9083998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Serotonin syndrome*</a:t>
            </a:r>
          </a:p>
        </p:txBody>
      </p:sp>
      <p:sp>
        <p:nvSpPr>
          <p:cNvPr id="3" name="Content Placeholder 2"/>
          <p:cNvSpPr>
            <a:spLocks noGrp="1"/>
          </p:cNvSpPr>
          <p:nvPr>
            <p:ph idx="4294967295"/>
          </p:nvPr>
        </p:nvSpPr>
        <p:spPr>
          <a:xfrm>
            <a:off x="630841" y="1991559"/>
            <a:ext cx="10869009" cy="4560887"/>
          </a:xfrm>
        </p:spPr>
        <p:txBody>
          <a:bodyPr anchor="t">
            <a:noAutofit/>
          </a:bodyPr>
          <a:lstStyle/>
          <a:p>
            <a:pPr marL="457200" lvl="1" indent="0">
              <a:buNone/>
            </a:pPr>
            <a:r>
              <a:rPr lang="en-US" sz="3200" i="1" dirty="0">
                <a:solidFill>
                  <a:schemeClr val="tx1"/>
                </a:solidFill>
              </a:rPr>
              <a:t>GI</a:t>
            </a:r>
            <a:r>
              <a:rPr lang="en-US" sz="3200" dirty="0">
                <a:solidFill>
                  <a:schemeClr val="tx1"/>
                </a:solidFill>
              </a:rPr>
              <a:t>: nausea, vomiting, </a:t>
            </a:r>
            <a:r>
              <a:rPr lang="en-US" sz="3200" dirty="0">
                <a:solidFill>
                  <a:schemeClr val="accent1">
                    <a:lumMod val="75000"/>
                  </a:schemeClr>
                </a:solidFill>
              </a:rPr>
              <a:t>diarrhea</a:t>
            </a:r>
          </a:p>
          <a:p>
            <a:pPr marL="457200" lvl="1" indent="0">
              <a:buNone/>
            </a:pPr>
            <a:r>
              <a:rPr lang="en-US" sz="3200" i="1" dirty="0">
                <a:solidFill>
                  <a:schemeClr val="tx1"/>
                </a:solidFill>
              </a:rPr>
              <a:t>Mental Status</a:t>
            </a:r>
            <a:r>
              <a:rPr lang="en-US" sz="3200" dirty="0">
                <a:solidFill>
                  <a:schemeClr val="tx1"/>
                </a:solidFill>
              </a:rPr>
              <a:t>: </a:t>
            </a:r>
            <a:r>
              <a:rPr lang="en-US" sz="3200" dirty="0">
                <a:solidFill>
                  <a:schemeClr val="accent1">
                    <a:lumMod val="75000"/>
                  </a:schemeClr>
                </a:solidFill>
              </a:rPr>
              <a:t>agitation</a:t>
            </a:r>
            <a:r>
              <a:rPr lang="en-US" sz="3200" dirty="0">
                <a:solidFill>
                  <a:schemeClr val="tx1"/>
                </a:solidFill>
              </a:rPr>
              <a:t>, delirium, hallucinations, coma</a:t>
            </a:r>
          </a:p>
          <a:p>
            <a:pPr marL="457200" lvl="1" indent="0">
              <a:buNone/>
            </a:pPr>
            <a:r>
              <a:rPr lang="en-US" sz="3200" i="1" dirty="0">
                <a:solidFill>
                  <a:schemeClr val="tx1"/>
                </a:solidFill>
              </a:rPr>
              <a:t>Autonomic Instability</a:t>
            </a:r>
            <a:r>
              <a:rPr lang="en-US" sz="3200" dirty="0">
                <a:solidFill>
                  <a:schemeClr val="tx1"/>
                </a:solidFill>
              </a:rPr>
              <a:t>: tachycardia, labile blood pressure,</a:t>
            </a:r>
            <a:r>
              <a:rPr lang="en-US" sz="3200" dirty="0"/>
              <a:t> </a:t>
            </a:r>
            <a:r>
              <a:rPr lang="en-US" sz="3200" dirty="0">
                <a:solidFill>
                  <a:schemeClr val="accent1">
                    <a:lumMod val="75000"/>
                  </a:schemeClr>
                </a:solidFill>
              </a:rPr>
              <a:t>diaphoresis</a:t>
            </a:r>
            <a:r>
              <a:rPr lang="en-US" sz="3200" dirty="0">
                <a:solidFill>
                  <a:schemeClr val="tx1"/>
                </a:solidFill>
              </a:rPr>
              <a:t>,</a:t>
            </a:r>
            <a:r>
              <a:rPr lang="en-US" sz="3200" dirty="0"/>
              <a:t> </a:t>
            </a:r>
            <a:r>
              <a:rPr lang="en-US" sz="3200" dirty="0">
                <a:solidFill>
                  <a:schemeClr val="accent1">
                    <a:lumMod val="75000"/>
                  </a:schemeClr>
                </a:solidFill>
              </a:rPr>
              <a:t>hyperthermia</a:t>
            </a:r>
            <a:r>
              <a:rPr lang="en-US" sz="3200" dirty="0">
                <a:solidFill>
                  <a:schemeClr val="tx1"/>
                </a:solidFill>
              </a:rPr>
              <a:t>, flushing, dizziness </a:t>
            </a:r>
          </a:p>
          <a:p>
            <a:pPr marL="457200" lvl="1" indent="0">
              <a:buNone/>
            </a:pPr>
            <a:r>
              <a:rPr lang="en-US" sz="3200" i="1" dirty="0">
                <a:solidFill>
                  <a:schemeClr val="tx1"/>
                </a:solidFill>
              </a:rPr>
              <a:t>Neuromuscular</a:t>
            </a:r>
            <a:r>
              <a:rPr lang="en-US" sz="3200" dirty="0">
                <a:solidFill>
                  <a:schemeClr val="tx1"/>
                </a:solidFill>
              </a:rPr>
              <a:t>: </a:t>
            </a:r>
            <a:r>
              <a:rPr lang="en-US" sz="3200" dirty="0">
                <a:solidFill>
                  <a:schemeClr val="accent1">
                    <a:lumMod val="75000"/>
                  </a:schemeClr>
                </a:solidFill>
              </a:rPr>
              <a:t>tremor</a:t>
            </a:r>
            <a:r>
              <a:rPr lang="en-US" sz="3200" dirty="0">
                <a:solidFill>
                  <a:schemeClr val="tx1"/>
                </a:solidFill>
              </a:rPr>
              <a:t>,</a:t>
            </a:r>
            <a:r>
              <a:rPr lang="en-US" sz="3200" dirty="0"/>
              <a:t> </a:t>
            </a:r>
            <a:r>
              <a:rPr lang="en-US" sz="3200" dirty="0">
                <a:solidFill>
                  <a:schemeClr val="accent1">
                    <a:lumMod val="75000"/>
                  </a:schemeClr>
                </a:solidFill>
              </a:rPr>
              <a:t>hyperreflexia</a:t>
            </a:r>
            <a:r>
              <a:rPr lang="en-US" sz="3200" dirty="0">
                <a:solidFill>
                  <a:schemeClr val="tx1"/>
                </a:solidFill>
              </a:rPr>
              <a:t>, rigidity, myoclonus, hyperreflexia, incoordination</a:t>
            </a:r>
          </a:p>
          <a:p>
            <a:pPr marL="457200" lvl="1" indent="0">
              <a:buNone/>
            </a:pPr>
            <a:endParaRPr lang="en-US" dirty="0">
              <a:solidFill>
                <a:schemeClr val="tx1"/>
              </a:solidFill>
            </a:endParaRPr>
          </a:p>
          <a:p>
            <a:pPr marL="457200" lvl="1" indent="0">
              <a:buNone/>
            </a:pPr>
            <a:r>
              <a:rPr lang="en-US" dirty="0">
                <a:solidFill>
                  <a:schemeClr val="tx1"/>
                </a:solidFill>
              </a:rPr>
              <a:t>*5HTP supplements and </a:t>
            </a:r>
            <a:r>
              <a:rPr lang="en-US" dirty="0" err="1">
                <a:solidFill>
                  <a:schemeClr val="tx1"/>
                </a:solidFill>
              </a:rPr>
              <a:t>tryptans</a:t>
            </a:r>
            <a:r>
              <a:rPr lang="en-US" dirty="0">
                <a:solidFill>
                  <a:schemeClr val="tx1"/>
                </a:solidFill>
              </a:rPr>
              <a:t> for migraines common causative agents</a:t>
            </a:r>
          </a:p>
          <a:p>
            <a:endParaRPr lang="en-US" sz="2800" dirty="0"/>
          </a:p>
        </p:txBody>
      </p:sp>
    </p:spTree>
    <p:extLst>
      <p:ext uri="{BB962C8B-B14F-4D97-AF65-F5344CB8AC3E}">
        <p14:creationId xmlns:p14="http://schemas.microsoft.com/office/powerpoint/2010/main" val="37365125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Arial" panose="020B0604020202020204" pitchFamily="34" charset="0"/>
              </a:rPr>
              <a:t>Discontinuation Syndrome</a:t>
            </a:r>
          </a:p>
        </p:txBody>
      </p:sp>
      <p:sp>
        <p:nvSpPr>
          <p:cNvPr id="3" name="Content Placeholder 2"/>
          <p:cNvSpPr>
            <a:spLocks noGrp="1"/>
          </p:cNvSpPr>
          <p:nvPr>
            <p:ph idx="4294967295"/>
          </p:nvPr>
        </p:nvSpPr>
        <p:spPr>
          <a:xfrm>
            <a:off x="630841" y="1798184"/>
            <a:ext cx="8153400" cy="4340225"/>
          </a:xfrm>
        </p:spPr>
        <p:txBody>
          <a:bodyPr anchor="t">
            <a:noAutofit/>
          </a:bodyPr>
          <a:lstStyle/>
          <a:p>
            <a:pPr lvl="1"/>
            <a:r>
              <a:rPr lang="en-US" sz="2800" dirty="0">
                <a:solidFill>
                  <a:schemeClr val="tx1"/>
                </a:solidFill>
                <a:cs typeface="Arial" panose="020B0604020202020204" pitchFamily="34" charset="0"/>
              </a:rPr>
              <a:t>Flu-like symptoms</a:t>
            </a:r>
          </a:p>
          <a:p>
            <a:pPr lvl="1"/>
            <a:r>
              <a:rPr lang="en-US" sz="2800" dirty="0">
                <a:solidFill>
                  <a:schemeClr val="tx1"/>
                </a:solidFill>
                <a:cs typeface="Arial" panose="020B0604020202020204" pitchFamily="34" charset="0"/>
              </a:rPr>
              <a:t>GI symptoms – nausea, vomiting, diarrhea</a:t>
            </a:r>
          </a:p>
          <a:p>
            <a:pPr lvl="1"/>
            <a:r>
              <a:rPr lang="en-US" sz="2800" dirty="0">
                <a:solidFill>
                  <a:schemeClr val="tx1"/>
                </a:solidFill>
                <a:cs typeface="Arial" panose="020B0604020202020204" pitchFamily="34" charset="0"/>
              </a:rPr>
              <a:t>--------------------</a:t>
            </a:r>
          </a:p>
          <a:p>
            <a:pPr lvl="1"/>
            <a:r>
              <a:rPr lang="en-US" sz="2800" dirty="0">
                <a:solidFill>
                  <a:schemeClr val="tx1"/>
                </a:solidFill>
                <a:cs typeface="Arial" panose="020B0604020202020204" pitchFamily="34" charset="0"/>
              </a:rPr>
              <a:t>Dizziness, vertigo </a:t>
            </a:r>
          </a:p>
          <a:p>
            <a:pPr lvl="1"/>
            <a:r>
              <a:rPr lang="en-US" sz="2800" dirty="0">
                <a:solidFill>
                  <a:schemeClr val="tx1"/>
                </a:solidFill>
                <a:cs typeface="Arial" panose="020B0604020202020204" pitchFamily="34" charset="0"/>
              </a:rPr>
              <a:t>Tingling/numbness</a:t>
            </a:r>
          </a:p>
          <a:p>
            <a:pPr lvl="1"/>
            <a:r>
              <a:rPr lang="en-US" sz="2800" dirty="0">
                <a:solidFill>
                  <a:schemeClr val="tx1"/>
                </a:solidFill>
                <a:cs typeface="Arial" panose="020B0604020202020204" pitchFamily="34" charset="0"/>
              </a:rPr>
              <a:t>--------------------</a:t>
            </a:r>
          </a:p>
          <a:p>
            <a:pPr lvl="1"/>
            <a:r>
              <a:rPr lang="en-US" sz="2800" dirty="0">
                <a:solidFill>
                  <a:schemeClr val="tx1"/>
                </a:solidFill>
                <a:cs typeface="Arial" panose="020B0604020202020204" pitchFamily="34" charset="0"/>
              </a:rPr>
              <a:t>Sleep disruption</a:t>
            </a:r>
          </a:p>
          <a:p>
            <a:pPr lvl="1"/>
            <a:r>
              <a:rPr lang="en-US" sz="2800" dirty="0">
                <a:solidFill>
                  <a:schemeClr val="tx1"/>
                </a:solidFill>
                <a:cs typeface="Arial" panose="020B0604020202020204" pitchFamily="34" charset="0"/>
              </a:rPr>
              <a:t>Anxiety, agitation</a:t>
            </a:r>
          </a:p>
          <a:p>
            <a:pPr lvl="1"/>
            <a:r>
              <a:rPr lang="en-US" sz="2800" dirty="0">
                <a:solidFill>
                  <a:schemeClr val="tx1"/>
                </a:solidFill>
                <a:cs typeface="Arial" panose="020B0604020202020204" pitchFamily="34" charset="0"/>
              </a:rPr>
              <a:t>Irritability, low mood</a:t>
            </a:r>
          </a:p>
          <a:p>
            <a:endParaRPr lang="en-US" sz="2100" dirty="0"/>
          </a:p>
        </p:txBody>
      </p:sp>
    </p:spTree>
    <p:extLst>
      <p:ext uri="{BB962C8B-B14F-4D97-AF65-F5344CB8AC3E}">
        <p14:creationId xmlns:p14="http://schemas.microsoft.com/office/powerpoint/2010/main" val="1491831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Partners &amp; Funding</a:t>
            </a:r>
          </a:p>
        </p:txBody>
      </p:sp>
      <p:sp>
        <p:nvSpPr>
          <p:cNvPr id="3" name="Content Placeholder 2"/>
          <p:cNvSpPr>
            <a:spLocks noGrp="1"/>
          </p:cNvSpPr>
          <p:nvPr>
            <p:ph idx="1"/>
          </p:nvPr>
        </p:nvSpPr>
        <p:spPr>
          <a:xfrm>
            <a:off x="345716" y="1350269"/>
            <a:ext cx="11500567" cy="3869595"/>
          </a:xfrm>
        </p:spPr>
        <p:txBody>
          <a:bodyPr/>
          <a:lstStyle/>
          <a:p>
            <a:r>
              <a:rPr lang="en-US" dirty="0"/>
              <a:t>BHIPP is supported by funding from the </a:t>
            </a:r>
            <a:r>
              <a:rPr lang="en-US" b="1" dirty="0"/>
              <a:t>Maryland Department of Health, Behavioral Health Administration </a:t>
            </a:r>
            <a:r>
              <a:rPr lang="en-US" dirty="0"/>
              <a:t>and operates as a collaboration between the </a:t>
            </a:r>
            <a:r>
              <a:rPr lang="en-US" b="1" dirty="0"/>
              <a:t>University of Maryland School of Medicine</a:t>
            </a:r>
            <a:r>
              <a:rPr lang="en-US" dirty="0"/>
              <a:t>, the </a:t>
            </a:r>
            <a:r>
              <a:rPr lang="en-US" b="1" dirty="0"/>
              <a:t>Johns Hopkins University School of Medicine</a:t>
            </a:r>
            <a:r>
              <a:rPr lang="en-US" dirty="0"/>
              <a:t>, </a:t>
            </a:r>
            <a:r>
              <a:rPr lang="en-US" b="1" dirty="0"/>
              <a:t>Salisbury University </a:t>
            </a:r>
            <a:r>
              <a:rPr lang="en-US" dirty="0"/>
              <a:t>and </a:t>
            </a:r>
            <a:r>
              <a:rPr lang="en-US" b="1" dirty="0"/>
              <a:t>Morgan State University</a:t>
            </a:r>
            <a:r>
              <a:rPr lang="en-US" dirty="0"/>
              <a:t>.</a:t>
            </a:r>
          </a:p>
          <a:p>
            <a:endParaRPr lang="en-US" dirty="0"/>
          </a:p>
          <a:p>
            <a:r>
              <a:rPr lang="en-US" i="1" dirty="0"/>
              <a:t>This program is supported by the </a:t>
            </a:r>
            <a:r>
              <a:rPr lang="en-US" b="1" i="1" dirty="0"/>
              <a:t>Health Resources and Services Administration (HRSA) </a:t>
            </a:r>
            <a:r>
              <a:rPr lang="en-US" i="1" dirty="0"/>
              <a:t>of the U.S. Department of Health and Human Services (HHS) as part of an award totaling $433,296  with approximately 20% financed by non-governmental sources. The contents of this presentation are those of the author(s) and do not necessarily represent the official views of, nor an endorsement, by HRSA, HHS or the U.S. Government. For more information, visit </a:t>
            </a:r>
            <a:r>
              <a:rPr lang="en-US" i="1" u="sng" dirty="0">
                <a:hlinkClick r:id="rId3"/>
              </a:rPr>
              <a:t>www.hrsa.gov</a:t>
            </a:r>
            <a:r>
              <a:rPr lang="en-US" i="1" dirty="0"/>
              <a:t>. </a:t>
            </a:r>
            <a:endParaRPr lang="en-US"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5897" y="5219864"/>
            <a:ext cx="2461508" cy="661402"/>
          </a:xfrm>
          <a:prstGeom prst="rect">
            <a:avLst/>
          </a:prstGeom>
        </p:spPr>
      </p:pic>
      <p:pic>
        <p:nvPicPr>
          <p:cNvPr id="7" name="Picture 6"/>
          <p:cNvPicPr>
            <a:picLocks noChangeAspect="1"/>
          </p:cNvPicPr>
          <p:nvPr/>
        </p:nvPicPr>
        <p:blipFill>
          <a:blip r:embed="rId5"/>
          <a:stretch>
            <a:fillRect/>
          </a:stretch>
        </p:blipFill>
        <p:spPr>
          <a:xfrm>
            <a:off x="3834222" y="5502895"/>
            <a:ext cx="1493825" cy="756741"/>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76263" y="5283998"/>
            <a:ext cx="1599402" cy="533134"/>
          </a:xfrm>
          <a:prstGeom prst="rect">
            <a:avLst/>
          </a:prstGeom>
        </p:spPr>
      </p:pic>
      <p:pic>
        <p:nvPicPr>
          <p:cNvPr id="9" name="Picture 8">
            <a:extLst>
              <a:ext uri="{FF2B5EF4-FFF2-40B4-BE49-F238E27FC236}">
                <a16:creationId xmlns:a16="http://schemas.microsoft.com/office/drawing/2014/main" id="{BDC5E5AB-D157-4934-A988-85D60823D2E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592479" y="5143512"/>
            <a:ext cx="1268494" cy="1268494"/>
          </a:xfrm>
          <a:prstGeom prst="rect">
            <a:avLst/>
          </a:prstGeom>
        </p:spPr>
      </p:pic>
    </p:spTree>
    <p:extLst>
      <p:ext uri="{BB962C8B-B14F-4D97-AF65-F5344CB8AC3E}">
        <p14:creationId xmlns:p14="http://schemas.microsoft.com/office/powerpoint/2010/main" val="37787457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Other “Antidepressants”</a:t>
            </a:r>
          </a:p>
        </p:txBody>
      </p:sp>
      <p:sp>
        <p:nvSpPr>
          <p:cNvPr id="3" name="Content Placeholder 2"/>
          <p:cNvSpPr>
            <a:spLocks noGrp="1"/>
          </p:cNvSpPr>
          <p:nvPr>
            <p:ph idx="4294967295"/>
          </p:nvPr>
        </p:nvSpPr>
        <p:spPr>
          <a:xfrm>
            <a:off x="630841" y="1531710"/>
            <a:ext cx="10956925" cy="4351338"/>
          </a:xfrm>
        </p:spPr>
        <p:txBody>
          <a:bodyPr>
            <a:normAutofit/>
          </a:bodyPr>
          <a:lstStyle/>
          <a:p>
            <a:r>
              <a:rPr lang="en-US" sz="2400" dirty="0">
                <a:solidFill>
                  <a:schemeClr val="tx1"/>
                </a:solidFill>
              </a:rPr>
              <a:t>Duloxetine (Cymbalta)	SNRI	FDA indication for C&amp;A GAD, milder sexual AEs</a:t>
            </a:r>
          </a:p>
          <a:p>
            <a:r>
              <a:rPr lang="en-US" sz="2400" dirty="0">
                <a:solidFill>
                  <a:schemeClr val="tx1"/>
                </a:solidFill>
              </a:rPr>
              <a:t>Bupropion (Wellbutrin)	similar to amphetamine, no serotonin effect, seizures</a:t>
            </a:r>
          </a:p>
          <a:p>
            <a:endParaRPr lang="en-US" sz="2400" dirty="0">
              <a:solidFill>
                <a:schemeClr val="tx1"/>
              </a:solidFill>
            </a:endParaRPr>
          </a:p>
          <a:p>
            <a:r>
              <a:rPr lang="en-US" sz="2400" dirty="0">
                <a:solidFill>
                  <a:schemeClr val="tx1"/>
                </a:solidFill>
              </a:rPr>
              <a:t>Venlafaxine (Effexor) 	SNRI	more side effects than duloxetine</a:t>
            </a:r>
          </a:p>
          <a:p>
            <a:r>
              <a:rPr lang="en-US" sz="2400" dirty="0">
                <a:solidFill>
                  <a:schemeClr val="tx1"/>
                </a:solidFill>
              </a:rPr>
              <a:t>Mirtazapine (</a:t>
            </a:r>
            <a:r>
              <a:rPr lang="en-US" sz="2400" dirty="0" err="1">
                <a:solidFill>
                  <a:schemeClr val="tx1"/>
                </a:solidFill>
              </a:rPr>
              <a:t>Remeron</a:t>
            </a:r>
            <a:r>
              <a:rPr lang="en-US" sz="2400" dirty="0">
                <a:solidFill>
                  <a:schemeClr val="tx1"/>
                </a:solidFill>
              </a:rPr>
              <a:t>) 	serotonergic; sedating and appetite inducing</a:t>
            </a:r>
          </a:p>
          <a:p>
            <a:r>
              <a:rPr lang="en-US" sz="2400" dirty="0">
                <a:solidFill>
                  <a:schemeClr val="tx1"/>
                </a:solidFill>
              </a:rPr>
              <a:t>Lamotrigine (</a:t>
            </a:r>
            <a:r>
              <a:rPr lang="en-US" sz="2400" dirty="0" err="1">
                <a:solidFill>
                  <a:schemeClr val="tx1"/>
                </a:solidFill>
              </a:rPr>
              <a:t>Lamictal</a:t>
            </a:r>
            <a:r>
              <a:rPr lang="en-US" sz="2400" dirty="0">
                <a:solidFill>
                  <a:schemeClr val="tx1"/>
                </a:solidFill>
              </a:rPr>
              <a:t>)	rare fatal rash; used for bipolar depression</a:t>
            </a:r>
          </a:p>
        </p:txBody>
      </p:sp>
    </p:spTree>
    <p:extLst>
      <p:ext uri="{BB962C8B-B14F-4D97-AF65-F5344CB8AC3E}">
        <p14:creationId xmlns:p14="http://schemas.microsoft.com/office/powerpoint/2010/main" val="6802779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90FFF-E437-478C-B05E-565D8C4741F8}"/>
              </a:ext>
            </a:extLst>
          </p:cNvPr>
          <p:cNvSpPr>
            <a:spLocks noGrp="1"/>
          </p:cNvSpPr>
          <p:nvPr>
            <p:ph type="title"/>
          </p:nvPr>
        </p:nvSpPr>
        <p:spPr/>
        <p:txBody>
          <a:bodyPr>
            <a:normAutofit/>
          </a:bodyPr>
          <a:lstStyle/>
          <a:p>
            <a:r>
              <a:rPr lang="en-US" sz="3600" dirty="0"/>
              <a:t>Thank you!</a:t>
            </a:r>
          </a:p>
        </p:txBody>
      </p:sp>
      <p:sp>
        <p:nvSpPr>
          <p:cNvPr id="7" name="TextBox 6">
            <a:extLst>
              <a:ext uri="{FF2B5EF4-FFF2-40B4-BE49-F238E27FC236}">
                <a16:creationId xmlns:a16="http://schemas.microsoft.com/office/drawing/2014/main" id="{5849738E-9F32-40D6-A518-0AF036D7B4A9}"/>
              </a:ext>
            </a:extLst>
          </p:cNvPr>
          <p:cNvSpPr txBox="1"/>
          <p:nvPr/>
        </p:nvSpPr>
        <p:spPr>
          <a:xfrm>
            <a:off x="476250" y="1966575"/>
            <a:ext cx="11239500" cy="4708981"/>
          </a:xfrm>
          <a:prstGeom prst="rect">
            <a:avLst/>
          </a:prstGeom>
          <a:noFill/>
        </p:spPr>
        <p:txBody>
          <a:bodyPr wrap="square" rtlCol="0">
            <a:spAutoFit/>
          </a:bodyPr>
          <a:lstStyle/>
          <a:p>
            <a:pPr algn="ctr"/>
            <a:r>
              <a:rPr lang="en-US" sz="2800" dirty="0">
                <a:solidFill>
                  <a:schemeClr val="tx1">
                    <a:lumMod val="65000"/>
                    <a:lumOff val="35000"/>
                  </a:schemeClr>
                </a:solidFill>
              </a:rPr>
              <a:t>Maryland Behavioral Health Integration in Pediatric Primary Care (BHIPP)</a:t>
            </a:r>
          </a:p>
          <a:p>
            <a:pPr algn="ctr"/>
            <a:endParaRPr lang="en-US" sz="2800" dirty="0">
              <a:solidFill>
                <a:schemeClr val="tx1">
                  <a:lumMod val="65000"/>
                  <a:lumOff val="35000"/>
                </a:schemeClr>
              </a:solidFill>
            </a:endParaRPr>
          </a:p>
          <a:p>
            <a:pPr algn="ctr"/>
            <a:endParaRPr lang="en-US" sz="2800" dirty="0">
              <a:solidFill>
                <a:schemeClr val="tx1">
                  <a:lumMod val="65000"/>
                  <a:lumOff val="35000"/>
                </a:schemeClr>
              </a:solidFill>
            </a:endParaRPr>
          </a:p>
          <a:p>
            <a:pPr algn="ctr"/>
            <a:r>
              <a:rPr lang="en-US" sz="2800" b="1" dirty="0">
                <a:solidFill>
                  <a:schemeClr val="tx1">
                    <a:lumMod val="65000"/>
                    <a:lumOff val="35000"/>
                  </a:schemeClr>
                </a:solidFill>
              </a:rPr>
              <a:t>1-855-MD-BHIPP</a:t>
            </a:r>
            <a:r>
              <a:rPr lang="en-US" sz="2800" dirty="0">
                <a:solidFill>
                  <a:schemeClr val="tx1">
                    <a:lumMod val="65000"/>
                    <a:lumOff val="35000"/>
                  </a:schemeClr>
                </a:solidFill>
              </a:rPr>
              <a:t> (632-4477)</a:t>
            </a:r>
          </a:p>
          <a:p>
            <a:pPr algn="ctr"/>
            <a:r>
              <a:rPr lang="en-US" sz="2800" dirty="0">
                <a:solidFill>
                  <a:schemeClr val="tx1">
                    <a:lumMod val="65000"/>
                    <a:lumOff val="35000"/>
                  </a:schemeClr>
                </a:solidFill>
              </a:rPr>
              <a:t>www.mdbhipp.org</a:t>
            </a:r>
          </a:p>
          <a:p>
            <a:pPr algn="ctr"/>
            <a:r>
              <a:rPr lang="en-US" sz="2800" dirty="0">
                <a:solidFill>
                  <a:schemeClr val="tx1">
                    <a:lumMod val="65000"/>
                    <a:lumOff val="35000"/>
                  </a:schemeClr>
                </a:solidFill>
              </a:rPr>
              <a:t>Follow us on Facebook, LinkedIn, and Twitter! @MDBHIPP </a:t>
            </a:r>
          </a:p>
          <a:p>
            <a:pPr algn="ctr"/>
            <a:endParaRPr lang="en-US" sz="2000" dirty="0">
              <a:solidFill>
                <a:schemeClr val="tx1">
                  <a:lumMod val="65000"/>
                  <a:lumOff val="35000"/>
                </a:schemeClr>
              </a:solidFill>
            </a:endParaRPr>
          </a:p>
          <a:p>
            <a:pPr algn="ctr"/>
            <a:r>
              <a:rPr lang="en-US" sz="2400" i="1" dirty="0">
                <a:latin typeface="Calibri" panose="020F0502020204030204" pitchFamily="34" charset="0"/>
                <a:ea typeface="Calibri" panose="020F0502020204030204" pitchFamily="34" charset="0"/>
              </a:rPr>
              <a:t>For resources related to the COVID-19 pandemic,</a:t>
            </a:r>
          </a:p>
          <a:p>
            <a:pPr algn="ctr"/>
            <a:r>
              <a:rPr lang="en-US" sz="2400" i="1" dirty="0">
                <a:latin typeface="Calibri" panose="020F0502020204030204" pitchFamily="34" charset="0"/>
                <a:ea typeface="Calibri" panose="020F0502020204030204" pitchFamily="34" charset="0"/>
              </a:rPr>
              <a:t>please visit us at </a:t>
            </a:r>
            <a:r>
              <a:rPr lang="en-US" sz="2400" i="1" u="sng" dirty="0">
                <a:solidFill>
                  <a:srgbClr val="0563C1"/>
                </a:solidFill>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BHIPP Covid-19 Resources</a:t>
            </a:r>
            <a:r>
              <a:rPr lang="en-US" sz="2400" b="1" dirty="0">
                <a:latin typeface="Calibri" panose="020F0502020204030204" pitchFamily="34" charset="0"/>
                <a:ea typeface="Calibri" panose="020F0502020204030204" pitchFamily="34" charset="0"/>
              </a:rPr>
              <a:t>.</a:t>
            </a:r>
            <a:endParaRPr lang="en-US" sz="2400" dirty="0">
              <a:latin typeface="Calibri" panose="020F0502020204030204" pitchFamily="34" charset="0"/>
              <a:ea typeface="Calibri" panose="020F0502020204030204" pitchFamily="34" charset="0"/>
            </a:endParaRPr>
          </a:p>
          <a:p>
            <a:pPr algn="ctr"/>
            <a:endParaRPr lang="en-US" sz="2800" dirty="0">
              <a:solidFill>
                <a:schemeClr val="tx1">
                  <a:lumMod val="65000"/>
                  <a:lumOff val="35000"/>
                </a:schemeClr>
              </a:solidFill>
            </a:endParaRPr>
          </a:p>
          <a:p>
            <a:endParaRPr lang="en-US" dirty="0"/>
          </a:p>
          <a:p>
            <a:pPr algn="ctr"/>
            <a:endParaRPr lang="en-US" dirty="0"/>
          </a:p>
        </p:txBody>
      </p:sp>
    </p:spTree>
    <p:extLst>
      <p:ext uri="{BB962C8B-B14F-4D97-AF65-F5344CB8AC3E}">
        <p14:creationId xmlns:p14="http://schemas.microsoft.com/office/powerpoint/2010/main" val="3522430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9C9F1-BABE-48CD-857F-69FAE90D4F56}"/>
              </a:ext>
            </a:extLst>
          </p:cNvPr>
          <p:cNvSpPr>
            <a:spLocks noGrp="1"/>
          </p:cNvSpPr>
          <p:nvPr>
            <p:ph type="title"/>
          </p:nvPr>
        </p:nvSpPr>
        <p:spPr/>
        <p:txBody>
          <a:bodyPr>
            <a:normAutofit/>
          </a:bodyPr>
          <a:lstStyle/>
          <a:p>
            <a:r>
              <a:rPr lang="en-US" sz="3200" dirty="0"/>
              <a:t>Learning Objectives</a:t>
            </a:r>
          </a:p>
        </p:txBody>
      </p:sp>
      <p:sp>
        <p:nvSpPr>
          <p:cNvPr id="3" name="Rectangle 2">
            <a:extLst>
              <a:ext uri="{FF2B5EF4-FFF2-40B4-BE49-F238E27FC236}">
                <a16:creationId xmlns:a16="http://schemas.microsoft.com/office/drawing/2014/main" id="{C0757384-2287-4B1B-B79D-B3A5D66C1ACA}"/>
              </a:ext>
            </a:extLst>
          </p:cNvPr>
          <p:cNvSpPr/>
          <p:nvPr/>
        </p:nvSpPr>
        <p:spPr>
          <a:xfrm>
            <a:off x="630840" y="1515655"/>
            <a:ext cx="10553627" cy="4647426"/>
          </a:xfrm>
          <a:prstGeom prst="rect">
            <a:avLst/>
          </a:prstGeom>
        </p:spPr>
        <p:txBody>
          <a:bodyPr wrap="square">
            <a:spAutoFit/>
          </a:bodyPr>
          <a:lstStyle/>
          <a:p>
            <a:r>
              <a:rPr lang="en-US" sz="3200" dirty="0"/>
              <a:t>Participants will learn, in the context of the COVID pandemic:</a:t>
            </a:r>
          </a:p>
          <a:p>
            <a:endParaRPr lang="en-US" sz="3200" dirty="0"/>
          </a:p>
          <a:p>
            <a:r>
              <a:rPr lang="en-US" sz="2800" dirty="0"/>
              <a:t>How to identify children and adolescents who need treatment for symptoms of depression</a:t>
            </a:r>
          </a:p>
          <a:p>
            <a:r>
              <a:rPr lang="en-US" sz="2800" dirty="0"/>
              <a:t>Basic principles of therapeutic treatment of depression in children and adolescents</a:t>
            </a:r>
          </a:p>
          <a:p>
            <a:r>
              <a:rPr lang="en-US" sz="2800" dirty="0"/>
              <a:t>How to implement and monitor medications to treat depression in children and adolescents</a:t>
            </a:r>
          </a:p>
          <a:p>
            <a:pPr>
              <a:buClr>
                <a:schemeClr val="accent1"/>
              </a:buClr>
            </a:pPr>
            <a:r>
              <a:rPr lang="en-US" sz="2800" dirty="0"/>
              <a:t> </a:t>
            </a:r>
          </a:p>
          <a:p>
            <a:pPr marL="571500" indent="-571500">
              <a:buClr>
                <a:schemeClr val="accent1"/>
              </a:buClr>
              <a:buFont typeface="Arial" panose="020B0604020202020204" pitchFamily="34" charset="0"/>
              <a:buChar char="•"/>
            </a:pPr>
            <a:endParaRPr lang="en-US" altLang="en-US" sz="3600" dirty="0"/>
          </a:p>
        </p:txBody>
      </p:sp>
    </p:spTree>
    <p:extLst>
      <p:ext uri="{BB962C8B-B14F-4D97-AF65-F5344CB8AC3E}">
        <p14:creationId xmlns:p14="http://schemas.microsoft.com/office/powerpoint/2010/main" val="3089711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Impacts of the Pandemic</a:t>
            </a:r>
          </a:p>
        </p:txBody>
      </p:sp>
      <p:sp>
        <p:nvSpPr>
          <p:cNvPr id="3" name="Content Placeholder 2"/>
          <p:cNvSpPr>
            <a:spLocks noGrp="1"/>
          </p:cNvSpPr>
          <p:nvPr>
            <p:ph idx="4294967295"/>
          </p:nvPr>
        </p:nvSpPr>
        <p:spPr>
          <a:xfrm>
            <a:off x="630842" y="1616075"/>
            <a:ext cx="10946116" cy="4572454"/>
          </a:xfrm>
        </p:spPr>
        <p:txBody>
          <a:bodyPr>
            <a:normAutofit fontScale="85000" lnSpcReduction="10000"/>
          </a:bodyPr>
          <a:lstStyle/>
          <a:p>
            <a:r>
              <a:rPr lang="en-US" sz="3600" dirty="0"/>
              <a:t>Exhausted parents</a:t>
            </a:r>
          </a:p>
          <a:p>
            <a:r>
              <a:rPr lang="en-US" sz="3600" dirty="0"/>
              <a:t>Teens reporting low motivation</a:t>
            </a:r>
          </a:p>
          <a:p>
            <a:r>
              <a:rPr lang="en-US" sz="3600" dirty="0"/>
              <a:t>Sleep schedules disrupted</a:t>
            </a:r>
          </a:p>
          <a:p>
            <a:r>
              <a:rPr lang="en-US" sz="3600" dirty="0"/>
              <a:t>Most children and adolescents miss school</a:t>
            </a:r>
          </a:p>
          <a:p>
            <a:r>
              <a:rPr lang="en-US" sz="3600" dirty="0"/>
              <a:t>Most parents miss school</a:t>
            </a:r>
          </a:p>
          <a:p>
            <a:r>
              <a:rPr lang="en-US" sz="3600" dirty="0"/>
              <a:t>Teens with anxiety about personal appearance don’t like being in front of screen—”they can all see me all the time”</a:t>
            </a:r>
          </a:p>
          <a:p>
            <a:r>
              <a:rPr lang="en-US" sz="3600" dirty="0"/>
              <a:t>Teens with social anxiety are less anxious during virtual school</a:t>
            </a:r>
          </a:p>
          <a:p>
            <a:r>
              <a:rPr lang="en-US" sz="3600" dirty="0"/>
              <a:t>ADHD symptoms worse at home than in structure of classroom</a:t>
            </a:r>
          </a:p>
        </p:txBody>
      </p:sp>
    </p:spTree>
    <p:extLst>
      <p:ext uri="{BB962C8B-B14F-4D97-AF65-F5344CB8AC3E}">
        <p14:creationId xmlns:p14="http://schemas.microsoft.com/office/powerpoint/2010/main" val="1390115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Why is Primary Care Important?</a:t>
            </a:r>
          </a:p>
        </p:txBody>
      </p:sp>
      <p:sp>
        <p:nvSpPr>
          <p:cNvPr id="4" name="Content Placeholder 3"/>
          <p:cNvSpPr>
            <a:spLocks noGrp="1"/>
          </p:cNvSpPr>
          <p:nvPr>
            <p:ph idx="1"/>
          </p:nvPr>
        </p:nvSpPr>
        <p:spPr>
          <a:xfrm>
            <a:off x="356225" y="1629103"/>
            <a:ext cx="11500567" cy="4435366"/>
          </a:xfrm>
        </p:spPr>
        <p:txBody>
          <a:bodyPr>
            <a:normAutofit/>
          </a:bodyPr>
          <a:lstStyle/>
          <a:p>
            <a:r>
              <a:rPr lang="en-US" dirty="0"/>
              <a:t>Too few CAPs and skilled Psych NPs and skilled therapists</a:t>
            </a:r>
          </a:p>
          <a:p>
            <a:pPr lvl="1"/>
            <a:r>
              <a:rPr lang="en-US" dirty="0"/>
              <a:t>No state or national plan to improve this shortage</a:t>
            </a:r>
          </a:p>
          <a:p>
            <a:r>
              <a:rPr lang="en-US" dirty="0"/>
              <a:t>Too many adolescents with episodes of major depression in past year</a:t>
            </a:r>
          </a:p>
          <a:p>
            <a:pPr lvl="1"/>
            <a:r>
              <a:rPr lang="en-US" dirty="0"/>
              <a:t>13.3% of 12-17 </a:t>
            </a:r>
            <a:r>
              <a:rPr lang="en-US" dirty="0" err="1"/>
              <a:t>yo</a:t>
            </a:r>
            <a:r>
              <a:rPr lang="en-US" dirty="0"/>
              <a:t>; </a:t>
            </a:r>
          </a:p>
          <a:p>
            <a:pPr lvl="1"/>
            <a:r>
              <a:rPr lang="en-US" dirty="0"/>
              <a:t>20% females, 6.8% males </a:t>
            </a:r>
          </a:p>
          <a:p>
            <a:r>
              <a:rPr lang="en-US" dirty="0"/>
              <a:t>71% of depressive episodes cause severe impairment that usually requires combined treatment </a:t>
            </a:r>
          </a:p>
          <a:p>
            <a:r>
              <a:rPr lang="en-US" dirty="0"/>
              <a:t>Too few receiving treatment</a:t>
            </a:r>
          </a:p>
          <a:p>
            <a:pPr lvl="1"/>
            <a:r>
              <a:rPr lang="en-US" dirty="0"/>
              <a:t>60% no treatment</a:t>
            </a:r>
          </a:p>
          <a:p>
            <a:pPr lvl="1"/>
            <a:r>
              <a:rPr lang="en-US" dirty="0"/>
              <a:t>20% therapy only</a:t>
            </a:r>
          </a:p>
          <a:p>
            <a:pPr lvl="1"/>
            <a:r>
              <a:rPr lang="en-US" dirty="0"/>
              <a:t>2% med only</a:t>
            </a:r>
          </a:p>
          <a:p>
            <a:pPr lvl="1"/>
            <a:r>
              <a:rPr lang="en-US" dirty="0"/>
              <a:t>18% both</a:t>
            </a:r>
          </a:p>
          <a:p>
            <a:pPr lvl="1"/>
            <a:endParaRPr lang="en-US" dirty="0"/>
          </a:p>
          <a:p>
            <a:pPr lvl="1"/>
            <a:r>
              <a:rPr lang="en-US" sz="1400" dirty="0"/>
              <a:t>2017 National Survey of Drug Use and Health</a:t>
            </a:r>
          </a:p>
          <a:p>
            <a:pPr lvl="1"/>
            <a:endParaRPr lang="en-US" dirty="0"/>
          </a:p>
        </p:txBody>
      </p:sp>
    </p:spTree>
    <p:extLst>
      <p:ext uri="{BB962C8B-B14F-4D97-AF65-F5344CB8AC3E}">
        <p14:creationId xmlns:p14="http://schemas.microsoft.com/office/powerpoint/2010/main" val="47093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Office appointment: mother has concerns about 13 </a:t>
            </a:r>
            <a:r>
              <a:rPr lang="en-US" dirty="0" err="1"/>
              <a:t>yr</a:t>
            </a:r>
            <a:r>
              <a:rPr lang="en-US" dirty="0"/>
              <a:t> old daughter</a:t>
            </a:r>
          </a:p>
        </p:txBody>
      </p:sp>
      <p:sp>
        <p:nvSpPr>
          <p:cNvPr id="3" name="Content Placeholder 2"/>
          <p:cNvSpPr>
            <a:spLocks noGrp="1"/>
          </p:cNvSpPr>
          <p:nvPr>
            <p:ph idx="1"/>
          </p:nvPr>
        </p:nvSpPr>
        <p:spPr>
          <a:xfrm>
            <a:off x="345715" y="1463041"/>
            <a:ext cx="11500567" cy="4149483"/>
          </a:xfrm>
        </p:spPr>
        <p:txBody>
          <a:bodyPr>
            <a:normAutofit lnSpcReduction="10000"/>
          </a:bodyPr>
          <a:lstStyle/>
          <a:p>
            <a:pPr marL="0" indent="0">
              <a:buNone/>
            </a:pPr>
            <a:r>
              <a:rPr lang="en-US" sz="2800" dirty="0"/>
              <a:t>“She’s not the same”</a:t>
            </a:r>
          </a:p>
          <a:p>
            <a:pPr marL="0" indent="0">
              <a:buNone/>
            </a:pPr>
            <a:r>
              <a:rPr lang="en-US" sz="2800" dirty="0"/>
              <a:t>Low motivation</a:t>
            </a:r>
          </a:p>
          <a:p>
            <a:pPr marL="0" indent="0">
              <a:buNone/>
            </a:pPr>
            <a:r>
              <a:rPr lang="en-US" sz="2800" dirty="0"/>
              <a:t>Falling grades</a:t>
            </a:r>
          </a:p>
          <a:p>
            <a:pPr marL="0" indent="0">
              <a:buNone/>
            </a:pPr>
            <a:r>
              <a:rPr lang="en-US" sz="2800" dirty="0"/>
              <a:t>Arguing with parents and sibs</a:t>
            </a:r>
          </a:p>
          <a:p>
            <a:pPr marL="0" indent="0">
              <a:buNone/>
            </a:pPr>
            <a:r>
              <a:rPr lang="en-US" sz="2800" dirty="0"/>
              <a:t>Spending lots of time in her room</a:t>
            </a:r>
          </a:p>
          <a:p>
            <a:pPr marL="0" indent="0">
              <a:buNone/>
            </a:pPr>
            <a:r>
              <a:rPr lang="en-US" sz="2800" dirty="0"/>
              <a:t>Refusing to walk the dog</a:t>
            </a:r>
          </a:p>
          <a:p>
            <a:pPr marL="0" indent="0">
              <a:buNone/>
            </a:pPr>
            <a:r>
              <a:rPr lang="en-US" sz="2800" dirty="0"/>
              <a:t>No recent trauma losses of stress except pandemic</a:t>
            </a:r>
          </a:p>
          <a:p>
            <a:pPr marL="0" indent="0">
              <a:buNone/>
            </a:pPr>
            <a:r>
              <a:rPr lang="en-US" sz="2800" dirty="0"/>
              <a:t>Family history of recurrent depression in mother and MGM </a:t>
            </a:r>
          </a:p>
        </p:txBody>
      </p:sp>
    </p:spTree>
    <p:extLst>
      <p:ext uri="{BB962C8B-B14F-4D97-AF65-F5344CB8AC3E}">
        <p14:creationId xmlns:p14="http://schemas.microsoft.com/office/powerpoint/2010/main" val="3231840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are the possibilities?</a:t>
            </a:r>
          </a:p>
        </p:txBody>
      </p:sp>
      <p:sp>
        <p:nvSpPr>
          <p:cNvPr id="5" name="Content Placeholder 4"/>
          <p:cNvSpPr>
            <a:spLocks noGrp="1"/>
          </p:cNvSpPr>
          <p:nvPr>
            <p:ph idx="1"/>
          </p:nvPr>
        </p:nvSpPr>
        <p:spPr/>
        <p:txBody>
          <a:bodyPr>
            <a:normAutofit/>
          </a:bodyPr>
          <a:lstStyle/>
          <a:p>
            <a:r>
              <a:rPr lang="en-US" sz="2800" dirty="0"/>
              <a:t>Major depressive disorder</a:t>
            </a:r>
          </a:p>
          <a:p>
            <a:r>
              <a:rPr lang="en-US" sz="2800" dirty="0"/>
              <a:t>Demoralization</a:t>
            </a:r>
          </a:p>
          <a:p>
            <a:r>
              <a:rPr lang="en-US" sz="2800" dirty="0"/>
              <a:t>Adjustment disorder</a:t>
            </a:r>
          </a:p>
          <a:p>
            <a:r>
              <a:rPr lang="en-US" sz="2800" dirty="0"/>
              <a:t>Adolescent developmental stuff</a:t>
            </a:r>
          </a:p>
        </p:txBody>
      </p:sp>
    </p:spTree>
    <p:extLst>
      <p:ext uri="{BB962C8B-B14F-4D97-AF65-F5344CB8AC3E}">
        <p14:creationId xmlns:p14="http://schemas.microsoft.com/office/powerpoint/2010/main" val="3313388527"/>
      </p:ext>
    </p:extLst>
  </p:cSld>
  <p:clrMapOvr>
    <a:masterClrMapping/>
  </p:clrMapOvr>
</p:sld>
</file>

<file path=ppt/theme/theme1.xml><?xml version="1.0" encoding="utf-8"?>
<a:theme xmlns:a="http://schemas.openxmlformats.org/drawingml/2006/main" name="Frame">
  <a:themeElements>
    <a:clrScheme name="BHIPP">
      <a:dk1>
        <a:srgbClr val="000000"/>
      </a:dk1>
      <a:lt1>
        <a:srgbClr val="FFFFFF"/>
      </a:lt1>
      <a:dk2>
        <a:srgbClr val="FFFFFF"/>
      </a:dk2>
      <a:lt2>
        <a:srgbClr val="FFC000"/>
      </a:lt2>
      <a:accent1>
        <a:srgbClr val="C00000"/>
      </a:accent1>
      <a:accent2>
        <a:srgbClr val="C00000"/>
      </a:accent2>
      <a:accent3>
        <a:srgbClr val="000000"/>
      </a:accent3>
      <a:accent4>
        <a:srgbClr val="A5A5A5"/>
      </a:accent4>
      <a:accent5>
        <a:srgbClr val="BF9000"/>
      </a:accent5>
      <a:accent6>
        <a:srgbClr val="95D284"/>
      </a:accent6>
      <a:hlink>
        <a:srgbClr val="FF4040"/>
      </a:hlink>
      <a:folHlink>
        <a:srgbClr val="FFC0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HIPP Slide Template 2021" id="{1B252893-CAA8-4721-9FC3-D84B2A7997D5}" vid="{9ECF0E8D-7085-415B-A286-52AB2245FFC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C3B0BD22C1BF14CA59514D33C42520C" ma:contentTypeVersion="13" ma:contentTypeDescription="Create a new document." ma:contentTypeScope="" ma:versionID="e9ef247640f8d01dbcd9f7fc4972be1f">
  <xsd:schema xmlns:xsd="http://www.w3.org/2001/XMLSchema" xmlns:xs="http://www.w3.org/2001/XMLSchema" xmlns:p="http://schemas.microsoft.com/office/2006/metadata/properties" xmlns:ns3="4b64fa74-2737-45a0-a9f3-983525a73f10" xmlns:ns4="0f17aa27-5101-4521-92dd-d1ed5649881b" targetNamespace="http://schemas.microsoft.com/office/2006/metadata/properties" ma:root="true" ma:fieldsID="dfdd7de8ae1d9158f9f81a841122d084" ns3:_="" ns4:_="">
    <xsd:import namespace="4b64fa74-2737-45a0-a9f3-983525a73f10"/>
    <xsd:import namespace="0f17aa27-5101-4521-92dd-d1ed5649881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AutoKeyPoints" minOccurs="0"/>
                <xsd:element ref="ns3:MediaServiceKeyPoints"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64fa74-2737-45a0-a9f3-983525a73f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f17aa27-5101-4521-92dd-d1ed5649881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160D2F-BAF7-4657-9AD8-8E2A1294C820}">
  <ds:schemaRefs>
    <ds:schemaRef ds:uri="4b64fa74-2737-45a0-a9f3-983525a73f10"/>
    <ds:schemaRef ds:uri="http://purl.org/dc/elements/1.1/"/>
    <ds:schemaRef ds:uri="http://schemas.microsoft.com/office/2006/metadata/properties"/>
    <ds:schemaRef ds:uri="0f17aa27-5101-4521-92dd-d1ed5649881b"/>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B7D2A26-DDB0-422E-8773-9784957D9C51}">
  <ds:schemaRefs>
    <ds:schemaRef ds:uri="http://schemas.microsoft.com/sharepoint/v3/contenttype/forms"/>
  </ds:schemaRefs>
</ds:datastoreItem>
</file>

<file path=customXml/itemProps3.xml><?xml version="1.0" encoding="utf-8"?>
<ds:datastoreItem xmlns:ds="http://schemas.openxmlformats.org/officeDocument/2006/customXml" ds:itemID="{6C383035-3DDA-4C6D-8C63-26C3BBAB85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64fa74-2737-45a0-a9f3-983525a73f10"/>
    <ds:schemaRef ds:uri="0f17aa27-5101-4521-92dd-d1ed564988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BHIPP Slide Template 2021</Template>
  <TotalTime>4152</TotalTime>
  <Words>2305</Words>
  <Application>Microsoft Office PowerPoint</Application>
  <PresentationFormat>Widescreen</PresentationFormat>
  <Paragraphs>362</Paragraphs>
  <Slides>41</Slides>
  <Notes>15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6" baseType="lpstr">
      <vt:lpstr>Arial</vt:lpstr>
      <vt:lpstr>Calibri</vt:lpstr>
      <vt:lpstr>Wingdings 2</vt:lpstr>
      <vt:lpstr>Frame</vt:lpstr>
      <vt:lpstr>Chart</vt:lpstr>
      <vt:lpstr>Maryland Behavioral Health Integration in Pediatric Primary Care (MD BHIPP)  Addressing Child and Adolescent Depression in the Primary Care Setting BHIPP Resilience Break May 20th, 2021, 12:30 PM  Mark A. Riddle, MD Professor of Psychiatry &amp; Pediatrics Johns Hopkins University School of Medicine </vt:lpstr>
      <vt:lpstr>Conflicts and Off-Label Prescribing</vt:lpstr>
      <vt:lpstr>Who We Are – Maryland BHIPP</vt:lpstr>
      <vt:lpstr>Partners &amp; Funding</vt:lpstr>
      <vt:lpstr>Learning Objectives</vt:lpstr>
      <vt:lpstr>Impacts of the Pandemic</vt:lpstr>
      <vt:lpstr>Why is Primary Care Important?</vt:lpstr>
      <vt:lpstr>Office appointment: mother has concerns about 13 yr old daughter</vt:lpstr>
      <vt:lpstr>What are the possibilities?</vt:lpstr>
      <vt:lpstr>Demoralization</vt:lpstr>
      <vt:lpstr>CHILD/TEEN SUICIDE RATES  — U N I T E D   S T A T E S,   A G E S  6–16,   1990–2005 —</vt:lpstr>
      <vt:lpstr>Assessment--PHQ-9 for Teens</vt:lpstr>
      <vt:lpstr>Scoring the PHQ-9</vt:lpstr>
      <vt:lpstr>DSM-5 Symptoms of Depression</vt:lpstr>
      <vt:lpstr>For 2’s and 3’s (positive symptoms) “Tell me more about….”</vt:lpstr>
      <vt:lpstr> Your diagnosis is major depressive disorder</vt:lpstr>
      <vt:lpstr>NIH Ask Suicide-Screening Questionnaire (ASQ)</vt:lpstr>
      <vt:lpstr>Suicidal Thoughts and Behaviors</vt:lpstr>
      <vt:lpstr>Development and the Course of Depression</vt:lpstr>
      <vt:lpstr>Education About Depression</vt:lpstr>
      <vt:lpstr>Depression Treatment—”Just do something”</vt:lpstr>
      <vt:lpstr>Sleep</vt:lpstr>
      <vt:lpstr>Melatonin</vt:lpstr>
      <vt:lpstr>Melatonin and Children</vt:lpstr>
      <vt:lpstr>Exercise</vt:lpstr>
      <vt:lpstr>Substances</vt:lpstr>
      <vt:lpstr>Therapies for Depression</vt:lpstr>
      <vt:lpstr>CBT Components</vt:lpstr>
      <vt:lpstr>CBT Components – Hierarchy and Exposures</vt:lpstr>
      <vt:lpstr>Example Fear Hierarchy</vt:lpstr>
      <vt:lpstr>PowerPoint Presentation</vt:lpstr>
      <vt:lpstr>SSRI’S</vt:lpstr>
      <vt:lpstr>SSRI Differences</vt:lpstr>
      <vt:lpstr>General Principles</vt:lpstr>
      <vt:lpstr>Doses (mg)</vt:lpstr>
      <vt:lpstr>SSRI Dose Equivalencies</vt:lpstr>
      <vt:lpstr>Reversible Side Effects of SSRIs</vt:lpstr>
      <vt:lpstr>Serotonin syndrome*</vt:lpstr>
      <vt:lpstr>Discontinuation Syndrome</vt:lpstr>
      <vt:lpstr>Other “Antidepressants”</vt:lpstr>
      <vt:lpstr>Thank you!</vt:lpstr>
    </vt:vector>
  </TitlesOfParts>
  <Company>Johns Hopkins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Jami-Lin Williams</dc:creator>
  <cp:lastModifiedBy>Rebecca Ferro</cp:lastModifiedBy>
  <cp:revision>408</cp:revision>
  <dcterms:created xsi:type="dcterms:W3CDTF">2019-10-04T19:22:27Z</dcterms:created>
  <dcterms:modified xsi:type="dcterms:W3CDTF">2021-05-18T19:52:55Z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0x0101003C3B0BD22C1BF14CA59514D33C42520C</vt:lpwstr>
  </property>
</Properties>
</file>