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36"/>
  </p:notesMasterIdLst>
  <p:handoutMasterIdLst>
    <p:handoutMasterId r:id="rId37"/>
  </p:handoutMasterIdLst>
  <p:sldIdLst>
    <p:sldId id="362" r:id="rId5"/>
    <p:sldId id="402" r:id="rId6"/>
    <p:sldId id="403" r:id="rId7"/>
    <p:sldId id="396" r:id="rId8"/>
    <p:sldId id="363" r:id="rId9"/>
    <p:sldId id="659" r:id="rId10"/>
    <p:sldId id="648" r:id="rId11"/>
    <p:sldId id="673" r:id="rId12"/>
    <p:sldId id="621" r:id="rId13"/>
    <p:sldId id="634" r:id="rId14"/>
    <p:sldId id="660" r:id="rId15"/>
    <p:sldId id="661" r:id="rId16"/>
    <p:sldId id="663" r:id="rId17"/>
    <p:sldId id="644" r:id="rId18"/>
    <p:sldId id="635" r:id="rId19"/>
    <p:sldId id="672" r:id="rId20"/>
    <p:sldId id="674" r:id="rId21"/>
    <p:sldId id="645" r:id="rId22"/>
    <p:sldId id="664" r:id="rId23"/>
    <p:sldId id="662" r:id="rId24"/>
    <p:sldId id="665" r:id="rId25"/>
    <p:sldId id="666" r:id="rId26"/>
    <p:sldId id="667" r:id="rId27"/>
    <p:sldId id="669" r:id="rId28"/>
    <p:sldId id="671" r:id="rId29"/>
    <p:sldId id="670" r:id="rId30"/>
    <p:sldId id="643" r:id="rId31"/>
    <p:sldId id="668" r:id="rId32"/>
    <p:sldId id="642" r:id="rId33"/>
    <p:sldId id="360" r:id="rId34"/>
    <p:sldId id="37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ie Bettencourt" initials="AB" lastIdx="4" clrIdx="0">
    <p:extLst>
      <p:ext uri="{19B8F6BF-5375-455C-9EA6-DF929625EA0E}">
        <p15:presenceInfo xmlns:p15="http://schemas.microsoft.com/office/powerpoint/2012/main" userId="S-1-5-21-1214440339-484763869-725345543-3782617" providerId="AD"/>
      </p:ext>
    </p:extLst>
  </p:cmAuthor>
  <p:cmAuthor id="2" name="Jami-Lin Williams" initials="JW" lastIdx="21" clrIdx="1">
    <p:extLst>
      <p:ext uri="{19B8F6BF-5375-455C-9EA6-DF929625EA0E}">
        <p15:presenceInfo xmlns:p15="http://schemas.microsoft.com/office/powerpoint/2012/main" userId="S-1-5-21-1214440339-484763869-725345543-4123919" providerId="AD"/>
      </p:ext>
    </p:extLst>
  </p:cmAuthor>
  <p:cmAuthor id="3" name="Ader, Chelsie" initials="AC" lastIdx="1" clrIdx="2">
    <p:extLst>
      <p:ext uri="{19B8F6BF-5375-455C-9EA6-DF929625EA0E}">
        <p15:presenceInfo xmlns:p15="http://schemas.microsoft.com/office/powerpoint/2012/main" userId="S::cader@som.umaryland.edu::179862f5-373e-4c9b-b728-afe1cf68e77e" providerId="AD"/>
      </p:ext>
    </p:extLst>
  </p:cmAuthor>
  <p:cmAuthor id="4" name="Reinblatt, Shauna" initials="RS" lastIdx="3" clrIdx="3">
    <p:extLst>
      <p:ext uri="{19B8F6BF-5375-455C-9EA6-DF929625EA0E}">
        <p15:presenceInfo xmlns:p15="http://schemas.microsoft.com/office/powerpoint/2012/main" userId="S::sreinbla@som.umaryland.edu::55bc438c-1f43-41e2-b9ca-59b6996b44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DEDE6A-96C1-450D-833A-5941C0BB8BFB}" v="690" dt="2022-06-08T20:02:03.922"/>
    <p1510:client id="{BB53E5FF-29C1-4495-A3BD-44B1F711AE3F}" v="459" dt="2022-06-08T19:36:34.487"/>
    <p1510:client id="{B1D5786D-98A1-40D0-8FC0-ED8D56FF43BD}" v="3" dt="2022-06-08T15:30:09.431"/>
    <p1510:client id="{DCBB03EE-7EA4-49DF-B6AD-37DCB99228ED}" v="569" dt="2022-06-08T18:15:28.283"/>
    <p1510:client id="{E855D215-1289-4A8E-AAEF-97EA8EB6FFDC}" v="32" dt="2022-06-08T19:43:25.149"/>
    <p1510:client id="{E9E7BF92-E9D4-4A5E-8D1B-00283A9714B7}" v="83" dt="2022-06-08T18:40:00.2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84638" autoAdjust="0"/>
  </p:normalViewPr>
  <p:slideViewPr>
    <p:cSldViewPr snapToGrid="0">
      <p:cViewPr varScale="1">
        <p:scale>
          <a:sx n="57" d="100"/>
          <a:sy n="57" d="100"/>
        </p:scale>
        <p:origin x="1140" y="44"/>
      </p:cViewPr>
      <p:guideLst>
        <p:guide orient="horz" pos="2160"/>
        <p:guide pos="3840"/>
      </p:guideLst>
    </p:cSldViewPr>
  </p:slideViewPr>
  <p:outlineViewPr>
    <p:cViewPr>
      <p:scale>
        <a:sx n="33" d="100"/>
        <a:sy n="33" d="100"/>
      </p:scale>
      <p:origin x="0" y="-24876"/>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51" d="100"/>
          <a:sy n="51" d="100"/>
        </p:scale>
        <p:origin x="1836"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23010D-BB4B-4328-99D4-D389AEC5D67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BE43280-97ED-485E-AC9C-03AC230E370B}">
      <dgm:prSet phldrT="[Text]"/>
      <dgm:spPr/>
      <dgm:t>
        <a:bodyPr/>
        <a:lstStyle/>
        <a:p>
          <a:r>
            <a:rPr lang="en-US" dirty="0"/>
            <a:t>Psycho-Educational Evaluations</a:t>
          </a:r>
        </a:p>
      </dgm:t>
    </dgm:pt>
    <dgm:pt modelId="{1D376AC3-1B83-4DBA-9E64-81D7DF90B119}" type="parTrans" cxnId="{2E7924D1-E729-41ED-A0DC-B70D93F51C4E}">
      <dgm:prSet/>
      <dgm:spPr/>
      <dgm:t>
        <a:bodyPr/>
        <a:lstStyle/>
        <a:p>
          <a:endParaRPr lang="en-US"/>
        </a:p>
      </dgm:t>
    </dgm:pt>
    <dgm:pt modelId="{2F8DC4E4-3A3D-4433-AC0C-515902D080CC}" type="sibTrans" cxnId="{2E7924D1-E729-41ED-A0DC-B70D93F51C4E}">
      <dgm:prSet/>
      <dgm:spPr/>
      <dgm:t>
        <a:bodyPr/>
        <a:lstStyle/>
        <a:p>
          <a:endParaRPr lang="en-US"/>
        </a:p>
      </dgm:t>
    </dgm:pt>
    <dgm:pt modelId="{C4D7ABE7-30A8-4075-9444-F0D013D567CE}">
      <dgm:prSet phldrT="[Text]"/>
      <dgm:spPr/>
      <dgm:t>
        <a:bodyPr/>
        <a:lstStyle/>
        <a:p>
          <a:endParaRPr lang="en-US" sz="700" dirty="0"/>
        </a:p>
      </dgm:t>
    </dgm:pt>
    <dgm:pt modelId="{E13DBD61-610F-4FD4-8175-241A9688A8FD}" type="parTrans" cxnId="{57AD2B77-4651-42AE-86A3-A0DCAF9915E8}">
      <dgm:prSet/>
      <dgm:spPr/>
      <dgm:t>
        <a:bodyPr/>
        <a:lstStyle/>
        <a:p>
          <a:endParaRPr lang="en-US"/>
        </a:p>
      </dgm:t>
    </dgm:pt>
    <dgm:pt modelId="{600F2988-DC44-4227-899F-87E1D1C281CC}" type="sibTrans" cxnId="{57AD2B77-4651-42AE-86A3-A0DCAF9915E8}">
      <dgm:prSet/>
      <dgm:spPr/>
      <dgm:t>
        <a:bodyPr/>
        <a:lstStyle/>
        <a:p>
          <a:endParaRPr lang="en-US"/>
        </a:p>
      </dgm:t>
    </dgm:pt>
    <dgm:pt modelId="{F5B799F2-A3A8-467E-9894-373BC24A304E}">
      <dgm:prSet phldrT="[Text]"/>
      <dgm:spPr/>
      <dgm:t>
        <a:bodyPr/>
        <a:lstStyle/>
        <a:p>
          <a:r>
            <a:rPr lang="en-US" dirty="0"/>
            <a:t>Psychological Evaluations</a:t>
          </a:r>
        </a:p>
      </dgm:t>
    </dgm:pt>
    <dgm:pt modelId="{9B6232C4-77E9-423E-8554-A472AC5B30FD}" type="parTrans" cxnId="{018D3FF1-B920-41ED-AC4E-FAECEE7511B1}">
      <dgm:prSet/>
      <dgm:spPr/>
      <dgm:t>
        <a:bodyPr/>
        <a:lstStyle/>
        <a:p>
          <a:endParaRPr lang="en-US"/>
        </a:p>
      </dgm:t>
    </dgm:pt>
    <dgm:pt modelId="{D4EA1845-E992-4014-8D49-59A7114767E6}" type="sibTrans" cxnId="{018D3FF1-B920-41ED-AC4E-FAECEE7511B1}">
      <dgm:prSet/>
      <dgm:spPr/>
      <dgm:t>
        <a:bodyPr/>
        <a:lstStyle/>
        <a:p>
          <a:endParaRPr lang="en-US"/>
        </a:p>
      </dgm:t>
    </dgm:pt>
    <dgm:pt modelId="{CBF69BE1-22DA-4FBB-AFBD-0F310B5257DA}">
      <dgm:prSet phldrT="[Text]" custT="1"/>
      <dgm:spPr/>
      <dgm:t>
        <a:bodyPr/>
        <a:lstStyle/>
        <a:p>
          <a:r>
            <a:rPr lang="en-US" sz="1200" dirty="0"/>
            <a:t>Developmental disabilities (ASD, Intellectual Disability)</a:t>
          </a:r>
        </a:p>
      </dgm:t>
    </dgm:pt>
    <dgm:pt modelId="{F362986F-BC0B-49B6-AA54-F9EB59AA02DB}" type="parTrans" cxnId="{D63AB2F3-9068-446A-A7D3-BDCEB6D5A2BA}">
      <dgm:prSet/>
      <dgm:spPr/>
      <dgm:t>
        <a:bodyPr/>
        <a:lstStyle/>
        <a:p>
          <a:endParaRPr lang="en-US"/>
        </a:p>
      </dgm:t>
    </dgm:pt>
    <dgm:pt modelId="{A97353C2-085F-43C6-8846-63708FF3AD97}" type="sibTrans" cxnId="{D63AB2F3-9068-446A-A7D3-BDCEB6D5A2BA}">
      <dgm:prSet/>
      <dgm:spPr/>
      <dgm:t>
        <a:bodyPr/>
        <a:lstStyle/>
        <a:p>
          <a:endParaRPr lang="en-US"/>
        </a:p>
      </dgm:t>
    </dgm:pt>
    <dgm:pt modelId="{F544F0D0-8EC5-4787-9685-6820BAD56635}">
      <dgm:prSet phldrT="[Text]"/>
      <dgm:spPr/>
      <dgm:t>
        <a:bodyPr/>
        <a:lstStyle/>
        <a:p>
          <a:r>
            <a:rPr lang="en-US" dirty="0"/>
            <a:t>Neuropsychological Evaluations</a:t>
          </a:r>
        </a:p>
      </dgm:t>
    </dgm:pt>
    <dgm:pt modelId="{459E922D-210B-49F0-9324-39C063E8DFBB}" type="parTrans" cxnId="{0929A786-7C50-42E8-97FE-DFFFAA2234A1}">
      <dgm:prSet/>
      <dgm:spPr/>
      <dgm:t>
        <a:bodyPr/>
        <a:lstStyle/>
        <a:p>
          <a:endParaRPr lang="en-US"/>
        </a:p>
      </dgm:t>
    </dgm:pt>
    <dgm:pt modelId="{0A31BE0C-C014-4678-B1B6-49521425CC8E}" type="sibTrans" cxnId="{0929A786-7C50-42E8-97FE-DFFFAA2234A1}">
      <dgm:prSet/>
      <dgm:spPr/>
      <dgm:t>
        <a:bodyPr/>
        <a:lstStyle/>
        <a:p>
          <a:endParaRPr lang="en-US"/>
        </a:p>
      </dgm:t>
    </dgm:pt>
    <dgm:pt modelId="{3F9D7258-8243-42DB-999B-F6D8FA6C63E4}">
      <dgm:prSet phldrT="[Text]" custT="1"/>
      <dgm:spPr/>
      <dgm:t>
        <a:bodyPr anchor="ctr"/>
        <a:lstStyle/>
        <a:p>
          <a:r>
            <a:rPr lang="en-US" sz="1050" dirty="0"/>
            <a:t>Assessment of skills and abilities related to brain function</a:t>
          </a:r>
        </a:p>
      </dgm:t>
    </dgm:pt>
    <dgm:pt modelId="{70EDB700-07AB-4565-985B-3C840C64243A}" type="parTrans" cxnId="{AF90419B-8E6A-4B26-99C0-DCEF5E6D6590}">
      <dgm:prSet/>
      <dgm:spPr/>
      <dgm:t>
        <a:bodyPr/>
        <a:lstStyle/>
        <a:p>
          <a:endParaRPr lang="en-US"/>
        </a:p>
      </dgm:t>
    </dgm:pt>
    <dgm:pt modelId="{98E010FB-28B3-444F-A38D-2C5939DD07BC}" type="sibTrans" cxnId="{AF90419B-8E6A-4B26-99C0-DCEF5E6D6590}">
      <dgm:prSet/>
      <dgm:spPr/>
      <dgm:t>
        <a:bodyPr/>
        <a:lstStyle/>
        <a:p>
          <a:endParaRPr lang="en-US"/>
        </a:p>
      </dgm:t>
    </dgm:pt>
    <dgm:pt modelId="{60C7EEBE-5D39-43C5-A387-6B54CFD2B073}">
      <dgm:prSet custT="1"/>
      <dgm:spPr/>
      <dgm:t>
        <a:bodyPr anchor="ctr"/>
        <a:lstStyle/>
        <a:p>
          <a:pPr>
            <a:buFont typeface="Arial" panose="020B0604020202020204" pitchFamily="34" charset="0"/>
            <a:buChar char="•"/>
          </a:pPr>
          <a:r>
            <a:rPr lang="en-US" sz="1050" dirty="0"/>
            <a:t>Executive functioning		</a:t>
          </a:r>
        </a:p>
      </dgm:t>
    </dgm:pt>
    <dgm:pt modelId="{5EC907B4-FE41-41BE-A272-9558507CC338}" type="parTrans" cxnId="{50D0BC58-98D1-41A7-A610-D7B23C943D18}">
      <dgm:prSet/>
      <dgm:spPr/>
      <dgm:t>
        <a:bodyPr/>
        <a:lstStyle/>
        <a:p>
          <a:endParaRPr lang="en-US"/>
        </a:p>
      </dgm:t>
    </dgm:pt>
    <dgm:pt modelId="{5CDE9BB5-DEDD-4ED1-9FA0-6EC0EF023816}" type="sibTrans" cxnId="{50D0BC58-98D1-41A7-A610-D7B23C943D18}">
      <dgm:prSet/>
      <dgm:spPr/>
      <dgm:t>
        <a:bodyPr/>
        <a:lstStyle/>
        <a:p>
          <a:endParaRPr lang="en-US"/>
        </a:p>
      </dgm:t>
    </dgm:pt>
    <dgm:pt modelId="{B14F5B0E-6773-4FB8-93CE-E33A514E35D2}">
      <dgm:prSet custT="1"/>
      <dgm:spPr/>
      <dgm:t>
        <a:bodyPr anchor="ctr"/>
        <a:lstStyle/>
        <a:p>
          <a:r>
            <a:rPr lang="en-US" sz="1050" dirty="0"/>
            <a:t>Memory</a:t>
          </a:r>
        </a:p>
      </dgm:t>
    </dgm:pt>
    <dgm:pt modelId="{5487059B-7816-4446-827A-407DC010C30B}" type="parTrans" cxnId="{876E6ECD-BBC6-4323-92C8-7A35061BDEC7}">
      <dgm:prSet/>
      <dgm:spPr/>
      <dgm:t>
        <a:bodyPr/>
        <a:lstStyle/>
        <a:p>
          <a:endParaRPr lang="en-US"/>
        </a:p>
      </dgm:t>
    </dgm:pt>
    <dgm:pt modelId="{3DF70115-C8C2-46C9-BE07-4CDF5557A06F}" type="sibTrans" cxnId="{876E6ECD-BBC6-4323-92C8-7A35061BDEC7}">
      <dgm:prSet/>
      <dgm:spPr/>
      <dgm:t>
        <a:bodyPr/>
        <a:lstStyle/>
        <a:p>
          <a:endParaRPr lang="en-US"/>
        </a:p>
      </dgm:t>
    </dgm:pt>
    <dgm:pt modelId="{9E19B1BC-8760-4842-857C-234B8A5D4979}">
      <dgm:prSet custT="1"/>
      <dgm:spPr/>
      <dgm:t>
        <a:bodyPr anchor="ctr"/>
        <a:lstStyle/>
        <a:p>
          <a:r>
            <a:rPr lang="en-US" sz="1050" dirty="0"/>
            <a:t>Language</a:t>
          </a:r>
        </a:p>
      </dgm:t>
    </dgm:pt>
    <dgm:pt modelId="{D322FE1D-86C8-4433-BB31-77AA84A1D116}" type="parTrans" cxnId="{D19C590F-4A20-4EF2-8C2D-F762628637AD}">
      <dgm:prSet/>
      <dgm:spPr/>
      <dgm:t>
        <a:bodyPr/>
        <a:lstStyle/>
        <a:p>
          <a:endParaRPr lang="en-US"/>
        </a:p>
      </dgm:t>
    </dgm:pt>
    <dgm:pt modelId="{B869E1B9-D8E6-4060-BB66-52F82DB11D49}" type="sibTrans" cxnId="{D19C590F-4A20-4EF2-8C2D-F762628637AD}">
      <dgm:prSet/>
      <dgm:spPr/>
      <dgm:t>
        <a:bodyPr/>
        <a:lstStyle/>
        <a:p>
          <a:endParaRPr lang="en-US"/>
        </a:p>
      </dgm:t>
    </dgm:pt>
    <dgm:pt modelId="{A8E85371-B851-4E3C-AAE5-643C03AD1DBC}">
      <dgm:prSet custT="1"/>
      <dgm:spPr/>
      <dgm:t>
        <a:bodyPr anchor="ctr"/>
        <a:lstStyle/>
        <a:p>
          <a:r>
            <a:rPr lang="en-US" sz="1050" dirty="0"/>
            <a:t>IQ</a:t>
          </a:r>
        </a:p>
      </dgm:t>
    </dgm:pt>
    <dgm:pt modelId="{35325824-3CE9-43DC-A70B-2B0B8156E340}" type="parTrans" cxnId="{8B1F00C1-8A3E-407B-A917-52214384E5A3}">
      <dgm:prSet/>
      <dgm:spPr/>
      <dgm:t>
        <a:bodyPr/>
        <a:lstStyle/>
        <a:p>
          <a:endParaRPr lang="en-US"/>
        </a:p>
      </dgm:t>
    </dgm:pt>
    <dgm:pt modelId="{7F2E573C-B93C-4725-BD81-41871C1EFCD0}" type="sibTrans" cxnId="{8B1F00C1-8A3E-407B-A917-52214384E5A3}">
      <dgm:prSet/>
      <dgm:spPr/>
      <dgm:t>
        <a:bodyPr/>
        <a:lstStyle/>
        <a:p>
          <a:endParaRPr lang="en-US"/>
        </a:p>
      </dgm:t>
    </dgm:pt>
    <dgm:pt modelId="{D70FBA17-CBA6-4A7F-AC68-A2A9E56A491A}">
      <dgm:prSet custT="1"/>
      <dgm:spPr/>
      <dgm:t>
        <a:bodyPr anchor="ctr"/>
        <a:lstStyle/>
        <a:p>
          <a:r>
            <a:rPr lang="en-US" sz="1050" dirty="0"/>
            <a:t>Visual-Spatial</a:t>
          </a:r>
        </a:p>
      </dgm:t>
    </dgm:pt>
    <dgm:pt modelId="{1FA47280-040C-4A08-8D0F-0B3AF5F38BD5}" type="parTrans" cxnId="{4C5A56E9-952B-45D5-AFE0-995B587C11F5}">
      <dgm:prSet/>
      <dgm:spPr/>
      <dgm:t>
        <a:bodyPr/>
        <a:lstStyle/>
        <a:p>
          <a:endParaRPr lang="en-US"/>
        </a:p>
      </dgm:t>
    </dgm:pt>
    <dgm:pt modelId="{B14723F5-E7C5-4AF9-ACC2-51B4026E7071}" type="sibTrans" cxnId="{4C5A56E9-952B-45D5-AFE0-995B587C11F5}">
      <dgm:prSet/>
      <dgm:spPr/>
      <dgm:t>
        <a:bodyPr/>
        <a:lstStyle/>
        <a:p>
          <a:endParaRPr lang="en-US"/>
        </a:p>
      </dgm:t>
    </dgm:pt>
    <dgm:pt modelId="{026C8F94-B4C4-427A-8482-30AB46D2ED92}">
      <dgm:prSet custT="1"/>
      <dgm:spPr/>
      <dgm:t>
        <a:bodyPr/>
        <a:lstStyle/>
        <a:p>
          <a:r>
            <a:rPr lang="en-US" sz="1200" dirty="0"/>
            <a:t>Language skills</a:t>
          </a:r>
        </a:p>
      </dgm:t>
    </dgm:pt>
    <dgm:pt modelId="{13A88245-178F-4191-856D-87A7C476003F}" type="parTrans" cxnId="{15D73744-F8E5-424F-951D-8BABB758B6B0}">
      <dgm:prSet/>
      <dgm:spPr/>
      <dgm:t>
        <a:bodyPr/>
        <a:lstStyle/>
        <a:p>
          <a:endParaRPr lang="en-US"/>
        </a:p>
      </dgm:t>
    </dgm:pt>
    <dgm:pt modelId="{8C86A45A-2912-4B57-AF97-4F23608AFFE4}" type="sibTrans" cxnId="{15D73744-F8E5-424F-951D-8BABB758B6B0}">
      <dgm:prSet/>
      <dgm:spPr/>
      <dgm:t>
        <a:bodyPr/>
        <a:lstStyle/>
        <a:p>
          <a:endParaRPr lang="en-US"/>
        </a:p>
      </dgm:t>
    </dgm:pt>
    <dgm:pt modelId="{947F03D3-D385-4EB0-A378-896A7866BC69}">
      <dgm:prSet custT="1"/>
      <dgm:spPr/>
      <dgm:t>
        <a:bodyPr/>
        <a:lstStyle/>
        <a:p>
          <a:r>
            <a:rPr lang="en-US" sz="1200" dirty="0"/>
            <a:t>Executive functioning</a:t>
          </a:r>
        </a:p>
      </dgm:t>
    </dgm:pt>
    <dgm:pt modelId="{40C7D597-B98C-4647-A02F-3E9A00324C1A}" type="parTrans" cxnId="{115C86B6-8685-420D-937E-82F6BFFC4C4F}">
      <dgm:prSet/>
      <dgm:spPr/>
      <dgm:t>
        <a:bodyPr/>
        <a:lstStyle/>
        <a:p>
          <a:endParaRPr lang="en-US"/>
        </a:p>
      </dgm:t>
    </dgm:pt>
    <dgm:pt modelId="{C636F117-8024-4E28-BC07-BB505AD314FA}" type="sibTrans" cxnId="{115C86B6-8685-420D-937E-82F6BFFC4C4F}">
      <dgm:prSet/>
      <dgm:spPr/>
      <dgm:t>
        <a:bodyPr/>
        <a:lstStyle/>
        <a:p>
          <a:endParaRPr lang="en-US"/>
        </a:p>
      </dgm:t>
    </dgm:pt>
    <dgm:pt modelId="{28DB97C2-48F4-4337-AB62-D7FFBEECCF03}">
      <dgm:prSet custT="1"/>
      <dgm:spPr/>
      <dgm:t>
        <a:bodyPr/>
        <a:lstStyle/>
        <a:p>
          <a:r>
            <a:rPr lang="en-US" sz="1200" dirty="0"/>
            <a:t>Behavioral and emotional concerns</a:t>
          </a:r>
        </a:p>
      </dgm:t>
    </dgm:pt>
    <dgm:pt modelId="{A285BBB8-7022-4E95-B037-98D490263F58}" type="parTrans" cxnId="{00D835C7-2E83-4EC5-8871-ECE3A0F65C58}">
      <dgm:prSet/>
      <dgm:spPr/>
      <dgm:t>
        <a:bodyPr/>
        <a:lstStyle/>
        <a:p>
          <a:endParaRPr lang="en-US"/>
        </a:p>
      </dgm:t>
    </dgm:pt>
    <dgm:pt modelId="{46199A45-4AA9-4E8D-9E4C-7274FC324E2A}" type="sibTrans" cxnId="{00D835C7-2E83-4EC5-8871-ECE3A0F65C58}">
      <dgm:prSet/>
      <dgm:spPr/>
      <dgm:t>
        <a:bodyPr/>
        <a:lstStyle/>
        <a:p>
          <a:endParaRPr lang="en-US"/>
        </a:p>
      </dgm:t>
    </dgm:pt>
    <dgm:pt modelId="{8370F83E-1974-4FD2-8959-9F86F0009630}">
      <dgm:prSet custT="1"/>
      <dgm:spPr/>
      <dgm:t>
        <a:bodyPr/>
        <a:lstStyle/>
        <a:p>
          <a:r>
            <a:rPr lang="en-US" sz="1200" dirty="0"/>
            <a:t>Personality Disorders</a:t>
          </a:r>
        </a:p>
      </dgm:t>
    </dgm:pt>
    <dgm:pt modelId="{34A14E4A-A866-4FB8-B77A-1DF3C037C931}" type="parTrans" cxnId="{DE7EE065-8069-402D-A811-B41DE975FF3A}">
      <dgm:prSet/>
      <dgm:spPr/>
      <dgm:t>
        <a:bodyPr/>
        <a:lstStyle/>
        <a:p>
          <a:endParaRPr lang="en-US"/>
        </a:p>
      </dgm:t>
    </dgm:pt>
    <dgm:pt modelId="{FEB9B9FC-8999-4D0E-844E-9A5D34A50672}" type="sibTrans" cxnId="{DE7EE065-8069-402D-A811-B41DE975FF3A}">
      <dgm:prSet/>
      <dgm:spPr/>
      <dgm:t>
        <a:bodyPr/>
        <a:lstStyle/>
        <a:p>
          <a:endParaRPr lang="en-US"/>
        </a:p>
      </dgm:t>
    </dgm:pt>
    <dgm:pt modelId="{60B559A5-4117-4DE7-B857-A227DE5ABE69}">
      <dgm:prSet custT="1"/>
      <dgm:spPr/>
      <dgm:t>
        <a:bodyPr/>
        <a:lstStyle/>
        <a:p>
          <a:r>
            <a:rPr lang="en-US" sz="1200" dirty="0"/>
            <a:t>Academic level and achievement</a:t>
          </a:r>
        </a:p>
      </dgm:t>
    </dgm:pt>
    <dgm:pt modelId="{E876359A-C72F-4BF4-8768-9E5B5FD15CC2}" type="parTrans" cxnId="{457F21AB-5597-4561-82B2-C385C6EE9F8E}">
      <dgm:prSet/>
      <dgm:spPr/>
      <dgm:t>
        <a:bodyPr/>
        <a:lstStyle/>
        <a:p>
          <a:endParaRPr lang="en-US"/>
        </a:p>
      </dgm:t>
    </dgm:pt>
    <dgm:pt modelId="{88C279F6-CBEF-445F-8A57-C45AA4FE82EB}" type="sibTrans" cxnId="{457F21AB-5597-4561-82B2-C385C6EE9F8E}">
      <dgm:prSet/>
      <dgm:spPr/>
      <dgm:t>
        <a:bodyPr/>
        <a:lstStyle/>
        <a:p>
          <a:endParaRPr lang="en-US"/>
        </a:p>
      </dgm:t>
    </dgm:pt>
    <dgm:pt modelId="{7BAD3028-6D02-49AC-BDAC-B6C92A03C054}">
      <dgm:prSet custT="1"/>
      <dgm:spPr/>
      <dgm:t>
        <a:bodyPr/>
        <a:lstStyle/>
        <a:p>
          <a:r>
            <a:rPr lang="en-US" sz="1200" dirty="0"/>
            <a:t>Learning and intellectual disabilities</a:t>
          </a:r>
        </a:p>
      </dgm:t>
    </dgm:pt>
    <dgm:pt modelId="{3FD07680-28A7-4DE0-A7EE-823575CC18E9}" type="parTrans" cxnId="{4E9C340B-B846-4127-94FF-E409DA0E7360}">
      <dgm:prSet/>
      <dgm:spPr/>
      <dgm:t>
        <a:bodyPr/>
        <a:lstStyle/>
        <a:p>
          <a:endParaRPr lang="en-US"/>
        </a:p>
      </dgm:t>
    </dgm:pt>
    <dgm:pt modelId="{4DD8D029-436E-41C0-8D89-C935175502A5}" type="sibTrans" cxnId="{4E9C340B-B846-4127-94FF-E409DA0E7360}">
      <dgm:prSet/>
      <dgm:spPr/>
      <dgm:t>
        <a:bodyPr/>
        <a:lstStyle/>
        <a:p>
          <a:endParaRPr lang="en-US"/>
        </a:p>
      </dgm:t>
    </dgm:pt>
    <dgm:pt modelId="{E047E436-84E0-45E4-B660-2A2B389C478C}" type="pres">
      <dgm:prSet presAssocID="{2323010D-BB4B-4328-99D4-D389AEC5D67B}" presName="Name0" presStyleCnt="0">
        <dgm:presLayoutVars>
          <dgm:dir/>
          <dgm:animLvl val="lvl"/>
          <dgm:resizeHandles val="exact"/>
        </dgm:presLayoutVars>
      </dgm:prSet>
      <dgm:spPr/>
    </dgm:pt>
    <dgm:pt modelId="{C1D9A86F-F83B-4F74-90DE-6ABF183CE982}" type="pres">
      <dgm:prSet presAssocID="{5BE43280-97ED-485E-AC9C-03AC230E370B}" presName="linNode" presStyleCnt="0"/>
      <dgm:spPr/>
    </dgm:pt>
    <dgm:pt modelId="{DE66A73A-16EB-4C2A-B308-3773B62DC934}" type="pres">
      <dgm:prSet presAssocID="{5BE43280-97ED-485E-AC9C-03AC230E370B}" presName="parentText" presStyleLbl="node1" presStyleIdx="0" presStyleCnt="3" custLinFactNeighborX="-3241" custLinFactNeighborY="-3985">
        <dgm:presLayoutVars>
          <dgm:chMax val="1"/>
          <dgm:bulletEnabled val="1"/>
        </dgm:presLayoutVars>
      </dgm:prSet>
      <dgm:spPr/>
    </dgm:pt>
    <dgm:pt modelId="{2ADF0496-6F08-45E0-933C-970DE3224E84}" type="pres">
      <dgm:prSet presAssocID="{5BE43280-97ED-485E-AC9C-03AC230E370B}" presName="descendantText" presStyleLbl="alignAccFollowNode1" presStyleIdx="0" presStyleCnt="3">
        <dgm:presLayoutVars>
          <dgm:bulletEnabled val="1"/>
        </dgm:presLayoutVars>
      </dgm:prSet>
      <dgm:spPr/>
    </dgm:pt>
    <dgm:pt modelId="{B970B8B7-F4A0-4441-B9BF-238784E4E2D7}" type="pres">
      <dgm:prSet presAssocID="{2F8DC4E4-3A3D-4433-AC0C-515902D080CC}" presName="sp" presStyleCnt="0"/>
      <dgm:spPr/>
    </dgm:pt>
    <dgm:pt modelId="{BBCB4A90-0A81-4531-9016-CD86F9DC58DD}" type="pres">
      <dgm:prSet presAssocID="{F5B799F2-A3A8-467E-9894-373BC24A304E}" presName="linNode" presStyleCnt="0"/>
      <dgm:spPr/>
    </dgm:pt>
    <dgm:pt modelId="{AFB7D1E7-0044-4F36-AA0C-815BD9112F3B}" type="pres">
      <dgm:prSet presAssocID="{F5B799F2-A3A8-467E-9894-373BC24A304E}" presName="parentText" presStyleLbl="node1" presStyleIdx="1" presStyleCnt="3">
        <dgm:presLayoutVars>
          <dgm:chMax val="1"/>
          <dgm:bulletEnabled val="1"/>
        </dgm:presLayoutVars>
      </dgm:prSet>
      <dgm:spPr/>
    </dgm:pt>
    <dgm:pt modelId="{6D7E56DB-4100-42AF-8CE8-BA08709BA4DD}" type="pres">
      <dgm:prSet presAssocID="{F5B799F2-A3A8-467E-9894-373BC24A304E}" presName="descendantText" presStyleLbl="alignAccFollowNode1" presStyleIdx="1" presStyleCnt="3">
        <dgm:presLayoutVars>
          <dgm:bulletEnabled val="1"/>
        </dgm:presLayoutVars>
      </dgm:prSet>
      <dgm:spPr/>
    </dgm:pt>
    <dgm:pt modelId="{C6D5A8D7-5BA2-43C0-B97B-58CE7C5760A5}" type="pres">
      <dgm:prSet presAssocID="{D4EA1845-E992-4014-8D49-59A7114767E6}" presName="sp" presStyleCnt="0"/>
      <dgm:spPr/>
    </dgm:pt>
    <dgm:pt modelId="{DDB37A58-7188-4243-A182-B3C43CE678F9}" type="pres">
      <dgm:prSet presAssocID="{F544F0D0-8EC5-4787-9685-6820BAD56635}" presName="linNode" presStyleCnt="0"/>
      <dgm:spPr/>
    </dgm:pt>
    <dgm:pt modelId="{7A3B0270-A40B-4480-91E3-EC74B050AA16}" type="pres">
      <dgm:prSet presAssocID="{F544F0D0-8EC5-4787-9685-6820BAD56635}" presName="parentText" presStyleLbl="node1" presStyleIdx="2" presStyleCnt="3">
        <dgm:presLayoutVars>
          <dgm:chMax val="1"/>
          <dgm:bulletEnabled val="1"/>
        </dgm:presLayoutVars>
      </dgm:prSet>
      <dgm:spPr/>
    </dgm:pt>
    <dgm:pt modelId="{82B4B10B-72A9-4646-AA4B-0954B4E1AA54}" type="pres">
      <dgm:prSet presAssocID="{F544F0D0-8EC5-4787-9685-6820BAD56635}" presName="descendantText" presStyleLbl="alignAccFollowNode1" presStyleIdx="2" presStyleCnt="3">
        <dgm:presLayoutVars>
          <dgm:bulletEnabled val="1"/>
        </dgm:presLayoutVars>
      </dgm:prSet>
      <dgm:spPr/>
    </dgm:pt>
  </dgm:ptLst>
  <dgm:cxnLst>
    <dgm:cxn modelId="{4E9C340B-B846-4127-94FF-E409DA0E7360}" srcId="{5BE43280-97ED-485E-AC9C-03AC230E370B}" destId="{7BAD3028-6D02-49AC-BDAC-B6C92A03C054}" srcOrd="2" destOrd="0" parTransId="{3FD07680-28A7-4DE0-A7EE-823575CC18E9}" sibTransId="{4DD8D029-436E-41C0-8D89-C935175502A5}"/>
    <dgm:cxn modelId="{1497EF0C-21CC-495B-BF74-ACDEBD096FAE}" type="presOf" srcId="{F544F0D0-8EC5-4787-9685-6820BAD56635}" destId="{7A3B0270-A40B-4480-91E3-EC74B050AA16}" srcOrd="0" destOrd="0" presId="urn:microsoft.com/office/officeart/2005/8/layout/vList5"/>
    <dgm:cxn modelId="{D19C590F-4A20-4EF2-8C2D-F762628637AD}" srcId="{3F9D7258-8243-42DB-999B-F6D8FA6C63E4}" destId="{9E19B1BC-8760-4842-857C-234B8A5D4979}" srcOrd="2" destOrd="0" parTransId="{D322FE1D-86C8-4433-BB31-77AA84A1D116}" sibTransId="{B869E1B9-D8E6-4060-BB66-52F82DB11D49}"/>
    <dgm:cxn modelId="{40A2DE13-EE01-4414-80AC-3017DA600F50}" type="presOf" srcId="{C4D7ABE7-30A8-4075-9444-F0D013D567CE}" destId="{2ADF0496-6F08-45E0-933C-970DE3224E84}" srcOrd="0" destOrd="0" presId="urn:microsoft.com/office/officeart/2005/8/layout/vList5"/>
    <dgm:cxn modelId="{C5E72C1A-E29F-426E-8876-1B52ACAD1708}" type="presOf" srcId="{60C7EEBE-5D39-43C5-A387-6B54CFD2B073}" destId="{82B4B10B-72A9-4646-AA4B-0954B4E1AA54}" srcOrd="0" destOrd="1" presId="urn:microsoft.com/office/officeart/2005/8/layout/vList5"/>
    <dgm:cxn modelId="{9A7A6125-3B8D-48A7-AD77-D3AF444C01B4}" type="presOf" srcId="{7BAD3028-6D02-49AC-BDAC-B6C92A03C054}" destId="{2ADF0496-6F08-45E0-933C-970DE3224E84}" srcOrd="0" destOrd="2" presId="urn:microsoft.com/office/officeart/2005/8/layout/vList5"/>
    <dgm:cxn modelId="{E6583327-55A6-446B-ACE3-F25170ABBA55}" type="presOf" srcId="{B14F5B0E-6773-4FB8-93CE-E33A514E35D2}" destId="{82B4B10B-72A9-4646-AA4B-0954B4E1AA54}" srcOrd="0" destOrd="2" presId="urn:microsoft.com/office/officeart/2005/8/layout/vList5"/>
    <dgm:cxn modelId="{33182939-A512-4C18-813B-7FE51CFF8243}" type="presOf" srcId="{3F9D7258-8243-42DB-999B-F6D8FA6C63E4}" destId="{82B4B10B-72A9-4646-AA4B-0954B4E1AA54}" srcOrd="0" destOrd="0" presId="urn:microsoft.com/office/officeart/2005/8/layout/vList5"/>
    <dgm:cxn modelId="{8BDD835C-69A3-4381-A41C-33BBAC566287}" type="presOf" srcId="{60B559A5-4117-4DE7-B857-A227DE5ABE69}" destId="{2ADF0496-6F08-45E0-933C-970DE3224E84}" srcOrd="0" destOrd="1" presId="urn:microsoft.com/office/officeart/2005/8/layout/vList5"/>
    <dgm:cxn modelId="{3D984460-EECF-4C3E-A54E-C9F04577D736}" type="presOf" srcId="{9E19B1BC-8760-4842-857C-234B8A5D4979}" destId="{82B4B10B-72A9-4646-AA4B-0954B4E1AA54}" srcOrd="0" destOrd="3" presId="urn:microsoft.com/office/officeart/2005/8/layout/vList5"/>
    <dgm:cxn modelId="{15D73744-F8E5-424F-951D-8BABB758B6B0}" srcId="{F5B799F2-A3A8-467E-9894-373BC24A304E}" destId="{026C8F94-B4C4-427A-8482-30AB46D2ED92}" srcOrd="1" destOrd="0" parTransId="{13A88245-178F-4191-856D-87A7C476003F}" sibTransId="{8C86A45A-2912-4B57-AF97-4F23608AFFE4}"/>
    <dgm:cxn modelId="{DE7EE065-8069-402D-A811-B41DE975FF3A}" srcId="{F5B799F2-A3A8-467E-9894-373BC24A304E}" destId="{8370F83E-1974-4FD2-8959-9F86F0009630}" srcOrd="4" destOrd="0" parTransId="{34A14E4A-A866-4FB8-B77A-1DF3C037C931}" sibTransId="{FEB9B9FC-8999-4D0E-844E-9A5D34A50672}"/>
    <dgm:cxn modelId="{2B2D1470-CAC7-4D07-B86C-F13CBB326966}" type="presOf" srcId="{28DB97C2-48F4-4337-AB62-D7FFBEECCF03}" destId="{6D7E56DB-4100-42AF-8CE8-BA08709BA4DD}" srcOrd="0" destOrd="3" presId="urn:microsoft.com/office/officeart/2005/8/layout/vList5"/>
    <dgm:cxn modelId="{F7C22052-DC83-437A-9CAD-1B82889C26D4}" type="presOf" srcId="{F5B799F2-A3A8-467E-9894-373BC24A304E}" destId="{AFB7D1E7-0044-4F36-AA0C-815BD9112F3B}" srcOrd="0" destOrd="0" presId="urn:microsoft.com/office/officeart/2005/8/layout/vList5"/>
    <dgm:cxn modelId="{63423952-1562-4BF5-BFCC-0F03569AC606}" type="presOf" srcId="{D70FBA17-CBA6-4A7F-AC68-A2A9E56A491A}" destId="{82B4B10B-72A9-4646-AA4B-0954B4E1AA54}" srcOrd="0" destOrd="5" presId="urn:microsoft.com/office/officeart/2005/8/layout/vList5"/>
    <dgm:cxn modelId="{57AD2B77-4651-42AE-86A3-A0DCAF9915E8}" srcId="{5BE43280-97ED-485E-AC9C-03AC230E370B}" destId="{C4D7ABE7-30A8-4075-9444-F0D013D567CE}" srcOrd="0" destOrd="0" parTransId="{E13DBD61-610F-4FD4-8175-241A9688A8FD}" sibTransId="{600F2988-DC44-4227-899F-87E1D1C281CC}"/>
    <dgm:cxn modelId="{50D0BC58-98D1-41A7-A610-D7B23C943D18}" srcId="{3F9D7258-8243-42DB-999B-F6D8FA6C63E4}" destId="{60C7EEBE-5D39-43C5-A387-6B54CFD2B073}" srcOrd="0" destOrd="0" parTransId="{5EC907B4-FE41-41BE-A272-9558507CC338}" sibTransId="{5CDE9BB5-DEDD-4ED1-9FA0-6EC0EF023816}"/>
    <dgm:cxn modelId="{E26A4C7C-1F8A-41DB-8399-331FC3C197A1}" type="presOf" srcId="{8370F83E-1974-4FD2-8959-9F86F0009630}" destId="{6D7E56DB-4100-42AF-8CE8-BA08709BA4DD}" srcOrd="0" destOrd="4" presId="urn:microsoft.com/office/officeart/2005/8/layout/vList5"/>
    <dgm:cxn modelId="{036B1A84-B11D-414A-9931-EB05BCF0AA2E}" type="presOf" srcId="{CBF69BE1-22DA-4FBB-AFBD-0F310B5257DA}" destId="{6D7E56DB-4100-42AF-8CE8-BA08709BA4DD}" srcOrd="0" destOrd="0" presId="urn:microsoft.com/office/officeart/2005/8/layout/vList5"/>
    <dgm:cxn modelId="{0929A786-7C50-42E8-97FE-DFFFAA2234A1}" srcId="{2323010D-BB4B-4328-99D4-D389AEC5D67B}" destId="{F544F0D0-8EC5-4787-9685-6820BAD56635}" srcOrd="2" destOrd="0" parTransId="{459E922D-210B-49F0-9324-39C063E8DFBB}" sibTransId="{0A31BE0C-C014-4678-B1B6-49521425CC8E}"/>
    <dgm:cxn modelId="{AF90419B-8E6A-4B26-99C0-DCEF5E6D6590}" srcId="{F544F0D0-8EC5-4787-9685-6820BAD56635}" destId="{3F9D7258-8243-42DB-999B-F6D8FA6C63E4}" srcOrd="0" destOrd="0" parTransId="{70EDB700-07AB-4565-985B-3C840C64243A}" sibTransId="{98E010FB-28B3-444F-A38D-2C5939DD07BC}"/>
    <dgm:cxn modelId="{F3E185A4-F971-4D58-907F-BC1883F90510}" type="presOf" srcId="{947F03D3-D385-4EB0-A378-896A7866BC69}" destId="{6D7E56DB-4100-42AF-8CE8-BA08709BA4DD}" srcOrd="0" destOrd="2" presId="urn:microsoft.com/office/officeart/2005/8/layout/vList5"/>
    <dgm:cxn modelId="{457F21AB-5597-4561-82B2-C385C6EE9F8E}" srcId="{5BE43280-97ED-485E-AC9C-03AC230E370B}" destId="{60B559A5-4117-4DE7-B857-A227DE5ABE69}" srcOrd="1" destOrd="0" parTransId="{E876359A-C72F-4BF4-8768-9E5B5FD15CC2}" sibTransId="{88C279F6-CBEF-445F-8A57-C45AA4FE82EB}"/>
    <dgm:cxn modelId="{BB840EB2-73DF-4442-A897-3233EE2A0AD3}" type="presOf" srcId="{2323010D-BB4B-4328-99D4-D389AEC5D67B}" destId="{E047E436-84E0-45E4-B660-2A2B389C478C}" srcOrd="0" destOrd="0" presId="urn:microsoft.com/office/officeart/2005/8/layout/vList5"/>
    <dgm:cxn modelId="{115C86B6-8685-420D-937E-82F6BFFC4C4F}" srcId="{F5B799F2-A3A8-467E-9894-373BC24A304E}" destId="{947F03D3-D385-4EB0-A378-896A7866BC69}" srcOrd="2" destOrd="0" parTransId="{40C7D597-B98C-4647-A02F-3E9A00324C1A}" sibTransId="{C636F117-8024-4E28-BC07-BB505AD314FA}"/>
    <dgm:cxn modelId="{36C10AB7-B65F-4EFE-BAD9-F8AF49A2AF0E}" type="presOf" srcId="{026C8F94-B4C4-427A-8482-30AB46D2ED92}" destId="{6D7E56DB-4100-42AF-8CE8-BA08709BA4DD}" srcOrd="0" destOrd="1" presId="urn:microsoft.com/office/officeart/2005/8/layout/vList5"/>
    <dgm:cxn modelId="{8B1F00C1-8A3E-407B-A917-52214384E5A3}" srcId="{3F9D7258-8243-42DB-999B-F6D8FA6C63E4}" destId="{A8E85371-B851-4E3C-AAE5-643C03AD1DBC}" srcOrd="3" destOrd="0" parTransId="{35325824-3CE9-43DC-A70B-2B0B8156E340}" sibTransId="{7F2E573C-B93C-4725-BD81-41871C1EFCD0}"/>
    <dgm:cxn modelId="{00D835C7-2E83-4EC5-8871-ECE3A0F65C58}" srcId="{F5B799F2-A3A8-467E-9894-373BC24A304E}" destId="{28DB97C2-48F4-4337-AB62-D7FFBEECCF03}" srcOrd="3" destOrd="0" parTransId="{A285BBB8-7022-4E95-B037-98D490263F58}" sibTransId="{46199A45-4AA9-4E8D-9E4C-7274FC324E2A}"/>
    <dgm:cxn modelId="{876E6ECD-BBC6-4323-92C8-7A35061BDEC7}" srcId="{3F9D7258-8243-42DB-999B-F6D8FA6C63E4}" destId="{B14F5B0E-6773-4FB8-93CE-E33A514E35D2}" srcOrd="1" destOrd="0" parTransId="{5487059B-7816-4446-827A-407DC010C30B}" sibTransId="{3DF70115-C8C2-46C9-BE07-4CDF5557A06F}"/>
    <dgm:cxn modelId="{9C017ACF-8513-4062-8052-14D616637E6A}" type="presOf" srcId="{5BE43280-97ED-485E-AC9C-03AC230E370B}" destId="{DE66A73A-16EB-4C2A-B308-3773B62DC934}" srcOrd="0" destOrd="0" presId="urn:microsoft.com/office/officeart/2005/8/layout/vList5"/>
    <dgm:cxn modelId="{2E7924D1-E729-41ED-A0DC-B70D93F51C4E}" srcId="{2323010D-BB4B-4328-99D4-D389AEC5D67B}" destId="{5BE43280-97ED-485E-AC9C-03AC230E370B}" srcOrd="0" destOrd="0" parTransId="{1D376AC3-1B83-4DBA-9E64-81D7DF90B119}" sibTransId="{2F8DC4E4-3A3D-4433-AC0C-515902D080CC}"/>
    <dgm:cxn modelId="{B7F251E8-D457-4DD6-AC38-2D5B6EA2F246}" type="presOf" srcId="{A8E85371-B851-4E3C-AAE5-643C03AD1DBC}" destId="{82B4B10B-72A9-4646-AA4B-0954B4E1AA54}" srcOrd="0" destOrd="4" presId="urn:microsoft.com/office/officeart/2005/8/layout/vList5"/>
    <dgm:cxn modelId="{4C5A56E9-952B-45D5-AFE0-995B587C11F5}" srcId="{3F9D7258-8243-42DB-999B-F6D8FA6C63E4}" destId="{D70FBA17-CBA6-4A7F-AC68-A2A9E56A491A}" srcOrd="4" destOrd="0" parTransId="{1FA47280-040C-4A08-8D0F-0B3AF5F38BD5}" sibTransId="{B14723F5-E7C5-4AF9-ACC2-51B4026E7071}"/>
    <dgm:cxn modelId="{018D3FF1-B920-41ED-AC4E-FAECEE7511B1}" srcId="{2323010D-BB4B-4328-99D4-D389AEC5D67B}" destId="{F5B799F2-A3A8-467E-9894-373BC24A304E}" srcOrd="1" destOrd="0" parTransId="{9B6232C4-77E9-423E-8554-A472AC5B30FD}" sibTransId="{D4EA1845-E992-4014-8D49-59A7114767E6}"/>
    <dgm:cxn modelId="{D63AB2F3-9068-446A-A7D3-BDCEB6D5A2BA}" srcId="{F5B799F2-A3A8-467E-9894-373BC24A304E}" destId="{CBF69BE1-22DA-4FBB-AFBD-0F310B5257DA}" srcOrd="0" destOrd="0" parTransId="{F362986F-BC0B-49B6-AA54-F9EB59AA02DB}" sibTransId="{A97353C2-085F-43C6-8846-63708FF3AD97}"/>
    <dgm:cxn modelId="{13562217-553E-44B3-9E3F-EA690F6F99FF}" type="presParOf" srcId="{E047E436-84E0-45E4-B660-2A2B389C478C}" destId="{C1D9A86F-F83B-4F74-90DE-6ABF183CE982}" srcOrd="0" destOrd="0" presId="urn:microsoft.com/office/officeart/2005/8/layout/vList5"/>
    <dgm:cxn modelId="{B3E79E47-2826-4CE7-BF8C-5F20303152BE}" type="presParOf" srcId="{C1D9A86F-F83B-4F74-90DE-6ABF183CE982}" destId="{DE66A73A-16EB-4C2A-B308-3773B62DC934}" srcOrd="0" destOrd="0" presId="urn:microsoft.com/office/officeart/2005/8/layout/vList5"/>
    <dgm:cxn modelId="{8F4ECCF7-7A0A-4241-B9FD-0DF8BB2997B6}" type="presParOf" srcId="{C1D9A86F-F83B-4F74-90DE-6ABF183CE982}" destId="{2ADF0496-6F08-45E0-933C-970DE3224E84}" srcOrd="1" destOrd="0" presId="urn:microsoft.com/office/officeart/2005/8/layout/vList5"/>
    <dgm:cxn modelId="{68797D41-D4A5-4160-9912-31B11716ED1F}" type="presParOf" srcId="{E047E436-84E0-45E4-B660-2A2B389C478C}" destId="{B970B8B7-F4A0-4441-B9BF-238784E4E2D7}" srcOrd="1" destOrd="0" presId="urn:microsoft.com/office/officeart/2005/8/layout/vList5"/>
    <dgm:cxn modelId="{9BE7DCED-CB10-4469-99B1-C39BF572CEAB}" type="presParOf" srcId="{E047E436-84E0-45E4-B660-2A2B389C478C}" destId="{BBCB4A90-0A81-4531-9016-CD86F9DC58DD}" srcOrd="2" destOrd="0" presId="urn:microsoft.com/office/officeart/2005/8/layout/vList5"/>
    <dgm:cxn modelId="{BF903CEC-D334-4E8A-945E-AD072728BA66}" type="presParOf" srcId="{BBCB4A90-0A81-4531-9016-CD86F9DC58DD}" destId="{AFB7D1E7-0044-4F36-AA0C-815BD9112F3B}" srcOrd="0" destOrd="0" presId="urn:microsoft.com/office/officeart/2005/8/layout/vList5"/>
    <dgm:cxn modelId="{6D905BAD-28B9-442B-8D5D-A8433466BE16}" type="presParOf" srcId="{BBCB4A90-0A81-4531-9016-CD86F9DC58DD}" destId="{6D7E56DB-4100-42AF-8CE8-BA08709BA4DD}" srcOrd="1" destOrd="0" presId="urn:microsoft.com/office/officeart/2005/8/layout/vList5"/>
    <dgm:cxn modelId="{55D4101F-F4CF-4E47-9A0F-680285A1D44C}" type="presParOf" srcId="{E047E436-84E0-45E4-B660-2A2B389C478C}" destId="{C6D5A8D7-5BA2-43C0-B97B-58CE7C5760A5}" srcOrd="3" destOrd="0" presId="urn:microsoft.com/office/officeart/2005/8/layout/vList5"/>
    <dgm:cxn modelId="{953A1D21-23CA-4C09-B5B8-7ECB75CE43C0}" type="presParOf" srcId="{E047E436-84E0-45E4-B660-2A2B389C478C}" destId="{DDB37A58-7188-4243-A182-B3C43CE678F9}" srcOrd="4" destOrd="0" presId="urn:microsoft.com/office/officeart/2005/8/layout/vList5"/>
    <dgm:cxn modelId="{7E03AE99-9046-4D8E-B88E-19ABD1E02802}" type="presParOf" srcId="{DDB37A58-7188-4243-A182-B3C43CE678F9}" destId="{7A3B0270-A40B-4480-91E3-EC74B050AA16}" srcOrd="0" destOrd="0" presId="urn:microsoft.com/office/officeart/2005/8/layout/vList5"/>
    <dgm:cxn modelId="{C5089B15-6F6A-4130-BE13-1D38E26E5E65}" type="presParOf" srcId="{DDB37A58-7188-4243-A182-B3C43CE678F9}" destId="{82B4B10B-72A9-4646-AA4B-0954B4E1AA5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BED952-4E75-447B-88AB-08182B902AC0}" type="doc">
      <dgm:prSet loTypeId="urn:microsoft.com/office/officeart/2005/8/layout/default" loCatId="list" qsTypeId="urn:microsoft.com/office/officeart/2005/8/quickstyle/simple1" qsCatId="simple" csTypeId="urn:microsoft.com/office/officeart/2005/8/colors/accent2_2" csCatId="accent2"/>
      <dgm:spPr/>
      <dgm:t>
        <a:bodyPr/>
        <a:lstStyle/>
        <a:p>
          <a:endParaRPr lang="en-US"/>
        </a:p>
      </dgm:t>
    </dgm:pt>
    <dgm:pt modelId="{A782A929-00A4-4BC6-B1AD-77862121D8D4}">
      <dgm:prSet/>
      <dgm:spPr/>
      <dgm:t>
        <a:bodyPr/>
        <a:lstStyle/>
        <a:p>
          <a:r>
            <a:rPr lang="en-US"/>
            <a:t>Intellectual Disability</a:t>
          </a:r>
        </a:p>
      </dgm:t>
    </dgm:pt>
    <dgm:pt modelId="{6B520354-7E27-456B-8D52-7040DCEBF9CE}" type="parTrans" cxnId="{3AAB77B2-0003-4D7D-8017-8087AF11781F}">
      <dgm:prSet/>
      <dgm:spPr/>
      <dgm:t>
        <a:bodyPr/>
        <a:lstStyle/>
        <a:p>
          <a:endParaRPr lang="en-US"/>
        </a:p>
      </dgm:t>
    </dgm:pt>
    <dgm:pt modelId="{4C26651E-1DFA-4A58-8592-DE36B3DB82AB}" type="sibTrans" cxnId="{3AAB77B2-0003-4D7D-8017-8087AF11781F}">
      <dgm:prSet/>
      <dgm:spPr/>
      <dgm:t>
        <a:bodyPr/>
        <a:lstStyle/>
        <a:p>
          <a:endParaRPr lang="en-US"/>
        </a:p>
      </dgm:t>
    </dgm:pt>
    <dgm:pt modelId="{6D508CEB-E5B2-4D90-9650-FB3024182342}">
      <dgm:prSet/>
      <dgm:spPr/>
      <dgm:t>
        <a:bodyPr/>
        <a:lstStyle/>
        <a:p>
          <a:r>
            <a:rPr lang="en-US"/>
            <a:t>Hearing Impairment</a:t>
          </a:r>
        </a:p>
      </dgm:t>
    </dgm:pt>
    <dgm:pt modelId="{6B7F61DA-621F-463A-ADC6-3F49CC55D355}" type="parTrans" cxnId="{E79D7BBA-189B-4BB2-9E7F-359BDF7E9DDE}">
      <dgm:prSet/>
      <dgm:spPr/>
      <dgm:t>
        <a:bodyPr/>
        <a:lstStyle/>
        <a:p>
          <a:endParaRPr lang="en-US"/>
        </a:p>
      </dgm:t>
    </dgm:pt>
    <dgm:pt modelId="{725EABC2-0C7A-4890-8553-4AF5C4FC2D2E}" type="sibTrans" cxnId="{E79D7BBA-189B-4BB2-9E7F-359BDF7E9DDE}">
      <dgm:prSet/>
      <dgm:spPr/>
      <dgm:t>
        <a:bodyPr/>
        <a:lstStyle/>
        <a:p>
          <a:endParaRPr lang="en-US"/>
        </a:p>
      </dgm:t>
    </dgm:pt>
    <dgm:pt modelId="{3ABA205F-8AF8-4E1C-A68D-933AF6D8D56E}">
      <dgm:prSet/>
      <dgm:spPr/>
      <dgm:t>
        <a:bodyPr/>
        <a:lstStyle/>
        <a:p>
          <a:r>
            <a:rPr lang="en-US"/>
            <a:t>Deafness</a:t>
          </a:r>
        </a:p>
      </dgm:t>
    </dgm:pt>
    <dgm:pt modelId="{49C2EAEA-0039-4354-876D-E3CCDF55B71E}" type="parTrans" cxnId="{E3E1557A-92DB-424A-8471-3A9A6C3FFA40}">
      <dgm:prSet/>
      <dgm:spPr/>
      <dgm:t>
        <a:bodyPr/>
        <a:lstStyle/>
        <a:p>
          <a:endParaRPr lang="en-US"/>
        </a:p>
      </dgm:t>
    </dgm:pt>
    <dgm:pt modelId="{EF92C282-1546-4276-922B-F058E3460043}" type="sibTrans" cxnId="{E3E1557A-92DB-424A-8471-3A9A6C3FFA40}">
      <dgm:prSet/>
      <dgm:spPr/>
      <dgm:t>
        <a:bodyPr/>
        <a:lstStyle/>
        <a:p>
          <a:endParaRPr lang="en-US"/>
        </a:p>
      </dgm:t>
    </dgm:pt>
    <dgm:pt modelId="{810D444B-25F9-4885-BB12-4BB3FCBD6487}">
      <dgm:prSet/>
      <dgm:spPr/>
      <dgm:t>
        <a:bodyPr/>
        <a:lstStyle/>
        <a:p>
          <a:r>
            <a:rPr lang="en-US"/>
            <a:t>Speech or Language Impairment</a:t>
          </a:r>
        </a:p>
      </dgm:t>
    </dgm:pt>
    <dgm:pt modelId="{1CD756A5-935D-499F-906D-ED773157887C}" type="parTrans" cxnId="{35868DEE-04B5-4D23-B38B-5000139CD70A}">
      <dgm:prSet/>
      <dgm:spPr/>
      <dgm:t>
        <a:bodyPr/>
        <a:lstStyle/>
        <a:p>
          <a:endParaRPr lang="en-US"/>
        </a:p>
      </dgm:t>
    </dgm:pt>
    <dgm:pt modelId="{145735D6-B04A-415F-9815-7765FAD6D831}" type="sibTrans" cxnId="{35868DEE-04B5-4D23-B38B-5000139CD70A}">
      <dgm:prSet/>
      <dgm:spPr/>
      <dgm:t>
        <a:bodyPr/>
        <a:lstStyle/>
        <a:p>
          <a:endParaRPr lang="en-US"/>
        </a:p>
      </dgm:t>
    </dgm:pt>
    <dgm:pt modelId="{CAEE3DD8-2643-4575-97EF-7AAAF72561B1}">
      <dgm:prSet/>
      <dgm:spPr/>
      <dgm:t>
        <a:bodyPr/>
        <a:lstStyle/>
        <a:p>
          <a:r>
            <a:rPr lang="en-US"/>
            <a:t>Visual Impairment</a:t>
          </a:r>
        </a:p>
      </dgm:t>
    </dgm:pt>
    <dgm:pt modelId="{624A653B-F18C-428C-8E34-1AFFE58CB20B}" type="parTrans" cxnId="{80DCDE60-D6C3-40F7-87E2-78AA6A8DA9FC}">
      <dgm:prSet/>
      <dgm:spPr/>
      <dgm:t>
        <a:bodyPr/>
        <a:lstStyle/>
        <a:p>
          <a:endParaRPr lang="en-US"/>
        </a:p>
      </dgm:t>
    </dgm:pt>
    <dgm:pt modelId="{DDE881DF-CE08-4D8C-8AA8-86194F9488A2}" type="sibTrans" cxnId="{80DCDE60-D6C3-40F7-87E2-78AA6A8DA9FC}">
      <dgm:prSet/>
      <dgm:spPr/>
      <dgm:t>
        <a:bodyPr/>
        <a:lstStyle/>
        <a:p>
          <a:endParaRPr lang="en-US"/>
        </a:p>
      </dgm:t>
    </dgm:pt>
    <dgm:pt modelId="{9D4CD31C-50BB-4847-B65B-AFED8C75EAF1}">
      <dgm:prSet/>
      <dgm:spPr/>
      <dgm:t>
        <a:bodyPr/>
        <a:lstStyle/>
        <a:p>
          <a:r>
            <a:rPr lang="en-US"/>
            <a:t>Emotional Disability</a:t>
          </a:r>
        </a:p>
      </dgm:t>
    </dgm:pt>
    <dgm:pt modelId="{6C4EE4CC-5F25-4D71-A98D-2A1F835A4F8F}" type="parTrans" cxnId="{C3C489F1-8DAE-4403-A894-3A12DA45F58B}">
      <dgm:prSet/>
      <dgm:spPr/>
      <dgm:t>
        <a:bodyPr/>
        <a:lstStyle/>
        <a:p>
          <a:endParaRPr lang="en-US"/>
        </a:p>
      </dgm:t>
    </dgm:pt>
    <dgm:pt modelId="{4FDCA9C7-78B9-41F1-859C-4F0F84A55E55}" type="sibTrans" cxnId="{C3C489F1-8DAE-4403-A894-3A12DA45F58B}">
      <dgm:prSet/>
      <dgm:spPr/>
      <dgm:t>
        <a:bodyPr/>
        <a:lstStyle/>
        <a:p>
          <a:endParaRPr lang="en-US"/>
        </a:p>
      </dgm:t>
    </dgm:pt>
    <dgm:pt modelId="{E6C2B166-9119-4294-AD22-62A0A6E2D87E}">
      <dgm:prSet/>
      <dgm:spPr/>
      <dgm:t>
        <a:bodyPr/>
        <a:lstStyle/>
        <a:p>
          <a:r>
            <a:rPr lang="en-US"/>
            <a:t>Orthopedic Impairment</a:t>
          </a:r>
        </a:p>
      </dgm:t>
    </dgm:pt>
    <dgm:pt modelId="{C0A712A4-235E-46C1-8895-534F107A04C4}" type="parTrans" cxnId="{669D234C-849E-4E5A-98FC-10A7FDBC5C72}">
      <dgm:prSet/>
      <dgm:spPr/>
      <dgm:t>
        <a:bodyPr/>
        <a:lstStyle/>
        <a:p>
          <a:endParaRPr lang="en-US"/>
        </a:p>
      </dgm:t>
    </dgm:pt>
    <dgm:pt modelId="{4A713BC0-E952-41FC-BEE5-1E9449255DBF}" type="sibTrans" cxnId="{669D234C-849E-4E5A-98FC-10A7FDBC5C72}">
      <dgm:prSet/>
      <dgm:spPr/>
      <dgm:t>
        <a:bodyPr/>
        <a:lstStyle/>
        <a:p>
          <a:endParaRPr lang="en-US"/>
        </a:p>
      </dgm:t>
    </dgm:pt>
    <dgm:pt modelId="{708B16EE-C442-4D58-B26C-946A538C9B34}">
      <dgm:prSet/>
      <dgm:spPr/>
      <dgm:t>
        <a:bodyPr/>
        <a:lstStyle/>
        <a:p>
          <a:r>
            <a:rPr lang="en-US"/>
            <a:t>Other Health Impairment</a:t>
          </a:r>
        </a:p>
      </dgm:t>
    </dgm:pt>
    <dgm:pt modelId="{D0A1C4EB-7758-4300-B04D-FD7867D7A58E}" type="parTrans" cxnId="{3521AAE1-0D31-4581-A3A6-2BF46534B27A}">
      <dgm:prSet/>
      <dgm:spPr/>
      <dgm:t>
        <a:bodyPr/>
        <a:lstStyle/>
        <a:p>
          <a:endParaRPr lang="en-US"/>
        </a:p>
      </dgm:t>
    </dgm:pt>
    <dgm:pt modelId="{674C22B7-3E5D-4844-BCA7-2D1D110C201F}" type="sibTrans" cxnId="{3521AAE1-0D31-4581-A3A6-2BF46534B27A}">
      <dgm:prSet/>
      <dgm:spPr/>
      <dgm:t>
        <a:bodyPr/>
        <a:lstStyle/>
        <a:p>
          <a:endParaRPr lang="en-US"/>
        </a:p>
      </dgm:t>
    </dgm:pt>
    <dgm:pt modelId="{E25408B1-60A6-400F-8164-64787B627496}">
      <dgm:prSet/>
      <dgm:spPr/>
      <dgm:t>
        <a:bodyPr/>
        <a:lstStyle/>
        <a:p>
          <a:r>
            <a:rPr lang="en-US"/>
            <a:t>Specific Learning Disability</a:t>
          </a:r>
        </a:p>
      </dgm:t>
    </dgm:pt>
    <dgm:pt modelId="{2AE528E2-11C8-4907-B5FA-559495FEEA4C}" type="parTrans" cxnId="{783E679D-C332-4DA4-ABAF-684C1A1197C6}">
      <dgm:prSet/>
      <dgm:spPr/>
      <dgm:t>
        <a:bodyPr/>
        <a:lstStyle/>
        <a:p>
          <a:endParaRPr lang="en-US"/>
        </a:p>
      </dgm:t>
    </dgm:pt>
    <dgm:pt modelId="{382ED0E1-6B50-4219-A540-46AF0E6492F4}" type="sibTrans" cxnId="{783E679D-C332-4DA4-ABAF-684C1A1197C6}">
      <dgm:prSet/>
      <dgm:spPr/>
      <dgm:t>
        <a:bodyPr/>
        <a:lstStyle/>
        <a:p>
          <a:endParaRPr lang="en-US"/>
        </a:p>
      </dgm:t>
    </dgm:pt>
    <dgm:pt modelId="{E5705D4E-A1D6-4838-ACCE-5930D3599BA1}">
      <dgm:prSet/>
      <dgm:spPr/>
      <dgm:t>
        <a:bodyPr/>
        <a:lstStyle/>
        <a:p>
          <a:r>
            <a:rPr lang="en-US"/>
            <a:t>Multiple Disabilities</a:t>
          </a:r>
        </a:p>
      </dgm:t>
    </dgm:pt>
    <dgm:pt modelId="{CCD3BC34-D114-4DB4-8E3B-5B7A5C2084D0}" type="parTrans" cxnId="{A28CF87F-B210-40BC-8307-78323FD71D7C}">
      <dgm:prSet/>
      <dgm:spPr/>
      <dgm:t>
        <a:bodyPr/>
        <a:lstStyle/>
        <a:p>
          <a:endParaRPr lang="en-US"/>
        </a:p>
      </dgm:t>
    </dgm:pt>
    <dgm:pt modelId="{6296A663-227B-4378-89B5-9324F5D55DC9}" type="sibTrans" cxnId="{A28CF87F-B210-40BC-8307-78323FD71D7C}">
      <dgm:prSet/>
      <dgm:spPr/>
      <dgm:t>
        <a:bodyPr/>
        <a:lstStyle/>
        <a:p>
          <a:endParaRPr lang="en-US"/>
        </a:p>
      </dgm:t>
    </dgm:pt>
    <dgm:pt modelId="{4CE2C10E-3C5E-4766-BA87-3AE93D1A5FA7}">
      <dgm:prSet/>
      <dgm:spPr/>
      <dgm:t>
        <a:bodyPr/>
        <a:lstStyle/>
        <a:p>
          <a:r>
            <a:rPr lang="en-US"/>
            <a:t>Deaf-Blindness</a:t>
          </a:r>
        </a:p>
      </dgm:t>
    </dgm:pt>
    <dgm:pt modelId="{13120293-C903-4858-9E92-F54A80EB74F6}" type="parTrans" cxnId="{017314DF-4124-4756-9E75-5948849902AA}">
      <dgm:prSet/>
      <dgm:spPr/>
      <dgm:t>
        <a:bodyPr/>
        <a:lstStyle/>
        <a:p>
          <a:endParaRPr lang="en-US"/>
        </a:p>
      </dgm:t>
    </dgm:pt>
    <dgm:pt modelId="{F808DD01-D9C3-4322-AA53-A1F15CD25231}" type="sibTrans" cxnId="{017314DF-4124-4756-9E75-5948849902AA}">
      <dgm:prSet/>
      <dgm:spPr/>
      <dgm:t>
        <a:bodyPr/>
        <a:lstStyle/>
        <a:p>
          <a:endParaRPr lang="en-US"/>
        </a:p>
      </dgm:t>
    </dgm:pt>
    <dgm:pt modelId="{BF1F8EDF-8973-4E8E-8024-907559DC9CC5}">
      <dgm:prSet/>
      <dgm:spPr/>
      <dgm:t>
        <a:bodyPr/>
        <a:lstStyle/>
        <a:p>
          <a:r>
            <a:rPr lang="en-US"/>
            <a:t>Traumatic Brain Injury</a:t>
          </a:r>
        </a:p>
      </dgm:t>
    </dgm:pt>
    <dgm:pt modelId="{5C1F754E-09E7-4B52-9711-92CAE6D24419}" type="parTrans" cxnId="{6A76A8EB-16EA-488F-952C-DD5C90411C3F}">
      <dgm:prSet/>
      <dgm:spPr/>
      <dgm:t>
        <a:bodyPr/>
        <a:lstStyle/>
        <a:p>
          <a:endParaRPr lang="en-US"/>
        </a:p>
      </dgm:t>
    </dgm:pt>
    <dgm:pt modelId="{3BA68BD4-1FCF-4FF1-8938-EFFB88CBC4DC}" type="sibTrans" cxnId="{6A76A8EB-16EA-488F-952C-DD5C90411C3F}">
      <dgm:prSet/>
      <dgm:spPr/>
      <dgm:t>
        <a:bodyPr/>
        <a:lstStyle/>
        <a:p>
          <a:endParaRPr lang="en-US"/>
        </a:p>
      </dgm:t>
    </dgm:pt>
    <dgm:pt modelId="{13EE515E-37D5-4BA4-9B6C-DE1752761346}">
      <dgm:prSet/>
      <dgm:spPr/>
      <dgm:t>
        <a:bodyPr/>
        <a:lstStyle/>
        <a:p>
          <a:r>
            <a:rPr lang="en-US"/>
            <a:t>Autism</a:t>
          </a:r>
        </a:p>
      </dgm:t>
    </dgm:pt>
    <dgm:pt modelId="{33211AC2-06BB-4D7F-8E61-A3AAE0A0026B}" type="parTrans" cxnId="{8246E439-CF80-45CF-ACF7-755E53CAA498}">
      <dgm:prSet/>
      <dgm:spPr/>
      <dgm:t>
        <a:bodyPr/>
        <a:lstStyle/>
        <a:p>
          <a:endParaRPr lang="en-US"/>
        </a:p>
      </dgm:t>
    </dgm:pt>
    <dgm:pt modelId="{F9CA84CE-6824-4C55-895D-93A4487CDA3F}" type="sibTrans" cxnId="{8246E439-CF80-45CF-ACF7-755E53CAA498}">
      <dgm:prSet/>
      <dgm:spPr/>
      <dgm:t>
        <a:bodyPr/>
        <a:lstStyle/>
        <a:p>
          <a:endParaRPr lang="en-US"/>
        </a:p>
      </dgm:t>
    </dgm:pt>
    <dgm:pt modelId="{A615199B-20AD-44B9-8A2F-F8A70DAA0EA7}">
      <dgm:prSet/>
      <dgm:spPr/>
      <dgm:t>
        <a:bodyPr/>
        <a:lstStyle/>
        <a:p>
          <a:r>
            <a:rPr lang="en-US"/>
            <a:t>Developmental Delay</a:t>
          </a:r>
        </a:p>
      </dgm:t>
    </dgm:pt>
    <dgm:pt modelId="{934D55B2-1AE9-48CC-B150-AFBEE9450FFC}" type="parTrans" cxnId="{AEC3B41B-D583-45C6-9A80-B7206C247E74}">
      <dgm:prSet/>
      <dgm:spPr/>
      <dgm:t>
        <a:bodyPr/>
        <a:lstStyle/>
        <a:p>
          <a:endParaRPr lang="en-US"/>
        </a:p>
      </dgm:t>
    </dgm:pt>
    <dgm:pt modelId="{B7E1B06A-594F-4536-92B9-5AE79C1BBCFE}" type="sibTrans" cxnId="{AEC3B41B-D583-45C6-9A80-B7206C247E74}">
      <dgm:prSet/>
      <dgm:spPr/>
      <dgm:t>
        <a:bodyPr/>
        <a:lstStyle/>
        <a:p>
          <a:endParaRPr lang="en-US"/>
        </a:p>
      </dgm:t>
    </dgm:pt>
    <dgm:pt modelId="{AFD0D084-576D-4098-A9AC-0C5E23F28D7C}" type="pres">
      <dgm:prSet presAssocID="{1EBED952-4E75-447B-88AB-08182B902AC0}" presName="diagram" presStyleCnt="0">
        <dgm:presLayoutVars>
          <dgm:dir/>
          <dgm:resizeHandles val="exact"/>
        </dgm:presLayoutVars>
      </dgm:prSet>
      <dgm:spPr/>
    </dgm:pt>
    <dgm:pt modelId="{73BCB7D9-98BE-4599-9111-7F5F7A4F36C3}" type="pres">
      <dgm:prSet presAssocID="{A782A929-00A4-4BC6-B1AD-77862121D8D4}" presName="node" presStyleLbl="node1" presStyleIdx="0" presStyleCnt="14">
        <dgm:presLayoutVars>
          <dgm:bulletEnabled val="1"/>
        </dgm:presLayoutVars>
      </dgm:prSet>
      <dgm:spPr/>
    </dgm:pt>
    <dgm:pt modelId="{51558EFE-E66C-46AA-9CA5-A8BE88324B94}" type="pres">
      <dgm:prSet presAssocID="{4C26651E-1DFA-4A58-8592-DE36B3DB82AB}" presName="sibTrans" presStyleCnt="0"/>
      <dgm:spPr/>
    </dgm:pt>
    <dgm:pt modelId="{5A970421-4906-4A66-B5F4-9CFF30C34576}" type="pres">
      <dgm:prSet presAssocID="{6D508CEB-E5B2-4D90-9650-FB3024182342}" presName="node" presStyleLbl="node1" presStyleIdx="1" presStyleCnt="14">
        <dgm:presLayoutVars>
          <dgm:bulletEnabled val="1"/>
        </dgm:presLayoutVars>
      </dgm:prSet>
      <dgm:spPr/>
    </dgm:pt>
    <dgm:pt modelId="{CBD419DD-D476-4B2E-985F-3A20DC1EC92F}" type="pres">
      <dgm:prSet presAssocID="{725EABC2-0C7A-4890-8553-4AF5C4FC2D2E}" presName="sibTrans" presStyleCnt="0"/>
      <dgm:spPr/>
    </dgm:pt>
    <dgm:pt modelId="{AD1C2F22-A9CB-46E4-BB2F-512C4456B2C9}" type="pres">
      <dgm:prSet presAssocID="{3ABA205F-8AF8-4E1C-A68D-933AF6D8D56E}" presName="node" presStyleLbl="node1" presStyleIdx="2" presStyleCnt="14">
        <dgm:presLayoutVars>
          <dgm:bulletEnabled val="1"/>
        </dgm:presLayoutVars>
      </dgm:prSet>
      <dgm:spPr/>
    </dgm:pt>
    <dgm:pt modelId="{7A2C2A23-0B0A-46F1-B0E4-7ABDA6174C0F}" type="pres">
      <dgm:prSet presAssocID="{EF92C282-1546-4276-922B-F058E3460043}" presName="sibTrans" presStyleCnt="0"/>
      <dgm:spPr/>
    </dgm:pt>
    <dgm:pt modelId="{79661A41-6FFF-49BB-BC3D-20F1CDA298E0}" type="pres">
      <dgm:prSet presAssocID="{810D444B-25F9-4885-BB12-4BB3FCBD6487}" presName="node" presStyleLbl="node1" presStyleIdx="3" presStyleCnt="14">
        <dgm:presLayoutVars>
          <dgm:bulletEnabled val="1"/>
        </dgm:presLayoutVars>
      </dgm:prSet>
      <dgm:spPr/>
    </dgm:pt>
    <dgm:pt modelId="{482765A2-E410-4B1B-9EBE-7DDF72F5F3F1}" type="pres">
      <dgm:prSet presAssocID="{145735D6-B04A-415F-9815-7765FAD6D831}" presName="sibTrans" presStyleCnt="0"/>
      <dgm:spPr/>
    </dgm:pt>
    <dgm:pt modelId="{12F0EF2D-D633-41F8-B9E2-3722793DD33B}" type="pres">
      <dgm:prSet presAssocID="{CAEE3DD8-2643-4575-97EF-7AAAF72561B1}" presName="node" presStyleLbl="node1" presStyleIdx="4" presStyleCnt="14">
        <dgm:presLayoutVars>
          <dgm:bulletEnabled val="1"/>
        </dgm:presLayoutVars>
      </dgm:prSet>
      <dgm:spPr/>
    </dgm:pt>
    <dgm:pt modelId="{3227151B-3431-4317-8D7E-13C8F07C0FB1}" type="pres">
      <dgm:prSet presAssocID="{DDE881DF-CE08-4D8C-8AA8-86194F9488A2}" presName="sibTrans" presStyleCnt="0"/>
      <dgm:spPr/>
    </dgm:pt>
    <dgm:pt modelId="{4AA0AAE1-C7B5-4803-AAC5-F028C878B36A}" type="pres">
      <dgm:prSet presAssocID="{9D4CD31C-50BB-4847-B65B-AFED8C75EAF1}" presName="node" presStyleLbl="node1" presStyleIdx="5" presStyleCnt="14">
        <dgm:presLayoutVars>
          <dgm:bulletEnabled val="1"/>
        </dgm:presLayoutVars>
      </dgm:prSet>
      <dgm:spPr/>
    </dgm:pt>
    <dgm:pt modelId="{AD17581C-1C72-4D7D-8C97-6BFF13F4D188}" type="pres">
      <dgm:prSet presAssocID="{4FDCA9C7-78B9-41F1-859C-4F0F84A55E55}" presName="sibTrans" presStyleCnt="0"/>
      <dgm:spPr/>
    </dgm:pt>
    <dgm:pt modelId="{BBE666E4-E3D7-4638-9D4F-A245B928AA6D}" type="pres">
      <dgm:prSet presAssocID="{E6C2B166-9119-4294-AD22-62A0A6E2D87E}" presName="node" presStyleLbl="node1" presStyleIdx="6" presStyleCnt="14">
        <dgm:presLayoutVars>
          <dgm:bulletEnabled val="1"/>
        </dgm:presLayoutVars>
      </dgm:prSet>
      <dgm:spPr/>
    </dgm:pt>
    <dgm:pt modelId="{9D401EA9-D4AF-4772-95EC-D922AF24BBA9}" type="pres">
      <dgm:prSet presAssocID="{4A713BC0-E952-41FC-BEE5-1E9449255DBF}" presName="sibTrans" presStyleCnt="0"/>
      <dgm:spPr/>
    </dgm:pt>
    <dgm:pt modelId="{2418413B-A4CD-41E9-AAD2-129C16024FE5}" type="pres">
      <dgm:prSet presAssocID="{708B16EE-C442-4D58-B26C-946A538C9B34}" presName="node" presStyleLbl="node1" presStyleIdx="7" presStyleCnt="14">
        <dgm:presLayoutVars>
          <dgm:bulletEnabled val="1"/>
        </dgm:presLayoutVars>
      </dgm:prSet>
      <dgm:spPr/>
    </dgm:pt>
    <dgm:pt modelId="{856A8B0D-E5C3-4B38-ADD3-60E9FB2A91EA}" type="pres">
      <dgm:prSet presAssocID="{674C22B7-3E5D-4844-BCA7-2D1D110C201F}" presName="sibTrans" presStyleCnt="0"/>
      <dgm:spPr/>
    </dgm:pt>
    <dgm:pt modelId="{D8298D33-C191-4CE5-B95B-5797F6857C29}" type="pres">
      <dgm:prSet presAssocID="{E25408B1-60A6-400F-8164-64787B627496}" presName="node" presStyleLbl="node1" presStyleIdx="8" presStyleCnt="14">
        <dgm:presLayoutVars>
          <dgm:bulletEnabled val="1"/>
        </dgm:presLayoutVars>
      </dgm:prSet>
      <dgm:spPr/>
    </dgm:pt>
    <dgm:pt modelId="{F4CA43C9-6873-4EE3-8A7A-198230345C55}" type="pres">
      <dgm:prSet presAssocID="{382ED0E1-6B50-4219-A540-46AF0E6492F4}" presName="sibTrans" presStyleCnt="0"/>
      <dgm:spPr/>
    </dgm:pt>
    <dgm:pt modelId="{37272CC9-B16F-4C7F-95D4-22BB2696F836}" type="pres">
      <dgm:prSet presAssocID="{E5705D4E-A1D6-4838-ACCE-5930D3599BA1}" presName="node" presStyleLbl="node1" presStyleIdx="9" presStyleCnt="14">
        <dgm:presLayoutVars>
          <dgm:bulletEnabled val="1"/>
        </dgm:presLayoutVars>
      </dgm:prSet>
      <dgm:spPr/>
    </dgm:pt>
    <dgm:pt modelId="{DE400789-1B88-439F-A969-8F2318126347}" type="pres">
      <dgm:prSet presAssocID="{6296A663-227B-4378-89B5-9324F5D55DC9}" presName="sibTrans" presStyleCnt="0"/>
      <dgm:spPr/>
    </dgm:pt>
    <dgm:pt modelId="{6768BDA3-04CD-458A-9672-4999F082EEF9}" type="pres">
      <dgm:prSet presAssocID="{4CE2C10E-3C5E-4766-BA87-3AE93D1A5FA7}" presName="node" presStyleLbl="node1" presStyleIdx="10" presStyleCnt="14">
        <dgm:presLayoutVars>
          <dgm:bulletEnabled val="1"/>
        </dgm:presLayoutVars>
      </dgm:prSet>
      <dgm:spPr/>
    </dgm:pt>
    <dgm:pt modelId="{D946F5DA-0B71-42D2-9888-3B83A884F7D7}" type="pres">
      <dgm:prSet presAssocID="{F808DD01-D9C3-4322-AA53-A1F15CD25231}" presName="sibTrans" presStyleCnt="0"/>
      <dgm:spPr/>
    </dgm:pt>
    <dgm:pt modelId="{598CE36D-C7DC-4221-82E9-638C99BCD185}" type="pres">
      <dgm:prSet presAssocID="{BF1F8EDF-8973-4E8E-8024-907559DC9CC5}" presName="node" presStyleLbl="node1" presStyleIdx="11" presStyleCnt="14">
        <dgm:presLayoutVars>
          <dgm:bulletEnabled val="1"/>
        </dgm:presLayoutVars>
      </dgm:prSet>
      <dgm:spPr/>
    </dgm:pt>
    <dgm:pt modelId="{9D441EE2-D102-4CFF-A161-9B961B38200A}" type="pres">
      <dgm:prSet presAssocID="{3BA68BD4-1FCF-4FF1-8938-EFFB88CBC4DC}" presName="sibTrans" presStyleCnt="0"/>
      <dgm:spPr/>
    </dgm:pt>
    <dgm:pt modelId="{0B0204CC-8CCA-42E0-947E-112F33B54850}" type="pres">
      <dgm:prSet presAssocID="{13EE515E-37D5-4BA4-9B6C-DE1752761346}" presName="node" presStyleLbl="node1" presStyleIdx="12" presStyleCnt="14">
        <dgm:presLayoutVars>
          <dgm:bulletEnabled val="1"/>
        </dgm:presLayoutVars>
      </dgm:prSet>
      <dgm:spPr/>
    </dgm:pt>
    <dgm:pt modelId="{C10748DF-B1B5-4D45-87B0-15EE0E5A06F1}" type="pres">
      <dgm:prSet presAssocID="{F9CA84CE-6824-4C55-895D-93A4487CDA3F}" presName="sibTrans" presStyleCnt="0"/>
      <dgm:spPr/>
    </dgm:pt>
    <dgm:pt modelId="{0698D415-897F-43B4-99E3-48DF319F4578}" type="pres">
      <dgm:prSet presAssocID="{A615199B-20AD-44B9-8A2F-F8A70DAA0EA7}" presName="node" presStyleLbl="node1" presStyleIdx="13" presStyleCnt="14">
        <dgm:presLayoutVars>
          <dgm:bulletEnabled val="1"/>
        </dgm:presLayoutVars>
      </dgm:prSet>
      <dgm:spPr/>
    </dgm:pt>
  </dgm:ptLst>
  <dgm:cxnLst>
    <dgm:cxn modelId="{B029B003-1AF5-4443-8E36-A88B6703C51D}" type="presOf" srcId="{810D444B-25F9-4885-BB12-4BB3FCBD6487}" destId="{79661A41-6FFF-49BB-BC3D-20F1CDA298E0}" srcOrd="0" destOrd="0" presId="urn:microsoft.com/office/officeart/2005/8/layout/default"/>
    <dgm:cxn modelId="{AEC3B41B-D583-45C6-9A80-B7206C247E74}" srcId="{1EBED952-4E75-447B-88AB-08182B902AC0}" destId="{A615199B-20AD-44B9-8A2F-F8A70DAA0EA7}" srcOrd="13" destOrd="0" parTransId="{934D55B2-1AE9-48CC-B150-AFBEE9450FFC}" sibTransId="{B7E1B06A-594F-4536-92B9-5AE79C1BBCFE}"/>
    <dgm:cxn modelId="{A611A62C-8A49-4DCB-8A2D-CFE2AC250025}" type="presOf" srcId="{E5705D4E-A1D6-4838-ACCE-5930D3599BA1}" destId="{37272CC9-B16F-4C7F-95D4-22BB2696F836}" srcOrd="0" destOrd="0" presId="urn:microsoft.com/office/officeart/2005/8/layout/default"/>
    <dgm:cxn modelId="{8246E439-CF80-45CF-ACF7-755E53CAA498}" srcId="{1EBED952-4E75-447B-88AB-08182B902AC0}" destId="{13EE515E-37D5-4BA4-9B6C-DE1752761346}" srcOrd="12" destOrd="0" parTransId="{33211AC2-06BB-4D7F-8E61-A3AAE0A0026B}" sibTransId="{F9CA84CE-6824-4C55-895D-93A4487CDA3F}"/>
    <dgm:cxn modelId="{5AF9EC3B-6B97-4A69-817C-5EE3AB0D15F3}" type="presOf" srcId="{CAEE3DD8-2643-4575-97EF-7AAAF72561B1}" destId="{12F0EF2D-D633-41F8-B9E2-3722793DD33B}" srcOrd="0" destOrd="0" presId="urn:microsoft.com/office/officeart/2005/8/layout/default"/>
    <dgm:cxn modelId="{A2C7435E-2A56-4FC9-893B-355BF5110D22}" type="presOf" srcId="{708B16EE-C442-4D58-B26C-946A538C9B34}" destId="{2418413B-A4CD-41E9-AAD2-129C16024FE5}" srcOrd="0" destOrd="0" presId="urn:microsoft.com/office/officeart/2005/8/layout/default"/>
    <dgm:cxn modelId="{80DCDE60-D6C3-40F7-87E2-78AA6A8DA9FC}" srcId="{1EBED952-4E75-447B-88AB-08182B902AC0}" destId="{CAEE3DD8-2643-4575-97EF-7AAAF72561B1}" srcOrd="4" destOrd="0" parTransId="{624A653B-F18C-428C-8E34-1AFFE58CB20B}" sibTransId="{DDE881DF-CE08-4D8C-8AA8-86194F9488A2}"/>
    <dgm:cxn modelId="{9B1F5F4B-FDBB-4D5B-9253-6AA099CB8436}" type="presOf" srcId="{A615199B-20AD-44B9-8A2F-F8A70DAA0EA7}" destId="{0698D415-897F-43B4-99E3-48DF319F4578}" srcOrd="0" destOrd="0" presId="urn:microsoft.com/office/officeart/2005/8/layout/default"/>
    <dgm:cxn modelId="{669D234C-849E-4E5A-98FC-10A7FDBC5C72}" srcId="{1EBED952-4E75-447B-88AB-08182B902AC0}" destId="{E6C2B166-9119-4294-AD22-62A0A6E2D87E}" srcOrd="6" destOrd="0" parTransId="{C0A712A4-235E-46C1-8895-534F107A04C4}" sibTransId="{4A713BC0-E952-41FC-BEE5-1E9449255DBF}"/>
    <dgm:cxn modelId="{1E345078-8DEE-4015-8BE5-FED64683D9A4}" type="presOf" srcId="{E6C2B166-9119-4294-AD22-62A0A6E2D87E}" destId="{BBE666E4-E3D7-4638-9D4F-A245B928AA6D}" srcOrd="0" destOrd="0" presId="urn:microsoft.com/office/officeart/2005/8/layout/default"/>
    <dgm:cxn modelId="{E3E1557A-92DB-424A-8471-3A9A6C3FFA40}" srcId="{1EBED952-4E75-447B-88AB-08182B902AC0}" destId="{3ABA205F-8AF8-4E1C-A68D-933AF6D8D56E}" srcOrd="2" destOrd="0" parTransId="{49C2EAEA-0039-4354-876D-E3CCDF55B71E}" sibTransId="{EF92C282-1546-4276-922B-F058E3460043}"/>
    <dgm:cxn modelId="{A28CF87F-B210-40BC-8307-78323FD71D7C}" srcId="{1EBED952-4E75-447B-88AB-08182B902AC0}" destId="{E5705D4E-A1D6-4838-ACCE-5930D3599BA1}" srcOrd="9" destOrd="0" parTransId="{CCD3BC34-D114-4DB4-8E3B-5B7A5C2084D0}" sibTransId="{6296A663-227B-4378-89B5-9324F5D55DC9}"/>
    <dgm:cxn modelId="{3BE83E9B-0338-492C-9F01-53B63B1C21B6}" type="presOf" srcId="{4CE2C10E-3C5E-4766-BA87-3AE93D1A5FA7}" destId="{6768BDA3-04CD-458A-9672-4999F082EEF9}" srcOrd="0" destOrd="0" presId="urn:microsoft.com/office/officeart/2005/8/layout/default"/>
    <dgm:cxn modelId="{783E679D-C332-4DA4-ABAF-684C1A1197C6}" srcId="{1EBED952-4E75-447B-88AB-08182B902AC0}" destId="{E25408B1-60A6-400F-8164-64787B627496}" srcOrd="8" destOrd="0" parTransId="{2AE528E2-11C8-4907-B5FA-559495FEEA4C}" sibTransId="{382ED0E1-6B50-4219-A540-46AF0E6492F4}"/>
    <dgm:cxn modelId="{3AAB77B2-0003-4D7D-8017-8087AF11781F}" srcId="{1EBED952-4E75-447B-88AB-08182B902AC0}" destId="{A782A929-00A4-4BC6-B1AD-77862121D8D4}" srcOrd="0" destOrd="0" parTransId="{6B520354-7E27-456B-8D52-7040DCEBF9CE}" sibTransId="{4C26651E-1DFA-4A58-8592-DE36B3DB82AB}"/>
    <dgm:cxn modelId="{A23055B3-B538-4460-9A04-59DF1CCC1D92}" type="presOf" srcId="{1EBED952-4E75-447B-88AB-08182B902AC0}" destId="{AFD0D084-576D-4098-A9AC-0C5E23F28D7C}" srcOrd="0" destOrd="0" presId="urn:microsoft.com/office/officeart/2005/8/layout/default"/>
    <dgm:cxn modelId="{EFEE98B3-0A75-4F9A-890D-CF676E661D05}" type="presOf" srcId="{3ABA205F-8AF8-4E1C-A68D-933AF6D8D56E}" destId="{AD1C2F22-A9CB-46E4-BB2F-512C4456B2C9}" srcOrd="0" destOrd="0" presId="urn:microsoft.com/office/officeart/2005/8/layout/default"/>
    <dgm:cxn modelId="{3A4A0BB9-AA58-401D-9ADF-5DE76A187EA0}" type="presOf" srcId="{6D508CEB-E5B2-4D90-9650-FB3024182342}" destId="{5A970421-4906-4A66-B5F4-9CFF30C34576}" srcOrd="0" destOrd="0" presId="urn:microsoft.com/office/officeart/2005/8/layout/default"/>
    <dgm:cxn modelId="{E79D7BBA-189B-4BB2-9E7F-359BDF7E9DDE}" srcId="{1EBED952-4E75-447B-88AB-08182B902AC0}" destId="{6D508CEB-E5B2-4D90-9650-FB3024182342}" srcOrd="1" destOrd="0" parTransId="{6B7F61DA-621F-463A-ADC6-3F49CC55D355}" sibTransId="{725EABC2-0C7A-4890-8553-4AF5C4FC2D2E}"/>
    <dgm:cxn modelId="{8095A9BD-1158-4753-B3A9-DB458015626F}" type="presOf" srcId="{9D4CD31C-50BB-4847-B65B-AFED8C75EAF1}" destId="{4AA0AAE1-C7B5-4803-AAC5-F028C878B36A}" srcOrd="0" destOrd="0" presId="urn:microsoft.com/office/officeart/2005/8/layout/default"/>
    <dgm:cxn modelId="{3FF741C6-04FE-4FF6-8F7F-5DB6DC00532D}" type="presOf" srcId="{BF1F8EDF-8973-4E8E-8024-907559DC9CC5}" destId="{598CE36D-C7DC-4221-82E9-638C99BCD185}" srcOrd="0" destOrd="0" presId="urn:microsoft.com/office/officeart/2005/8/layout/default"/>
    <dgm:cxn modelId="{38B4FCC8-58E2-4C15-AC2B-3BCB8E1C54C2}" type="presOf" srcId="{13EE515E-37D5-4BA4-9B6C-DE1752761346}" destId="{0B0204CC-8CCA-42E0-947E-112F33B54850}" srcOrd="0" destOrd="0" presId="urn:microsoft.com/office/officeart/2005/8/layout/default"/>
    <dgm:cxn modelId="{B23AAEDA-0788-48E3-88A9-3562820DB647}" type="presOf" srcId="{A782A929-00A4-4BC6-B1AD-77862121D8D4}" destId="{73BCB7D9-98BE-4599-9111-7F5F7A4F36C3}" srcOrd="0" destOrd="0" presId="urn:microsoft.com/office/officeart/2005/8/layout/default"/>
    <dgm:cxn modelId="{017314DF-4124-4756-9E75-5948849902AA}" srcId="{1EBED952-4E75-447B-88AB-08182B902AC0}" destId="{4CE2C10E-3C5E-4766-BA87-3AE93D1A5FA7}" srcOrd="10" destOrd="0" parTransId="{13120293-C903-4858-9E92-F54A80EB74F6}" sibTransId="{F808DD01-D9C3-4322-AA53-A1F15CD25231}"/>
    <dgm:cxn modelId="{3521AAE1-0D31-4581-A3A6-2BF46534B27A}" srcId="{1EBED952-4E75-447B-88AB-08182B902AC0}" destId="{708B16EE-C442-4D58-B26C-946A538C9B34}" srcOrd="7" destOrd="0" parTransId="{D0A1C4EB-7758-4300-B04D-FD7867D7A58E}" sibTransId="{674C22B7-3E5D-4844-BCA7-2D1D110C201F}"/>
    <dgm:cxn modelId="{6A76A8EB-16EA-488F-952C-DD5C90411C3F}" srcId="{1EBED952-4E75-447B-88AB-08182B902AC0}" destId="{BF1F8EDF-8973-4E8E-8024-907559DC9CC5}" srcOrd="11" destOrd="0" parTransId="{5C1F754E-09E7-4B52-9711-92CAE6D24419}" sibTransId="{3BA68BD4-1FCF-4FF1-8938-EFFB88CBC4DC}"/>
    <dgm:cxn modelId="{35868DEE-04B5-4D23-B38B-5000139CD70A}" srcId="{1EBED952-4E75-447B-88AB-08182B902AC0}" destId="{810D444B-25F9-4885-BB12-4BB3FCBD6487}" srcOrd="3" destOrd="0" parTransId="{1CD756A5-935D-499F-906D-ED773157887C}" sibTransId="{145735D6-B04A-415F-9815-7765FAD6D831}"/>
    <dgm:cxn modelId="{C3C489F1-8DAE-4403-A894-3A12DA45F58B}" srcId="{1EBED952-4E75-447B-88AB-08182B902AC0}" destId="{9D4CD31C-50BB-4847-B65B-AFED8C75EAF1}" srcOrd="5" destOrd="0" parTransId="{6C4EE4CC-5F25-4D71-A98D-2A1F835A4F8F}" sibTransId="{4FDCA9C7-78B9-41F1-859C-4F0F84A55E55}"/>
    <dgm:cxn modelId="{67D242FA-1874-43C3-A470-D74F0396BA77}" type="presOf" srcId="{E25408B1-60A6-400F-8164-64787B627496}" destId="{D8298D33-C191-4CE5-B95B-5797F6857C29}" srcOrd="0" destOrd="0" presId="urn:microsoft.com/office/officeart/2005/8/layout/default"/>
    <dgm:cxn modelId="{5CB0C5E9-922A-4AD6-8049-D2FBC70ED91F}" type="presParOf" srcId="{AFD0D084-576D-4098-A9AC-0C5E23F28D7C}" destId="{73BCB7D9-98BE-4599-9111-7F5F7A4F36C3}" srcOrd="0" destOrd="0" presId="urn:microsoft.com/office/officeart/2005/8/layout/default"/>
    <dgm:cxn modelId="{9C138A9C-1DC3-4826-A5C8-E28EC93BC5E7}" type="presParOf" srcId="{AFD0D084-576D-4098-A9AC-0C5E23F28D7C}" destId="{51558EFE-E66C-46AA-9CA5-A8BE88324B94}" srcOrd="1" destOrd="0" presId="urn:microsoft.com/office/officeart/2005/8/layout/default"/>
    <dgm:cxn modelId="{EDF8FA3E-7E23-40C5-9C9B-BAA612F42EB9}" type="presParOf" srcId="{AFD0D084-576D-4098-A9AC-0C5E23F28D7C}" destId="{5A970421-4906-4A66-B5F4-9CFF30C34576}" srcOrd="2" destOrd="0" presId="urn:microsoft.com/office/officeart/2005/8/layout/default"/>
    <dgm:cxn modelId="{6515696F-5987-4989-A53F-CFBBAD1E0189}" type="presParOf" srcId="{AFD0D084-576D-4098-A9AC-0C5E23F28D7C}" destId="{CBD419DD-D476-4B2E-985F-3A20DC1EC92F}" srcOrd="3" destOrd="0" presId="urn:microsoft.com/office/officeart/2005/8/layout/default"/>
    <dgm:cxn modelId="{75FF24B6-DAC9-4E7C-866C-694DA0F030BC}" type="presParOf" srcId="{AFD0D084-576D-4098-A9AC-0C5E23F28D7C}" destId="{AD1C2F22-A9CB-46E4-BB2F-512C4456B2C9}" srcOrd="4" destOrd="0" presId="urn:microsoft.com/office/officeart/2005/8/layout/default"/>
    <dgm:cxn modelId="{E92F3019-BF29-41A3-8DE9-270D3C242044}" type="presParOf" srcId="{AFD0D084-576D-4098-A9AC-0C5E23F28D7C}" destId="{7A2C2A23-0B0A-46F1-B0E4-7ABDA6174C0F}" srcOrd="5" destOrd="0" presId="urn:microsoft.com/office/officeart/2005/8/layout/default"/>
    <dgm:cxn modelId="{802C549F-64FC-4179-8974-F3D58FF11474}" type="presParOf" srcId="{AFD0D084-576D-4098-A9AC-0C5E23F28D7C}" destId="{79661A41-6FFF-49BB-BC3D-20F1CDA298E0}" srcOrd="6" destOrd="0" presId="urn:microsoft.com/office/officeart/2005/8/layout/default"/>
    <dgm:cxn modelId="{2933F760-2C47-4101-AC8B-330334AB0E82}" type="presParOf" srcId="{AFD0D084-576D-4098-A9AC-0C5E23F28D7C}" destId="{482765A2-E410-4B1B-9EBE-7DDF72F5F3F1}" srcOrd="7" destOrd="0" presId="urn:microsoft.com/office/officeart/2005/8/layout/default"/>
    <dgm:cxn modelId="{8E3B4316-0CF5-45D2-83E9-1F5B8804ECEA}" type="presParOf" srcId="{AFD0D084-576D-4098-A9AC-0C5E23F28D7C}" destId="{12F0EF2D-D633-41F8-B9E2-3722793DD33B}" srcOrd="8" destOrd="0" presId="urn:microsoft.com/office/officeart/2005/8/layout/default"/>
    <dgm:cxn modelId="{6FEF74B2-C7D5-43D2-BBB6-8BC01C59573A}" type="presParOf" srcId="{AFD0D084-576D-4098-A9AC-0C5E23F28D7C}" destId="{3227151B-3431-4317-8D7E-13C8F07C0FB1}" srcOrd="9" destOrd="0" presId="urn:microsoft.com/office/officeart/2005/8/layout/default"/>
    <dgm:cxn modelId="{AD07F5BA-3EF2-4204-AE66-0ECEEA532637}" type="presParOf" srcId="{AFD0D084-576D-4098-A9AC-0C5E23F28D7C}" destId="{4AA0AAE1-C7B5-4803-AAC5-F028C878B36A}" srcOrd="10" destOrd="0" presId="urn:microsoft.com/office/officeart/2005/8/layout/default"/>
    <dgm:cxn modelId="{DA8A6A94-6B82-49FB-9AC9-355DACE2552E}" type="presParOf" srcId="{AFD0D084-576D-4098-A9AC-0C5E23F28D7C}" destId="{AD17581C-1C72-4D7D-8C97-6BFF13F4D188}" srcOrd="11" destOrd="0" presId="urn:microsoft.com/office/officeart/2005/8/layout/default"/>
    <dgm:cxn modelId="{18D72815-3010-49B5-B52D-ED18621C1D6B}" type="presParOf" srcId="{AFD0D084-576D-4098-A9AC-0C5E23F28D7C}" destId="{BBE666E4-E3D7-4638-9D4F-A245B928AA6D}" srcOrd="12" destOrd="0" presId="urn:microsoft.com/office/officeart/2005/8/layout/default"/>
    <dgm:cxn modelId="{01514DAA-E901-4F8C-A4E7-7A50E3D7F6A2}" type="presParOf" srcId="{AFD0D084-576D-4098-A9AC-0C5E23F28D7C}" destId="{9D401EA9-D4AF-4772-95EC-D922AF24BBA9}" srcOrd="13" destOrd="0" presId="urn:microsoft.com/office/officeart/2005/8/layout/default"/>
    <dgm:cxn modelId="{9AA43043-CC52-4EFB-9B97-6792BE63EA7C}" type="presParOf" srcId="{AFD0D084-576D-4098-A9AC-0C5E23F28D7C}" destId="{2418413B-A4CD-41E9-AAD2-129C16024FE5}" srcOrd="14" destOrd="0" presId="urn:microsoft.com/office/officeart/2005/8/layout/default"/>
    <dgm:cxn modelId="{5930C138-16A2-4651-B279-62CE68725BDA}" type="presParOf" srcId="{AFD0D084-576D-4098-A9AC-0C5E23F28D7C}" destId="{856A8B0D-E5C3-4B38-ADD3-60E9FB2A91EA}" srcOrd="15" destOrd="0" presId="urn:microsoft.com/office/officeart/2005/8/layout/default"/>
    <dgm:cxn modelId="{8BD03FD9-1230-43C5-A7E0-365772D20526}" type="presParOf" srcId="{AFD0D084-576D-4098-A9AC-0C5E23F28D7C}" destId="{D8298D33-C191-4CE5-B95B-5797F6857C29}" srcOrd="16" destOrd="0" presId="urn:microsoft.com/office/officeart/2005/8/layout/default"/>
    <dgm:cxn modelId="{BE3054E5-CAC8-4BD9-BE8A-F9D3B2942AEC}" type="presParOf" srcId="{AFD0D084-576D-4098-A9AC-0C5E23F28D7C}" destId="{F4CA43C9-6873-4EE3-8A7A-198230345C55}" srcOrd="17" destOrd="0" presId="urn:microsoft.com/office/officeart/2005/8/layout/default"/>
    <dgm:cxn modelId="{48987075-E8B7-4186-9313-CF9181920570}" type="presParOf" srcId="{AFD0D084-576D-4098-A9AC-0C5E23F28D7C}" destId="{37272CC9-B16F-4C7F-95D4-22BB2696F836}" srcOrd="18" destOrd="0" presId="urn:microsoft.com/office/officeart/2005/8/layout/default"/>
    <dgm:cxn modelId="{3858EEB0-DDDE-4BA2-BAA9-69F9A2FDA4A4}" type="presParOf" srcId="{AFD0D084-576D-4098-A9AC-0C5E23F28D7C}" destId="{DE400789-1B88-439F-A969-8F2318126347}" srcOrd="19" destOrd="0" presId="urn:microsoft.com/office/officeart/2005/8/layout/default"/>
    <dgm:cxn modelId="{6BE630CB-AC3B-4FA1-A609-85480C0F1A53}" type="presParOf" srcId="{AFD0D084-576D-4098-A9AC-0C5E23F28D7C}" destId="{6768BDA3-04CD-458A-9672-4999F082EEF9}" srcOrd="20" destOrd="0" presId="urn:microsoft.com/office/officeart/2005/8/layout/default"/>
    <dgm:cxn modelId="{8FC9B2DD-683D-486D-B6EA-9D30F2B6F647}" type="presParOf" srcId="{AFD0D084-576D-4098-A9AC-0C5E23F28D7C}" destId="{D946F5DA-0B71-42D2-9888-3B83A884F7D7}" srcOrd="21" destOrd="0" presId="urn:microsoft.com/office/officeart/2005/8/layout/default"/>
    <dgm:cxn modelId="{836B6B13-CF98-487C-956F-721D6CB95D01}" type="presParOf" srcId="{AFD0D084-576D-4098-A9AC-0C5E23F28D7C}" destId="{598CE36D-C7DC-4221-82E9-638C99BCD185}" srcOrd="22" destOrd="0" presId="urn:microsoft.com/office/officeart/2005/8/layout/default"/>
    <dgm:cxn modelId="{8C2FCE8F-22BC-40CE-9016-BBBFD651FA20}" type="presParOf" srcId="{AFD0D084-576D-4098-A9AC-0C5E23F28D7C}" destId="{9D441EE2-D102-4CFF-A161-9B961B38200A}" srcOrd="23" destOrd="0" presId="urn:microsoft.com/office/officeart/2005/8/layout/default"/>
    <dgm:cxn modelId="{1DF93581-7F61-4A48-A88F-AEF4F6939A45}" type="presParOf" srcId="{AFD0D084-576D-4098-A9AC-0C5E23F28D7C}" destId="{0B0204CC-8CCA-42E0-947E-112F33B54850}" srcOrd="24" destOrd="0" presId="urn:microsoft.com/office/officeart/2005/8/layout/default"/>
    <dgm:cxn modelId="{6005442F-9F91-43CF-9A8B-FD844A12CAB8}" type="presParOf" srcId="{AFD0D084-576D-4098-A9AC-0C5E23F28D7C}" destId="{C10748DF-B1B5-4D45-87B0-15EE0E5A06F1}" srcOrd="25" destOrd="0" presId="urn:microsoft.com/office/officeart/2005/8/layout/default"/>
    <dgm:cxn modelId="{5056A6E0-7921-45C6-80AE-731F64ADFB16}" type="presParOf" srcId="{AFD0D084-576D-4098-A9AC-0C5E23F28D7C}" destId="{0698D415-897F-43B4-99E3-48DF319F4578}" srcOrd="2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F0496-6F08-45E0-933C-970DE3224E84}">
      <dsp:nvSpPr>
        <dsp:cNvPr id="0" name=""/>
        <dsp:cNvSpPr/>
      </dsp:nvSpPr>
      <dsp:spPr>
        <a:xfrm rot="5400000">
          <a:off x="7321570" y="-3054773"/>
          <a:ext cx="997629" cy="7360362"/>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311150">
            <a:lnSpc>
              <a:spcPct val="90000"/>
            </a:lnSpc>
            <a:spcBef>
              <a:spcPct val="0"/>
            </a:spcBef>
            <a:spcAft>
              <a:spcPct val="15000"/>
            </a:spcAft>
            <a:buChar char="•"/>
          </a:pPr>
          <a:endParaRPr lang="en-US" sz="700" kern="1200" dirty="0"/>
        </a:p>
        <a:p>
          <a:pPr marL="114300" lvl="1" indent="-114300" algn="l" defTabSz="533400">
            <a:lnSpc>
              <a:spcPct val="90000"/>
            </a:lnSpc>
            <a:spcBef>
              <a:spcPct val="0"/>
            </a:spcBef>
            <a:spcAft>
              <a:spcPct val="15000"/>
            </a:spcAft>
            <a:buChar char="•"/>
          </a:pPr>
          <a:r>
            <a:rPr lang="en-US" sz="1200" kern="1200" dirty="0"/>
            <a:t>Academic level and achievement</a:t>
          </a:r>
        </a:p>
        <a:p>
          <a:pPr marL="114300" lvl="1" indent="-114300" algn="l" defTabSz="533400">
            <a:lnSpc>
              <a:spcPct val="90000"/>
            </a:lnSpc>
            <a:spcBef>
              <a:spcPct val="0"/>
            </a:spcBef>
            <a:spcAft>
              <a:spcPct val="15000"/>
            </a:spcAft>
            <a:buChar char="•"/>
          </a:pPr>
          <a:r>
            <a:rPr lang="en-US" sz="1200" kern="1200" dirty="0"/>
            <a:t>Learning and intellectual disabilities</a:t>
          </a:r>
        </a:p>
      </dsp:txBody>
      <dsp:txXfrm rot="-5400000">
        <a:off x="4140204" y="175293"/>
        <a:ext cx="7311662" cy="900229"/>
      </dsp:txXfrm>
    </dsp:sp>
    <dsp:sp modelId="{DE66A73A-16EB-4C2A-B308-3773B62DC934}">
      <dsp:nvSpPr>
        <dsp:cNvPr id="0" name=""/>
        <dsp:cNvSpPr/>
      </dsp:nvSpPr>
      <dsp:spPr>
        <a:xfrm>
          <a:off x="0" y="0"/>
          <a:ext cx="4140204" cy="1247037"/>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Psycho-Educational Evaluations</a:t>
          </a:r>
        </a:p>
      </dsp:txBody>
      <dsp:txXfrm>
        <a:off x="60875" y="60875"/>
        <a:ext cx="4018454" cy="1125287"/>
      </dsp:txXfrm>
    </dsp:sp>
    <dsp:sp modelId="{6D7E56DB-4100-42AF-8CE8-BA08709BA4DD}">
      <dsp:nvSpPr>
        <dsp:cNvPr id="0" name=""/>
        <dsp:cNvSpPr/>
      </dsp:nvSpPr>
      <dsp:spPr>
        <a:xfrm rot="5400000">
          <a:off x="7321570" y="-1745383"/>
          <a:ext cx="997629" cy="7360362"/>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Developmental disabilities (ASD, Intellectual Disability)</a:t>
          </a:r>
        </a:p>
        <a:p>
          <a:pPr marL="114300" lvl="1" indent="-114300" algn="l" defTabSz="533400">
            <a:lnSpc>
              <a:spcPct val="90000"/>
            </a:lnSpc>
            <a:spcBef>
              <a:spcPct val="0"/>
            </a:spcBef>
            <a:spcAft>
              <a:spcPct val="15000"/>
            </a:spcAft>
            <a:buChar char="•"/>
          </a:pPr>
          <a:r>
            <a:rPr lang="en-US" sz="1200" kern="1200" dirty="0"/>
            <a:t>Language skills</a:t>
          </a:r>
        </a:p>
        <a:p>
          <a:pPr marL="114300" lvl="1" indent="-114300" algn="l" defTabSz="533400">
            <a:lnSpc>
              <a:spcPct val="90000"/>
            </a:lnSpc>
            <a:spcBef>
              <a:spcPct val="0"/>
            </a:spcBef>
            <a:spcAft>
              <a:spcPct val="15000"/>
            </a:spcAft>
            <a:buChar char="•"/>
          </a:pPr>
          <a:r>
            <a:rPr lang="en-US" sz="1200" kern="1200" dirty="0"/>
            <a:t>Executive functioning</a:t>
          </a:r>
        </a:p>
        <a:p>
          <a:pPr marL="114300" lvl="1" indent="-114300" algn="l" defTabSz="533400">
            <a:lnSpc>
              <a:spcPct val="90000"/>
            </a:lnSpc>
            <a:spcBef>
              <a:spcPct val="0"/>
            </a:spcBef>
            <a:spcAft>
              <a:spcPct val="15000"/>
            </a:spcAft>
            <a:buChar char="•"/>
          </a:pPr>
          <a:r>
            <a:rPr lang="en-US" sz="1200" kern="1200" dirty="0"/>
            <a:t>Behavioral and emotional concerns</a:t>
          </a:r>
        </a:p>
        <a:p>
          <a:pPr marL="114300" lvl="1" indent="-114300" algn="l" defTabSz="533400">
            <a:lnSpc>
              <a:spcPct val="90000"/>
            </a:lnSpc>
            <a:spcBef>
              <a:spcPct val="0"/>
            </a:spcBef>
            <a:spcAft>
              <a:spcPct val="15000"/>
            </a:spcAft>
            <a:buChar char="•"/>
          </a:pPr>
          <a:r>
            <a:rPr lang="en-US" sz="1200" kern="1200" dirty="0"/>
            <a:t>Personality Disorders</a:t>
          </a:r>
        </a:p>
      </dsp:txBody>
      <dsp:txXfrm rot="-5400000">
        <a:off x="4140204" y="1484683"/>
        <a:ext cx="7311662" cy="900229"/>
      </dsp:txXfrm>
    </dsp:sp>
    <dsp:sp modelId="{AFB7D1E7-0044-4F36-AA0C-815BD9112F3B}">
      <dsp:nvSpPr>
        <dsp:cNvPr id="0" name=""/>
        <dsp:cNvSpPr/>
      </dsp:nvSpPr>
      <dsp:spPr>
        <a:xfrm>
          <a:off x="0" y="1311278"/>
          <a:ext cx="4140204" cy="1247037"/>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Psychological Evaluations</a:t>
          </a:r>
        </a:p>
      </dsp:txBody>
      <dsp:txXfrm>
        <a:off x="60875" y="1372153"/>
        <a:ext cx="4018454" cy="1125287"/>
      </dsp:txXfrm>
    </dsp:sp>
    <dsp:sp modelId="{82B4B10B-72A9-4646-AA4B-0954B4E1AA54}">
      <dsp:nvSpPr>
        <dsp:cNvPr id="0" name=""/>
        <dsp:cNvSpPr/>
      </dsp:nvSpPr>
      <dsp:spPr>
        <a:xfrm rot="5400000">
          <a:off x="7321570" y="-435994"/>
          <a:ext cx="997629" cy="7360362"/>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en-US" sz="1050" kern="1200" dirty="0"/>
            <a:t>Assessment of skills and abilities related to brain function</a:t>
          </a:r>
        </a:p>
        <a:p>
          <a:pPr marL="114300" lvl="2" indent="-57150" algn="l" defTabSz="466725">
            <a:lnSpc>
              <a:spcPct val="90000"/>
            </a:lnSpc>
            <a:spcBef>
              <a:spcPct val="0"/>
            </a:spcBef>
            <a:spcAft>
              <a:spcPct val="15000"/>
            </a:spcAft>
            <a:buFont typeface="Arial" panose="020B0604020202020204" pitchFamily="34" charset="0"/>
            <a:buChar char="•"/>
          </a:pPr>
          <a:r>
            <a:rPr lang="en-US" sz="1050" kern="1200" dirty="0"/>
            <a:t>Executive functioning		</a:t>
          </a:r>
        </a:p>
        <a:p>
          <a:pPr marL="114300" lvl="2" indent="-57150" algn="l" defTabSz="466725">
            <a:lnSpc>
              <a:spcPct val="90000"/>
            </a:lnSpc>
            <a:spcBef>
              <a:spcPct val="0"/>
            </a:spcBef>
            <a:spcAft>
              <a:spcPct val="15000"/>
            </a:spcAft>
            <a:buChar char="•"/>
          </a:pPr>
          <a:r>
            <a:rPr lang="en-US" sz="1050" kern="1200" dirty="0"/>
            <a:t>Memory</a:t>
          </a:r>
        </a:p>
        <a:p>
          <a:pPr marL="114300" lvl="2" indent="-57150" algn="l" defTabSz="466725">
            <a:lnSpc>
              <a:spcPct val="90000"/>
            </a:lnSpc>
            <a:spcBef>
              <a:spcPct val="0"/>
            </a:spcBef>
            <a:spcAft>
              <a:spcPct val="15000"/>
            </a:spcAft>
            <a:buChar char="•"/>
          </a:pPr>
          <a:r>
            <a:rPr lang="en-US" sz="1050" kern="1200" dirty="0"/>
            <a:t>Language</a:t>
          </a:r>
        </a:p>
        <a:p>
          <a:pPr marL="114300" lvl="2" indent="-57150" algn="l" defTabSz="466725">
            <a:lnSpc>
              <a:spcPct val="90000"/>
            </a:lnSpc>
            <a:spcBef>
              <a:spcPct val="0"/>
            </a:spcBef>
            <a:spcAft>
              <a:spcPct val="15000"/>
            </a:spcAft>
            <a:buChar char="•"/>
          </a:pPr>
          <a:r>
            <a:rPr lang="en-US" sz="1050" kern="1200" dirty="0"/>
            <a:t>IQ</a:t>
          </a:r>
        </a:p>
        <a:p>
          <a:pPr marL="114300" lvl="2" indent="-57150" algn="l" defTabSz="466725">
            <a:lnSpc>
              <a:spcPct val="90000"/>
            </a:lnSpc>
            <a:spcBef>
              <a:spcPct val="0"/>
            </a:spcBef>
            <a:spcAft>
              <a:spcPct val="15000"/>
            </a:spcAft>
            <a:buChar char="•"/>
          </a:pPr>
          <a:r>
            <a:rPr lang="en-US" sz="1050" kern="1200" dirty="0"/>
            <a:t>Visual-Spatial</a:t>
          </a:r>
        </a:p>
      </dsp:txBody>
      <dsp:txXfrm rot="-5400000">
        <a:off x="4140204" y="2794072"/>
        <a:ext cx="7311662" cy="900229"/>
      </dsp:txXfrm>
    </dsp:sp>
    <dsp:sp modelId="{7A3B0270-A40B-4480-91E3-EC74B050AA16}">
      <dsp:nvSpPr>
        <dsp:cNvPr id="0" name=""/>
        <dsp:cNvSpPr/>
      </dsp:nvSpPr>
      <dsp:spPr>
        <a:xfrm>
          <a:off x="0" y="2620668"/>
          <a:ext cx="4140204" cy="1247037"/>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Neuropsychological Evaluations</a:t>
          </a:r>
        </a:p>
      </dsp:txBody>
      <dsp:txXfrm>
        <a:off x="60875" y="2681543"/>
        <a:ext cx="4018454" cy="1125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CB7D9-98BE-4599-9111-7F5F7A4F36C3}">
      <dsp:nvSpPr>
        <dsp:cNvPr id="0" name=""/>
        <dsp:cNvSpPr/>
      </dsp:nvSpPr>
      <dsp:spPr>
        <a:xfrm>
          <a:off x="527015" y="253"/>
          <a:ext cx="1934543" cy="1160726"/>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Intellectual Disability</a:t>
          </a:r>
        </a:p>
      </dsp:txBody>
      <dsp:txXfrm>
        <a:off x="527015" y="253"/>
        <a:ext cx="1934543" cy="1160726"/>
      </dsp:txXfrm>
    </dsp:sp>
    <dsp:sp modelId="{5A970421-4906-4A66-B5F4-9CFF30C34576}">
      <dsp:nvSpPr>
        <dsp:cNvPr id="0" name=""/>
        <dsp:cNvSpPr/>
      </dsp:nvSpPr>
      <dsp:spPr>
        <a:xfrm>
          <a:off x="2655013" y="253"/>
          <a:ext cx="1934543" cy="1160726"/>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Hearing Impairment</a:t>
          </a:r>
        </a:p>
      </dsp:txBody>
      <dsp:txXfrm>
        <a:off x="2655013" y="253"/>
        <a:ext cx="1934543" cy="1160726"/>
      </dsp:txXfrm>
    </dsp:sp>
    <dsp:sp modelId="{AD1C2F22-A9CB-46E4-BB2F-512C4456B2C9}">
      <dsp:nvSpPr>
        <dsp:cNvPr id="0" name=""/>
        <dsp:cNvSpPr/>
      </dsp:nvSpPr>
      <dsp:spPr>
        <a:xfrm>
          <a:off x="4783011" y="253"/>
          <a:ext cx="1934543" cy="1160726"/>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Deafness</a:t>
          </a:r>
        </a:p>
      </dsp:txBody>
      <dsp:txXfrm>
        <a:off x="4783011" y="253"/>
        <a:ext cx="1934543" cy="1160726"/>
      </dsp:txXfrm>
    </dsp:sp>
    <dsp:sp modelId="{79661A41-6FFF-49BB-BC3D-20F1CDA298E0}">
      <dsp:nvSpPr>
        <dsp:cNvPr id="0" name=""/>
        <dsp:cNvSpPr/>
      </dsp:nvSpPr>
      <dsp:spPr>
        <a:xfrm>
          <a:off x="6911009" y="253"/>
          <a:ext cx="1934543" cy="1160726"/>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Speech or Language Impairment</a:t>
          </a:r>
        </a:p>
      </dsp:txBody>
      <dsp:txXfrm>
        <a:off x="6911009" y="253"/>
        <a:ext cx="1934543" cy="1160726"/>
      </dsp:txXfrm>
    </dsp:sp>
    <dsp:sp modelId="{12F0EF2D-D633-41F8-B9E2-3722793DD33B}">
      <dsp:nvSpPr>
        <dsp:cNvPr id="0" name=""/>
        <dsp:cNvSpPr/>
      </dsp:nvSpPr>
      <dsp:spPr>
        <a:xfrm>
          <a:off x="9039007" y="253"/>
          <a:ext cx="1934543" cy="1160726"/>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Visual Impairment</a:t>
          </a:r>
        </a:p>
      </dsp:txBody>
      <dsp:txXfrm>
        <a:off x="9039007" y="253"/>
        <a:ext cx="1934543" cy="1160726"/>
      </dsp:txXfrm>
    </dsp:sp>
    <dsp:sp modelId="{4AA0AAE1-C7B5-4803-AAC5-F028C878B36A}">
      <dsp:nvSpPr>
        <dsp:cNvPr id="0" name=""/>
        <dsp:cNvSpPr/>
      </dsp:nvSpPr>
      <dsp:spPr>
        <a:xfrm>
          <a:off x="527015" y="1354434"/>
          <a:ext cx="1934543" cy="1160726"/>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Emotional Disability</a:t>
          </a:r>
        </a:p>
      </dsp:txBody>
      <dsp:txXfrm>
        <a:off x="527015" y="1354434"/>
        <a:ext cx="1934543" cy="1160726"/>
      </dsp:txXfrm>
    </dsp:sp>
    <dsp:sp modelId="{BBE666E4-E3D7-4638-9D4F-A245B928AA6D}">
      <dsp:nvSpPr>
        <dsp:cNvPr id="0" name=""/>
        <dsp:cNvSpPr/>
      </dsp:nvSpPr>
      <dsp:spPr>
        <a:xfrm>
          <a:off x="2655013" y="1354434"/>
          <a:ext cx="1934543" cy="1160726"/>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Orthopedic Impairment</a:t>
          </a:r>
        </a:p>
      </dsp:txBody>
      <dsp:txXfrm>
        <a:off x="2655013" y="1354434"/>
        <a:ext cx="1934543" cy="1160726"/>
      </dsp:txXfrm>
    </dsp:sp>
    <dsp:sp modelId="{2418413B-A4CD-41E9-AAD2-129C16024FE5}">
      <dsp:nvSpPr>
        <dsp:cNvPr id="0" name=""/>
        <dsp:cNvSpPr/>
      </dsp:nvSpPr>
      <dsp:spPr>
        <a:xfrm>
          <a:off x="4783011" y="1354434"/>
          <a:ext cx="1934543" cy="1160726"/>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Other Health Impairment</a:t>
          </a:r>
        </a:p>
      </dsp:txBody>
      <dsp:txXfrm>
        <a:off x="4783011" y="1354434"/>
        <a:ext cx="1934543" cy="1160726"/>
      </dsp:txXfrm>
    </dsp:sp>
    <dsp:sp modelId="{D8298D33-C191-4CE5-B95B-5797F6857C29}">
      <dsp:nvSpPr>
        <dsp:cNvPr id="0" name=""/>
        <dsp:cNvSpPr/>
      </dsp:nvSpPr>
      <dsp:spPr>
        <a:xfrm>
          <a:off x="6911009" y="1354434"/>
          <a:ext cx="1934543" cy="1160726"/>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Specific Learning Disability</a:t>
          </a:r>
        </a:p>
      </dsp:txBody>
      <dsp:txXfrm>
        <a:off x="6911009" y="1354434"/>
        <a:ext cx="1934543" cy="1160726"/>
      </dsp:txXfrm>
    </dsp:sp>
    <dsp:sp modelId="{37272CC9-B16F-4C7F-95D4-22BB2696F836}">
      <dsp:nvSpPr>
        <dsp:cNvPr id="0" name=""/>
        <dsp:cNvSpPr/>
      </dsp:nvSpPr>
      <dsp:spPr>
        <a:xfrm>
          <a:off x="9039007" y="1354434"/>
          <a:ext cx="1934543" cy="1160726"/>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Multiple Disabilities</a:t>
          </a:r>
        </a:p>
      </dsp:txBody>
      <dsp:txXfrm>
        <a:off x="9039007" y="1354434"/>
        <a:ext cx="1934543" cy="1160726"/>
      </dsp:txXfrm>
    </dsp:sp>
    <dsp:sp modelId="{6768BDA3-04CD-458A-9672-4999F082EEF9}">
      <dsp:nvSpPr>
        <dsp:cNvPr id="0" name=""/>
        <dsp:cNvSpPr/>
      </dsp:nvSpPr>
      <dsp:spPr>
        <a:xfrm>
          <a:off x="1591014" y="2708614"/>
          <a:ext cx="1934543" cy="1160726"/>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Deaf-Blindness</a:t>
          </a:r>
        </a:p>
      </dsp:txBody>
      <dsp:txXfrm>
        <a:off x="1591014" y="2708614"/>
        <a:ext cx="1934543" cy="1160726"/>
      </dsp:txXfrm>
    </dsp:sp>
    <dsp:sp modelId="{598CE36D-C7DC-4221-82E9-638C99BCD185}">
      <dsp:nvSpPr>
        <dsp:cNvPr id="0" name=""/>
        <dsp:cNvSpPr/>
      </dsp:nvSpPr>
      <dsp:spPr>
        <a:xfrm>
          <a:off x="3719012" y="2708614"/>
          <a:ext cx="1934543" cy="1160726"/>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Traumatic Brain Injury</a:t>
          </a:r>
        </a:p>
      </dsp:txBody>
      <dsp:txXfrm>
        <a:off x="3719012" y="2708614"/>
        <a:ext cx="1934543" cy="1160726"/>
      </dsp:txXfrm>
    </dsp:sp>
    <dsp:sp modelId="{0B0204CC-8CCA-42E0-947E-112F33B54850}">
      <dsp:nvSpPr>
        <dsp:cNvPr id="0" name=""/>
        <dsp:cNvSpPr/>
      </dsp:nvSpPr>
      <dsp:spPr>
        <a:xfrm>
          <a:off x="5847010" y="2708614"/>
          <a:ext cx="1934543" cy="1160726"/>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Autism</a:t>
          </a:r>
        </a:p>
      </dsp:txBody>
      <dsp:txXfrm>
        <a:off x="5847010" y="2708614"/>
        <a:ext cx="1934543" cy="1160726"/>
      </dsp:txXfrm>
    </dsp:sp>
    <dsp:sp modelId="{0698D415-897F-43B4-99E3-48DF319F4578}">
      <dsp:nvSpPr>
        <dsp:cNvPr id="0" name=""/>
        <dsp:cNvSpPr/>
      </dsp:nvSpPr>
      <dsp:spPr>
        <a:xfrm>
          <a:off x="7975008" y="2708614"/>
          <a:ext cx="1934543" cy="1160726"/>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Developmental Delay</a:t>
          </a:r>
        </a:p>
      </dsp:txBody>
      <dsp:txXfrm>
        <a:off x="7975008" y="2708614"/>
        <a:ext cx="1934543" cy="116072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F181D3-C9E9-429E-874D-0CAC3B05F8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3880E79-D81F-40FF-9F49-C48C07C933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D4464B-BA72-400F-86AE-CF3971DB7D13}" type="datetimeFigureOut">
              <a:rPr lang="en-US" smtClean="0"/>
              <a:t>6/21/2022</a:t>
            </a:fld>
            <a:endParaRPr lang="en-US"/>
          </a:p>
        </p:txBody>
      </p:sp>
      <p:sp>
        <p:nvSpPr>
          <p:cNvPr id="4" name="Footer Placeholder 3">
            <a:extLst>
              <a:ext uri="{FF2B5EF4-FFF2-40B4-BE49-F238E27FC236}">
                <a16:creationId xmlns:a16="http://schemas.microsoft.com/office/drawing/2014/main" id="{BCEC0088-D454-48BD-9609-84E1C16BEF5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1F6D23C-3E25-442B-87A3-871366A099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8D6D88-B9F0-4699-83A5-140740144E1A}" type="slidenum">
              <a:rPr lang="en-US" smtClean="0"/>
              <a:t>‹#›</a:t>
            </a:fld>
            <a:endParaRPr lang="en-US"/>
          </a:p>
        </p:txBody>
      </p:sp>
    </p:spTree>
    <p:extLst>
      <p:ext uri="{BB962C8B-B14F-4D97-AF65-F5344CB8AC3E}">
        <p14:creationId xmlns:p14="http://schemas.microsoft.com/office/powerpoint/2010/main" val="4153559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BE5F71-F015-4BBB-A2DA-9B746064F79C}" type="datetimeFigureOut">
              <a:rPr lang="en-US" smtClean="0"/>
              <a:t>6/21/2022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27713-1F29-4EDB-A872-FD4C7AE3C741}" type="slidenum">
              <a:rPr lang="en-US" smtClean="0"/>
              <a:t>‹#›</a:t>
            </a:fld>
            <a:endParaRPr lang="en-US"/>
          </a:p>
        </p:txBody>
      </p:sp>
    </p:spTree>
    <p:extLst>
      <p:ext uri="{BB962C8B-B14F-4D97-AF65-F5344CB8AC3E}">
        <p14:creationId xmlns:p14="http://schemas.microsoft.com/office/powerpoint/2010/main" val="257461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1</a:t>
            </a:fld>
            <a:endParaRPr lang="en-US"/>
          </a:p>
        </p:txBody>
      </p:sp>
    </p:spTree>
    <p:extLst>
      <p:ext uri="{BB962C8B-B14F-4D97-AF65-F5344CB8AC3E}">
        <p14:creationId xmlns:p14="http://schemas.microsoft.com/office/powerpoint/2010/main" val="3257077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about Developmental Delay-only goes through age 7</a:t>
            </a:r>
          </a:p>
          <a:p>
            <a:endParaRPr lang="en-US" dirty="0"/>
          </a:p>
          <a:p>
            <a:r>
              <a:rPr lang="en-US" dirty="0"/>
              <a:t>http://marylandpublicschools.org/programs/Documents/Special-Ed/NonpublicSpEd/NTAP/IndividualPlacementDirections.pdf</a:t>
            </a:r>
          </a:p>
        </p:txBody>
      </p:sp>
      <p:sp>
        <p:nvSpPr>
          <p:cNvPr id="4" name="Slide Number Placeholder 3"/>
          <p:cNvSpPr>
            <a:spLocks noGrp="1"/>
          </p:cNvSpPr>
          <p:nvPr>
            <p:ph type="sldNum" sz="quarter" idx="5"/>
          </p:nvPr>
        </p:nvSpPr>
        <p:spPr/>
        <p:txBody>
          <a:bodyPr/>
          <a:lstStyle/>
          <a:p>
            <a:fld id="{84F27713-1F29-4EDB-A872-FD4C7AE3C741}" type="slidenum">
              <a:rPr lang="en-US" smtClean="0"/>
              <a:t>13</a:t>
            </a:fld>
            <a:endParaRPr lang="en-US"/>
          </a:p>
        </p:txBody>
      </p:sp>
    </p:spTree>
    <p:extLst>
      <p:ext uri="{BB962C8B-B14F-4D97-AF65-F5344CB8AC3E}">
        <p14:creationId xmlns:p14="http://schemas.microsoft.com/office/powerpoint/2010/main" val="229324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Typically they include detailed developmental, medical, social, and psychological history, test battery to examine, intellectual, academic, attention, executive functioning, language, and visuospatial skills. Also included standardized parent, teacher, and self-report (if appropriate) measures.</a:t>
            </a:r>
            <a:endParaRPr lang="en-US" dirty="0">
              <a:cs typeface="Calibri"/>
            </a:endParaRPr>
          </a:p>
          <a:p>
            <a:endParaRPr lang="en-US" dirty="0">
              <a:cs typeface="Calibri"/>
            </a:endParaRPr>
          </a:p>
          <a:p>
            <a:r>
              <a:rPr lang="en-US" dirty="0">
                <a:cs typeface="Calibri"/>
              </a:rPr>
              <a:t>SSI-Supplemental Security Income</a:t>
            </a:r>
          </a:p>
          <a:p>
            <a:endParaRPr lang="en-US" dirty="0">
              <a:cs typeface="Calibri"/>
            </a:endParaRPr>
          </a:p>
          <a:p>
            <a:r>
              <a:rPr lang="en-US" dirty="0">
                <a:cs typeface="Calibri"/>
              </a:rPr>
              <a:t>Focuses on child's learning, behavior, and mental health at home, school, and community settings.</a:t>
            </a:r>
          </a:p>
        </p:txBody>
      </p:sp>
      <p:sp>
        <p:nvSpPr>
          <p:cNvPr id="4" name="Slide Number Placeholder 3"/>
          <p:cNvSpPr>
            <a:spLocks noGrp="1"/>
          </p:cNvSpPr>
          <p:nvPr>
            <p:ph type="sldNum" sz="quarter" idx="5"/>
          </p:nvPr>
        </p:nvSpPr>
        <p:spPr/>
        <p:txBody>
          <a:bodyPr/>
          <a:lstStyle/>
          <a:p>
            <a:fld id="{84F27713-1F29-4EDB-A872-FD4C7AE3C741}" type="slidenum">
              <a:rPr lang="en-US" smtClean="0"/>
              <a:t>14</a:t>
            </a:fld>
            <a:endParaRPr lang="en-US"/>
          </a:p>
        </p:txBody>
      </p:sp>
    </p:spTree>
    <p:extLst>
      <p:ext uri="{BB962C8B-B14F-4D97-AF65-F5344CB8AC3E}">
        <p14:creationId xmlns:p14="http://schemas.microsoft.com/office/powerpoint/2010/main" val="1303638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Some components of </a:t>
            </a:r>
            <a:r>
              <a:rPr lang="en-US" dirty="0" err="1">
                <a:cs typeface="Calibri"/>
              </a:rPr>
              <a:t>neuropsych</a:t>
            </a:r>
            <a:r>
              <a:rPr lang="en-US" dirty="0">
                <a:cs typeface="Calibri"/>
              </a:rPr>
              <a:t> testing overlap with psychological testing, but these tests are more comprehensive and take longer to administer.</a:t>
            </a:r>
          </a:p>
          <a:p>
            <a:endParaRPr lang="en-US" dirty="0">
              <a:cs typeface="Calibri"/>
            </a:endParaRPr>
          </a:p>
          <a:p>
            <a:r>
              <a:rPr lang="en-US" dirty="0">
                <a:cs typeface="Calibri"/>
              </a:rPr>
              <a:t>Typically they include detailed developmental, medical, social, and psychological history, extensive test battery to examine, intellectual, academic, attention, executive </a:t>
            </a:r>
            <a:r>
              <a:rPr lang="en-US" dirty="0" err="1">
                <a:cs typeface="Calibri"/>
              </a:rPr>
              <a:t>funcitoning</a:t>
            </a:r>
            <a:r>
              <a:rPr lang="en-US" dirty="0">
                <a:cs typeface="Calibri"/>
              </a:rPr>
              <a:t>, language, visuospatial, </a:t>
            </a:r>
            <a:r>
              <a:rPr lang="en-US" dirty="0" err="1">
                <a:cs typeface="Calibri"/>
              </a:rPr>
              <a:t>visuocontsructional</a:t>
            </a:r>
            <a:r>
              <a:rPr lang="en-US" dirty="0">
                <a:cs typeface="Calibri"/>
              </a:rPr>
              <a:t>, memory and fine motor skills. Also included standardized parent, teacher, and self-report (if appropriate) measures.</a:t>
            </a:r>
          </a:p>
        </p:txBody>
      </p:sp>
      <p:sp>
        <p:nvSpPr>
          <p:cNvPr id="4" name="Slide Number Placeholder 3"/>
          <p:cNvSpPr>
            <a:spLocks noGrp="1"/>
          </p:cNvSpPr>
          <p:nvPr>
            <p:ph type="sldNum" sz="quarter" idx="5"/>
          </p:nvPr>
        </p:nvSpPr>
        <p:spPr/>
        <p:txBody>
          <a:bodyPr/>
          <a:lstStyle/>
          <a:p>
            <a:fld id="{84F27713-1F29-4EDB-A872-FD4C7AE3C741}" type="slidenum">
              <a:rPr lang="en-US" smtClean="0"/>
              <a:t>15</a:t>
            </a:fld>
            <a:endParaRPr lang="en-US"/>
          </a:p>
        </p:txBody>
      </p:sp>
    </p:spTree>
    <p:extLst>
      <p:ext uri="{BB962C8B-B14F-4D97-AF65-F5344CB8AC3E}">
        <p14:creationId xmlns:p14="http://schemas.microsoft.com/office/powerpoint/2010/main" val="2962281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Psycho-educational</a:t>
            </a:r>
          </a:p>
          <a:p>
            <a:r>
              <a:rPr lang="en-US" dirty="0">
                <a:cs typeface="Calibri"/>
              </a:rPr>
              <a:t>*appropriate when challenges only occur in academic settings or particular subjects</a:t>
            </a:r>
          </a:p>
          <a:p>
            <a:r>
              <a:rPr lang="en-US" dirty="0">
                <a:cs typeface="Calibri"/>
              </a:rPr>
              <a:t>Psychological</a:t>
            </a:r>
            <a:endParaRPr lang="en-US" dirty="0"/>
          </a:p>
          <a:p>
            <a:r>
              <a:rPr lang="en-US" dirty="0">
                <a:cs typeface="Calibri"/>
              </a:rPr>
              <a:t>*help when the cause of problems are less clear and occur in multiple settings</a:t>
            </a:r>
          </a:p>
          <a:p>
            <a:r>
              <a:rPr lang="en-US" dirty="0">
                <a:cs typeface="Calibri"/>
              </a:rPr>
              <a:t>Neuropsychological</a:t>
            </a:r>
          </a:p>
          <a:p>
            <a:r>
              <a:rPr lang="en-US" dirty="0">
                <a:cs typeface="Calibri"/>
              </a:rPr>
              <a:t>*warranted when there is a known medical</a:t>
            </a:r>
          </a:p>
          <a:p>
            <a:r>
              <a:rPr lang="en-US" dirty="0">
                <a:cs typeface="Calibri"/>
              </a:rPr>
              <a:t>*Insurance will typically only cover these evaluations if there is a history of some sort of medical/genetic disorder</a:t>
            </a:r>
          </a:p>
          <a:p>
            <a:r>
              <a:rPr lang="en-US" dirty="0">
                <a:cs typeface="Calibri"/>
              </a:rPr>
              <a:t>*Neuropsychological testing is not appropriate for patients who are not stable (e.g., active psychosis) b/c cognitive and other functioning can't be adequately assessed</a:t>
            </a:r>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16</a:t>
            </a:fld>
            <a:endParaRPr lang="en-US"/>
          </a:p>
        </p:txBody>
      </p:sp>
    </p:spTree>
    <p:extLst>
      <p:ext uri="{BB962C8B-B14F-4D97-AF65-F5344CB8AC3E}">
        <p14:creationId xmlns:p14="http://schemas.microsoft.com/office/powerpoint/2010/main" val="541606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18</a:t>
            </a:fld>
            <a:endParaRPr lang="en-US"/>
          </a:p>
        </p:txBody>
      </p:sp>
    </p:spTree>
    <p:extLst>
      <p:ext uri="{BB962C8B-B14F-4D97-AF65-F5344CB8AC3E}">
        <p14:creationId xmlns:p14="http://schemas.microsoft.com/office/powerpoint/2010/main" val="599408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20</a:t>
            </a:fld>
            <a:endParaRPr lang="en-US"/>
          </a:p>
        </p:txBody>
      </p:sp>
    </p:spTree>
    <p:extLst>
      <p:ext uri="{BB962C8B-B14F-4D97-AF65-F5344CB8AC3E}">
        <p14:creationId xmlns:p14="http://schemas.microsoft.com/office/powerpoint/2010/main" val="2274761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BIP: a proactive plan designed to address problem behaviors exhibited by a student in the educational setting through the use of positive behavioral interventions, strategies, and supports.</a:t>
            </a:r>
          </a:p>
          <a:p>
            <a:endParaRPr lang="en-US" dirty="0"/>
          </a:p>
          <a:p>
            <a:r>
              <a:rPr lang="en-US" dirty="0"/>
              <a:t>Functional Behavioral Assessment (FBA): The systematic process of gathering information to guide the development of an effective and efficient behavioral intervention plan for the problem behavior. An FBA includes the identification of the functions of the problem behavior for the student; a description of the problem behavior exhibited in the educational setting; and identification of environmental and other factors and settings that contribute to or predict the occurrence, nonoccurrence, and maintenance of the behavior over time.</a:t>
            </a:r>
          </a:p>
          <a:p>
            <a:r>
              <a:rPr lang="en-US" dirty="0"/>
              <a:t>Supplementary aids and services: electronic communication devices, preferential seating, use of a calculator, peer tutoring</a:t>
            </a:r>
          </a:p>
          <a:p>
            <a:endParaRPr lang="en-US" dirty="0"/>
          </a:p>
          <a:p>
            <a:r>
              <a:rPr lang="en-US" dirty="0"/>
              <a:t>Program modifications and supports: adapted assignments, specialized classroom seating, testing modifications, physical modifications of classroom, individual assistance</a:t>
            </a:r>
          </a:p>
        </p:txBody>
      </p:sp>
      <p:sp>
        <p:nvSpPr>
          <p:cNvPr id="4" name="Slide Number Placeholder 3"/>
          <p:cNvSpPr>
            <a:spLocks noGrp="1"/>
          </p:cNvSpPr>
          <p:nvPr>
            <p:ph type="sldNum" sz="quarter" idx="5"/>
          </p:nvPr>
        </p:nvSpPr>
        <p:spPr/>
        <p:txBody>
          <a:bodyPr/>
          <a:lstStyle/>
          <a:p>
            <a:fld id="{84F27713-1F29-4EDB-A872-FD4C7AE3C741}" type="slidenum">
              <a:rPr lang="en-US" smtClean="0"/>
              <a:t>24</a:t>
            </a:fld>
            <a:endParaRPr lang="en-US"/>
          </a:p>
        </p:txBody>
      </p:sp>
    </p:spTree>
    <p:extLst>
      <p:ext uri="{BB962C8B-B14F-4D97-AF65-F5344CB8AC3E}">
        <p14:creationId xmlns:p14="http://schemas.microsoft.com/office/powerpoint/2010/main" val="963621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25</a:t>
            </a:fld>
            <a:endParaRPr lang="en-US"/>
          </a:p>
        </p:txBody>
      </p:sp>
    </p:spTree>
    <p:extLst>
      <p:ext uri="{BB962C8B-B14F-4D97-AF65-F5344CB8AC3E}">
        <p14:creationId xmlns:p14="http://schemas.microsoft.com/office/powerpoint/2010/main" val="463715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Reevaluation</a:t>
            </a:r>
          </a:p>
          <a:p>
            <a:r>
              <a:rPr lang="en-US" dirty="0"/>
              <a:t>Purpose of reevaluation is to decide:</a:t>
            </a:r>
          </a:p>
          <a:p>
            <a:pPr marL="171450" indent="-171450">
              <a:buFont typeface="Arial" panose="020B0604020202020204" pitchFamily="34" charset="0"/>
              <a:buChar char="•"/>
            </a:pPr>
            <a:r>
              <a:rPr lang="en-US" dirty="0"/>
              <a:t>If your child continues to be a child with a disability</a:t>
            </a:r>
          </a:p>
          <a:p>
            <a:pPr marL="171450" indent="-171450">
              <a:buFont typeface="Arial" panose="020B0604020202020204" pitchFamily="34" charset="0"/>
              <a:buChar char="•"/>
            </a:pPr>
            <a:r>
              <a:rPr lang="en-US" dirty="0"/>
              <a:t>Your child’s educational needs and present levels of academic achievement and related developmental needs</a:t>
            </a:r>
          </a:p>
          <a:p>
            <a:pPr marL="171450" indent="-171450">
              <a:buFont typeface="Arial" panose="020B0604020202020204" pitchFamily="34" charset="0"/>
              <a:buChar char="•"/>
            </a:pPr>
            <a:r>
              <a:rPr lang="en-US" dirty="0"/>
              <a:t>Whether additions or modifications to special education services are needed to help your child meet the measurable annual goals to participate in the general curriculum</a:t>
            </a:r>
          </a:p>
          <a:p>
            <a:pPr marL="171450" indent="-171450">
              <a:buFont typeface="Arial" panose="020B0604020202020204" pitchFamily="34" charset="0"/>
              <a:buChar char="•"/>
            </a:pPr>
            <a:r>
              <a:rPr lang="en-US" dirty="0"/>
              <a:t>Whether your child continues to need special education services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 reevaluation may or may not require new tests. Your child’s IEP team is to reevaluate your child:</a:t>
            </a:r>
          </a:p>
          <a:p>
            <a:pPr marL="171450" indent="-171450">
              <a:buFont typeface="Arial" panose="020B0604020202020204" pitchFamily="34" charset="0"/>
              <a:buChar char="•"/>
            </a:pPr>
            <a:r>
              <a:rPr lang="en-US" dirty="0"/>
              <a:t>At least once every 3 years</a:t>
            </a:r>
          </a:p>
          <a:p>
            <a:pPr marL="171450" indent="-171450">
              <a:buFont typeface="Arial" panose="020B0604020202020204" pitchFamily="34" charset="0"/>
              <a:buChar char="•"/>
            </a:pPr>
            <a:r>
              <a:rPr lang="en-US" dirty="0"/>
              <a:t>If you or your child’s teacher asks for new tests; and</a:t>
            </a:r>
          </a:p>
          <a:p>
            <a:pPr marL="171450" indent="-171450">
              <a:buFont typeface="Arial" panose="020B0604020202020204" pitchFamily="34" charset="0"/>
              <a:buChar char="•"/>
            </a:pPr>
            <a:r>
              <a:rPr lang="en-US" dirty="0"/>
              <a:t>Before the IEP can determine your child no longer needs special education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 school is not required to give new individualized tests to your child:</a:t>
            </a:r>
          </a:p>
          <a:p>
            <a:pPr marL="171450" indent="-171450">
              <a:buFont typeface="Arial" panose="020B0604020202020204" pitchFamily="34" charset="0"/>
              <a:buChar char="•"/>
            </a:pPr>
            <a:r>
              <a:rPr lang="en-US" dirty="0"/>
              <a:t>Unless you ask for new tests</a:t>
            </a:r>
          </a:p>
          <a:p>
            <a:pPr marL="171450" indent="-171450">
              <a:buFont typeface="Arial" panose="020B0604020202020204" pitchFamily="34" charset="0"/>
              <a:buChar char="•"/>
            </a:pPr>
            <a:r>
              <a:rPr lang="en-US" dirty="0"/>
              <a:t>Before your child graduates from high school with a regular high school diploma: or</a:t>
            </a:r>
          </a:p>
          <a:p>
            <a:pPr marL="171450" indent="-171450">
              <a:buFont typeface="Arial" panose="020B0604020202020204" pitchFamily="34" charset="0"/>
              <a:buChar char="•"/>
            </a:pPr>
            <a:r>
              <a:rPr lang="en-US" dirty="0"/>
              <a:t>If no longer eligible for special education services</a:t>
            </a:r>
          </a:p>
        </p:txBody>
      </p:sp>
      <p:sp>
        <p:nvSpPr>
          <p:cNvPr id="4" name="Slide Number Placeholder 3"/>
          <p:cNvSpPr>
            <a:spLocks noGrp="1"/>
          </p:cNvSpPr>
          <p:nvPr>
            <p:ph type="sldNum" sz="quarter" idx="5"/>
          </p:nvPr>
        </p:nvSpPr>
        <p:spPr/>
        <p:txBody>
          <a:bodyPr/>
          <a:lstStyle/>
          <a:p>
            <a:fld id="{84F27713-1F29-4EDB-A872-FD4C7AE3C741}" type="slidenum">
              <a:rPr lang="en-US" smtClean="0"/>
              <a:t>26</a:t>
            </a:fld>
            <a:endParaRPr lang="en-US"/>
          </a:p>
        </p:txBody>
      </p:sp>
    </p:spTree>
    <p:extLst>
      <p:ext uri="{BB962C8B-B14F-4D97-AF65-F5344CB8AC3E}">
        <p14:creationId xmlns:p14="http://schemas.microsoft.com/office/powerpoint/2010/main" val="295218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28</a:t>
            </a:fld>
            <a:endParaRPr lang="en-US"/>
          </a:p>
        </p:txBody>
      </p:sp>
    </p:spTree>
    <p:extLst>
      <p:ext uri="{BB962C8B-B14F-4D97-AF65-F5344CB8AC3E}">
        <p14:creationId xmlns:p14="http://schemas.microsoft.com/office/powerpoint/2010/main" val="4257719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F27713-1F29-4EDB-A872-FD4C7AE3C7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601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29</a:t>
            </a:fld>
            <a:endParaRPr lang="en-US"/>
          </a:p>
        </p:txBody>
      </p:sp>
    </p:spTree>
    <p:extLst>
      <p:ext uri="{BB962C8B-B14F-4D97-AF65-F5344CB8AC3E}">
        <p14:creationId xmlns:p14="http://schemas.microsoft.com/office/powerpoint/2010/main" val="2836275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30</a:t>
            </a:fld>
            <a:endParaRPr lang="en-US"/>
          </a:p>
        </p:txBody>
      </p:sp>
    </p:spTree>
    <p:extLst>
      <p:ext uri="{BB962C8B-B14F-4D97-AF65-F5344CB8AC3E}">
        <p14:creationId xmlns:p14="http://schemas.microsoft.com/office/powerpoint/2010/main" val="832615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a copy of these slides</a:t>
            </a:r>
          </a:p>
        </p:txBody>
      </p:sp>
      <p:sp>
        <p:nvSpPr>
          <p:cNvPr id="4" name="Slide Number Placeholder 3"/>
          <p:cNvSpPr>
            <a:spLocks noGrp="1"/>
          </p:cNvSpPr>
          <p:nvPr>
            <p:ph type="sldNum" sz="quarter" idx="5"/>
          </p:nvPr>
        </p:nvSpPr>
        <p:spPr/>
        <p:txBody>
          <a:bodyPr/>
          <a:lstStyle/>
          <a:p>
            <a:fld id="{84F27713-1F29-4EDB-A872-FD4C7AE3C741}" type="slidenum">
              <a:rPr lang="en-US" smtClean="0"/>
              <a:t>31</a:t>
            </a:fld>
            <a:endParaRPr lang="en-US"/>
          </a:p>
        </p:txBody>
      </p:sp>
    </p:spTree>
    <p:extLst>
      <p:ext uri="{BB962C8B-B14F-4D97-AF65-F5344CB8AC3E}">
        <p14:creationId xmlns:p14="http://schemas.microsoft.com/office/powerpoint/2010/main" val="832615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3FF2D7-5857-4A2B-B56C-0827CD3DCE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06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5</a:t>
            </a:fld>
            <a:endParaRPr lang="en-US"/>
          </a:p>
        </p:txBody>
      </p:sp>
    </p:spTree>
    <p:extLst>
      <p:ext uri="{BB962C8B-B14F-4D97-AF65-F5344CB8AC3E}">
        <p14:creationId xmlns:p14="http://schemas.microsoft.com/office/powerpoint/2010/main" val="257709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7</a:t>
            </a:fld>
            <a:endParaRPr lang="en-US"/>
          </a:p>
        </p:txBody>
      </p:sp>
    </p:spTree>
    <p:extLst>
      <p:ext uri="{BB962C8B-B14F-4D97-AF65-F5344CB8AC3E}">
        <p14:creationId xmlns:p14="http://schemas.microsoft.com/office/powerpoint/2010/main" val="2035448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and why to refer patients for testing</a:t>
            </a:r>
          </a:p>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8</a:t>
            </a:fld>
            <a:endParaRPr lang="en-US"/>
          </a:p>
        </p:txBody>
      </p:sp>
    </p:spTree>
    <p:extLst>
      <p:ext uri="{BB962C8B-B14F-4D97-AF65-F5344CB8AC3E}">
        <p14:creationId xmlns:p14="http://schemas.microsoft.com/office/powerpoint/2010/main" val="3473396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It is important to remember that diagnoses cannot be made on a screener alone. If a screener is positive, it does not necessarily mean a child will receive a diagnosis, and the opposite can be true as well.</a:t>
            </a:r>
          </a:p>
          <a:p>
            <a:endParaRPr lang="en-US" sz="1100" dirty="0"/>
          </a:p>
          <a:p>
            <a:r>
              <a:rPr lang="en-US" sz="1100" dirty="0"/>
              <a:t>If a screener is negative, but the family or you still have concerns, refer for further evaluation.</a:t>
            </a:r>
          </a:p>
          <a:p>
            <a:endParaRPr lang="en-US" sz="1100" dirty="0"/>
          </a:p>
          <a:p>
            <a:r>
              <a:rPr lang="en-US" sz="1100" dirty="0"/>
              <a:t>A full psychological evaluation can then be administered to confirm or rule-out a diagnosis.</a:t>
            </a:r>
          </a:p>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10</a:t>
            </a:fld>
            <a:endParaRPr lang="en-US"/>
          </a:p>
        </p:txBody>
      </p:sp>
    </p:spTree>
    <p:extLst>
      <p:ext uri="{BB962C8B-B14F-4D97-AF65-F5344CB8AC3E}">
        <p14:creationId xmlns:p14="http://schemas.microsoft.com/office/powerpoint/2010/main" val="2555388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11</a:t>
            </a:fld>
            <a:endParaRPr lang="en-US"/>
          </a:p>
        </p:txBody>
      </p:sp>
    </p:spTree>
    <p:extLst>
      <p:ext uri="{BB962C8B-B14F-4D97-AF65-F5344CB8AC3E}">
        <p14:creationId xmlns:p14="http://schemas.microsoft.com/office/powerpoint/2010/main" val="4003036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Psycho-educational evaluations typically include a child's social history, intellectual abilities, basic academic skills, and psychological screening</a:t>
            </a:r>
          </a:p>
          <a:p>
            <a:endParaRPr lang="en-US" dirty="0">
              <a:cs typeface="Calibri"/>
            </a:endParaRPr>
          </a:p>
          <a:p>
            <a:r>
              <a:rPr lang="en-US" dirty="0">
                <a:cs typeface="Calibri"/>
              </a:rPr>
              <a:t>Sometimes not even an educational diagnosis is included, just used for the IEP classification</a:t>
            </a:r>
          </a:p>
          <a:p>
            <a:endParaRPr lang="en-US" dirty="0">
              <a:cs typeface="Calibri"/>
            </a:endParaRPr>
          </a:p>
          <a:p>
            <a:r>
              <a:rPr lang="en-US"/>
              <a:t>SSI-Supplemental Security Income</a:t>
            </a:r>
          </a:p>
        </p:txBody>
      </p:sp>
      <p:sp>
        <p:nvSpPr>
          <p:cNvPr id="4" name="Slide Number Placeholder 3"/>
          <p:cNvSpPr>
            <a:spLocks noGrp="1"/>
          </p:cNvSpPr>
          <p:nvPr>
            <p:ph type="sldNum" sz="quarter" idx="5"/>
          </p:nvPr>
        </p:nvSpPr>
        <p:spPr/>
        <p:txBody>
          <a:bodyPr/>
          <a:lstStyle/>
          <a:p>
            <a:fld id="{84F27713-1F29-4EDB-A872-FD4C7AE3C741}" type="slidenum">
              <a:rPr lang="en-US" smtClean="0"/>
              <a:t>12</a:t>
            </a:fld>
            <a:endParaRPr lang="en-US"/>
          </a:p>
        </p:txBody>
      </p:sp>
    </p:spTree>
    <p:extLst>
      <p:ext uri="{BB962C8B-B14F-4D97-AF65-F5344CB8AC3E}">
        <p14:creationId xmlns:p14="http://schemas.microsoft.com/office/powerpoint/2010/main" val="1983255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8" name="Rectangle 7"/>
          <p:cNvSpPr/>
          <p:nvPr/>
        </p:nvSpPr>
        <p:spPr>
          <a:xfrm rot="5400000">
            <a:off x="7065767" y="1527802"/>
            <a:ext cx="1927239" cy="7460705"/>
          </a:xfrm>
          <a:prstGeom prst="rect">
            <a:avLst/>
          </a:prstGeom>
          <a:solidFill>
            <a:schemeClr val="tx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7" name="Rectangle 6"/>
          <p:cNvSpPr/>
          <p:nvPr/>
        </p:nvSpPr>
        <p:spPr>
          <a:xfrm>
            <a:off x="397594" y="282945"/>
            <a:ext cx="11362145" cy="38762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818707" y="596830"/>
            <a:ext cx="10458893" cy="3255264"/>
          </a:xfrm>
        </p:spPr>
        <p:txBody>
          <a:bodyPr anchor="t">
            <a:normAutofit/>
          </a:bodyPr>
          <a:lstStyle>
            <a:lvl1pPr algn="l">
              <a:defRPr sz="6000" b="0" i="0" spc="-100" baseline="0">
                <a:solidFill>
                  <a:srgbClr val="FFFFFF"/>
                </a:solidFill>
              </a:defRPr>
            </a:lvl1pPr>
          </a:lstStyle>
          <a:p>
            <a:br>
              <a:rPr lang="en-US" dirty="0"/>
            </a:br>
            <a:r>
              <a:rPr lang="en-US" dirty="0"/>
              <a:t>Maryland BHIPP</a:t>
            </a:r>
            <a:br>
              <a:rPr lang="en-US" dirty="0"/>
            </a:br>
            <a:endParaRPr lang="en-US" dirty="0"/>
          </a:p>
        </p:txBody>
      </p:sp>
      <p:sp>
        <p:nvSpPr>
          <p:cNvPr id="3" name="Subtitle 2"/>
          <p:cNvSpPr>
            <a:spLocks noGrp="1"/>
          </p:cNvSpPr>
          <p:nvPr>
            <p:ph type="subTitle" idx="1" hasCustomPrompt="1"/>
          </p:nvPr>
        </p:nvSpPr>
        <p:spPr>
          <a:xfrm>
            <a:off x="4505325" y="4550734"/>
            <a:ext cx="4943475" cy="1392865"/>
          </a:xfrm>
        </p:spPr>
        <p:txBody>
          <a:bodyPr anchor="ctr">
            <a:normAutofit/>
          </a:bodyPr>
          <a:lstStyle>
            <a:lvl1pPr marL="0" indent="0" algn="l">
              <a:buNone/>
              <a:defRPr sz="2400" b="0" cap="none" spc="0" baseline="0">
                <a:solidFill>
                  <a:schemeClr val="bg1"/>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1-855-MD-BHIPP (632-4477)</a:t>
            </a:r>
          </a:p>
          <a:p>
            <a:r>
              <a:rPr lang="en-US" dirty="0"/>
              <a:t>www.mdbhipp.org</a:t>
            </a:r>
          </a:p>
        </p:txBody>
      </p:sp>
      <p:sp>
        <p:nvSpPr>
          <p:cNvPr id="4" name="Date Placeholder 3"/>
          <p:cNvSpPr>
            <a:spLocks noGrp="1"/>
          </p:cNvSpPr>
          <p:nvPr>
            <p:ph type="dt" sz="half" idx="10"/>
          </p:nvPr>
        </p:nvSpPr>
        <p:spPr/>
        <p:txBody>
          <a:bodyPr/>
          <a:lstStyle/>
          <a:p>
            <a:fld id="{3C352946-8834-419D-873E-83A2D53642A5}" type="datetimeFigureOut">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
        <p:nvSpPr>
          <p:cNvPr id="12" name="Media Placeholder 11">
            <a:extLst>
              <a:ext uri="{FF2B5EF4-FFF2-40B4-BE49-F238E27FC236}">
                <a16:creationId xmlns:a16="http://schemas.microsoft.com/office/drawing/2014/main" id="{26D3E6F9-57D3-4558-AA96-57463CB32C60}"/>
              </a:ext>
            </a:extLst>
          </p:cNvPr>
          <p:cNvSpPr>
            <a:spLocks noGrp="1"/>
          </p:cNvSpPr>
          <p:nvPr>
            <p:ph type="media" sz="quarter" idx="13"/>
          </p:nvPr>
        </p:nvSpPr>
        <p:spPr>
          <a:xfrm>
            <a:off x="413607" y="4294535"/>
            <a:ext cx="3623277" cy="1927963"/>
          </a:xfrm>
        </p:spPr>
        <p:txBody>
          <a:bodyPr/>
          <a:lstStyle/>
          <a:p>
            <a:r>
              <a:rPr lang="en-US"/>
              <a:t>Click icon to add media</a:t>
            </a:r>
            <a:endParaRPr lang="en-US" dirty="0"/>
          </a:p>
        </p:txBody>
      </p:sp>
      <p:pic>
        <p:nvPicPr>
          <p:cNvPr id="11" name="Picture 10">
            <a:extLst>
              <a:ext uri="{FF2B5EF4-FFF2-40B4-BE49-F238E27FC236}">
                <a16:creationId xmlns:a16="http://schemas.microsoft.com/office/drawing/2014/main" id="{BD6DD11F-E10B-42AB-8D9E-FBF01463E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310" y="4418698"/>
            <a:ext cx="3313870" cy="1656935"/>
          </a:xfrm>
          <a:prstGeom prst="rect">
            <a:avLst/>
          </a:prstGeom>
        </p:spPr>
      </p:pic>
    </p:spTree>
    <p:extLst>
      <p:ext uri="{BB962C8B-B14F-4D97-AF65-F5344CB8AC3E}">
        <p14:creationId xmlns:p14="http://schemas.microsoft.com/office/powerpoint/2010/main" val="62412003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57046" y="1494203"/>
            <a:ext cx="11500567" cy="386959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352946-8834-419D-873E-83A2D53642A5}" type="datetimeFigureOut">
              <a:rPr lang="en-US" smtClean="0"/>
              <a:t>6/21/2022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353280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1471352"/>
            <a:ext cx="2819400" cy="447224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1471353"/>
            <a:ext cx="7315200" cy="382385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352946-8834-419D-873E-83A2D53642A5}" type="datetimeFigureOut">
              <a:rPr lang="en-US" smtClean="0"/>
              <a:t>6/21/2022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351196147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352946-8834-419D-873E-83A2D53642A5}" type="datetimeFigureOut">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467758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A-Text Only">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6C9854-D825-1640-B9A7-F953F25311EC}"/>
              </a:ext>
            </a:extLst>
          </p:cNvPr>
          <p:cNvSpPr>
            <a:spLocks noGrp="1"/>
          </p:cNvSpPr>
          <p:nvPr>
            <p:ph type="body" sz="quarter" idx="10"/>
          </p:nvPr>
        </p:nvSpPr>
        <p:spPr>
          <a:xfrm>
            <a:off x="1004923" y="1101725"/>
            <a:ext cx="9676103" cy="5017721"/>
          </a:xfrm>
          <a:prstGeom prst="rect">
            <a:avLst/>
          </a:prstGeom>
        </p:spPr>
        <p:txBody>
          <a:bodyPr/>
          <a:lstStyle>
            <a:lvl1pPr marL="0" indent="0">
              <a:lnSpc>
                <a:spcPct val="110000"/>
              </a:lnSpc>
              <a:spcAft>
                <a:spcPts val="1200"/>
              </a:spcAft>
              <a:buNone/>
              <a:defRPr sz="1800">
                <a:solidFill>
                  <a:schemeClr val="tx1">
                    <a:lumMod val="50000"/>
                  </a:schemeClr>
                </a:solidFill>
                <a:latin typeface="Arial" panose="020B0604020202020204" pitchFamily="34" charset="0"/>
                <a:cs typeface="Arial" panose="020B0604020202020204" pitchFamily="34" charset="0"/>
              </a:defRPr>
            </a:lvl1pPr>
            <a:lvl2pPr>
              <a:lnSpc>
                <a:spcPct val="110000"/>
              </a:lnSpc>
              <a:spcAft>
                <a:spcPts val="1200"/>
              </a:spcAft>
              <a:defRPr sz="1600">
                <a:solidFill>
                  <a:schemeClr val="tx1">
                    <a:lumMod val="50000"/>
                  </a:schemeClr>
                </a:solidFill>
                <a:latin typeface="Arial" panose="020B0604020202020204" pitchFamily="34" charset="0"/>
                <a:cs typeface="Arial" panose="020B0604020202020204" pitchFamily="34" charset="0"/>
              </a:defRPr>
            </a:lvl2pPr>
            <a:lvl3pPr>
              <a:lnSpc>
                <a:spcPct val="110000"/>
              </a:lnSpc>
              <a:spcAft>
                <a:spcPts val="1200"/>
              </a:spcAft>
              <a:defRPr sz="1400">
                <a:solidFill>
                  <a:schemeClr val="tx1">
                    <a:lumMod val="50000"/>
                  </a:schemeClr>
                </a:solidFill>
                <a:latin typeface="Arial" panose="020B0604020202020204" pitchFamily="34" charset="0"/>
                <a:cs typeface="Arial" panose="020B0604020202020204" pitchFamily="34" charset="0"/>
              </a:defRPr>
            </a:lvl3pPr>
            <a:lvl4pPr>
              <a:lnSpc>
                <a:spcPct val="110000"/>
              </a:lnSpc>
              <a:spcAft>
                <a:spcPts val="1200"/>
              </a:spcAft>
              <a:defRPr sz="1200">
                <a:solidFill>
                  <a:schemeClr val="tx1">
                    <a:lumMod val="50000"/>
                  </a:schemeClr>
                </a:solidFill>
                <a:latin typeface="Arial" panose="020B0604020202020204" pitchFamily="34" charset="0"/>
                <a:cs typeface="Arial" panose="020B0604020202020204" pitchFamily="34" charset="0"/>
              </a:defRPr>
            </a:lvl4pPr>
            <a:lvl5pPr>
              <a:lnSpc>
                <a:spcPct val="110000"/>
              </a:lnSpc>
              <a:spcAft>
                <a:spcPts val="1200"/>
              </a:spcAft>
              <a:defRPr sz="1000">
                <a:solidFill>
                  <a:schemeClr val="tx1">
                    <a:lumMod val="50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E09AFF2A-AA69-5A4B-9E00-AA8F9340F18F}"/>
              </a:ext>
            </a:extLst>
          </p:cNvPr>
          <p:cNvSpPr>
            <a:spLocks noGrp="1"/>
          </p:cNvSpPr>
          <p:nvPr>
            <p:ph type="title"/>
          </p:nvPr>
        </p:nvSpPr>
        <p:spPr>
          <a:xfrm>
            <a:off x="1004923" y="281355"/>
            <a:ext cx="9676103"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Tree>
    <p:extLst>
      <p:ext uri="{BB962C8B-B14F-4D97-AF65-F5344CB8AC3E}">
        <p14:creationId xmlns:p14="http://schemas.microsoft.com/office/powerpoint/2010/main" val="1380906463"/>
      </p:ext>
    </p:extLst>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6/21/2022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
        <p:nvSpPr>
          <p:cNvPr id="6" name="Rectangle 5"/>
          <p:cNvSpPr/>
          <p:nvPr userDrawn="1"/>
        </p:nvSpPr>
        <p:spPr>
          <a:xfrm>
            <a:off x="375426" y="287383"/>
            <a:ext cx="11394208"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962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52946-8834-419D-873E-83A2D53642A5}" type="datetimeFigureOut">
              <a:rPr lang="en-US" smtClean="0"/>
              <a:t>6/21/2022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1D474C43-4828-4D61-9CE3-F878A80C0143}" type="slidenum">
              <a:rPr lang="en-US" smtClean="0"/>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0934" y="5408023"/>
            <a:ext cx="1158587" cy="1182825"/>
          </a:xfrm>
          <a:prstGeom prst="rect">
            <a:avLst/>
          </a:prstGeom>
        </p:spPr>
      </p:pic>
    </p:spTree>
    <p:extLst>
      <p:ext uri="{BB962C8B-B14F-4D97-AF65-F5344CB8AC3E}">
        <p14:creationId xmlns:p14="http://schemas.microsoft.com/office/powerpoint/2010/main" val="3961865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6/21/2022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3776056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352946-8834-419D-873E-83A2D53642A5}" type="datetimeFigureOut">
              <a:rPr lang="en-US" smtClean="0"/>
              <a:t>6/21/2022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
        <p:nvSpPr>
          <p:cNvPr id="6" name="Rectangle 5"/>
          <p:cNvSpPr/>
          <p:nvPr/>
        </p:nvSpPr>
        <p:spPr>
          <a:xfrm>
            <a:off x="375426" y="287383"/>
            <a:ext cx="11394208"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45A6F8-A3B7-465A-8467-4AF2535C30F6}"/>
              </a:ext>
            </a:extLst>
          </p:cNvPr>
          <p:cNvSpPr/>
          <p:nvPr userDrawn="1"/>
        </p:nvSpPr>
        <p:spPr>
          <a:xfrm>
            <a:off x="375426" y="287383"/>
            <a:ext cx="11394208"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001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352946-8834-419D-873E-83A2D53642A5}" type="datetimeFigureOut">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590009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232" y="1506266"/>
            <a:ext cx="73152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6232" y="5063282"/>
            <a:ext cx="73152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352946-8834-419D-873E-83A2D53642A5}" type="datetimeFigureOut">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382056730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75426" y="1474306"/>
            <a:ext cx="6740269" cy="4515013"/>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03621" y="1474307"/>
            <a:ext cx="4312953" cy="3155883"/>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C352946-8834-419D-873E-83A2D53642A5}" type="datetimeFigureOut">
              <a:rPr lang="en-US" smtClean="0"/>
              <a:t>6/21/2022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63637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75148" y="1380679"/>
            <a:ext cx="347472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93192" y="228901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1740" y="1380679"/>
            <a:ext cx="347472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81740" y="2338832"/>
            <a:ext cx="3474720" cy="3973545"/>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3C352946-8834-419D-873E-83A2D53642A5}" type="datetimeFigureOut">
              <a:rPr lang="en-US" smtClean="0"/>
              <a:t>6/21/2022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897297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6/21/2022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280976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5425" y="1500447"/>
            <a:ext cx="283464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867912" y="1512916"/>
            <a:ext cx="7902909" cy="3815542"/>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2924" y="3851686"/>
            <a:ext cx="2834640" cy="2341296"/>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C352946-8834-419D-873E-83A2D53642A5}" type="datetimeFigureOut">
              <a:rPr lang="en-US" smtClean="0"/>
              <a:t>6/21/2022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98821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5425" y="1376794"/>
            <a:ext cx="283464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12772" y="1487978"/>
            <a:ext cx="8028275" cy="3699165"/>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75425" y="3664798"/>
            <a:ext cx="283464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C352946-8834-419D-873E-83A2D53642A5}" type="datetimeFigureOut">
              <a:rPr lang="en-US" smtClean="0"/>
              <a:t>6/21/2022</a:t>
            </a:fld>
            <a:endParaRPr lang="en-US"/>
          </a:p>
        </p:txBody>
      </p:sp>
      <p:sp>
        <p:nvSpPr>
          <p:cNvPr id="9" name="Footer Placeholder 8"/>
          <p:cNvSpPr>
            <a:spLocks noGrp="1"/>
          </p:cNvSpPr>
          <p:nvPr>
            <p:ph type="ftr" sz="quarter" idx="11"/>
          </p:nvPr>
        </p:nvSpPr>
        <p:spPr>
          <a:xfrm>
            <a:off x="3499102" y="6356352"/>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815345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5551108" y="-4990077"/>
            <a:ext cx="1089785" cy="11500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2" name="Title Placeholder 1"/>
          <p:cNvSpPr>
            <a:spLocks noGrp="1"/>
          </p:cNvSpPr>
          <p:nvPr>
            <p:ph type="title"/>
          </p:nvPr>
        </p:nvSpPr>
        <p:spPr>
          <a:xfrm>
            <a:off x="630841" y="305554"/>
            <a:ext cx="10553627" cy="90930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5715" y="1463041"/>
            <a:ext cx="11500567" cy="38695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88777" y="6412006"/>
            <a:ext cx="1883668" cy="309470"/>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3C352946-8834-419D-873E-83A2D53642A5}" type="datetimeFigureOut">
              <a:rPr lang="en-US" smtClean="0"/>
              <a:t>6/21/2022</a:t>
            </a:fld>
            <a:endParaRPr lang="en-US"/>
          </a:p>
        </p:txBody>
      </p:sp>
      <p:sp>
        <p:nvSpPr>
          <p:cNvPr id="5" name="Footer Placeholder 4"/>
          <p:cNvSpPr>
            <a:spLocks noGrp="1"/>
          </p:cNvSpPr>
          <p:nvPr>
            <p:ph type="ftr" sz="quarter" idx="3"/>
          </p:nvPr>
        </p:nvSpPr>
        <p:spPr>
          <a:xfrm>
            <a:off x="3869268" y="6412006"/>
            <a:ext cx="5911517" cy="309470"/>
          </a:xfrm>
          <a:prstGeom prst="rect">
            <a:avLst/>
          </a:prstGeom>
        </p:spPr>
        <p:txBody>
          <a:bodyPr vert="horz" lIns="91440" tIns="45720" rIns="91440" bIns="45720" rtlCol="0" anchor="ctr"/>
          <a:lstStyle>
            <a:lvl1pPr algn="l">
              <a:defRPr sz="1800">
                <a:solidFill>
                  <a:schemeClr val="tx1"/>
                </a:solidFill>
              </a:defRPr>
            </a:lvl1pPr>
          </a:lstStyle>
          <a:p>
            <a:endParaRPr lang="en-US"/>
          </a:p>
        </p:txBody>
      </p:sp>
      <p:sp>
        <p:nvSpPr>
          <p:cNvPr id="6" name="Slide Number Placeholder 5"/>
          <p:cNvSpPr>
            <a:spLocks noGrp="1"/>
          </p:cNvSpPr>
          <p:nvPr>
            <p:ph type="sldNum" sz="quarter" idx="4"/>
          </p:nvPr>
        </p:nvSpPr>
        <p:spPr>
          <a:xfrm>
            <a:off x="375426" y="6412006"/>
            <a:ext cx="1154116" cy="309470"/>
          </a:xfrm>
          <a:prstGeom prst="rect">
            <a:avLst/>
          </a:prstGeom>
        </p:spPr>
        <p:txBody>
          <a:bodyPr vert="horz" lIns="91440" tIns="45720" rIns="91440" bIns="45720" rtlCol="0" anchor="ctr"/>
          <a:lstStyle>
            <a:lvl1pPr algn="r">
              <a:defRPr sz="1100" b="1">
                <a:solidFill>
                  <a:schemeClr val="accent1"/>
                </a:solidFill>
              </a:defRPr>
            </a:lvl1pPr>
          </a:lstStyle>
          <a:p>
            <a:fld id="{1D474C43-4828-4D61-9CE3-F878A80C0143}" type="slidenum">
              <a:rPr lang="en-US" smtClean="0"/>
              <a:t>‹#›</a:t>
            </a:fld>
            <a:endParaRPr lang="en-US"/>
          </a:p>
        </p:txBody>
      </p:sp>
      <p:pic>
        <p:nvPicPr>
          <p:cNvPr id="9" name="Picture 8">
            <a:extLst>
              <a:ext uri="{FF2B5EF4-FFF2-40B4-BE49-F238E27FC236}">
                <a16:creationId xmlns:a16="http://schemas.microsoft.com/office/drawing/2014/main" id="{D56B457A-4BDE-4814-B81C-F2BDBAD80550}"/>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9769169" y="5620201"/>
            <a:ext cx="2202549" cy="1101275"/>
          </a:xfrm>
          <a:prstGeom prst="rect">
            <a:avLst/>
          </a:prstGeom>
        </p:spPr>
      </p:pic>
    </p:spTree>
    <p:extLst>
      <p:ext uri="{BB962C8B-B14F-4D97-AF65-F5344CB8AC3E}">
        <p14:creationId xmlns:p14="http://schemas.microsoft.com/office/powerpoint/2010/main" val="37226011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685" r:id="rId14"/>
    <p:sldLayoutId id="2147483678" r:id="rId15"/>
    <p:sldLayoutId id="2147483686" r:id="rId16"/>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localwiki.org/arlington-heights/Clearbrook_-_Early_Intervention_Services;__Referral_Service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health.maryland.gov/mmcp/epsdt/healthykids/AddendumSection5/Sec_5_Adden_Local_Infants_Toddlers_2009.pdf" TargetMode="External"/><Relationship Id="rId2" Type="http://schemas.openxmlformats.org/officeDocument/2006/relationships/hyperlink" Target="https://referral.mditp.org/Referral.html"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nam02.safelinks.protection.outlook.com/?url=http%3A%2F%2Fwww.hrsa.gov%2F&amp;data=02%7C01%7Cjwill218%40jhu.edu%7C61e8a63f8f2d4d3007d608d82e781ebc%7C9fa4f438b1e6473b803f86f8aedf0dec%7C0%7C0%7C637310441043761056&amp;sdata=8wy%2B5rHqwU4ZsIebiR%2BqzT8Ro8XW9NbP0cBGLBQr0wQ%3D&amp;reserved=0" TargetMode="Externa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mdbhipp.org/covid-19-resources.html"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hyperlink" Target="https://twitter.com/MDBHIPP"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www.facebook.com/MDBHIPP/" TargetMode="External"/><Relationship Id="rId5" Type="http://schemas.openxmlformats.org/officeDocument/2006/relationships/hyperlink" Target="https://mdbhipp.org/contact.html" TargetMode="External"/><Relationship Id="rId4" Type="http://schemas.openxmlformats.org/officeDocument/2006/relationships/hyperlink" Target="http://www.mdbhipp.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4092" y="438912"/>
            <a:ext cx="10188292" cy="3734504"/>
          </a:xfrm>
        </p:spPr>
        <p:txBody>
          <a:bodyPr anchor="ctr">
            <a:noAutofit/>
          </a:bodyPr>
          <a:lstStyle/>
          <a:p>
            <a:pPr lvl="0">
              <a:spcBef>
                <a:spcPts val="1200"/>
              </a:spcBef>
              <a:buClr>
                <a:srgbClr val="C00000"/>
              </a:buClr>
            </a:pPr>
            <a:r>
              <a:rPr lang="en-US" sz="3600" b="1" dirty="0"/>
              <a:t>Maryland Behavioral Health Integration in Pediatric Primary Care (MD BHIPP)</a:t>
            </a:r>
            <a:br>
              <a:rPr lang="en-US" sz="3600" b="1" dirty="0"/>
            </a:br>
            <a:r>
              <a:rPr lang="en-US" sz="2800" i="1" dirty="0"/>
              <a:t>Tuesday, June 21</a:t>
            </a:r>
            <a:r>
              <a:rPr lang="en-US" sz="2800" i="1" baseline="30000" dirty="0"/>
              <a:t>st</a:t>
            </a:r>
            <a:r>
              <a:rPr lang="en-US" sz="2800" i="1" dirty="0"/>
              <a:t>, 2022</a:t>
            </a:r>
            <a:br>
              <a:rPr lang="en-US" sz="3600" dirty="0"/>
            </a:br>
            <a:br>
              <a:rPr lang="en-US" sz="3600" dirty="0"/>
            </a:br>
            <a:r>
              <a:rPr lang="en-US" sz="3600" dirty="0"/>
              <a:t>Types of Mental Health Evaluations and When to Recommend Them</a:t>
            </a:r>
            <a:br>
              <a:rPr lang="en-US" sz="2800" b="1" spc="0" dirty="0">
                <a:ea typeface="+mn-ea"/>
                <a:cs typeface="+mn-cs"/>
              </a:rPr>
            </a:br>
            <a:br>
              <a:rPr lang="en-US" sz="2800" b="1" spc="0" dirty="0">
                <a:ea typeface="+mn-ea"/>
                <a:cs typeface="+mn-cs"/>
              </a:rPr>
            </a:br>
            <a:r>
              <a:rPr lang="en-US" sz="2800" spc="0" dirty="0">
                <a:ea typeface="+mn-ea"/>
                <a:cs typeface="+mn-cs"/>
              </a:rPr>
              <a:t>Antonia Girard, PsyD, BCBA, LBA</a:t>
            </a:r>
            <a:br>
              <a:rPr lang="en-US" sz="2800" spc="0" dirty="0">
                <a:ea typeface="+mn-ea"/>
                <a:cs typeface="+mn-cs"/>
              </a:rPr>
            </a:br>
            <a:endParaRPr lang="en-US" sz="2800" dirty="0"/>
          </a:p>
        </p:txBody>
      </p:sp>
      <p:sp>
        <p:nvSpPr>
          <p:cNvPr id="8" name="Subtitle 2">
            <a:extLst>
              <a:ext uri="{FF2B5EF4-FFF2-40B4-BE49-F238E27FC236}">
                <a16:creationId xmlns:a16="http://schemas.microsoft.com/office/drawing/2014/main" id="{ABF2F6BB-DD36-4052-B708-8F82A47F01F1}"/>
              </a:ext>
            </a:extLst>
          </p:cNvPr>
          <p:cNvSpPr>
            <a:spLocks noGrp="1"/>
          </p:cNvSpPr>
          <p:nvPr>
            <p:ph type="subTitle" idx="1"/>
          </p:nvPr>
        </p:nvSpPr>
        <p:spPr>
          <a:xfrm>
            <a:off x="4478215" y="4384431"/>
            <a:ext cx="7311011" cy="1909278"/>
          </a:xfrm>
        </p:spPr>
        <p:txBody>
          <a:bodyPr>
            <a:normAutofit fontScale="92500"/>
          </a:bodyPr>
          <a:lstStyle/>
          <a:p>
            <a:r>
              <a:rPr lang="en-US" dirty="0"/>
              <a:t>Maryland BHIPP Resilience Break Presentation</a:t>
            </a:r>
          </a:p>
          <a:p>
            <a:r>
              <a:rPr lang="en-US" dirty="0"/>
              <a:t>855-MD-BHIPP (632-4477)</a:t>
            </a:r>
          </a:p>
          <a:p>
            <a:r>
              <a:rPr lang="en-US" dirty="0"/>
              <a:t>www.mdbhipp.org</a:t>
            </a:r>
          </a:p>
          <a:p>
            <a:r>
              <a:rPr lang="en-US" dirty="0"/>
              <a:t>Follow us on Facebook, LinkedIn, and Twitter! @MDBHIPP</a:t>
            </a:r>
          </a:p>
        </p:txBody>
      </p:sp>
    </p:spTree>
    <p:extLst>
      <p:ext uri="{BB962C8B-B14F-4D97-AF65-F5344CB8AC3E}">
        <p14:creationId xmlns:p14="http://schemas.microsoft.com/office/powerpoint/2010/main" val="2110268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EAEDD-EFC1-409C-813F-2FFDEB0AFB99}"/>
              </a:ext>
            </a:extLst>
          </p:cNvPr>
          <p:cNvSpPr>
            <a:spLocks noGrp="1"/>
          </p:cNvSpPr>
          <p:nvPr>
            <p:ph type="title"/>
          </p:nvPr>
        </p:nvSpPr>
        <p:spPr/>
        <p:txBody>
          <a:bodyPr/>
          <a:lstStyle/>
          <a:p>
            <a:r>
              <a:rPr lang="en-US" dirty="0"/>
              <a:t>Screening and Assessment</a:t>
            </a:r>
          </a:p>
        </p:txBody>
      </p:sp>
      <p:sp>
        <p:nvSpPr>
          <p:cNvPr id="3" name="Content Placeholder 2">
            <a:extLst>
              <a:ext uri="{FF2B5EF4-FFF2-40B4-BE49-F238E27FC236}">
                <a16:creationId xmlns:a16="http://schemas.microsoft.com/office/drawing/2014/main" id="{30C281F6-297C-4C97-A92E-697DE7CE9015}"/>
              </a:ext>
            </a:extLst>
          </p:cNvPr>
          <p:cNvSpPr>
            <a:spLocks noGrp="1"/>
          </p:cNvSpPr>
          <p:nvPr>
            <p:ph idx="1"/>
          </p:nvPr>
        </p:nvSpPr>
        <p:spPr>
          <a:xfrm>
            <a:off x="345715" y="1301262"/>
            <a:ext cx="11500567" cy="6224953"/>
          </a:xfrm>
        </p:spPr>
        <p:txBody>
          <a:bodyPr>
            <a:normAutofit/>
          </a:bodyPr>
          <a:lstStyle/>
          <a:p>
            <a:r>
              <a:rPr lang="en-US" sz="2600" dirty="0"/>
              <a:t>If screener is positive, does not mean child will receive a diagnosis</a:t>
            </a:r>
          </a:p>
          <a:p>
            <a:r>
              <a:rPr lang="en-US" sz="2600" dirty="0"/>
              <a:t>If screens normally, but still have worries, refer for further evaluation</a:t>
            </a:r>
          </a:p>
          <a:p>
            <a:r>
              <a:rPr lang="en-US" sz="2600" dirty="0"/>
              <a:t>A full evaluation is needed for diagnosis</a:t>
            </a:r>
          </a:p>
          <a:p>
            <a:pPr lvl="1"/>
            <a:r>
              <a:rPr lang="en-US" sz="2400" dirty="0"/>
              <a:t>Observation</a:t>
            </a:r>
          </a:p>
          <a:p>
            <a:pPr lvl="1"/>
            <a:r>
              <a:rPr lang="en-US" sz="2400" dirty="0"/>
              <a:t>Detailed history </a:t>
            </a:r>
          </a:p>
          <a:p>
            <a:pPr lvl="1"/>
            <a:r>
              <a:rPr lang="en-US" sz="2400" dirty="0"/>
              <a:t>Test administration</a:t>
            </a:r>
          </a:p>
          <a:p>
            <a:pPr marL="0" indent="0">
              <a:buNone/>
            </a:pPr>
            <a:endParaRPr lang="en-US" sz="2400" dirty="0"/>
          </a:p>
          <a:p>
            <a:endParaRPr lang="en-US" sz="2400" dirty="0"/>
          </a:p>
        </p:txBody>
      </p:sp>
    </p:spTree>
    <p:extLst>
      <p:ext uri="{BB962C8B-B14F-4D97-AF65-F5344CB8AC3E}">
        <p14:creationId xmlns:p14="http://schemas.microsoft.com/office/powerpoint/2010/main" val="1797375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A7C61-E0FE-4D18-9210-1EA001CF36AD}"/>
              </a:ext>
            </a:extLst>
          </p:cNvPr>
          <p:cNvSpPr>
            <a:spLocks noGrp="1"/>
          </p:cNvSpPr>
          <p:nvPr>
            <p:ph type="title"/>
          </p:nvPr>
        </p:nvSpPr>
        <p:spPr/>
        <p:txBody>
          <a:bodyPr/>
          <a:lstStyle/>
          <a:p>
            <a:r>
              <a:rPr lang="en-US" dirty="0"/>
              <a:t>Types of Evaluations</a:t>
            </a:r>
          </a:p>
        </p:txBody>
      </p:sp>
      <p:graphicFrame>
        <p:nvGraphicFramePr>
          <p:cNvPr id="8" name="Content Placeholder 7">
            <a:extLst>
              <a:ext uri="{FF2B5EF4-FFF2-40B4-BE49-F238E27FC236}">
                <a16:creationId xmlns:a16="http://schemas.microsoft.com/office/drawing/2014/main" id="{1DDF0EBB-5886-49E9-82CB-0DD68CE18D1A}"/>
              </a:ext>
            </a:extLst>
          </p:cNvPr>
          <p:cNvGraphicFramePr>
            <a:graphicFrameLocks noGrp="1"/>
          </p:cNvGraphicFramePr>
          <p:nvPr>
            <p:ph idx="1"/>
            <p:extLst>
              <p:ext uri="{D42A27DB-BD31-4B8C-83A1-F6EECF244321}">
                <p14:modId xmlns:p14="http://schemas.microsoft.com/office/powerpoint/2010/main" val="4124493299"/>
              </p:ext>
            </p:extLst>
          </p:nvPr>
        </p:nvGraphicFramePr>
        <p:xfrm>
          <a:off x="345715" y="1463041"/>
          <a:ext cx="11500567" cy="3869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3589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9437A-51C3-46FF-91F8-F95607C6B91C}"/>
              </a:ext>
            </a:extLst>
          </p:cNvPr>
          <p:cNvSpPr>
            <a:spLocks noGrp="1"/>
          </p:cNvSpPr>
          <p:nvPr>
            <p:ph type="title"/>
          </p:nvPr>
        </p:nvSpPr>
        <p:spPr>
          <a:xfrm>
            <a:off x="630841" y="305554"/>
            <a:ext cx="10553627" cy="909304"/>
          </a:xfrm>
        </p:spPr>
        <p:txBody>
          <a:bodyPr anchor="ctr">
            <a:normAutofit/>
          </a:bodyPr>
          <a:lstStyle/>
          <a:p>
            <a:r>
              <a:rPr lang="en-US" dirty="0"/>
              <a:t>Psycho-Educational Evaluations</a:t>
            </a:r>
          </a:p>
        </p:txBody>
      </p:sp>
      <p:sp>
        <p:nvSpPr>
          <p:cNvPr id="3" name="Content Placeholder 2">
            <a:extLst>
              <a:ext uri="{FF2B5EF4-FFF2-40B4-BE49-F238E27FC236}">
                <a16:creationId xmlns:a16="http://schemas.microsoft.com/office/drawing/2014/main" id="{3CD645C7-F500-4858-81ED-4B5236D51348}"/>
              </a:ext>
            </a:extLst>
          </p:cNvPr>
          <p:cNvSpPr>
            <a:spLocks noGrp="1"/>
          </p:cNvSpPr>
          <p:nvPr>
            <p:ph sz="half" idx="1"/>
          </p:nvPr>
        </p:nvSpPr>
        <p:spPr>
          <a:xfrm>
            <a:off x="375426" y="1474306"/>
            <a:ext cx="6740269" cy="4515013"/>
          </a:xfrm>
        </p:spPr>
        <p:txBody>
          <a:bodyPr anchor="ctr">
            <a:normAutofit/>
          </a:bodyPr>
          <a:lstStyle/>
          <a:p>
            <a:r>
              <a:rPr lang="en-US"/>
              <a:t>Administered by school psychologists (either doctoral degree or master's + graduate certificate)</a:t>
            </a:r>
            <a:endParaRPr lang="en-US" dirty="0"/>
          </a:p>
          <a:p>
            <a:r>
              <a:rPr lang="en-US" dirty="0"/>
              <a:t>Typical measures include:</a:t>
            </a:r>
          </a:p>
          <a:p>
            <a:pPr lvl="1"/>
            <a:r>
              <a:rPr lang="en-US" sz="1900"/>
              <a:t>IQ test</a:t>
            </a:r>
          </a:p>
          <a:p>
            <a:pPr lvl="1"/>
            <a:r>
              <a:rPr lang="en-US" sz="1900"/>
              <a:t>Achievement test</a:t>
            </a:r>
          </a:p>
          <a:p>
            <a:pPr lvl="1"/>
            <a:r>
              <a:rPr lang="en-US" sz="1900"/>
              <a:t>Behavior rating scales completed by parents &amp; teachers</a:t>
            </a:r>
          </a:p>
          <a:p>
            <a:r>
              <a:rPr lang="en-US" dirty="0"/>
              <a:t>Testing results in an EDUCATIONAL diagnosis</a:t>
            </a:r>
          </a:p>
          <a:p>
            <a:pPr lvl="1"/>
            <a:r>
              <a:rPr lang="en-US" sz="1900"/>
              <a:t>This is different than a MEDICAL diagnosis</a:t>
            </a:r>
          </a:p>
          <a:p>
            <a:pPr lvl="1"/>
            <a:r>
              <a:rPr lang="en-US" sz="1900"/>
              <a:t>Used to inform IEP coding and school accommodations</a:t>
            </a:r>
          </a:p>
          <a:p>
            <a:pPr lvl="1"/>
            <a:r>
              <a:rPr lang="en-US" sz="1900"/>
              <a:t>Qualifies for SSI benefits with intellectual disability, learning disabilities, and borderline intellectual functioning </a:t>
            </a:r>
            <a:r>
              <a:rPr lang="en-US" sz="1900" b="1"/>
              <a:t>ONLY</a:t>
            </a:r>
          </a:p>
          <a:p>
            <a:pPr lvl="1"/>
            <a:endParaRPr lang="en-US" sz="1900"/>
          </a:p>
          <a:p>
            <a:endParaRPr lang="en-US" dirty="0"/>
          </a:p>
        </p:txBody>
      </p:sp>
      <p:pic>
        <p:nvPicPr>
          <p:cNvPr id="4" name="Picture 4" descr="Exterior of an elementary school">
            <a:extLst>
              <a:ext uri="{FF2B5EF4-FFF2-40B4-BE49-F238E27FC236}">
                <a16:creationId xmlns:a16="http://schemas.microsoft.com/office/drawing/2014/main" id="{01769890-4261-5A95-A222-661C2B171796}"/>
              </a:ext>
            </a:extLst>
          </p:cNvPr>
          <p:cNvPicPr>
            <a:picLocks noChangeAspect="1"/>
          </p:cNvPicPr>
          <p:nvPr/>
        </p:nvPicPr>
        <p:blipFill rotWithShape="1">
          <a:blip r:embed="rId3"/>
          <a:srcRect l="6807" r="3340" b="4"/>
          <a:stretch/>
        </p:blipFill>
        <p:spPr>
          <a:xfrm>
            <a:off x="7503621" y="1474307"/>
            <a:ext cx="4312953" cy="3155883"/>
          </a:xfrm>
          <a:prstGeom prst="rect">
            <a:avLst/>
          </a:prstGeom>
          <a:noFill/>
        </p:spPr>
      </p:pic>
    </p:spTree>
    <p:extLst>
      <p:ext uri="{BB962C8B-B14F-4D97-AF65-F5344CB8AC3E}">
        <p14:creationId xmlns:p14="http://schemas.microsoft.com/office/powerpoint/2010/main" val="858725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A6C42-CD00-421F-BC76-B7B677F72178}"/>
              </a:ext>
            </a:extLst>
          </p:cNvPr>
          <p:cNvSpPr>
            <a:spLocks noGrp="1"/>
          </p:cNvSpPr>
          <p:nvPr>
            <p:ph type="title"/>
          </p:nvPr>
        </p:nvSpPr>
        <p:spPr>
          <a:xfrm>
            <a:off x="630841" y="305554"/>
            <a:ext cx="10553627" cy="909304"/>
          </a:xfrm>
        </p:spPr>
        <p:txBody>
          <a:bodyPr anchor="ctr">
            <a:normAutofit/>
          </a:bodyPr>
          <a:lstStyle/>
          <a:p>
            <a:r>
              <a:rPr lang="en-US" dirty="0"/>
              <a:t>IEP Disability Coding Categories</a:t>
            </a:r>
          </a:p>
        </p:txBody>
      </p:sp>
      <p:graphicFrame>
        <p:nvGraphicFramePr>
          <p:cNvPr id="7" name="Content Placeholder 2">
            <a:extLst>
              <a:ext uri="{FF2B5EF4-FFF2-40B4-BE49-F238E27FC236}">
                <a16:creationId xmlns:a16="http://schemas.microsoft.com/office/drawing/2014/main" id="{B604FBA6-AB6C-3E3E-B051-CE464188A43B}"/>
              </a:ext>
            </a:extLst>
          </p:cNvPr>
          <p:cNvGraphicFramePr>
            <a:graphicFrameLocks noGrp="1"/>
          </p:cNvGraphicFramePr>
          <p:nvPr>
            <p:ph idx="1"/>
            <p:extLst>
              <p:ext uri="{D42A27DB-BD31-4B8C-83A1-F6EECF244321}">
                <p14:modId xmlns:p14="http://schemas.microsoft.com/office/powerpoint/2010/main" val="3206767344"/>
              </p:ext>
            </p:extLst>
          </p:nvPr>
        </p:nvGraphicFramePr>
        <p:xfrm>
          <a:off x="345715" y="1463041"/>
          <a:ext cx="11500567" cy="3869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4361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936B1-2FB4-490C-BA0F-A2FD653C193E}"/>
              </a:ext>
            </a:extLst>
          </p:cNvPr>
          <p:cNvSpPr>
            <a:spLocks noGrp="1"/>
          </p:cNvSpPr>
          <p:nvPr>
            <p:ph type="title"/>
          </p:nvPr>
        </p:nvSpPr>
        <p:spPr/>
        <p:txBody>
          <a:bodyPr/>
          <a:lstStyle/>
          <a:p>
            <a:r>
              <a:rPr lang="en-US" dirty="0"/>
              <a:t>Psychological Evaluations</a:t>
            </a:r>
          </a:p>
        </p:txBody>
      </p:sp>
      <p:sp>
        <p:nvSpPr>
          <p:cNvPr id="3" name="Content Placeholder 2">
            <a:extLst>
              <a:ext uri="{FF2B5EF4-FFF2-40B4-BE49-F238E27FC236}">
                <a16:creationId xmlns:a16="http://schemas.microsoft.com/office/drawing/2014/main" id="{D9228BAB-4AE5-4CED-BFD5-2706CB988917}"/>
              </a:ext>
            </a:extLst>
          </p:cNvPr>
          <p:cNvSpPr>
            <a:spLocks noGrp="1"/>
          </p:cNvSpPr>
          <p:nvPr>
            <p:ph idx="1"/>
          </p:nvPr>
        </p:nvSpPr>
        <p:spPr>
          <a:xfrm>
            <a:off x="199292" y="937846"/>
            <a:ext cx="12098216" cy="5931877"/>
          </a:xfrm>
        </p:spPr>
        <p:txBody>
          <a:bodyPr vert="horz" lIns="91440" tIns="45720" rIns="91440" bIns="45720" rtlCol="0" anchor="ctr">
            <a:noAutofit/>
          </a:bodyPr>
          <a:lstStyle/>
          <a:p>
            <a:endParaRPr lang="en-US" sz="2800" dirty="0">
              <a:cs typeface="Calibri"/>
            </a:endParaRPr>
          </a:p>
          <a:p>
            <a:r>
              <a:rPr lang="en-US" sz="2000" dirty="0">
                <a:cs typeface="Calibri"/>
              </a:rPr>
              <a:t>Administered by clinical psychologists</a:t>
            </a:r>
          </a:p>
          <a:p>
            <a:r>
              <a:rPr lang="en-US" sz="2000" dirty="0"/>
              <a:t>Typical Measures Include:</a:t>
            </a:r>
            <a:endParaRPr lang="en-US" sz="2000" dirty="0">
              <a:cs typeface="Calibri"/>
            </a:endParaRPr>
          </a:p>
          <a:p>
            <a:pPr lvl="1"/>
            <a:r>
              <a:rPr lang="en-US" sz="2000" dirty="0">
                <a:cs typeface="Calibri"/>
              </a:rPr>
              <a:t>IQ tests</a:t>
            </a:r>
          </a:p>
          <a:p>
            <a:pPr lvl="1"/>
            <a:r>
              <a:rPr lang="en-US" sz="2000" dirty="0">
                <a:cs typeface="Calibri"/>
              </a:rPr>
              <a:t>Social/emotional/behavioral measures</a:t>
            </a:r>
          </a:p>
          <a:p>
            <a:pPr lvl="1"/>
            <a:r>
              <a:rPr lang="en-US" sz="2000" dirty="0">
                <a:cs typeface="Calibri"/>
              </a:rPr>
              <a:t>Personality assessments</a:t>
            </a:r>
          </a:p>
          <a:p>
            <a:pPr lvl="1"/>
            <a:r>
              <a:rPr lang="en-US" sz="2000" dirty="0">
                <a:cs typeface="Calibri"/>
              </a:rPr>
              <a:t>Achievement tests</a:t>
            </a:r>
          </a:p>
          <a:p>
            <a:pPr lvl="1"/>
            <a:r>
              <a:rPr lang="en-US" sz="2000" dirty="0">
                <a:cs typeface="Calibri"/>
              </a:rPr>
              <a:t>Language</a:t>
            </a:r>
          </a:p>
          <a:p>
            <a:pPr lvl="1"/>
            <a:r>
              <a:rPr lang="en-US" sz="2000" dirty="0">
                <a:cs typeface="Calibri"/>
              </a:rPr>
              <a:t>Executive function</a:t>
            </a:r>
          </a:p>
          <a:p>
            <a:r>
              <a:rPr lang="en-US" sz="2000" dirty="0"/>
              <a:t>Testing Results in a MEDICAL diagnosis</a:t>
            </a:r>
            <a:endParaRPr lang="en-US" sz="2000" dirty="0">
              <a:cs typeface="Calibri"/>
            </a:endParaRPr>
          </a:p>
          <a:p>
            <a:pPr lvl="1"/>
            <a:r>
              <a:rPr lang="en-US" sz="2000" dirty="0"/>
              <a:t>Required to qualify for certain services (e.g., ABA therapy)</a:t>
            </a:r>
            <a:endParaRPr lang="en-US" sz="2000" dirty="0">
              <a:cs typeface="Calibri"/>
            </a:endParaRPr>
          </a:p>
          <a:p>
            <a:pPr lvl="1"/>
            <a:r>
              <a:rPr lang="en-US" sz="2000" dirty="0"/>
              <a:t> Required for SSI </a:t>
            </a:r>
            <a:endParaRPr lang="en-US" sz="2000" dirty="0">
              <a:cs typeface="Calibri"/>
            </a:endParaRPr>
          </a:p>
          <a:p>
            <a:r>
              <a:rPr lang="en-US" sz="2000" dirty="0"/>
              <a:t>Include recommendations for community-based supports &amp; school accommodations</a:t>
            </a:r>
            <a:endParaRPr lang="en-US" sz="2000" dirty="0">
              <a:cs typeface="Calibri"/>
            </a:endParaRPr>
          </a:p>
          <a:p>
            <a:r>
              <a:rPr lang="en-US" sz="2000" dirty="0">
                <a:cs typeface="Calibri"/>
              </a:rPr>
              <a:t>Can inform medication management</a:t>
            </a:r>
          </a:p>
          <a:p>
            <a:pPr marL="1417320" lvl="3" indent="0">
              <a:buNone/>
            </a:pPr>
            <a:endParaRPr lang="en-US" sz="2000" dirty="0">
              <a:cs typeface="Calibri"/>
            </a:endParaRPr>
          </a:p>
        </p:txBody>
      </p:sp>
      <p:pic>
        <p:nvPicPr>
          <p:cNvPr id="4" name="Picture 3">
            <a:extLst>
              <a:ext uri="{FF2B5EF4-FFF2-40B4-BE49-F238E27FC236}">
                <a16:creationId xmlns:a16="http://schemas.microsoft.com/office/drawing/2014/main" id="{2D116102-9105-4827-97BE-6C1B746012EC}"/>
              </a:ext>
            </a:extLst>
          </p:cNvPr>
          <p:cNvPicPr>
            <a:picLocks noChangeAspect="1"/>
          </p:cNvPicPr>
          <p:nvPr/>
        </p:nvPicPr>
        <p:blipFill>
          <a:blip r:embed="rId3"/>
          <a:stretch>
            <a:fillRect/>
          </a:stretch>
        </p:blipFill>
        <p:spPr>
          <a:xfrm>
            <a:off x="6096000" y="1562729"/>
            <a:ext cx="4289855" cy="2859904"/>
          </a:xfrm>
          <a:prstGeom prst="rect">
            <a:avLst/>
          </a:prstGeom>
        </p:spPr>
      </p:pic>
    </p:spTree>
    <p:extLst>
      <p:ext uri="{BB962C8B-B14F-4D97-AF65-F5344CB8AC3E}">
        <p14:creationId xmlns:p14="http://schemas.microsoft.com/office/powerpoint/2010/main" val="225696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EAEDD-EFC1-409C-813F-2FFDEB0AFB99}"/>
              </a:ext>
            </a:extLst>
          </p:cNvPr>
          <p:cNvSpPr>
            <a:spLocks noGrp="1"/>
          </p:cNvSpPr>
          <p:nvPr>
            <p:ph type="title"/>
          </p:nvPr>
        </p:nvSpPr>
        <p:spPr>
          <a:xfrm>
            <a:off x="630841" y="317277"/>
            <a:ext cx="10553627" cy="909304"/>
          </a:xfrm>
        </p:spPr>
        <p:txBody>
          <a:bodyPr/>
          <a:lstStyle/>
          <a:p>
            <a:r>
              <a:rPr lang="en-US" dirty="0"/>
              <a:t>Neuropsychological Evaluations</a:t>
            </a:r>
          </a:p>
        </p:txBody>
      </p:sp>
      <p:sp>
        <p:nvSpPr>
          <p:cNvPr id="3" name="Content Placeholder 2">
            <a:extLst>
              <a:ext uri="{FF2B5EF4-FFF2-40B4-BE49-F238E27FC236}">
                <a16:creationId xmlns:a16="http://schemas.microsoft.com/office/drawing/2014/main" id="{30C281F6-297C-4C97-A92E-697DE7CE9015}"/>
              </a:ext>
            </a:extLst>
          </p:cNvPr>
          <p:cNvSpPr>
            <a:spLocks noGrp="1"/>
          </p:cNvSpPr>
          <p:nvPr>
            <p:ph idx="1"/>
          </p:nvPr>
        </p:nvSpPr>
        <p:spPr>
          <a:xfrm>
            <a:off x="398585" y="1793630"/>
            <a:ext cx="6834553" cy="5064369"/>
          </a:xfrm>
        </p:spPr>
        <p:txBody>
          <a:bodyPr>
            <a:normAutofit fontScale="85000" lnSpcReduction="20000"/>
          </a:bodyPr>
          <a:lstStyle/>
          <a:p>
            <a:r>
              <a:rPr lang="en-US" sz="2800" dirty="0">
                <a:cs typeface="Calibri"/>
              </a:rPr>
              <a:t>Administered by neuropsychologists</a:t>
            </a:r>
            <a:endParaRPr lang="en-US" sz="2800" dirty="0"/>
          </a:p>
          <a:p>
            <a:r>
              <a:rPr lang="en-US" sz="2800" dirty="0"/>
              <a:t>Typical Measures Include:</a:t>
            </a:r>
            <a:endParaRPr lang="en-US"/>
          </a:p>
          <a:p>
            <a:pPr lvl="1"/>
            <a:r>
              <a:rPr lang="en-US" sz="2600" dirty="0"/>
              <a:t>IQ tests</a:t>
            </a:r>
            <a:endParaRPr lang="en-US" sz="2600" dirty="0">
              <a:cs typeface="Calibri"/>
            </a:endParaRPr>
          </a:p>
          <a:p>
            <a:pPr lvl="1"/>
            <a:r>
              <a:rPr lang="en-US" sz="2600" dirty="0"/>
              <a:t>Language</a:t>
            </a:r>
          </a:p>
          <a:p>
            <a:pPr lvl="1"/>
            <a:r>
              <a:rPr lang="en-US" sz="2600" dirty="0"/>
              <a:t>Executive function</a:t>
            </a:r>
          </a:p>
          <a:p>
            <a:pPr lvl="1"/>
            <a:r>
              <a:rPr lang="en-US" sz="2600" dirty="0"/>
              <a:t>Learning/memory</a:t>
            </a:r>
          </a:p>
          <a:p>
            <a:pPr lvl="1"/>
            <a:r>
              <a:rPr lang="en-US" sz="2600" dirty="0"/>
              <a:t>personality</a:t>
            </a:r>
            <a:endParaRPr lang="en-US" sz="2600">
              <a:cs typeface="Calibri"/>
            </a:endParaRPr>
          </a:p>
          <a:p>
            <a:r>
              <a:rPr lang="en-US" sz="2800" dirty="0"/>
              <a:t>Determine whether specific areas of the brain are responsible for current functioning</a:t>
            </a:r>
          </a:p>
          <a:p>
            <a:pPr lvl="1"/>
            <a:r>
              <a:rPr lang="en-US" sz="2600" dirty="0"/>
              <a:t>E.g., after brain injuries</a:t>
            </a:r>
            <a:endParaRPr lang="en-US" sz="2600">
              <a:cs typeface="Calibri"/>
            </a:endParaRPr>
          </a:p>
          <a:p>
            <a:r>
              <a:rPr lang="en-US" sz="2800" dirty="0"/>
              <a:t>Testing results in a MEDICAL diagnosis</a:t>
            </a:r>
            <a:endParaRPr lang="en-US" sz="2800">
              <a:cs typeface="Calibri"/>
            </a:endParaRPr>
          </a:p>
          <a:p>
            <a:r>
              <a:rPr lang="en-US" sz="2800" dirty="0">
                <a:ea typeface="+mn-lt"/>
                <a:cs typeface="+mn-lt"/>
              </a:rPr>
              <a:t>Include recommendations for community-based supports &amp; school accommodations</a:t>
            </a:r>
          </a:p>
          <a:p>
            <a:r>
              <a:rPr lang="en-US" sz="2800" dirty="0">
                <a:ea typeface="+mn-lt"/>
                <a:cs typeface="+mn-lt"/>
              </a:rPr>
              <a:t>Can inform medication management</a:t>
            </a:r>
            <a:endParaRPr lang="en-US"/>
          </a:p>
          <a:p>
            <a:endParaRPr lang="en-US" sz="2800" dirty="0">
              <a:cs typeface="Calibri" panose="020F0502020204030204"/>
            </a:endParaRPr>
          </a:p>
        </p:txBody>
      </p:sp>
      <p:pic>
        <p:nvPicPr>
          <p:cNvPr id="5" name="Picture 4" descr="Red Triangles">
            <a:extLst>
              <a:ext uri="{FF2B5EF4-FFF2-40B4-BE49-F238E27FC236}">
                <a16:creationId xmlns:a16="http://schemas.microsoft.com/office/drawing/2014/main" id="{88CE0337-F9CD-4C00-882A-606F704B3E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3309" y="1470991"/>
            <a:ext cx="3711512" cy="2554357"/>
          </a:xfrm>
          <a:prstGeom prst="rect">
            <a:avLst/>
          </a:prstGeom>
        </p:spPr>
      </p:pic>
    </p:spTree>
    <p:extLst>
      <p:ext uri="{BB962C8B-B14F-4D97-AF65-F5344CB8AC3E}">
        <p14:creationId xmlns:p14="http://schemas.microsoft.com/office/powerpoint/2010/main" val="3016260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3BF6D-A767-ACE2-BD11-CF4421A19565}"/>
              </a:ext>
            </a:extLst>
          </p:cNvPr>
          <p:cNvSpPr>
            <a:spLocks noGrp="1"/>
          </p:cNvSpPr>
          <p:nvPr>
            <p:ph type="title"/>
          </p:nvPr>
        </p:nvSpPr>
        <p:spPr/>
        <p:txBody>
          <a:bodyPr/>
          <a:lstStyle/>
          <a:p>
            <a:r>
              <a:rPr lang="en-US" dirty="0">
                <a:cs typeface="Calibri"/>
              </a:rPr>
              <a:t>Referral Guidelines</a:t>
            </a:r>
            <a:endParaRPr lang="en-US" dirty="0"/>
          </a:p>
        </p:txBody>
      </p:sp>
      <p:graphicFrame>
        <p:nvGraphicFramePr>
          <p:cNvPr id="4" name="Table 4">
            <a:extLst>
              <a:ext uri="{FF2B5EF4-FFF2-40B4-BE49-F238E27FC236}">
                <a16:creationId xmlns:a16="http://schemas.microsoft.com/office/drawing/2014/main" id="{5F3EA41F-E272-C7A0-DB71-51DA4496F85C}"/>
              </a:ext>
            </a:extLst>
          </p:cNvPr>
          <p:cNvGraphicFramePr>
            <a:graphicFrameLocks noGrp="1"/>
          </p:cNvGraphicFramePr>
          <p:nvPr>
            <p:ph idx="1"/>
            <p:extLst>
              <p:ext uri="{D42A27DB-BD31-4B8C-83A1-F6EECF244321}">
                <p14:modId xmlns:p14="http://schemas.microsoft.com/office/powerpoint/2010/main" val="2650135807"/>
              </p:ext>
            </p:extLst>
          </p:nvPr>
        </p:nvGraphicFramePr>
        <p:xfrm>
          <a:off x="346075" y="1463675"/>
          <a:ext cx="11499849" cy="3754120"/>
        </p:xfrm>
        <a:graphic>
          <a:graphicData uri="http://schemas.openxmlformats.org/drawingml/2006/table">
            <a:tbl>
              <a:tblPr firstRow="1" bandRow="1">
                <a:tableStyleId>{5C22544A-7EE6-4342-B048-85BDC9FD1C3A}</a:tableStyleId>
              </a:tblPr>
              <a:tblGrid>
                <a:gridCol w="3833283">
                  <a:extLst>
                    <a:ext uri="{9D8B030D-6E8A-4147-A177-3AD203B41FA5}">
                      <a16:colId xmlns:a16="http://schemas.microsoft.com/office/drawing/2014/main" val="3679969297"/>
                    </a:ext>
                  </a:extLst>
                </a:gridCol>
                <a:gridCol w="3833283">
                  <a:extLst>
                    <a:ext uri="{9D8B030D-6E8A-4147-A177-3AD203B41FA5}">
                      <a16:colId xmlns:a16="http://schemas.microsoft.com/office/drawing/2014/main" val="3435274603"/>
                    </a:ext>
                  </a:extLst>
                </a:gridCol>
                <a:gridCol w="3833283">
                  <a:extLst>
                    <a:ext uri="{9D8B030D-6E8A-4147-A177-3AD203B41FA5}">
                      <a16:colId xmlns:a16="http://schemas.microsoft.com/office/drawing/2014/main" val="4257938133"/>
                    </a:ext>
                  </a:extLst>
                </a:gridCol>
              </a:tblGrid>
              <a:tr h="370840">
                <a:tc>
                  <a:txBody>
                    <a:bodyPr/>
                    <a:lstStyle/>
                    <a:p>
                      <a:r>
                        <a:rPr lang="en-US" dirty="0"/>
                        <a:t>Psycho-Educational</a:t>
                      </a:r>
                    </a:p>
                  </a:txBody>
                  <a:tcPr/>
                </a:tc>
                <a:tc>
                  <a:txBody>
                    <a:bodyPr/>
                    <a:lstStyle/>
                    <a:p>
                      <a:r>
                        <a:rPr lang="en-US" dirty="0"/>
                        <a:t>Psychological</a:t>
                      </a:r>
                    </a:p>
                  </a:txBody>
                  <a:tcPr/>
                </a:tc>
                <a:tc>
                  <a:txBody>
                    <a:bodyPr/>
                    <a:lstStyle/>
                    <a:p>
                      <a:r>
                        <a:rPr lang="en-US" dirty="0"/>
                        <a:t>Neuropsychological</a:t>
                      </a:r>
                    </a:p>
                  </a:txBody>
                  <a:tcPr/>
                </a:tc>
                <a:extLst>
                  <a:ext uri="{0D108BD9-81ED-4DB2-BD59-A6C34878D82A}">
                    <a16:rowId xmlns:a16="http://schemas.microsoft.com/office/drawing/2014/main" val="2404259240"/>
                  </a:ext>
                </a:extLst>
              </a:tr>
              <a:tr h="370840">
                <a:tc>
                  <a:txBody>
                    <a:bodyPr/>
                    <a:lstStyle/>
                    <a:p>
                      <a:pPr marL="285750" indent="-285750">
                        <a:buFont typeface="Arial"/>
                        <a:buChar char="•"/>
                      </a:pPr>
                      <a:r>
                        <a:rPr lang="en-US" dirty="0"/>
                        <a:t>Presenting concern is related to academics/learning disability</a:t>
                      </a:r>
                    </a:p>
                  </a:txBody>
                  <a:tcPr/>
                </a:tc>
                <a:tc>
                  <a:txBody>
                    <a:bodyPr/>
                    <a:lstStyle/>
                    <a:p>
                      <a:pPr marL="285750" indent="-285750">
                        <a:buFont typeface="Arial"/>
                        <a:buChar char="•"/>
                      </a:pPr>
                      <a:r>
                        <a:rPr lang="en-US" dirty="0"/>
                        <a:t>Cognitive/developmental concerns</a:t>
                      </a:r>
                    </a:p>
                    <a:p>
                      <a:pPr marL="285750" lvl="0" indent="-285750">
                        <a:buFont typeface="Arial"/>
                        <a:buChar char="•"/>
                      </a:pPr>
                      <a:r>
                        <a:rPr lang="en-US" dirty="0"/>
                        <a:t>Autism spectrum disorder</a:t>
                      </a:r>
                    </a:p>
                    <a:p>
                      <a:pPr marL="285750" lvl="0" indent="-285750">
                        <a:buFont typeface="Arial"/>
                        <a:buChar char="•"/>
                      </a:pPr>
                      <a:r>
                        <a:rPr lang="en-US" dirty="0"/>
                        <a:t>Mood disorders (anxiety, depression)</a:t>
                      </a:r>
                    </a:p>
                    <a:p>
                      <a:pPr marL="285750" lvl="0" indent="-285750">
                        <a:buFont typeface="Arial"/>
                        <a:buChar char="•"/>
                      </a:pPr>
                      <a:r>
                        <a:rPr lang="en-US" dirty="0"/>
                        <a:t>Behavior disorders (e.g., ODD)</a:t>
                      </a:r>
                    </a:p>
                    <a:p>
                      <a:pPr marL="285750" lvl="0" indent="-285750">
                        <a:buFont typeface="Arial"/>
                        <a:buChar char="•"/>
                      </a:pPr>
                      <a:r>
                        <a:rPr lang="en-US" dirty="0"/>
                        <a:t>Trauma</a:t>
                      </a:r>
                    </a:p>
                    <a:p>
                      <a:pPr marL="285750" lvl="0" indent="-285750">
                        <a:buFont typeface="Arial"/>
                        <a:buChar char="•"/>
                      </a:pPr>
                      <a:r>
                        <a:rPr lang="en-US" dirty="0"/>
                        <a:t>Giftedness</a:t>
                      </a:r>
                    </a:p>
                    <a:p>
                      <a:pPr marL="285750" lvl="0" indent="-285750">
                        <a:buFont typeface="Arial"/>
                        <a:buChar char="•"/>
                      </a:pPr>
                      <a:endParaRPr lang="en-US" dirty="0"/>
                    </a:p>
                  </a:txBody>
                  <a:tcPr/>
                </a:tc>
                <a:tc>
                  <a:txBody>
                    <a:bodyPr/>
                    <a:lstStyle/>
                    <a:p>
                      <a:pPr marL="285750" indent="-285750">
                        <a:buFont typeface="Arial"/>
                        <a:buChar char="•"/>
                      </a:pPr>
                      <a:r>
                        <a:rPr lang="en-US" dirty="0"/>
                        <a:t>Cognitive/developmental concerns are present </a:t>
                      </a:r>
                    </a:p>
                    <a:p>
                      <a:pPr marL="285750" lvl="0" indent="-285750">
                        <a:buFont typeface="Arial"/>
                        <a:buChar char="•"/>
                      </a:pPr>
                      <a:r>
                        <a:rPr lang="en-US" b="1" dirty="0"/>
                        <a:t>In addition to</a:t>
                      </a:r>
                      <a:r>
                        <a:rPr lang="en-US" dirty="0"/>
                        <a:t> a known medical, genetic,  developmental condition or brain dysfunction is suspected cause of cognitive/behavioral difficulties</a:t>
                      </a:r>
                    </a:p>
                    <a:p>
                      <a:pPr marL="285750" lvl="0" indent="-285750">
                        <a:buFont typeface="Arial"/>
                        <a:buChar char="•"/>
                      </a:pPr>
                      <a:r>
                        <a:rPr lang="en-US" dirty="0"/>
                        <a:t>Examples: TBI, genetic disorders, epilepsy, tumors, leukemia, stroke, CNS infection, hydrocephalus, congenital heart disease, history of prematurity</a:t>
                      </a:r>
                    </a:p>
                  </a:txBody>
                  <a:tcPr/>
                </a:tc>
                <a:extLst>
                  <a:ext uri="{0D108BD9-81ED-4DB2-BD59-A6C34878D82A}">
                    <a16:rowId xmlns:a16="http://schemas.microsoft.com/office/drawing/2014/main" val="3493262923"/>
                  </a:ext>
                </a:extLst>
              </a:tr>
            </a:tbl>
          </a:graphicData>
        </a:graphic>
      </p:graphicFrame>
    </p:spTree>
    <p:extLst>
      <p:ext uri="{BB962C8B-B14F-4D97-AF65-F5344CB8AC3E}">
        <p14:creationId xmlns:p14="http://schemas.microsoft.com/office/powerpoint/2010/main" val="2736599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7E49F-15FA-496E-B7B3-C3A6C94386D5}"/>
              </a:ext>
            </a:extLst>
          </p:cNvPr>
          <p:cNvSpPr>
            <a:spLocks noGrp="1"/>
          </p:cNvSpPr>
          <p:nvPr>
            <p:ph type="title"/>
          </p:nvPr>
        </p:nvSpPr>
        <p:spPr/>
        <p:txBody>
          <a:bodyPr/>
          <a:lstStyle/>
          <a:p>
            <a:r>
              <a:rPr lang="en-US" dirty="0"/>
              <a:t>Navigating Maryland Infants and Toddlers Program and IEP’s</a:t>
            </a:r>
          </a:p>
        </p:txBody>
      </p:sp>
    </p:spTree>
    <p:extLst>
      <p:ext uri="{BB962C8B-B14F-4D97-AF65-F5344CB8AC3E}">
        <p14:creationId xmlns:p14="http://schemas.microsoft.com/office/powerpoint/2010/main" val="463658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EAEDD-EFC1-409C-813F-2FFDEB0AFB99}"/>
              </a:ext>
            </a:extLst>
          </p:cNvPr>
          <p:cNvSpPr>
            <a:spLocks noGrp="1"/>
          </p:cNvSpPr>
          <p:nvPr>
            <p:ph type="title"/>
          </p:nvPr>
        </p:nvSpPr>
        <p:spPr/>
        <p:txBody>
          <a:bodyPr/>
          <a:lstStyle/>
          <a:p>
            <a:r>
              <a:rPr lang="en-US" dirty="0"/>
              <a:t>Maryland Infants and Toddlers Program (MITP)</a:t>
            </a:r>
          </a:p>
        </p:txBody>
      </p:sp>
      <p:sp>
        <p:nvSpPr>
          <p:cNvPr id="3" name="Content Placeholder 2">
            <a:extLst>
              <a:ext uri="{FF2B5EF4-FFF2-40B4-BE49-F238E27FC236}">
                <a16:creationId xmlns:a16="http://schemas.microsoft.com/office/drawing/2014/main" id="{30C281F6-297C-4C97-A92E-697DE7CE9015}"/>
              </a:ext>
            </a:extLst>
          </p:cNvPr>
          <p:cNvSpPr>
            <a:spLocks noGrp="1"/>
          </p:cNvSpPr>
          <p:nvPr>
            <p:ph idx="1"/>
          </p:nvPr>
        </p:nvSpPr>
        <p:spPr>
          <a:xfrm>
            <a:off x="339970" y="1371600"/>
            <a:ext cx="7174522" cy="5486400"/>
          </a:xfrm>
        </p:spPr>
        <p:txBody>
          <a:bodyPr>
            <a:normAutofit/>
          </a:bodyPr>
          <a:lstStyle/>
          <a:p>
            <a:r>
              <a:rPr lang="en-US" sz="2800" dirty="0"/>
              <a:t>Part C system of Individuals with Disabilities Education Act (IDEA)</a:t>
            </a:r>
          </a:p>
          <a:p>
            <a:r>
              <a:rPr lang="en-US" sz="2800" dirty="0"/>
              <a:t>Provides early intervention services to children with disabilities from birth to age 3 at no cost to families</a:t>
            </a:r>
          </a:p>
          <a:p>
            <a:r>
              <a:rPr lang="en-US" sz="2800" dirty="0"/>
              <a:t>Eligibility requirements</a:t>
            </a:r>
          </a:p>
          <a:p>
            <a:pPr lvl="1"/>
            <a:r>
              <a:rPr lang="en-US" sz="2600" dirty="0"/>
              <a:t>Delay of 25% or more in development or is developing in an “atypical” way in comparison to most same-aged peers</a:t>
            </a:r>
          </a:p>
          <a:p>
            <a:pPr lvl="1"/>
            <a:r>
              <a:rPr lang="en-US" sz="2600" dirty="0"/>
              <a:t>Diagnosed condition that is likely to affect development (e.g., genetic disorder, deafness, blindness)</a:t>
            </a:r>
          </a:p>
          <a:p>
            <a:pPr marL="0" indent="0">
              <a:buNone/>
            </a:pPr>
            <a:endParaRPr lang="en-US" sz="2800" dirty="0"/>
          </a:p>
        </p:txBody>
      </p:sp>
      <p:sp>
        <p:nvSpPr>
          <p:cNvPr id="6" name="AutoShape 2">
            <a:extLst>
              <a:ext uri="{FF2B5EF4-FFF2-40B4-BE49-F238E27FC236}">
                <a16:creationId xmlns:a16="http://schemas.microsoft.com/office/drawing/2014/main" id="{6AD05DF8-5EB2-4743-8BFF-64A03BFAFA9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6" descr="A picture containing person, indoor&#10;&#10;Description automatically generated">
            <a:extLst>
              <a:ext uri="{FF2B5EF4-FFF2-40B4-BE49-F238E27FC236}">
                <a16:creationId xmlns:a16="http://schemas.microsoft.com/office/drawing/2014/main" id="{5ACAA7AF-4EFE-E41B-6D54-AB901DAA7CE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986712" y="2286699"/>
            <a:ext cx="2743200" cy="1824228"/>
          </a:xfrm>
          <a:prstGeom prst="rect">
            <a:avLst/>
          </a:prstGeom>
        </p:spPr>
      </p:pic>
    </p:spTree>
    <p:extLst>
      <p:ext uri="{BB962C8B-B14F-4D97-AF65-F5344CB8AC3E}">
        <p14:creationId xmlns:p14="http://schemas.microsoft.com/office/powerpoint/2010/main" val="4246432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5E87C-FE5F-4939-94F9-BF9D5E3EC144}"/>
              </a:ext>
            </a:extLst>
          </p:cNvPr>
          <p:cNvSpPr>
            <a:spLocks noGrp="1"/>
          </p:cNvSpPr>
          <p:nvPr>
            <p:ph type="title"/>
          </p:nvPr>
        </p:nvSpPr>
        <p:spPr/>
        <p:txBody>
          <a:bodyPr/>
          <a:lstStyle/>
          <a:p>
            <a:r>
              <a:rPr lang="en-US" dirty="0"/>
              <a:t>How to initiate MITP Services</a:t>
            </a:r>
          </a:p>
        </p:txBody>
      </p:sp>
      <p:sp>
        <p:nvSpPr>
          <p:cNvPr id="3" name="Content Placeholder 2">
            <a:extLst>
              <a:ext uri="{FF2B5EF4-FFF2-40B4-BE49-F238E27FC236}">
                <a16:creationId xmlns:a16="http://schemas.microsoft.com/office/drawing/2014/main" id="{8C192902-781A-44D3-B9C7-8EC342AEEC5E}"/>
              </a:ext>
            </a:extLst>
          </p:cNvPr>
          <p:cNvSpPr>
            <a:spLocks noGrp="1"/>
          </p:cNvSpPr>
          <p:nvPr>
            <p:ph idx="1"/>
          </p:nvPr>
        </p:nvSpPr>
        <p:spPr/>
        <p:txBody>
          <a:bodyPr/>
          <a:lstStyle/>
          <a:p>
            <a:r>
              <a:rPr lang="en-US" dirty="0"/>
              <a:t>Submit a referral to the local MITP</a:t>
            </a:r>
          </a:p>
          <a:p>
            <a:pPr lvl="1"/>
            <a:r>
              <a:rPr lang="en-US" dirty="0"/>
              <a:t>Can be submitted by primary care provider, parent, childcare provider, etc.</a:t>
            </a:r>
          </a:p>
          <a:p>
            <a:pPr lvl="1"/>
            <a:r>
              <a:rPr lang="en-US" dirty="0"/>
              <a:t>Referrals can be submitted online via </a:t>
            </a:r>
            <a:r>
              <a:rPr lang="en-US" dirty="0">
                <a:hlinkClick r:id="rId2"/>
              </a:rPr>
              <a:t>https://referral.mditp.org/Referral.html</a:t>
            </a:r>
            <a:r>
              <a:rPr lang="en-US" dirty="0"/>
              <a:t>, phone or fax by referencing the MITP Physician’s Guide (</a:t>
            </a:r>
            <a:r>
              <a:rPr lang="en-US" dirty="0">
                <a:hlinkClick r:id="rId3"/>
              </a:rPr>
              <a:t>https://health.maryland.gov/mmcp/epsdt/healthykids/AddendumSection5/Sec_5_Adden_Local_Infants_Toddlers_2009.pdf</a:t>
            </a:r>
            <a:r>
              <a:rPr lang="en-US" dirty="0"/>
              <a:t>) </a:t>
            </a:r>
          </a:p>
          <a:p>
            <a:pPr marL="502920" lvl="1" indent="0">
              <a:buNone/>
            </a:pPr>
            <a:endParaRPr lang="en-US" dirty="0"/>
          </a:p>
          <a:p>
            <a:r>
              <a:rPr lang="en-US" dirty="0"/>
              <a:t>MITP has </a:t>
            </a:r>
            <a:r>
              <a:rPr lang="en-US" b="1" dirty="0"/>
              <a:t>45 days </a:t>
            </a:r>
            <a:r>
              <a:rPr lang="en-US" dirty="0"/>
              <a:t>from the date of the referral to complete a functional child and family assessment and develop an Individualized Family Service Plan (IFSP).</a:t>
            </a:r>
          </a:p>
        </p:txBody>
      </p:sp>
    </p:spTree>
    <p:extLst>
      <p:ext uri="{BB962C8B-B14F-4D97-AF65-F5344CB8AC3E}">
        <p14:creationId xmlns:p14="http://schemas.microsoft.com/office/powerpoint/2010/main" val="812390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36A18-C217-48A9-8C62-448232C84EC2}"/>
              </a:ext>
            </a:extLst>
          </p:cNvPr>
          <p:cNvSpPr>
            <a:spLocks noGrp="1"/>
          </p:cNvSpPr>
          <p:nvPr>
            <p:ph type="title"/>
          </p:nvPr>
        </p:nvSpPr>
        <p:spPr/>
        <p:txBody>
          <a:bodyPr/>
          <a:lstStyle/>
          <a:p>
            <a:r>
              <a:rPr lang="en-US" dirty="0"/>
              <a:t>Who We Are – Maryland BHIPP</a:t>
            </a:r>
          </a:p>
        </p:txBody>
      </p:sp>
      <p:sp>
        <p:nvSpPr>
          <p:cNvPr id="5" name="Rectangle 4">
            <a:extLst>
              <a:ext uri="{FF2B5EF4-FFF2-40B4-BE49-F238E27FC236}">
                <a16:creationId xmlns:a16="http://schemas.microsoft.com/office/drawing/2014/main" id="{78A84612-DD9B-4E5B-94A9-FC4D18CCA872}"/>
              </a:ext>
            </a:extLst>
          </p:cNvPr>
          <p:cNvSpPr/>
          <p:nvPr/>
        </p:nvSpPr>
        <p:spPr>
          <a:xfrm>
            <a:off x="5311187" y="1652885"/>
            <a:ext cx="6280340" cy="3877985"/>
          </a:xfrm>
          <a:prstGeom prst="rect">
            <a:avLst/>
          </a:prstGeom>
        </p:spPr>
        <p:txBody>
          <a:bodyPr wrap="square">
            <a:spAutoFit/>
          </a:bodyPr>
          <a:lstStyle/>
          <a:p>
            <a:pPr lvl="0" defTabSz="457200">
              <a:defRPr/>
            </a:pPr>
            <a:r>
              <a:rPr lang="en-US" sz="2400" b="1" dirty="0">
                <a:solidFill>
                  <a:srgbClr val="000000"/>
                </a:solidFill>
              </a:rPr>
              <a:t>Offering support to pediatric primary care providers through free:</a:t>
            </a:r>
          </a:p>
          <a:p>
            <a:pPr lvl="0" defTabSz="457200">
              <a:defRPr/>
            </a:pPr>
            <a:endParaRPr lang="en-US" sz="2000" b="1" dirty="0">
              <a:solidFill>
                <a:srgbClr val="000000"/>
              </a:solidFill>
            </a:endParaRPr>
          </a:p>
          <a:p>
            <a:pPr marL="742950" lvl="1" indent="-285750" defTabSz="457200">
              <a:buFont typeface="Arial" panose="020B0604020202020204" pitchFamily="34" charset="0"/>
              <a:buChar char="•"/>
              <a:defRPr/>
            </a:pPr>
            <a:r>
              <a:rPr lang="en-US" sz="2000" dirty="0">
                <a:solidFill>
                  <a:srgbClr val="000000"/>
                </a:solidFill>
              </a:rPr>
              <a:t>Telephone consultation (855-MD-BHIPP)</a:t>
            </a:r>
          </a:p>
          <a:p>
            <a:pPr marL="742950" lvl="1" indent="-285750" defTabSz="457200">
              <a:buFont typeface="Arial" panose="020B0604020202020204" pitchFamily="34" charset="0"/>
              <a:buChar char="•"/>
              <a:defRPr/>
            </a:pPr>
            <a:r>
              <a:rPr lang="en-US" sz="2000" dirty="0">
                <a:solidFill>
                  <a:srgbClr val="000000"/>
                </a:solidFill>
              </a:rPr>
              <a:t>Resource &amp; referral support </a:t>
            </a:r>
          </a:p>
          <a:p>
            <a:pPr marL="742950" lvl="1" indent="-285750" defTabSz="457200">
              <a:buFont typeface="Arial" panose="020B0604020202020204" pitchFamily="34" charset="0"/>
              <a:buChar char="•"/>
              <a:defRPr/>
            </a:pPr>
            <a:r>
              <a:rPr lang="en-US" sz="2000" dirty="0">
                <a:solidFill>
                  <a:srgbClr val="000000"/>
                </a:solidFill>
              </a:rPr>
              <a:t>Training &amp; education </a:t>
            </a:r>
          </a:p>
          <a:p>
            <a:pPr marL="742950" lvl="1" indent="-285750" defTabSz="457200">
              <a:buFont typeface="Arial" panose="020B0604020202020204" pitchFamily="34" charset="0"/>
              <a:buChar char="•"/>
              <a:defRPr/>
            </a:pPr>
            <a:r>
              <a:rPr lang="en-US" sz="2000" dirty="0">
                <a:solidFill>
                  <a:srgbClr val="000000"/>
                </a:solidFill>
              </a:rPr>
              <a:t>Regionally specific social work co-location (Salisbury University and Morgan State University)</a:t>
            </a:r>
          </a:p>
          <a:p>
            <a:pPr marL="742950" lvl="1" indent="-285750" defTabSz="457200">
              <a:buFont typeface="Arial" panose="020B0604020202020204" pitchFamily="34" charset="0"/>
              <a:buChar char="•"/>
              <a:defRPr/>
            </a:pPr>
            <a:r>
              <a:rPr lang="en-US" sz="2000" dirty="0">
                <a:solidFill>
                  <a:srgbClr val="000000"/>
                </a:solidFill>
              </a:rPr>
              <a:t>Project ECHO®</a:t>
            </a:r>
          </a:p>
          <a:p>
            <a:pPr marL="742950" lvl="1" indent="-285750" defTabSz="457200">
              <a:buFont typeface="Arial" panose="020B0604020202020204" pitchFamily="34" charset="0"/>
              <a:buChar char="•"/>
              <a:defRPr/>
            </a:pPr>
            <a:r>
              <a:rPr lang="en-US" sz="2000" dirty="0">
                <a:solidFill>
                  <a:srgbClr val="000000"/>
                </a:solidFill>
              </a:rPr>
              <a:t>Direct </a:t>
            </a:r>
            <a:r>
              <a:rPr lang="en-US" sz="2000" dirty="0" err="1">
                <a:solidFill>
                  <a:srgbClr val="000000"/>
                </a:solidFill>
              </a:rPr>
              <a:t>Telespsychiatry</a:t>
            </a:r>
            <a:r>
              <a:rPr lang="en-US" sz="2000" dirty="0">
                <a:solidFill>
                  <a:srgbClr val="000000"/>
                </a:solidFill>
              </a:rPr>
              <a:t> &amp; </a:t>
            </a:r>
            <a:r>
              <a:rPr lang="en-US" sz="2000" dirty="0" err="1">
                <a:solidFill>
                  <a:srgbClr val="000000"/>
                </a:solidFill>
              </a:rPr>
              <a:t>Telecounseling</a:t>
            </a:r>
            <a:r>
              <a:rPr lang="en-US" sz="2000" dirty="0">
                <a:solidFill>
                  <a:srgbClr val="000000"/>
                </a:solidFill>
              </a:rPr>
              <a:t> Services</a:t>
            </a:r>
          </a:p>
          <a:p>
            <a:pPr marL="742950" lvl="1" indent="-285750" defTabSz="457200">
              <a:buFont typeface="Arial" panose="020B0604020202020204" pitchFamily="34" charset="0"/>
              <a:buChar char="•"/>
              <a:defRPr/>
            </a:pPr>
            <a:r>
              <a:rPr lang="en-US" sz="2000" dirty="0">
                <a:solidFill>
                  <a:srgbClr val="000000"/>
                </a:solidFill>
              </a:rPr>
              <a:t>Care coordination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7" name="Content Placeholder 6">
            <a:extLst>
              <a:ext uri="{FF2B5EF4-FFF2-40B4-BE49-F238E27FC236}">
                <a16:creationId xmlns:a16="http://schemas.microsoft.com/office/drawing/2014/main" id="{19F18FCF-1720-44EF-BD0D-EFD7500DAFCB}"/>
              </a:ext>
            </a:extLst>
          </p:cNvPr>
          <p:cNvPicPr>
            <a:picLocks noGrp="1" noChangeAspect="1"/>
          </p:cNvPicPr>
          <p:nvPr>
            <p:ph idx="1"/>
          </p:nvPr>
        </p:nvPicPr>
        <p:blipFill>
          <a:blip r:embed="rId3"/>
          <a:stretch>
            <a:fillRect/>
          </a:stretch>
        </p:blipFill>
        <p:spPr>
          <a:xfrm>
            <a:off x="273279" y="1474826"/>
            <a:ext cx="5291180" cy="4798839"/>
          </a:xfrm>
          <a:prstGeom prst="rect">
            <a:avLst/>
          </a:prstGeom>
        </p:spPr>
      </p:pic>
    </p:spTree>
    <p:extLst>
      <p:ext uri="{BB962C8B-B14F-4D97-AF65-F5344CB8AC3E}">
        <p14:creationId xmlns:p14="http://schemas.microsoft.com/office/powerpoint/2010/main" val="1463260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EBD6B-A724-41AB-A013-1D509C64E389}"/>
              </a:ext>
            </a:extLst>
          </p:cNvPr>
          <p:cNvSpPr>
            <a:spLocks noGrp="1"/>
          </p:cNvSpPr>
          <p:nvPr>
            <p:ph type="title"/>
          </p:nvPr>
        </p:nvSpPr>
        <p:spPr/>
        <p:txBody>
          <a:bodyPr/>
          <a:lstStyle/>
          <a:p>
            <a:r>
              <a:rPr lang="en-US" dirty="0"/>
              <a:t>MITP Contact List</a:t>
            </a:r>
          </a:p>
        </p:txBody>
      </p:sp>
      <p:sp>
        <p:nvSpPr>
          <p:cNvPr id="6" name="Content Placeholder 5">
            <a:extLst>
              <a:ext uri="{FF2B5EF4-FFF2-40B4-BE49-F238E27FC236}">
                <a16:creationId xmlns:a16="http://schemas.microsoft.com/office/drawing/2014/main" id="{BBED8ABE-6E28-4BFE-9422-F43C05339857}"/>
              </a:ext>
            </a:extLst>
          </p:cNvPr>
          <p:cNvSpPr>
            <a:spLocks noGrp="1"/>
          </p:cNvSpPr>
          <p:nvPr>
            <p:ph sz="quarter" idx="4"/>
          </p:nvPr>
        </p:nvSpPr>
        <p:spPr>
          <a:xfrm>
            <a:off x="4196550" y="1404552"/>
            <a:ext cx="3798902" cy="4648376"/>
          </a:xfrm>
        </p:spPr>
        <p:txBody>
          <a:bodyPr>
            <a:normAutofit fontScale="92500" lnSpcReduction="10000"/>
          </a:bodyPr>
          <a:lstStyle/>
          <a:p>
            <a:r>
              <a:rPr lang="en-US" sz="1700" b="1" dirty="0"/>
              <a:t>Charles County </a:t>
            </a:r>
            <a:r>
              <a:rPr lang="en-US" sz="1700" dirty="0"/>
              <a:t>(PH) 301-609-6808 (Fax) 301-609-6691 </a:t>
            </a:r>
          </a:p>
          <a:p>
            <a:r>
              <a:rPr lang="en-US" sz="1700" b="1" dirty="0"/>
              <a:t>Dorchester County </a:t>
            </a:r>
            <a:r>
              <a:rPr lang="en-US" sz="1700" dirty="0"/>
              <a:t>(PH) 410-221-2111, x1023 (Fax) 410-221-5215 </a:t>
            </a:r>
          </a:p>
          <a:p>
            <a:r>
              <a:rPr lang="en-US" sz="1700" b="1" dirty="0"/>
              <a:t>Frederick County </a:t>
            </a:r>
            <a:r>
              <a:rPr lang="en-US" sz="1700" dirty="0"/>
              <a:t>(PH) 301-600-1612 (Fax) 301-600-3280 </a:t>
            </a:r>
          </a:p>
          <a:p>
            <a:r>
              <a:rPr lang="en-US" sz="1700" b="1" dirty="0"/>
              <a:t>Garrett County </a:t>
            </a:r>
            <a:r>
              <a:rPr lang="en-US" sz="1700" dirty="0"/>
              <a:t>(PH) 301-334-1189 (Fax) 301-334-1893 </a:t>
            </a:r>
          </a:p>
          <a:p>
            <a:r>
              <a:rPr lang="en-US" sz="1700" b="1" dirty="0"/>
              <a:t>Harford County </a:t>
            </a:r>
            <a:r>
              <a:rPr lang="en-US" sz="1700" dirty="0"/>
              <a:t>(PH) 410-638-3823 (Fax) 410-638-3825 </a:t>
            </a:r>
          </a:p>
          <a:p>
            <a:r>
              <a:rPr lang="en-US" sz="1700" b="1" dirty="0"/>
              <a:t>Howard County </a:t>
            </a:r>
            <a:r>
              <a:rPr lang="en-US" sz="1700" dirty="0"/>
              <a:t>(PH) 410-313-7017 (Fax) 410-313-7103 </a:t>
            </a:r>
          </a:p>
          <a:p>
            <a:r>
              <a:rPr lang="en-US" sz="1700" b="1" dirty="0"/>
              <a:t>Kent County </a:t>
            </a:r>
            <a:r>
              <a:rPr lang="en-US" sz="1700" dirty="0"/>
              <a:t>(PH) 410-778-7919 (Fax) 410-778-6193 </a:t>
            </a:r>
          </a:p>
          <a:p>
            <a:r>
              <a:rPr lang="en-US" sz="1700" b="1" dirty="0"/>
              <a:t>Montgomery County </a:t>
            </a:r>
            <a:r>
              <a:rPr lang="en-US" sz="1700" dirty="0"/>
              <a:t>(PH) 240-777-3997 (Fax) 240-777-3132 </a:t>
            </a:r>
          </a:p>
          <a:p>
            <a:endParaRPr lang="en-US" dirty="0"/>
          </a:p>
        </p:txBody>
      </p:sp>
      <p:sp>
        <p:nvSpPr>
          <p:cNvPr id="7" name="Content Placeholder 5">
            <a:extLst>
              <a:ext uri="{FF2B5EF4-FFF2-40B4-BE49-F238E27FC236}">
                <a16:creationId xmlns:a16="http://schemas.microsoft.com/office/drawing/2014/main" id="{EB5CEAE8-1C42-4CA5-A22E-01EDF8761F45}"/>
              </a:ext>
            </a:extLst>
          </p:cNvPr>
          <p:cNvSpPr txBox="1">
            <a:spLocks/>
          </p:cNvSpPr>
          <p:nvPr/>
        </p:nvSpPr>
        <p:spPr>
          <a:xfrm>
            <a:off x="8017566" y="1404555"/>
            <a:ext cx="3678764" cy="4648376"/>
          </a:xfrm>
          <a:prstGeom prst="rect">
            <a:avLst/>
          </a:prstGeom>
        </p:spPr>
        <p:txBody>
          <a:bodyPr vert="horz" lIns="91440" tIns="45720" rIns="91440" bIns="45720" rtlCol="0" anchor="ctr">
            <a:normAutofit fontScale="92500"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sz="1700" b="1" dirty="0"/>
              <a:t>Prince George’s County </a:t>
            </a:r>
            <a:r>
              <a:rPr lang="en-US" sz="1700" dirty="0"/>
              <a:t>(PH) 301-265-8415 (Fax) 301-883-3907 </a:t>
            </a:r>
          </a:p>
          <a:p>
            <a:r>
              <a:rPr lang="en-US" sz="1700" b="1" dirty="0"/>
              <a:t>Queen Anne’s County </a:t>
            </a:r>
            <a:r>
              <a:rPr lang="en-US" sz="1700" dirty="0"/>
              <a:t>(PH) 410-758-0720, x4456 (Fax) 410-827-4548 </a:t>
            </a:r>
          </a:p>
          <a:p>
            <a:r>
              <a:rPr lang="en-US" sz="1700" b="1" dirty="0"/>
              <a:t>Somerset County </a:t>
            </a:r>
            <a:r>
              <a:rPr lang="en-US" sz="1700" dirty="0"/>
              <a:t>(PH) 410-651-1485 (Fax) 410-651-2931 </a:t>
            </a:r>
          </a:p>
          <a:p>
            <a:r>
              <a:rPr lang="en-US" sz="1700" b="1" dirty="0"/>
              <a:t>St. Mary’s County </a:t>
            </a:r>
            <a:r>
              <a:rPr lang="en-US" sz="1700" dirty="0"/>
              <a:t>(PH) 301-475-4393 (Fax) 301-475-4350</a:t>
            </a:r>
          </a:p>
          <a:p>
            <a:r>
              <a:rPr lang="en-US" sz="1700" b="1" dirty="0"/>
              <a:t>Talbot County </a:t>
            </a:r>
            <a:r>
              <a:rPr lang="en-US" sz="1700" dirty="0"/>
              <a:t>(PH) 410-820-0319 (Fax) 410-822-9508</a:t>
            </a:r>
          </a:p>
          <a:p>
            <a:r>
              <a:rPr lang="en-US" sz="1700" b="1" dirty="0"/>
              <a:t>Washington County </a:t>
            </a:r>
            <a:r>
              <a:rPr lang="en-US" sz="1700" dirty="0"/>
              <a:t>(PH) 301-766-8217 (Fax) 301-791-6716</a:t>
            </a:r>
          </a:p>
          <a:p>
            <a:r>
              <a:rPr lang="en-US" sz="1700" b="1" dirty="0"/>
              <a:t>Wicomico County </a:t>
            </a:r>
            <a:r>
              <a:rPr lang="en-US" sz="1700" dirty="0"/>
              <a:t>(PH) 410-677-5250 (Fax) 410-677-5817</a:t>
            </a:r>
          </a:p>
          <a:p>
            <a:r>
              <a:rPr lang="en-US" sz="1700" b="1" dirty="0"/>
              <a:t>Worcester County </a:t>
            </a:r>
            <a:r>
              <a:rPr lang="en-US" sz="1700" dirty="0"/>
              <a:t>(PH) 410-632-5033 (Fax) 410-632-3867</a:t>
            </a:r>
          </a:p>
          <a:p>
            <a:endParaRPr lang="en-US" dirty="0"/>
          </a:p>
        </p:txBody>
      </p:sp>
      <p:sp>
        <p:nvSpPr>
          <p:cNvPr id="8" name="Content Placeholder 5">
            <a:extLst>
              <a:ext uri="{FF2B5EF4-FFF2-40B4-BE49-F238E27FC236}">
                <a16:creationId xmlns:a16="http://schemas.microsoft.com/office/drawing/2014/main" id="{71133EC7-476B-410D-ABBB-68C704393BF1}"/>
              </a:ext>
            </a:extLst>
          </p:cNvPr>
          <p:cNvSpPr txBox="1">
            <a:spLocks/>
          </p:cNvSpPr>
          <p:nvPr/>
        </p:nvSpPr>
        <p:spPr>
          <a:xfrm>
            <a:off x="375534" y="1404552"/>
            <a:ext cx="3798902" cy="4648377"/>
          </a:xfrm>
          <a:prstGeom prst="rect">
            <a:avLst/>
          </a:prstGeom>
        </p:spPr>
        <p:txBody>
          <a:bodyPr vert="horz" lIns="91440" tIns="45720" rIns="91440" bIns="45720" rtlCol="0" anchor="ctr">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sz="1600" b="1" dirty="0"/>
              <a:t>Allegany County </a:t>
            </a:r>
            <a:r>
              <a:rPr lang="en-US" sz="1600" dirty="0"/>
              <a:t>(PH) 301-689-0466 (Fax) 301-689-3834 </a:t>
            </a:r>
          </a:p>
          <a:p>
            <a:r>
              <a:rPr lang="en-US" sz="1600" b="1" dirty="0"/>
              <a:t>Anne Arundel County </a:t>
            </a:r>
            <a:r>
              <a:rPr lang="en-US" sz="1600" dirty="0"/>
              <a:t>(PH) 410-222-6911 (Fax) 410-222-6916 </a:t>
            </a:r>
          </a:p>
          <a:p>
            <a:r>
              <a:rPr lang="en-US" sz="1600" b="1" dirty="0"/>
              <a:t>Baltimore City </a:t>
            </a:r>
            <a:r>
              <a:rPr lang="en-US" sz="1600" dirty="0"/>
              <a:t>(PH) 410-396-1666 (Fax) 410-547-8292 </a:t>
            </a:r>
          </a:p>
          <a:p>
            <a:r>
              <a:rPr lang="en-US" sz="1600" b="1" dirty="0"/>
              <a:t>Baltimore County </a:t>
            </a:r>
            <a:r>
              <a:rPr lang="en-US" sz="1600" dirty="0"/>
              <a:t>(PH) 410-887-2169 (Fax) 410-339-3946 </a:t>
            </a:r>
          </a:p>
          <a:p>
            <a:r>
              <a:rPr lang="en-US" sz="1600" b="1" dirty="0"/>
              <a:t>Calvert County </a:t>
            </a:r>
            <a:r>
              <a:rPr lang="en-US" sz="1600" dirty="0"/>
              <a:t>(PH) 410-535-7380 (Fax) 410-535-7383 </a:t>
            </a:r>
          </a:p>
          <a:p>
            <a:r>
              <a:rPr lang="en-US" sz="1600" b="1" dirty="0"/>
              <a:t>Caroline County </a:t>
            </a:r>
            <a:r>
              <a:rPr lang="en-US" sz="1600" dirty="0"/>
              <a:t>(PH) 410-479-3246 (Fax) 410-479-0108 </a:t>
            </a:r>
          </a:p>
          <a:p>
            <a:r>
              <a:rPr lang="en-US" sz="1600" b="1" dirty="0"/>
              <a:t>Carroll County </a:t>
            </a:r>
            <a:r>
              <a:rPr lang="en-US" sz="1600" dirty="0"/>
              <a:t>(PH) 410-876-4437, x277 (Fax) 410-479-0108 </a:t>
            </a:r>
          </a:p>
          <a:p>
            <a:r>
              <a:rPr lang="en-US" sz="1600" b="1" dirty="0"/>
              <a:t>Cecil County </a:t>
            </a:r>
            <a:r>
              <a:rPr lang="en-US" sz="1600" dirty="0"/>
              <a:t>(PH) 410-996-5444 (Fax) 410-996-5454 </a:t>
            </a:r>
          </a:p>
          <a:p>
            <a:endParaRPr lang="en-US" dirty="0"/>
          </a:p>
        </p:txBody>
      </p:sp>
    </p:spTree>
    <p:extLst>
      <p:ext uri="{BB962C8B-B14F-4D97-AF65-F5344CB8AC3E}">
        <p14:creationId xmlns:p14="http://schemas.microsoft.com/office/powerpoint/2010/main" val="2850728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4243B-2705-40DE-803D-DC1D5B111946}"/>
              </a:ext>
            </a:extLst>
          </p:cNvPr>
          <p:cNvSpPr>
            <a:spLocks noGrp="1"/>
          </p:cNvSpPr>
          <p:nvPr>
            <p:ph type="title"/>
          </p:nvPr>
        </p:nvSpPr>
        <p:spPr>
          <a:xfrm>
            <a:off x="630841" y="305554"/>
            <a:ext cx="10553627" cy="909304"/>
          </a:xfrm>
        </p:spPr>
        <p:txBody>
          <a:bodyPr anchor="ctr">
            <a:normAutofit/>
          </a:bodyPr>
          <a:lstStyle/>
          <a:p>
            <a:r>
              <a:rPr lang="en-US" dirty="0"/>
              <a:t>Individualized Family Service Plan (IFSP)</a:t>
            </a:r>
          </a:p>
        </p:txBody>
      </p:sp>
      <p:sp>
        <p:nvSpPr>
          <p:cNvPr id="3" name="Content Placeholder 2">
            <a:extLst>
              <a:ext uri="{FF2B5EF4-FFF2-40B4-BE49-F238E27FC236}">
                <a16:creationId xmlns:a16="http://schemas.microsoft.com/office/drawing/2014/main" id="{DBB2912F-85B6-478C-B79D-870ECB14EF21}"/>
              </a:ext>
            </a:extLst>
          </p:cNvPr>
          <p:cNvSpPr>
            <a:spLocks noGrp="1"/>
          </p:cNvSpPr>
          <p:nvPr>
            <p:ph sz="half" idx="1"/>
          </p:nvPr>
        </p:nvSpPr>
        <p:spPr>
          <a:xfrm>
            <a:off x="375426" y="1474306"/>
            <a:ext cx="6740269" cy="4515013"/>
          </a:xfrm>
        </p:spPr>
        <p:txBody>
          <a:bodyPr anchor="ctr">
            <a:normAutofit/>
          </a:bodyPr>
          <a:lstStyle/>
          <a:p>
            <a:r>
              <a:rPr lang="en-US" dirty="0"/>
              <a:t>Developed following a child and family assessment </a:t>
            </a:r>
          </a:p>
          <a:p>
            <a:r>
              <a:rPr lang="en-US" dirty="0"/>
              <a:t>A document developed by a multidisciplinary team including a service coordinator, early intervention providers, and caregivers</a:t>
            </a:r>
          </a:p>
          <a:p>
            <a:r>
              <a:rPr lang="en-US" dirty="0"/>
              <a:t>As required by law, the IFSP document includes:</a:t>
            </a:r>
          </a:p>
          <a:p>
            <a:pPr lvl="1"/>
            <a:r>
              <a:rPr lang="en-US" sz="1900" dirty="0"/>
              <a:t>A child’s strengths and needs</a:t>
            </a:r>
          </a:p>
          <a:p>
            <a:pPr lvl="1"/>
            <a:r>
              <a:rPr lang="en-US" sz="1900" dirty="0"/>
              <a:t>The family’s priorities</a:t>
            </a:r>
          </a:p>
          <a:p>
            <a:pPr lvl="1"/>
            <a:r>
              <a:rPr lang="en-US" sz="1900" dirty="0"/>
              <a:t>Outcomes the family wishes to achieve, timelines for achieving results, and details on outcome measurements</a:t>
            </a:r>
          </a:p>
          <a:p>
            <a:pPr lvl="1"/>
            <a:r>
              <a:rPr lang="en-US" sz="1900" dirty="0"/>
              <a:t>The specific services the child will receive and where the services will be provided</a:t>
            </a:r>
          </a:p>
          <a:p>
            <a:r>
              <a:rPr lang="en-US" dirty="0"/>
              <a:t>Services must be initiated within </a:t>
            </a:r>
            <a:r>
              <a:rPr lang="en-US" b="1" dirty="0"/>
              <a:t>30 days </a:t>
            </a:r>
            <a:r>
              <a:rPr lang="en-US" dirty="0"/>
              <a:t>following the development of the IFSP</a:t>
            </a:r>
          </a:p>
          <a:p>
            <a:r>
              <a:rPr lang="en-US" dirty="0"/>
              <a:t>IFSP’s are reviewed every 6 months</a:t>
            </a:r>
          </a:p>
        </p:txBody>
      </p:sp>
      <p:pic>
        <p:nvPicPr>
          <p:cNvPr id="7" name="Picture 6">
            <a:extLst>
              <a:ext uri="{FF2B5EF4-FFF2-40B4-BE49-F238E27FC236}">
                <a16:creationId xmlns:a16="http://schemas.microsoft.com/office/drawing/2014/main" id="{1088E85F-32D8-4F60-917F-75DC19586B63}"/>
              </a:ext>
            </a:extLst>
          </p:cNvPr>
          <p:cNvPicPr>
            <a:picLocks noChangeAspect="1"/>
          </p:cNvPicPr>
          <p:nvPr/>
        </p:nvPicPr>
        <p:blipFill rotWithShape="1">
          <a:blip r:embed="rId2"/>
          <a:srcRect l="66440" t="15217" r="16849" b="7102"/>
          <a:stretch/>
        </p:blipFill>
        <p:spPr>
          <a:xfrm>
            <a:off x="8050694" y="1373885"/>
            <a:ext cx="3343438" cy="4370933"/>
          </a:xfrm>
          <a:prstGeom prst="rect">
            <a:avLst/>
          </a:prstGeom>
        </p:spPr>
      </p:pic>
    </p:spTree>
    <p:extLst>
      <p:ext uri="{BB962C8B-B14F-4D97-AF65-F5344CB8AC3E}">
        <p14:creationId xmlns:p14="http://schemas.microsoft.com/office/powerpoint/2010/main" val="948725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074CD-B940-4AD3-8A35-7D8B3B09D710}"/>
              </a:ext>
            </a:extLst>
          </p:cNvPr>
          <p:cNvSpPr>
            <a:spLocks noGrp="1"/>
          </p:cNvSpPr>
          <p:nvPr>
            <p:ph type="title"/>
          </p:nvPr>
        </p:nvSpPr>
        <p:spPr>
          <a:xfrm>
            <a:off x="630841" y="305554"/>
            <a:ext cx="10553627" cy="909304"/>
          </a:xfrm>
        </p:spPr>
        <p:txBody>
          <a:bodyPr anchor="ctr">
            <a:normAutofit/>
          </a:bodyPr>
          <a:lstStyle/>
          <a:p>
            <a:r>
              <a:rPr lang="en-US" dirty="0"/>
              <a:t>MITP Services</a:t>
            </a:r>
          </a:p>
        </p:txBody>
      </p:sp>
      <p:pic>
        <p:nvPicPr>
          <p:cNvPr id="5" name="Picture 4" descr="Boy on balance ball doing occupational therapy">
            <a:extLst>
              <a:ext uri="{FF2B5EF4-FFF2-40B4-BE49-F238E27FC236}">
                <a16:creationId xmlns:a16="http://schemas.microsoft.com/office/drawing/2014/main" id="{E7519A06-D41C-409D-A317-004C4EF414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51" b="-1"/>
          <a:stretch/>
        </p:blipFill>
        <p:spPr>
          <a:xfrm>
            <a:off x="375427" y="2097394"/>
            <a:ext cx="5720574" cy="3831964"/>
          </a:xfrm>
          <a:prstGeom prst="rect">
            <a:avLst/>
          </a:prstGeom>
          <a:noFill/>
        </p:spPr>
      </p:pic>
      <p:sp>
        <p:nvSpPr>
          <p:cNvPr id="3" name="Content Placeholder 2">
            <a:extLst>
              <a:ext uri="{FF2B5EF4-FFF2-40B4-BE49-F238E27FC236}">
                <a16:creationId xmlns:a16="http://schemas.microsoft.com/office/drawing/2014/main" id="{BC6DA635-154E-4F74-A779-029B3AE0DBD0}"/>
              </a:ext>
            </a:extLst>
          </p:cNvPr>
          <p:cNvSpPr>
            <a:spLocks noGrp="1"/>
          </p:cNvSpPr>
          <p:nvPr>
            <p:ph sz="half" idx="2"/>
          </p:nvPr>
        </p:nvSpPr>
        <p:spPr>
          <a:xfrm>
            <a:off x="6452757" y="1363945"/>
            <a:ext cx="5363816" cy="5078139"/>
          </a:xfrm>
        </p:spPr>
        <p:txBody>
          <a:bodyPr anchor="ctr">
            <a:normAutofit/>
          </a:bodyPr>
          <a:lstStyle/>
          <a:p>
            <a:r>
              <a:rPr lang="en-US" sz="1800" dirty="0"/>
              <a:t>Possible Early intervention services provided by MITP:</a:t>
            </a:r>
          </a:p>
          <a:p>
            <a:pPr lvl="1"/>
            <a:r>
              <a:rPr lang="en-US" sz="1800" dirty="0"/>
              <a:t>Special Instruction</a:t>
            </a:r>
          </a:p>
          <a:p>
            <a:pPr lvl="1"/>
            <a:r>
              <a:rPr lang="en-US" sz="1800" dirty="0"/>
              <a:t>Speech and Language Services</a:t>
            </a:r>
          </a:p>
          <a:p>
            <a:pPr lvl="1"/>
            <a:r>
              <a:rPr lang="en-US" sz="1800" dirty="0"/>
              <a:t>Physical Therapy</a:t>
            </a:r>
          </a:p>
          <a:p>
            <a:pPr lvl="1"/>
            <a:r>
              <a:rPr lang="en-US" sz="1800" dirty="0"/>
              <a:t>Occupational Therapy</a:t>
            </a:r>
          </a:p>
          <a:p>
            <a:pPr lvl="1"/>
            <a:r>
              <a:rPr lang="en-US" sz="1800" dirty="0"/>
              <a:t>Hearing and Vision Screenings/Services</a:t>
            </a:r>
          </a:p>
          <a:p>
            <a:pPr lvl="1"/>
            <a:r>
              <a:rPr lang="en-US" sz="1800" dirty="0"/>
              <a:t>Social Work</a:t>
            </a:r>
          </a:p>
          <a:p>
            <a:pPr lvl="1"/>
            <a:r>
              <a:rPr lang="en-US" sz="1800" dirty="0"/>
              <a:t>Family Counseling</a:t>
            </a:r>
          </a:p>
          <a:p>
            <a:pPr lvl="1"/>
            <a:r>
              <a:rPr lang="en-US" sz="1800" dirty="0"/>
              <a:t>Nursing Care</a:t>
            </a:r>
          </a:p>
          <a:p>
            <a:pPr lvl="1"/>
            <a:r>
              <a:rPr lang="en-US" sz="1800" dirty="0"/>
              <a:t>Nutrition Counseling</a:t>
            </a:r>
          </a:p>
        </p:txBody>
      </p:sp>
    </p:spTree>
    <p:extLst>
      <p:ext uri="{BB962C8B-B14F-4D97-AF65-F5344CB8AC3E}">
        <p14:creationId xmlns:p14="http://schemas.microsoft.com/office/powerpoint/2010/main" val="2288546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B2049-98A5-49DE-A21A-95A13997E761}"/>
              </a:ext>
            </a:extLst>
          </p:cNvPr>
          <p:cNvSpPr>
            <a:spLocks noGrp="1"/>
          </p:cNvSpPr>
          <p:nvPr>
            <p:ph type="title"/>
          </p:nvPr>
        </p:nvSpPr>
        <p:spPr/>
        <p:txBody>
          <a:bodyPr/>
          <a:lstStyle/>
          <a:p>
            <a:r>
              <a:rPr lang="en-US" dirty="0"/>
              <a:t>Transition Planning</a:t>
            </a:r>
          </a:p>
        </p:txBody>
      </p:sp>
      <p:sp>
        <p:nvSpPr>
          <p:cNvPr id="3" name="Content Placeholder 2">
            <a:extLst>
              <a:ext uri="{FF2B5EF4-FFF2-40B4-BE49-F238E27FC236}">
                <a16:creationId xmlns:a16="http://schemas.microsoft.com/office/drawing/2014/main" id="{4F25C7DA-240D-4AE8-B4A7-66C178C32717}"/>
              </a:ext>
            </a:extLst>
          </p:cNvPr>
          <p:cNvSpPr>
            <a:spLocks noGrp="1"/>
          </p:cNvSpPr>
          <p:nvPr>
            <p:ph idx="1"/>
          </p:nvPr>
        </p:nvSpPr>
        <p:spPr/>
        <p:txBody>
          <a:bodyPr anchor="t">
            <a:normAutofit/>
          </a:bodyPr>
          <a:lstStyle/>
          <a:p>
            <a:r>
              <a:rPr lang="en-US" sz="2400" dirty="0"/>
              <a:t>Begins at age 2</a:t>
            </a:r>
          </a:p>
          <a:p>
            <a:pPr marL="0" indent="0">
              <a:buNone/>
            </a:pPr>
            <a:endParaRPr lang="en-US" sz="2400" dirty="0"/>
          </a:p>
          <a:p>
            <a:r>
              <a:rPr lang="en-US" sz="2400" dirty="0"/>
              <a:t>Have a choice at age 3 to:</a:t>
            </a:r>
          </a:p>
          <a:p>
            <a:pPr lvl="1"/>
            <a:r>
              <a:rPr lang="en-US" sz="2400" dirty="0"/>
              <a:t>Continue with services through the IFSP until beginning of school year after 4</a:t>
            </a:r>
            <a:r>
              <a:rPr lang="en-US" sz="2400" baseline="30000" dirty="0"/>
              <a:t>th</a:t>
            </a:r>
            <a:r>
              <a:rPr lang="en-US" sz="2400" dirty="0"/>
              <a:t> birthday</a:t>
            </a:r>
          </a:p>
          <a:p>
            <a:pPr lvl="1"/>
            <a:r>
              <a:rPr lang="en-US" sz="2400" dirty="0"/>
              <a:t>Transition to an IEP if child is eligible for preschool special education</a:t>
            </a:r>
          </a:p>
        </p:txBody>
      </p:sp>
    </p:spTree>
    <p:extLst>
      <p:ext uri="{BB962C8B-B14F-4D97-AF65-F5344CB8AC3E}">
        <p14:creationId xmlns:p14="http://schemas.microsoft.com/office/powerpoint/2010/main" val="304395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5C1B5-8A37-48AC-A506-3407258075F1}"/>
              </a:ext>
            </a:extLst>
          </p:cNvPr>
          <p:cNvSpPr>
            <a:spLocks noGrp="1"/>
          </p:cNvSpPr>
          <p:nvPr>
            <p:ph type="title"/>
          </p:nvPr>
        </p:nvSpPr>
        <p:spPr>
          <a:xfrm>
            <a:off x="630841" y="305554"/>
            <a:ext cx="10553627" cy="909304"/>
          </a:xfrm>
        </p:spPr>
        <p:txBody>
          <a:bodyPr anchor="ctr">
            <a:normAutofit/>
          </a:bodyPr>
          <a:lstStyle/>
          <a:p>
            <a:r>
              <a:rPr lang="en-US" dirty="0"/>
              <a:t>Individual Education Program (IEP)</a:t>
            </a:r>
          </a:p>
        </p:txBody>
      </p:sp>
      <p:sp>
        <p:nvSpPr>
          <p:cNvPr id="3" name="Content Placeholder 2">
            <a:extLst>
              <a:ext uri="{FF2B5EF4-FFF2-40B4-BE49-F238E27FC236}">
                <a16:creationId xmlns:a16="http://schemas.microsoft.com/office/drawing/2014/main" id="{B4B06D4B-66EA-4727-91E5-B99020087753}"/>
              </a:ext>
            </a:extLst>
          </p:cNvPr>
          <p:cNvSpPr>
            <a:spLocks noGrp="1"/>
          </p:cNvSpPr>
          <p:nvPr>
            <p:ph sz="half" idx="1"/>
          </p:nvPr>
        </p:nvSpPr>
        <p:spPr>
          <a:xfrm>
            <a:off x="375426" y="1474306"/>
            <a:ext cx="6740269" cy="4515013"/>
          </a:xfrm>
        </p:spPr>
        <p:txBody>
          <a:bodyPr anchor="ctr">
            <a:normAutofit/>
          </a:bodyPr>
          <a:lstStyle/>
          <a:p>
            <a:pPr marL="0" indent="0">
              <a:buNone/>
            </a:pPr>
            <a:r>
              <a:rPr lang="en-US" dirty="0"/>
              <a:t>The IEP is a document that contains the following:</a:t>
            </a:r>
          </a:p>
          <a:p>
            <a:r>
              <a:rPr lang="en-US" dirty="0"/>
              <a:t>Student’s current level of academic achievement and functional performance</a:t>
            </a:r>
          </a:p>
          <a:p>
            <a:r>
              <a:rPr lang="en-US" dirty="0"/>
              <a:t>The statewide assessments the student will participate in</a:t>
            </a:r>
          </a:p>
          <a:p>
            <a:r>
              <a:rPr lang="en-US" dirty="0"/>
              <a:t>Special considerations (e.g., behavioral intervention plan (BIP), positive behavioral supports, assistive technology)</a:t>
            </a:r>
          </a:p>
          <a:p>
            <a:r>
              <a:rPr lang="en-US" dirty="0"/>
              <a:t>Description of the delivery of special instruction, supplementary aids and services, program modifications and supports</a:t>
            </a:r>
          </a:p>
          <a:p>
            <a:endParaRPr lang="en-US" dirty="0"/>
          </a:p>
        </p:txBody>
      </p:sp>
      <p:pic>
        <p:nvPicPr>
          <p:cNvPr id="6" name="Content Placeholder 5" descr="Focused elementary student writing at desk in classroom">
            <a:extLst>
              <a:ext uri="{FF2B5EF4-FFF2-40B4-BE49-F238E27FC236}">
                <a16:creationId xmlns:a16="http://schemas.microsoft.com/office/drawing/2014/main" id="{1539A1E0-A4F7-4F36-BBA9-D17C5DBDCB7C}"/>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504113" y="1615368"/>
            <a:ext cx="4313237" cy="2874789"/>
          </a:xfrm>
        </p:spPr>
      </p:pic>
    </p:spTree>
    <p:extLst>
      <p:ext uri="{BB962C8B-B14F-4D97-AF65-F5344CB8AC3E}">
        <p14:creationId xmlns:p14="http://schemas.microsoft.com/office/powerpoint/2010/main" val="1366721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D1E9-FEC5-452D-B5A3-D8C9C01E3DDE}"/>
              </a:ext>
            </a:extLst>
          </p:cNvPr>
          <p:cNvSpPr>
            <a:spLocks noGrp="1"/>
          </p:cNvSpPr>
          <p:nvPr>
            <p:ph type="title"/>
          </p:nvPr>
        </p:nvSpPr>
        <p:spPr>
          <a:xfrm>
            <a:off x="630841" y="305554"/>
            <a:ext cx="10553627" cy="909304"/>
          </a:xfrm>
        </p:spPr>
        <p:txBody>
          <a:bodyPr anchor="ctr">
            <a:normAutofit/>
          </a:bodyPr>
          <a:lstStyle/>
          <a:p>
            <a:r>
              <a:rPr lang="en-US" dirty="0"/>
              <a:t>Child Find</a:t>
            </a:r>
          </a:p>
        </p:txBody>
      </p:sp>
      <p:pic>
        <p:nvPicPr>
          <p:cNvPr id="11" name="Picture 10" descr="Children in a classroom">
            <a:extLst>
              <a:ext uri="{FF2B5EF4-FFF2-40B4-BE49-F238E27FC236}">
                <a16:creationId xmlns:a16="http://schemas.microsoft.com/office/drawing/2014/main" id="{86C12AA7-99E7-4581-A1E9-3A81F6E362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2" r="-1" b="-1"/>
          <a:stretch/>
        </p:blipFill>
        <p:spPr>
          <a:xfrm>
            <a:off x="375426" y="1474306"/>
            <a:ext cx="6740269" cy="4515013"/>
          </a:xfrm>
          <a:prstGeom prst="rect">
            <a:avLst/>
          </a:prstGeom>
          <a:noFill/>
        </p:spPr>
      </p:pic>
      <p:sp>
        <p:nvSpPr>
          <p:cNvPr id="3" name="Content Placeholder 2">
            <a:extLst>
              <a:ext uri="{FF2B5EF4-FFF2-40B4-BE49-F238E27FC236}">
                <a16:creationId xmlns:a16="http://schemas.microsoft.com/office/drawing/2014/main" id="{395716E6-1B1C-4BB8-9AED-C0D534FD30F1}"/>
              </a:ext>
            </a:extLst>
          </p:cNvPr>
          <p:cNvSpPr>
            <a:spLocks noGrp="1"/>
          </p:cNvSpPr>
          <p:nvPr>
            <p:ph sz="half" idx="2"/>
          </p:nvPr>
        </p:nvSpPr>
        <p:spPr>
          <a:xfrm>
            <a:off x="7503621" y="1474307"/>
            <a:ext cx="4312953" cy="3155883"/>
          </a:xfrm>
        </p:spPr>
        <p:txBody>
          <a:bodyPr anchor="ctr">
            <a:normAutofit/>
          </a:bodyPr>
          <a:lstStyle/>
          <a:p>
            <a:r>
              <a:rPr lang="en-US" dirty="0"/>
              <a:t>Special education services provided to identify children from ages 3 to 21 suspected of having an educational disability and who may be eligible for special education and related services</a:t>
            </a:r>
          </a:p>
        </p:txBody>
      </p:sp>
    </p:spTree>
    <p:extLst>
      <p:ext uri="{BB962C8B-B14F-4D97-AF65-F5344CB8AC3E}">
        <p14:creationId xmlns:p14="http://schemas.microsoft.com/office/powerpoint/2010/main" val="1944215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1D797-B899-4861-95A1-0643238B91E0}"/>
              </a:ext>
            </a:extLst>
          </p:cNvPr>
          <p:cNvSpPr>
            <a:spLocks noGrp="1"/>
          </p:cNvSpPr>
          <p:nvPr>
            <p:ph type="title"/>
          </p:nvPr>
        </p:nvSpPr>
        <p:spPr/>
        <p:txBody>
          <a:bodyPr/>
          <a:lstStyle/>
          <a:p>
            <a:r>
              <a:rPr lang="en-US" dirty="0"/>
              <a:t>IEP Process</a:t>
            </a:r>
          </a:p>
        </p:txBody>
      </p:sp>
      <p:pic>
        <p:nvPicPr>
          <p:cNvPr id="5" name="Content Placeholder 4">
            <a:extLst>
              <a:ext uri="{FF2B5EF4-FFF2-40B4-BE49-F238E27FC236}">
                <a16:creationId xmlns:a16="http://schemas.microsoft.com/office/drawing/2014/main" id="{9F9CBC34-ECD6-433F-8309-4C32D06D6EA7}"/>
              </a:ext>
            </a:extLst>
          </p:cNvPr>
          <p:cNvPicPr>
            <a:picLocks noGrp="1" noChangeAspect="1"/>
          </p:cNvPicPr>
          <p:nvPr>
            <p:ph idx="1"/>
          </p:nvPr>
        </p:nvPicPr>
        <p:blipFill rotWithShape="1">
          <a:blip r:embed="rId3"/>
          <a:srcRect l="60422" t="25807" r="10742" b="32635"/>
          <a:stretch/>
        </p:blipFill>
        <p:spPr>
          <a:xfrm>
            <a:off x="4383158" y="1620077"/>
            <a:ext cx="7345018" cy="2977267"/>
          </a:xfrm>
        </p:spPr>
      </p:pic>
      <p:sp>
        <p:nvSpPr>
          <p:cNvPr id="8" name="Text Placeholder 7">
            <a:extLst>
              <a:ext uri="{FF2B5EF4-FFF2-40B4-BE49-F238E27FC236}">
                <a16:creationId xmlns:a16="http://schemas.microsoft.com/office/drawing/2014/main" id="{4CF6A067-8813-47EA-B034-A17DAAA64644}"/>
              </a:ext>
            </a:extLst>
          </p:cNvPr>
          <p:cNvSpPr>
            <a:spLocks noGrp="1"/>
          </p:cNvSpPr>
          <p:nvPr>
            <p:ph type="body" sz="half" idx="2"/>
          </p:nvPr>
        </p:nvSpPr>
        <p:spPr>
          <a:xfrm>
            <a:off x="919516" y="2057400"/>
            <a:ext cx="2834640" cy="2341296"/>
          </a:xfrm>
        </p:spPr>
        <p:txBody>
          <a:bodyPr>
            <a:normAutofit fontScale="92500" lnSpcReduction="20000"/>
          </a:bodyPr>
          <a:lstStyle/>
          <a:p>
            <a:r>
              <a:rPr lang="en-US" dirty="0">
                <a:solidFill>
                  <a:schemeClr val="tx1"/>
                </a:solidFill>
              </a:rPr>
              <a:t>Step 1: Referral</a:t>
            </a:r>
          </a:p>
          <a:p>
            <a:pPr marL="285750" indent="-285750">
              <a:buFont typeface="Arial" panose="020B0604020202020204" pitchFamily="34" charset="0"/>
              <a:buChar char="•"/>
            </a:pPr>
            <a:r>
              <a:rPr lang="en-US" dirty="0">
                <a:solidFill>
                  <a:schemeClr val="tx1"/>
                </a:solidFill>
              </a:rPr>
              <a:t>Completed by caregiver, teacher, primary care providers, social workers, childcare providers, etc.</a:t>
            </a:r>
          </a:p>
          <a:p>
            <a:r>
              <a:rPr lang="en-US" dirty="0">
                <a:solidFill>
                  <a:schemeClr val="tx1"/>
                </a:solidFill>
              </a:rPr>
              <a:t>Step 2: Assessment</a:t>
            </a:r>
          </a:p>
          <a:p>
            <a:pPr marL="285750" indent="-285750">
              <a:buFont typeface="Arial" panose="020B0604020202020204" pitchFamily="34" charset="0"/>
              <a:buChar char="•"/>
            </a:pPr>
            <a:r>
              <a:rPr lang="en-US" dirty="0">
                <a:solidFill>
                  <a:schemeClr val="tx1"/>
                </a:solidFill>
              </a:rPr>
              <a:t>Determine if student has a disability and requires special education</a:t>
            </a:r>
          </a:p>
          <a:p>
            <a:r>
              <a:rPr lang="en-US" dirty="0">
                <a:solidFill>
                  <a:schemeClr val="tx1"/>
                </a:solidFill>
              </a:rPr>
              <a:t>Step 3: Eligibility</a:t>
            </a:r>
          </a:p>
          <a:p>
            <a:pPr marL="285750" indent="-285750">
              <a:buFont typeface="Arial" panose="020B0604020202020204" pitchFamily="34" charset="0"/>
              <a:buChar char="•"/>
            </a:pPr>
            <a:r>
              <a:rPr lang="en-US" dirty="0">
                <a:solidFill>
                  <a:schemeClr val="tx1"/>
                </a:solidFill>
              </a:rPr>
              <a:t>Initial IEP team meeting must be held withing 60 days of caregiver consent for testing</a:t>
            </a:r>
          </a:p>
        </p:txBody>
      </p:sp>
    </p:spTree>
    <p:extLst>
      <p:ext uri="{BB962C8B-B14F-4D97-AF65-F5344CB8AC3E}">
        <p14:creationId xmlns:p14="http://schemas.microsoft.com/office/powerpoint/2010/main" val="2120662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F59C3-13E9-4A4B-B427-ACCB6BFE5C40}"/>
              </a:ext>
            </a:extLst>
          </p:cNvPr>
          <p:cNvSpPr>
            <a:spLocks noGrp="1"/>
          </p:cNvSpPr>
          <p:nvPr>
            <p:ph type="title"/>
          </p:nvPr>
        </p:nvSpPr>
        <p:spPr/>
        <p:txBody>
          <a:bodyPr/>
          <a:lstStyle/>
          <a:p>
            <a:r>
              <a:rPr lang="en-US" dirty="0"/>
              <a:t>IEP Procedures</a:t>
            </a:r>
          </a:p>
        </p:txBody>
      </p:sp>
      <p:sp>
        <p:nvSpPr>
          <p:cNvPr id="3" name="Content Placeholder 2">
            <a:extLst>
              <a:ext uri="{FF2B5EF4-FFF2-40B4-BE49-F238E27FC236}">
                <a16:creationId xmlns:a16="http://schemas.microsoft.com/office/drawing/2014/main" id="{7E20A7FA-0F0D-4211-BCEA-247003E2100B}"/>
              </a:ext>
            </a:extLst>
          </p:cNvPr>
          <p:cNvSpPr>
            <a:spLocks noGrp="1"/>
          </p:cNvSpPr>
          <p:nvPr>
            <p:ph idx="1"/>
          </p:nvPr>
        </p:nvSpPr>
        <p:spPr>
          <a:xfrm>
            <a:off x="205759" y="1305580"/>
            <a:ext cx="11403789" cy="4119143"/>
          </a:xfrm>
        </p:spPr>
        <p:txBody>
          <a:bodyPr>
            <a:normAutofit/>
          </a:bodyPr>
          <a:lstStyle/>
          <a:p>
            <a:r>
              <a:rPr lang="en-US" sz="2800" dirty="0"/>
              <a:t>Caregivers must receive a copy of the IEP draft, along with other relevant documents (e.g., assessment, report) </a:t>
            </a:r>
            <a:r>
              <a:rPr lang="en-US" sz="2800" b="1" dirty="0"/>
              <a:t>at least 5 days prior </a:t>
            </a:r>
            <a:r>
              <a:rPr lang="en-US" sz="2800" dirty="0"/>
              <a:t>to a scheduled IEP team meeting</a:t>
            </a:r>
          </a:p>
          <a:p>
            <a:r>
              <a:rPr lang="en-US" sz="2800" dirty="0"/>
              <a:t>IEP team includes student’s caregivers, general education teacher, special education, public agency representative, and the student (when appropriate)</a:t>
            </a:r>
          </a:p>
          <a:p>
            <a:r>
              <a:rPr lang="en-US" sz="2800" dirty="0"/>
              <a:t>Parents must receive proper written notice of IEP team meeting date, time, location, purpose, and list of all persons who will attend </a:t>
            </a:r>
            <a:r>
              <a:rPr lang="en-US" sz="2800" b="1" dirty="0"/>
              <a:t>at least 10 days prior</a:t>
            </a:r>
          </a:p>
        </p:txBody>
      </p:sp>
    </p:spTree>
    <p:extLst>
      <p:ext uri="{BB962C8B-B14F-4D97-AF65-F5344CB8AC3E}">
        <p14:creationId xmlns:p14="http://schemas.microsoft.com/office/powerpoint/2010/main" val="2225705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F3AF97-AA1F-499E-A8F1-9B5D37289C10}"/>
              </a:ext>
            </a:extLst>
          </p:cNvPr>
          <p:cNvPicPr>
            <a:picLocks noChangeAspect="1"/>
          </p:cNvPicPr>
          <p:nvPr/>
        </p:nvPicPr>
        <p:blipFill rotWithShape="1">
          <a:blip r:embed="rId3"/>
          <a:srcRect l="61142" t="15372" r="11468" b="9432"/>
          <a:stretch/>
        </p:blipFill>
        <p:spPr>
          <a:xfrm>
            <a:off x="1639957" y="117607"/>
            <a:ext cx="8537714" cy="6592089"/>
          </a:xfrm>
          <a:prstGeom prst="rect">
            <a:avLst/>
          </a:prstGeom>
        </p:spPr>
      </p:pic>
      <p:sp>
        <p:nvSpPr>
          <p:cNvPr id="11" name="Oval 10">
            <a:extLst>
              <a:ext uri="{FF2B5EF4-FFF2-40B4-BE49-F238E27FC236}">
                <a16:creationId xmlns:a16="http://schemas.microsoft.com/office/drawing/2014/main" id="{A70CCA08-9C9A-46FE-A734-CFE887367C62}"/>
              </a:ext>
            </a:extLst>
          </p:cNvPr>
          <p:cNvSpPr/>
          <p:nvPr/>
        </p:nvSpPr>
        <p:spPr>
          <a:xfrm>
            <a:off x="5996609" y="4184374"/>
            <a:ext cx="1065145" cy="556592"/>
          </a:xfrm>
          <a:custGeom>
            <a:avLst/>
            <a:gdLst>
              <a:gd name="connsiteX0" fmla="*/ 0 w 1065145"/>
              <a:gd name="connsiteY0" fmla="*/ 278296 h 556592"/>
              <a:gd name="connsiteX1" fmla="*/ 532573 w 1065145"/>
              <a:gd name="connsiteY1" fmla="*/ 0 h 556592"/>
              <a:gd name="connsiteX2" fmla="*/ 1065146 w 1065145"/>
              <a:gd name="connsiteY2" fmla="*/ 278296 h 556592"/>
              <a:gd name="connsiteX3" fmla="*/ 532573 w 1065145"/>
              <a:gd name="connsiteY3" fmla="*/ 556592 h 556592"/>
              <a:gd name="connsiteX4" fmla="*/ 0 w 1065145"/>
              <a:gd name="connsiteY4" fmla="*/ 278296 h 556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145" h="556592" extrusionOk="0">
                <a:moveTo>
                  <a:pt x="0" y="278296"/>
                </a:moveTo>
                <a:cubicBezTo>
                  <a:pt x="-37147" y="101684"/>
                  <a:pt x="199330" y="14679"/>
                  <a:pt x="532573" y="0"/>
                </a:cubicBezTo>
                <a:cubicBezTo>
                  <a:pt x="828788" y="439"/>
                  <a:pt x="1048678" y="125121"/>
                  <a:pt x="1065146" y="278296"/>
                </a:cubicBezTo>
                <a:cubicBezTo>
                  <a:pt x="1062746" y="434339"/>
                  <a:pt x="818450" y="602222"/>
                  <a:pt x="532573" y="556592"/>
                </a:cubicBezTo>
                <a:cubicBezTo>
                  <a:pt x="214413" y="543446"/>
                  <a:pt x="2819" y="433342"/>
                  <a:pt x="0" y="278296"/>
                </a:cubicBezTo>
                <a:close/>
              </a:path>
            </a:pathLst>
          </a:custGeom>
          <a:noFill/>
          <a:ln w="57150">
            <a:solidFill>
              <a:srgbClr val="FF0000"/>
            </a:solidFill>
            <a:extLst>
              <a:ext uri="{C807C97D-BFC1-408E-A445-0C87EB9F89A2}">
                <ask:lineSketchStyleProps xmlns:ask="http://schemas.microsoft.com/office/drawing/2018/sketchyshapes" xmlns="" sd="1219033472">
                  <a:prstGeom prst="ellipse">
                    <a:avLst/>
                  </a:prstGeom>
                  <ask:type>
                    <ask:lineSketchCurved/>
                  </ask:type>
                </ask:lineSketchStyleProps>
              </a:ext>
            </a:extLst>
          </a:ln>
          <a:effectLst>
            <a:outerShdw blurRad="127000" dist="50800" dir="5400000" algn="ctr" rotWithShape="0">
              <a:srgbClr val="000000">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827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F5987-8D18-435A-A785-1FB5F213D9A3}"/>
              </a:ext>
            </a:extLst>
          </p:cNvPr>
          <p:cNvSpPr>
            <a:spLocks noGrp="1"/>
          </p:cNvSpPr>
          <p:nvPr>
            <p:ph type="title"/>
          </p:nvPr>
        </p:nvSpPr>
        <p:spPr>
          <a:xfrm>
            <a:off x="630841" y="305554"/>
            <a:ext cx="10553627" cy="909304"/>
          </a:xfrm>
        </p:spPr>
        <p:txBody>
          <a:bodyPr anchor="ctr">
            <a:normAutofit/>
          </a:bodyPr>
          <a:lstStyle/>
          <a:p>
            <a:r>
              <a:rPr lang="en-US" dirty="0"/>
              <a:t>Child Find Contact List</a:t>
            </a:r>
          </a:p>
        </p:txBody>
      </p:sp>
      <p:graphicFrame>
        <p:nvGraphicFramePr>
          <p:cNvPr id="9" name="Table 9">
            <a:extLst>
              <a:ext uri="{FF2B5EF4-FFF2-40B4-BE49-F238E27FC236}">
                <a16:creationId xmlns:a16="http://schemas.microsoft.com/office/drawing/2014/main" id="{CA24B5EA-8B2B-4309-A116-A45EA26C3410}"/>
              </a:ext>
            </a:extLst>
          </p:cNvPr>
          <p:cNvGraphicFramePr>
            <a:graphicFrameLocks noGrp="1"/>
          </p:cNvGraphicFramePr>
          <p:nvPr>
            <p:extLst>
              <p:ext uri="{D42A27DB-BD31-4B8C-83A1-F6EECF244321}">
                <p14:modId xmlns:p14="http://schemas.microsoft.com/office/powerpoint/2010/main" val="4282133073"/>
              </p:ext>
            </p:extLst>
          </p:nvPr>
        </p:nvGraphicFramePr>
        <p:xfrm>
          <a:off x="520120" y="1463041"/>
          <a:ext cx="11151759" cy="3869606"/>
        </p:xfrm>
        <a:graphic>
          <a:graphicData uri="http://schemas.openxmlformats.org/drawingml/2006/table">
            <a:tbl>
              <a:tblPr firstRow="1" bandRow="1">
                <a:tableStyleId>{5C22544A-7EE6-4342-B048-85BDC9FD1C3A}</a:tableStyleId>
              </a:tblPr>
              <a:tblGrid>
                <a:gridCol w="2782154">
                  <a:extLst>
                    <a:ext uri="{9D8B030D-6E8A-4147-A177-3AD203B41FA5}">
                      <a16:colId xmlns:a16="http://schemas.microsoft.com/office/drawing/2014/main" val="2788766632"/>
                    </a:ext>
                  </a:extLst>
                </a:gridCol>
                <a:gridCol w="2805297">
                  <a:extLst>
                    <a:ext uri="{9D8B030D-6E8A-4147-A177-3AD203B41FA5}">
                      <a16:colId xmlns:a16="http://schemas.microsoft.com/office/drawing/2014/main" val="3232223281"/>
                    </a:ext>
                  </a:extLst>
                </a:gridCol>
                <a:gridCol w="2782154">
                  <a:extLst>
                    <a:ext uri="{9D8B030D-6E8A-4147-A177-3AD203B41FA5}">
                      <a16:colId xmlns:a16="http://schemas.microsoft.com/office/drawing/2014/main" val="1890165303"/>
                    </a:ext>
                  </a:extLst>
                </a:gridCol>
                <a:gridCol w="2782154">
                  <a:extLst>
                    <a:ext uri="{9D8B030D-6E8A-4147-A177-3AD203B41FA5}">
                      <a16:colId xmlns:a16="http://schemas.microsoft.com/office/drawing/2014/main" val="1784732481"/>
                    </a:ext>
                  </a:extLst>
                </a:gridCol>
              </a:tblGrid>
              <a:tr h="297662">
                <a:tc>
                  <a:txBody>
                    <a:bodyPr/>
                    <a:lstStyle/>
                    <a:p>
                      <a:r>
                        <a:rPr lang="en-US" sz="1300"/>
                        <a:t>County</a:t>
                      </a:r>
                    </a:p>
                  </a:txBody>
                  <a:tcPr marL="67650" marR="67650" marT="33825" marB="33825"/>
                </a:tc>
                <a:tc>
                  <a:txBody>
                    <a:bodyPr/>
                    <a:lstStyle/>
                    <a:p>
                      <a:r>
                        <a:rPr lang="en-US" sz="1300"/>
                        <a:t>Phone Number</a:t>
                      </a:r>
                    </a:p>
                  </a:txBody>
                  <a:tcPr marL="67650" marR="67650" marT="33825" marB="33825"/>
                </a:tc>
                <a:tc>
                  <a:txBody>
                    <a:bodyPr/>
                    <a:lstStyle/>
                    <a:p>
                      <a:r>
                        <a:rPr lang="en-US" sz="1300"/>
                        <a:t>County</a:t>
                      </a:r>
                    </a:p>
                  </a:txBody>
                  <a:tcPr marL="67650" marR="67650" marT="33825" marB="33825"/>
                </a:tc>
                <a:tc>
                  <a:txBody>
                    <a:bodyPr/>
                    <a:lstStyle/>
                    <a:p>
                      <a:r>
                        <a:rPr lang="en-US" sz="1300"/>
                        <a:t>Phone Number</a:t>
                      </a:r>
                    </a:p>
                  </a:txBody>
                  <a:tcPr marL="67650" marR="67650" marT="33825" marB="33825"/>
                </a:tc>
                <a:extLst>
                  <a:ext uri="{0D108BD9-81ED-4DB2-BD59-A6C34878D82A}">
                    <a16:rowId xmlns:a16="http://schemas.microsoft.com/office/drawing/2014/main" val="1297589798"/>
                  </a:ext>
                </a:extLst>
              </a:tr>
              <a:tr h="297662">
                <a:tc>
                  <a:txBody>
                    <a:bodyPr/>
                    <a:lstStyle/>
                    <a:p>
                      <a:r>
                        <a:rPr lang="en-US" sz="1300"/>
                        <a:t>Allegany County </a:t>
                      </a:r>
                    </a:p>
                  </a:txBody>
                  <a:tcPr marL="67650" marR="67650" marT="33825" marB="338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301-759-2082 </a:t>
                      </a:r>
                    </a:p>
                  </a:txBody>
                  <a:tcPr marL="67650" marR="67650" marT="33825" marB="33825"/>
                </a:tc>
                <a:tc>
                  <a:txBody>
                    <a:bodyPr/>
                    <a:lstStyle/>
                    <a:p>
                      <a:r>
                        <a:rPr lang="en-US" sz="1300"/>
                        <a:t>Harford County </a:t>
                      </a:r>
                    </a:p>
                  </a:txBody>
                  <a:tcPr marL="67650" marR="67650" marT="33825" marB="33825"/>
                </a:tc>
                <a:tc>
                  <a:txBody>
                    <a:bodyPr/>
                    <a:lstStyle/>
                    <a:p>
                      <a:r>
                        <a:rPr lang="en-US" sz="1300"/>
                        <a:t>410-638-4386</a:t>
                      </a:r>
                    </a:p>
                  </a:txBody>
                  <a:tcPr marL="67650" marR="67650" marT="33825" marB="33825"/>
                </a:tc>
                <a:extLst>
                  <a:ext uri="{0D108BD9-81ED-4DB2-BD59-A6C34878D82A}">
                    <a16:rowId xmlns:a16="http://schemas.microsoft.com/office/drawing/2014/main" val="1865149603"/>
                  </a:ext>
                </a:extLst>
              </a:tr>
              <a:tr h="297662">
                <a:tc>
                  <a:txBody>
                    <a:bodyPr/>
                    <a:lstStyle/>
                    <a:p>
                      <a:r>
                        <a:rPr lang="en-US" sz="1300"/>
                        <a:t>Anne Arundel County </a:t>
                      </a:r>
                    </a:p>
                  </a:txBody>
                  <a:tcPr marL="67650" marR="67650" marT="33825" marB="338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410-766-6662 </a:t>
                      </a:r>
                    </a:p>
                  </a:txBody>
                  <a:tcPr marL="67650" marR="67650" marT="33825" marB="33825"/>
                </a:tc>
                <a:tc>
                  <a:txBody>
                    <a:bodyPr/>
                    <a:lstStyle/>
                    <a:p>
                      <a:r>
                        <a:rPr lang="en-US" sz="1300"/>
                        <a:t>Howard County </a:t>
                      </a:r>
                    </a:p>
                  </a:txBody>
                  <a:tcPr marL="67650" marR="67650" marT="33825" marB="338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410-313-7046 </a:t>
                      </a:r>
                    </a:p>
                  </a:txBody>
                  <a:tcPr marL="67650" marR="67650" marT="33825" marB="33825"/>
                </a:tc>
                <a:extLst>
                  <a:ext uri="{0D108BD9-81ED-4DB2-BD59-A6C34878D82A}">
                    <a16:rowId xmlns:a16="http://schemas.microsoft.com/office/drawing/2014/main" val="1269337241"/>
                  </a:ext>
                </a:extLst>
              </a:tr>
              <a:tr h="297662">
                <a:tc>
                  <a:txBody>
                    <a:bodyPr/>
                    <a:lstStyle/>
                    <a:p>
                      <a:r>
                        <a:rPr lang="en-US" sz="1300"/>
                        <a:t>Baltimore City </a:t>
                      </a:r>
                    </a:p>
                  </a:txBody>
                  <a:tcPr marL="67650" marR="67650" marT="33825" marB="338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443-984-1011</a:t>
                      </a:r>
                    </a:p>
                  </a:txBody>
                  <a:tcPr marL="67650" marR="67650" marT="33825" marB="33825"/>
                </a:tc>
                <a:tc>
                  <a:txBody>
                    <a:bodyPr/>
                    <a:lstStyle/>
                    <a:p>
                      <a:r>
                        <a:rPr lang="en-US" sz="1300"/>
                        <a:t>Kent County </a:t>
                      </a:r>
                    </a:p>
                  </a:txBody>
                  <a:tcPr marL="67650" marR="67650" marT="33825" marB="338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410-778-7164 </a:t>
                      </a:r>
                    </a:p>
                  </a:txBody>
                  <a:tcPr marL="67650" marR="67650" marT="33825" marB="33825"/>
                </a:tc>
                <a:extLst>
                  <a:ext uri="{0D108BD9-81ED-4DB2-BD59-A6C34878D82A}">
                    <a16:rowId xmlns:a16="http://schemas.microsoft.com/office/drawing/2014/main" val="2280177650"/>
                  </a:ext>
                </a:extLst>
              </a:tr>
              <a:tr h="297662">
                <a:tc>
                  <a:txBody>
                    <a:bodyPr/>
                    <a:lstStyle/>
                    <a:p>
                      <a:r>
                        <a:rPr lang="en-US" sz="1300"/>
                        <a:t>Baltimore County </a:t>
                      </a:r>
                    </a:p>
                  </a:txBody>
                  <a:tcPr marL="67650" marR="67650" marT="33825" marB="33825"/>
                </a:tc>
                <a:tc>
                  <a:txBody>
                    <a:bodyPr/>
                    <a:lstStyle/>
                    <a:p>
                      <a:r>
                        <a:rPr lang="en-US" sz="1300"/>
                        <a:t>410-887-3017</a:t>
                      </a:r>
                    </a:p>
                  </a:txBody>
                  <a:tcPr marL="67650" marR="67650" marT="33825" marB="33825"/>
                </a:tc>
                <a:tc>
                  <a:txBody>
                    <a:bodyPr/>
                    <a:lstStyle/>
                    <a:p>
                      <a:r>
                        <a:rPr lang="en-US" sz="1300"/>
                        <a:t>Montgomery County </a:t>
                      </a:r>
                    </a:p>
                  </a:txBody>
                  <a:tcPr marL="67650" marR="67650" marT="33825" marB="338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301-947-6050 </a:t>
                      </a:r>
                    </a:p>
                  </a:txBody>
                  <a:tcPr marL="67650" marR="67650" marT="33825" marB="33825"/>
                </a:tc>
                <a:extLst>
                  <a:ext uri="{0D108BD9-81ED-4DB2-BD59-A6C34878D82A}">
                    <a16:rowId xmlns:a16="http://schemas.microsoft.com/office/drawing/2014/main" val="1218070138"/>
                  </a:ext>
                </a:extLst>
              </a:tr>
              <a:tr h="297662">
                <a:tc>
                  <a:txBody>
                    <a:bodyPr/>
                    <a:lstStyle/>
                    <a:p>
                      <a:r>
                        <a:rPr lang="en-US" sz="1300"/>
                        <a:t>Calvert County </a:t>
                      </a:r>
                    </a:p>
                  </a:txBody>
                  <a:tcPr marL="67650" marR="67650" marT="33825" marB="33825"/>
                </a:tc>
                <a:tc>
                  <a:txBody>
                    <a:bodyPr/>
                    <a:lstStyle/>
                    <a:p>
                      <a:r>
                        <a:rPr lang="en-US" sz="1300"/>
                        <a:t>410-535-7388</a:t>
                      </a:r>
                    </a:p>
                  </a:txBody>
                  <a:tcPr marL="67650" marR="67650" marT="33825" marB="33825"/>
                </a:tc>
                <a:tc>
                  <a:txBody>
                    <a:bodyPr/>
                    <a:lstStyle/>
                    <a:p>
                      <a:r>
                        <a:rPr lang="en-US" sz="1300"/>
                        <a:t>Prince George’s County </a:t>
                      </a:r>
                    </a:p>
                  </a:txBody>
                  <a:tcPr marL="67650" marR="67650" marT="33825" marB="338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301-808-2719 </a:t>
                      </a:r>
                    </a:p>
                  </a:txBody>
                  <a:tcPr marL="67650" marR="67650" marT="33825" marB="33825"/>
                </a:tc>
                <a:extLst>
                  <a:ext uri="{0D108BD9-81ED-4DB2-BD59-A6C34878D82A}">
                    <a16:rowId xmlns:a16="http://schemas.microsoft.com/office/drawing/2014/main" val="3815536670"/>
                  </a:ext>
                </a:extLst>
              </a:tr>
              <a:tr h="297662">
                <a:tc>
                  <a:txBody>
                    <a:bodyPr/>
                    <a:lstStyle/>
                    <a:p>
                      <a:r>
                        <a:rPr lang="en-US" sz="1300"/>
                        <a:t>Caroline County </a:t>
                      </a:r>
                    </a:p>
                  </a:txBody>
                  <a:tcPr marL="67650" marR="67650" marT="33825" marB="338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410-479-3246 </a:t>
                      </a:r>
                    </a:p>
                  </a:txBody>
                  <a:tcPr marL="67650" marR="67650" marT="33825" marB="33825"/>
                </a:tc>
                <a:tc>
                  <a:txBody>
                    <a:bodyPr/>
                    <a:lstStyle/>
                    <a:p>
                      <a:r>
                        <a:rPr lang="en-US" sz="1300"/>
                        <a:t>Queen Anne’s County </a:t>
                      </a:r>
                    </a:p>
                  </a:txBody>
                  <a:tcPr marL="67650" marR="67650" marT="33825" marB="33825"/>
                </a:tc>
                <a:tc>
                  <a:txBody>
                    <a:bodyPr/>
                    <a:lstStyle/>
                    <a:p>
                      <a:r>
                        <a:rPr lang="en-US" sz="1300"/>
                        <a:t>410-758-2403 ext.182</a:t>
                      </a:r>
                    </a:p>
                  </a:txBody>
                  <a:tcPr marL="67650" marR="67650" marT="33825" marB="33825"/>
                </a:tc>
                <a:extLst>
                  <a:ext uri="{0D108BD9-81ED-4DB2-BD59-A6C34878D82A}">
                    <a16:rowId xmlns:a16="http://schemas.microsoft.com/office/drawing/2014/main" val="3762576478"/>
                  </a:ext>
                </a:extLst>
              </a:tr>
              <a:tr h="297662">
                <a:tc>
                  <a:txBody>
                    <a:bodyPr/>
                    <a:lstStyle/>
                    <a:p>
                      <a:r>
                        <a:rPr lang="en-US" sz="1300"/>
                        <a:t>Carroll County </a:t>
                      </a:r>
                    </a:p>
                  </a:txBody>
                  <a:tcPr marL="67650" marR="67650" marT="33825" marB="33825"/>
                </a:tc>
                <a:tc>
                  <a:txBody>
                    <a:bodyPr/>
                    <a:lstStyle/>
                    <a:p>
                      <a:r>
                        <a:rPr lang="en-US" sz="1300"/>
                        <a:t>410-751-3295</a:t>
                      </a:r>
                    </a:p>
                  </a:txBody>
                  <a:tcPr marL="67650" marR="67650" marT="33825" marB="33825"/>
                </a:tc>
                <a:tc>
                  <a:txBody>
                    <a:bodyPr/>
                    <a:lstStyle/>
                    <a:p>
                      <a:r>
                        <a:rPr lang="en-US" sz="1300"/>
                        <a:t>Somerset County </a:t>
                      </a:r>
                    </a:p>
                  </a:txBody>
                  <a:tcPr marL="67650" marR="67650" marT="33825" marB="338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410-623-4321 </a:t>
                      </a:r>
                    </a:p>
                  </a:txBody>
                  <a:tcPr marL="67650" marR="67650" marT="33825" marB="33825"/>
                </a:tc>
                <a:extLst>
                  <a:ext uri="{0D108BD9-81ED-4DB2-BD59-A6C34878D82A}">
                    <a16:rowId xmlns:a16="http://schemas.microsoft.com/office/drawing/2014/main" val="407882446"/>
                  </a:ext>
                </a:extLst>
              </a:tr>
              <a:tr h="297662">
                <a:tc>
                  <a:txBody>
                    <a:bodyPr/>
                    <a:lstStyle/>
                    <a:p>
                      <a:r>
                        <a:rPr lang="en-US" sz="1300"/>
                        <a:t>Cecil County </a:t>
                      </a:r>
                    </a:p>
                  </a:txBody>
                  <a:tcPr marL="67650" marR="67650" marT="33825" marB="338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410-996-5444 </a:t>
                      </a:r>
                    </a:p>
                  </a:txBody>
                  <a:tcPr marL="67650" marR="67650" marT="33825" marB="33825"/>
                </a:tc>
                <a:tc>
                  <a:txBody>
                    <a:bodyPr/>
                    <a:lstStyle/>
                    <a:p>
                      <a:r>
                        <a:rPr lang="en-US" sz="1300"/>
                        <a:t>St. Mary’s County </a:t>
                      </a:r>
                    </a:p>
                  </a:txBody>
                  <a:tcPr marL="67650" marR="67650" marT="33825" marB="338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301-475-5511 ext. 213 </a:t>
                      </a:r>
                    </a:p>
                  </a:txBody>
                  <a:tcPr marL="67650" marR="67650" marT="33825" marB="33825"/>
                </a:tc>
                <a:extLst>
                  <a:ext uri="{0D108BD9-81ED-4DB2-BD59-A6C34878D82A}">
                    <a16:rowId xmlns:a16="http://schemas.microsoft.com/office/drawing/2014/main" val="2626663121"/>
                  </a:ext>
                </a:extLst>
              </a:tr>
              <a:tr h="297662">
                <a:tc>
                  <a:txBody>
                    <a:bodyPr/>
                    <a:lstStyle/>
                    <a:p>
                      <a:r>
                        <a:rPr lang="en-US" sz="1300"/>
                        <a:t>Charles County </a:t>
                      </a:r>
                    </a:p>
                  </a:txBody>
                  <a:tcPr marL="67650" marR="67650" marT="33825" marB="33825"/>
                </a:tc>
                <a:tc>
                  <a:txBody>
                    <a:bodyPr/>
                    <a:lstStyle/>
                    <a:p>
                      <a:r>
                        <a:rPr lang="en-US" sz="1300"/>
                        <a:t>301-753-1745</a:t>
                      </a:r>
                    </a:p>
                  </a:txBody>
                  <a:tcPr marL="67650" marR="67650" marT="33825" marB="33825"/>
                </a:tc>
                <a:tc>
                  <a:txBody>
                    <a:bodyPr/>
                    <a:lstStyle/>
                    <a:p>
                      <a:r>
                        <a:rPr lang="en-US" sz="1300"/>
                        <a:t>Talbot County </a:t>
                      </a:r>
                    </a:p>
                  </a:txBody>
                  <a:tcPr marL="67650" marR="67650" marT="33825" marB="338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410-820-8263 </a:t>
                      </a:r>
                    </a:p>
                  </a:txBody>
                  <a:tcPr marL="67650" marR="67650" marT="33825" marB="33825"/>
                </a:tc>
                <a:extLst>
                  <a:ext uri="{0D108BD9-81ED-4DB2-BD59-A6C34878D82A}">
                    <a16:rowId xmlns:a16="http://schemas.microsoft.com/office/drawing/2014/main" val="2151216141"/>
                  </a:ext>
                </a:extLst>
              </a:tr>
              <a:tr h="297662">
                <a:tc>
                  <a:txBody>
                    <a:bodyPr/>
                    <a:lstStyle/>
                    <a:p>
                      <a:r>
                        <a:rPr lang="en-US" sz="1300"/>
                        <a:t>Dorchester County </a:t>
                      </a:r>
                    </a:p>
                  </a:txBody>
                  <a:tcPr marL="67650" marR="67650" marT="33825" marB="338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410-221-1111 ext. 1023 </a:t>
                      </a:r>
                    </a:p>
                  </a:txBody>
                  <a:tcPr marL="67650" marR="67650" marT="33825" marB="33825"/>
                </a:tc>
                <a:tc>
                  <a:txBody>
                    <a:bodyPr/>
                    <a:lstStyle/>
                    <a:p>
                      <a:r>
                        <a:rPr lang="en-US" sz="1300"/>
                        <a:t>Washington County</a:t>
                      </a:r>
                    </a:p>
                  </a:txBody>
                  <a:tcPr marL="67650" marR="67650" marT="33825" marB="33825"/>
                </a:tc>
                <a:tc>
                  <a:txBody>
                    <a:bodyPr/>
                    <a:lstStyle/>
                    <a:p>
                      <a:r>
                        <a:rPr lang="en-US" sz="1300"/>
                        <a:t>301-766-2964</a:t>
                      </a:r>
                    </a:p>
                  </a:txBody>
                  <a:tcPr marL="67650" marR="67650" marT="33825" marB="33825"/>
                </a:tc>
                <a:extLst>
                  <a:ext uri="{0D108BD9-81ED-4DB2-BD59-A6C34878D82A}">
                    <a16:rowId xmlns:a16="http://schemas.microsoft.com/office/drawing/2014/main" val="2817336914"/>
                  </a:ext>
                </a:extLst>
              </a:tr>
              <a:tr h="297662">
                <a:tc>
                  <a:txBody>
                    <a:bodyPr/>
                    <a:lstStyle/>
                    <a:p>
                      <a:r>
                        <a:rPr lang="en-US" sz="1300"/>
                        <a:t>Frederick County </a:t>
                      </a:r>
                    </a:p>
                  </a:txBody>
                  <a:tcPr marL="67650" marR="67650" marT="33825" marB="33825"/>
                </a:tc>
                <a:tc>
                  <a:txBody>
                    <a:bodyPr/>
                    <a:lstStyle/>
                    <a:p>
                      <a:r>
                        <a:rPr lang="en-US" sz="1300"/>
                        <a:t>301-644-5292</a:t>
                      </a:r>
                    </a:p>
                  </a:txBody>
                  <a:tcPr marL="67650" marR="67650" marT="33825" marB="33825"/>
                </a:tc>
                <a:tc>
                  <a:txBody>
                    <a:bodyPr/>
                    <a:lstStyle/>
                    <a:p>
                      <a:r>
                        <a:rPr lang="en-US" sz="1300"/>
                        <a:t>Wicomico County</a:t>
                      </a:r>
                    </a:p>
                  </a:txBody>
                  <a:tcPr marL="67650" marR="67650" marT="33825" marB="338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410-677-5250 </a:t>
                      </a:r>
                    </a:p>
                  </a:txBody>
                  <a:tcPr marL="67650" marR="67650" marT="33825" marB="33825"/>
                </a:tc>
                <a:extLst>
                  <a:ext uri="{0D108BD9-81ED-4DB2-BD59-A6C34878D82A}">
                    <a16:rowId xmlns:a16="http://schemas.microsoft.com/office/drawing/2014/main" val="1674586501"/>
                  </a:ext>
                </a:extLst>
              </a:tr>
              <a:tr h="297662">
                <a:tc>
                  <a:txBody>
                    <a:bodyPr/>
                    <a:lstStyle/>
                    <a:p>
                      <a:r>
                        <a:rPr lang="en-US" sz="1300"/>
                        <a:t>Garrett County </a:t>
                      </a:r>
                    </a:p>
                  </a:txBody>
                  <a:tcPr marL="67650" marR="67650" marT="33825" marB="33825"/>
                </a:tc>
                <a:tc>
                  <a:txBody>
                    <a:bodyPr/>
                    <a:lstStyle/>
                    <a:p>
                      <a:r>
                        <a:rPr lang="en-US" sz="1300"/>
                        <a:t>301-334-7655</a:t>
                      </a:r>
                    </a:p>
                  </a:txBody>
                  <a:tcPr marL="67650" marR="67650" marT="33825" marB="33825"/>
                </a:tc>
                <a:tc>
                  <a:txBody>
                    <a:bodyPr/>
                    <a:lstStyle/>
                    <a:p>
                      <a:r>
                        <a:rPr lang="en-US" sz="1300"/>
                        <a:t>Worcester County </a:t>
                      </a:r>
                    </a:p>
                  </a:txBody>
                  <a:tcPr marL="67650" marR="67650" marT="33825" marB="338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410-632-5033</a:t>
                      </a:r>
                    </a:p>
                  </a:txBody>
                  <a:tcPr marL="67650" marR="67650" marT="33825" marB="33825"/>
                </a:tc>
                <a:extLst>
                  <a:ext uri="{0D108BD9-81ED-4DB2-BD59-A6C34878D82A}">
                    <a16:rowId xmlns:a16="http://schemas.microsoft.com/office/drawing/2014/main" val="3908392970"/>
                  </a:ext>
                </a:extLst>
              </a:tr>
            </a:tbl>
          </a:graphicData>
        </a:graphic>
      </p:graphicFrame>
    </p:spTree>
    <p:extLst>
      <p:ext uri="{BB962C8B-B14F-4D97-AF65-F5344CB8AC3E}">
        <p14:creationId xmlns:p14="http://schemas.microsoft.com/office/powerpoint/2010/main" val="198368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 &amp; Funding</a:t>
            </a:r>
          </a:p>
        </p:txBody>
      </p:sp>
      <p:sp>
        <p:nvSpPr>
          <p:cNvPr id="3" name="Content Placeholder 2"/>
          <p:cNvSpPr>
            <a:spLocks noGrp="1"/>
          </p:cNvSpPr>
          <p:nvPr>
            <p:ph idx="1"/>
          </p:nvPr>
        </p:nvSpPr>
        <p:spPr/>
        <p:txBody>
          <a:bodyPr/>
          <a:lstStyle/>
          <a:p>
            <a:r>
              <a:rPr lang="en-US" dirty="0"/>
              <a:t>BHIPP is supported by funding from the </a:t>
            </a:r>
            <a:r>
              <a:rPr lang="en-US" b="1" dirty="0"/>
              <a:t>Maryland Department of Health, Behavioral Health Administration </a:t>
            </a:r>
            <a:r>
              <a:rPr lang="en-US" dirty="0"/>
              <a:t>and operates as a collaboration between the </a:t>
            </a:r>
            <a:r>
              <a:rPr lang="en-US" b="1" dirty="0"/>
              <a:t>University of Maryland School of Medicine</a:t>
            </a:r>
            <a:r>
              <a:rPr lang="en-US" dirty="0"/>
              <a:t>, the </a:t>
            </a:r>
            <a:r>
              <a:rPr lang="en-US" b="1" dirty="0"/>
              <a:t>Johns Hopkins University School of Medicine</a:t>
            </a:r>
            <a:r>
              <a:rPr lang="en-US" dirty="0"/>
              <a:t>, </a:t>
            </a:r>
            <a:r>
              <a:rPr lang="en-US" b="1" dirty="0"/>
              <a:t>Salisbury University </a:t>
            </a:r>
            <a:r>
              <a:rPr lang="en-US" dirty="0"/>
              <a:t>and </a:t>
            </a:r>
            <a:r>
              <a:rPr lang="en-US" b="1" dirty="0"/>
              <a:t>Morgan State University</a:t>
            </a:r>
            <a:r>
              <a:rPr lang="en-US" dirty="0"/>
              <a:t>.</a:t>
            </a:r>
          </a:p>
          <a:p>
            <a:endParaRPr lang="en-US" dirty="0"/>
          </a:p>
          <a:p>
            <a:r>
              <a:rPr lang="en-US" i="1" dirty="0"/>
              <a:t>This program is supported by the </a:t>
            </a:r>
            <a:r>
              <a:rPr lang="en-US" b="1" i="1" dirty="0"/>
              <a:t>Health Resources and Services Administration (HRSA) </a:t>
            </a:r>
            <a:r>
              <a:rPr lang="en-US" i="1" dirty="0"/>
              <a:t>of the U.S. Department of Health and Human Services (HHS) as part of an award totaling $433,296  with approximately 20% financed by non-governmental sources. The contents of this presentation are those of the author(s) and do not necessarily represent the official views of, nor an endorsement, by HRSA, HHS or the U.S. Government. For more information, visit </a:t>
            </a:r>
            <a:r>
              <a:rPr lang="en-US" i="1" u="sng" dirty="0">
                <a:hlinkClick r:id="rId2"/>
              </a:rPr>
              <a:t>www.hrsa.gov</a:t>
            </a:r>
            <a:r>
              <a:rPr lang="en-US" i="1" dirty="0"/>
              <a:t>. </a:t>
            </a:r>
            <a:endParaRPr lang="en-US" dirty="0"/>
          </a:p>
        </p:txBody>
      </p:sp>
      <p:sp>
        <p:nvSpPr>
          <p:cNvPr id="5" name="Date Placeholder 3"/>
          <p:cNvSpPr>
            <a:spLocks noGrp="1"/>
          </p:cNvSpPr>
          <p:nvPr>
            <p:ph type="dt" sz="half" idx="10"/>
          </p:nvPr>
        </p:nvSpPr>
        <p:spPr/>
        <p:txBody>
          <a:bodyPr/>
          <a:lstStyle/>
          <a:p>
            <a:fld id="{3C352946-8834-419D-873E-83A2D53642A5}" type="datetimeFigureOut">
              <a:rPr lang="en-US" smtClean="0"/>
              <a:t>6/21/2022</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897" y="5219864"/>
            <a:ext cx="2461508" cy="661402"/>
          </a:xfrm>
          <a:prstGeom prst="rect">
            <a:avLst/>
          </a:prstGeom>
        </p:spPr>
      </p:pic>
      <p:pic>
        <p:nvPicPr>
          <p:cNvPr id="7" name="Picture 6"/>
          <p:cNvPicPr>
            <a:picLocks noChangeAspect="1"/>
          </p:cNvPicPr>
          <p:nvPr/>
        </p:nvPicPr>
        <p:blipFill>
          <a:blip r:embed="rId4"/>
          <a:stretch>
            <a:fillRect/>
          </a:stretch>
        </p:blipFill>
        <p:spPr>
          <a:xfrm>
            <a:off x="3834222" y="5502895"/>
            <a:ext cx="1493825" cy="75674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6263" y="5314252"/>
            <a:ext cx="1599402" cy="533134"/>
          </a:xfrm>
          <a:prstGeom prst="rect">
            <a:avLst/>
          </a:prstGeom>
        </p:spPr>
      </p:pic>
      <p:pic>
        <p:nvPicPr>
          <p:cNvPr id="9" name="Picture 8">
            <a:extLst>
              <a:ext uri="{FF2B5EF4-FFF2-40B4-BE49-F238E27FC236}">
                <a16:creationId xmlns:a16="http://schemas.microsoft.com/office/drawing/2014/main" id="{BDC5E5AB-D157-4934-A988-85D60823D2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23882" y="5177085"/>
            <a:ext cx="1268494" cy="1268494"/>
          </a:xfrm>
          <a:prstGeom prst="rect">
            <a:avLst/>
          </a:prstGeom>
        </p:spPr>
      </p:pic>
    </p:spTree>
    <p:extLst>
      <p:ext uri="{BB962C8B-B14F-4D97-AF65-F5344CB8AC3E}">
        <p14:creationId xmlns:p14="http://schemas.microsoft.com/office/powerpoint/2010/main" val="3778745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90FFF-E437-478C-B05E-565D8C4741F8}"/>
              </a:ext>
            </a:extLst>
          </p:cNvPr>
          <p:cNvSpPr>
            <a:spLocks noGrp="1"/>
          </p:cNvSpPr>
          <p:nvPr>
            <p:ph type="title"/>
          </p:nvPr>
        </p:nvSpPr>
        <p:spPr/>
        <p:txBody>
          <a:bodyPr>
            <a:normAutofit/>
          </a:bodyPr>
          <a:lstStyle/>
          <a:p>
            <a:r>
              <a:rPr lang="en-US" sz="3600" dirty="0"/>
              <a:t>Thank you!</a:t>
            </a:r>
          </a:p>
        </p:txBody>
      </p:sp>
      <p:sp>
        <p:nvSpPr>
          <p:cNvPr id="5" name="TextBox 4">
            <a:extLst>
              <a:ext uri="{FF2B5EF4-FFF2-40B4-BE49-F238E27FC236}">
                <a16:creationId xmlns:a16="http://schemas.microsoft.com/office/drawing/2014/main" id="{3684EBDF-B302-49BD-8F33-FA1FE85734AC}"/>
              </a:ext>
            </a:extLst>
          </p:cNvPr>
          <p:cNvSpPr txBox="1"/>
          <p:nvPr/>
        </p:nvSpPr>
        <p:spPr>
          <a:xfrm>
            <a:off x="353786" y="2890391"/>
            <a:ext cx="11484427" cy="1661993"/>
          </a:xfrm>
          <a:prstGeom prst="rect">
            <a:avLst/>
          </a:prstGeom>
          <a:noFill/>
        </p:spPr>
        <p:txBody>
          <a:bodyPr wrap="square" rtlCol="0">
            <a:spAutoFit/>
          </a:bodyPr>
          <a:lstStyle/>
          <a:p>
            <a:pPr algn="ctr"/>
            <a:r>
              <a:rPr lang="en-US" sz="6600" dirty="0">
                <a:solidFill>
                  <a:schemeClr val="tx1">
                    <a:lumMod val="65000"/>
                    <a:lumOff val="35000"/>
                  </a:schemeClr>
                </a:solidFill>
              </a:rPr>
              <a:t>Questions?</a:t>
            </a:r>
          </a:p>
          <a:p>
            <a:endParaRPr lang="en-US" dirty="0"/>
          </a:p>
          <a:p>
            <a:pPr algn="ctr"/>
            <a:endParaRPr lang="en-US" dirty="0"/>
          </a:p>
        </p:txBody>
      </p:sp>
    </p:spTree>
    <p:extLst>
      <p:ext uri="{BB962C8B-B14F-4D97-AF65-F5344CB8AC3E}">
        <p14:creationId xmlns:p14="http://schemas.microsoft.com/office/powerpoint/2010/main" val="3522430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90FFF-E437-478C-B05E-565D8C4741F8}"/>
              </a:ext>
            </a:extLst>
          </p:cNvPr>
          <p:cNvSpPr>
            <a:spLocks noGrp="1"/>
          </p:cNvSpPr>
          <p:nvPr>
            <p:ph type="title"/>
          </p:nvPr>
        </p:nvSpPr>
        <p:spPr/>
        <p:txBody>
          <a:bodyPr>
            <a:normAutofit/>
          </a:bodyPr>
          <a:lstStyle/>
          <a:p>
            <a:r>
              <a:rPr lang="en-US" sz="3600" dirty="0"/>
              <a:t>Thank you!</a:t>
            </a:r>
          </a:p>
        </p:txBody>
      </p:sp>
      <p:sp>
        <p:nvSpPr>
          <p:cNvPr id="5" name="TextBox 4">
            <a:extLst>
              <a:ext uri="{FF2B5EF4-FFF2-40B4-BE49-F238E27FC236}">
                <a16:creationId xmlns:a16="http://schemas.microsoft.com/office/drawing/2014/main" id="{3684EBDF-B302-49BD-8F33-FA1FE85734AC}"/>
              </a:ext>
            </a:extLst>
          </p:cNvPr>
          <p:cNvSpPr txBox="1"/>
          <p:nvPr/>
        </p:nvSpPr>
        <p:spPr>
          <a:xfrm>
            <a:off x="468087" y="1780496"/>
            <a:ext cx="11239500" cy="5262979"/>
          </a:xfrm>
          <a:prstGeom prst="rect">
            <a:avLst/>
          </a:prstGeom>
          <a:noFill/>
        </p:spPr>
        <p:txBody>
          <a:bodyPr wrap="square" rtlCol="0">
            <a:spAutoFit/>
          </a:bodyPr>
          <a:lstStyle/>
          <a:p>
            <a:pPr algn="ctr"/>
            <a:r>
              <a:rPr lang="en-US" sz="2800">
                <a:solidFill>
                  <a:schemeClr val="tx1">
                    <a:lumMod val="65000"/>
                    <a:lumOff val="35000"/>
                  </a:schemeClr>
                </a:solidFill>
              </a:rPr>
              <a:t>Maryland Behavioral Health Integration in Pediatric Primary Care (BHIPP)</a:t>
            </a:r>
          </a:p>
          <a:p>
            <a:pPr algn="ctr"/>
            <a:endParaRPr lang="en-US" sz="2800">
              <a:solidFill>
                <a:schemeClr val="tx1">
                  <a:lumMod val="65000"/>
                  <a:lumOff val="35000"/>
                </a:schemeClr>
              </a:solidFill>
            </a:endParaRPr>
          </a:p>
          <a:p>
            <a:pPr algn="ctr"/>
            <a:endParaRPr lang="en-US" sz="2800">
              <a:solidFill>
                <a:schemeClr val="tx1">
                  <a:lumMod val="65000"/>
                  <a:lumOff val="35000"/>
                </a:schemeClr>
              </a:solidFill>
            </a:endParaRPr>
          </a:p>
          <a:p>
            <a:pPr algn="ctr"/>
            <a:r>
              <a:rPr lang="en-US" sz="2800" b="1">
                <a:solidFill>
                  <a:schemeClr val="tx1">
                    <a:lumMod val="65000"/>
                    <a:lumOff val="35000"/>
                  </a:schemeClr>
                </a:solidFill>
              </a:rPr>
              <a:t>1-855-MD-BHIPP</a:t>
            </a:r>
            <a:r>
              <a:rPr lang="en-US" sz="2800">
                <a:solidFill>
                  <a:schemeClr val="tx1">
                    <a:lumMod val="65000"/>
                    <a:lumOff val="35000"/>
                  </a:schemeClr>
                </a:solidFill>
              </a:rPr>
              <a:t> (632-4477)</a:t>
            </a:r>
          </a:p>
          <a:p>
            <a:pPr algn="ctr"/>
            <a:r>
              <a:rPr lang="en-US" sz="2800">
                <a:solidFill>
                  <a:schemeClr val="tx1">
                    <a:lumMod val="65000"/>
                    <a:lumOff val="35000"/>
                  </a:schemeClr>
                </a:solidFill>
              </a:rPr>
              <a:t>www.mdbhipp.org</a:t>
            </a:r>
          </a:p>
          <a:p>
            <a:pPr algn="ctr"/>
            <a:r>
              <a:rPr lang="en-US" sz="2800">
                <a:solidFill>
                  <a:schemeClr val="tx1">
                    <a:lumMod val="65000"/>
                    <a:lumOff val="35000"/>
                  </a:schemeClr>
                </a:solidFill>
              </a:rPr>
              <a:t>Follow us on Facebook, LinkedIn, and Twitter! @MDBHIPP </a:t>
            </a:r>
          </a:p>
          <a:p>
            <a:pPr algn="ctr"/>
            <a:endParaRPr lang="en-US" sz="2800">
              <a:solidFill>
                <a:schemeClr val="tx1">
                  <a:lumMod val="65000"/>
                  <a:lumOff val="35000"/>
                </a:schemeClr>
              </a:solidFill>
            </a:endParaRPr>
          </a:p>
          <a:p>
            <a:pPr algn="ctr"/>
            <a:endParaRPr lang="en-US" sz="2800">
              <a:solidFill>
                <a:schemeClr val="tx1">
                  <a:lumMod val="65000"/>
                  <a:lumOff val="35000"/>
                </a:schemeClr>
              </a:solidFill>
            </a:endParaRPr>
          </a:p>
          <a:p>
            <a:pPr algn="ctr"/>
            <a:r>
              <a:rPr lang="en-US" sz="2400" i="1">
                <a:latin typeface="Calibri" panose="020F0502020204030204" pitchFamily="34" charset="0"/>
                <a:ea typeface="Calibri" panose="020F0502020204030204" pitchFamily="34" charset="0"/>
              </a:rPr>
              <a:t>For resources related to the COVID-19 pandemic,</a:t>
            </a:r>
          </a:p>
          <a:p>
            <a:pPr algn="ctr"/>
            <a:r>
              <a:rPr lang="en-US" sz="2400" i="1">
                <a:latin typeface="Calibri" panose="020F0502020204030204" pitchFamily="34" charset="0"/>
                <a:ea typeface="Calibri" panose="020F0502020204030204" pitchFamily="34" charset="0"/>
              </a:rPr>
              <a:t>please visit us at </a:t>
            </a:r>
            <a:r>
              <a:rPr lang="en-US" sz="2400" i="1" u="sng">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BHIPP Covid-19 Resources</a:t>
            </a:r>
            <a:r>
              <a:rPr lang="en-US" sz="2400" b="1">
                <a:latin typeface="Calibri" panose="020F0502020204030204" pitchFamily="34" charset="0"/>
                <a:ea typeface="Calibri" panose="020F0502020204030204" pitchFamily="34" charset="0"/>
              </a:rPr>
              <a:t>.</a:t>
            </a:r>
            <a:endParaRPr lang="en-US" sz="2400">
              <a:latin typeface="Calibri" panose="020F0502020204030204" pitchFamily="34" charset="0"/>
              <a:ea typeface="Calibri" panose="020F0502020204030204" pitchFamily="34" charset="0"/>
            </a:endParaRPr>
          </a:p>
          <a:p>
            <a:pPr algn="ctr"/>
            <a:endParaRPr lang="en-US" sz="2800">
              <a:solidFill>
                <a:schemeClr val="tx1">
                  <a:lumMod val="65000"/>
                  <a:lumOff val="35000"/>
                </a:schemeClr>
              </a:solidFill>
            </a:endParaRPr>
          </a:p>
          <a:p>
            <a:endParaRPr lang="en-US"/>
          </a:p>
          <a:p>
            <a:pPr algn="ctr"/>
            <a:endParaRPr lang="en-US" dirty="0"/>
          </a:p>
        </p:txBody>
      </p:sp>
    </p:spTree>
    <p:extLst>
      <p:ext uri="{BB962C8B-B14F-4D97-AF65-F5344CB8AC3E}">
        <p14:creationId xmlns:p14="http://schemas.microsoft.com/office/powerpoint/2010/main" val="2617456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BHIPP is Available to Provide Support to PCPs During the Pandemic</a:t>
            </a:r>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5590" y="1707615"/>
            <a:ext cx="6477919" cy="4318612"/>
          </a:xfrm>
          <a:prstGeom prst="rect">
            <a:avLst/>
          </a:prstGeom>
        </p:spPr>
      </p:pic>
      <p:sp>
        <p:nvSpPr>
          <p:cNvPr id="3" name="TextBox 2"/>
          <p:cNvSpPr txBox="1"/>
          <p:nvPr/>
        </p:nvSpPr>
        <p:spPr>
          <a:xfrm>
            <a:off x="7103891" y="1597243"/>
            <a:ext cx="4622519" cy="495520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Ways to Connect: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Visit our COVID-19 Resource Page: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hlinkClick r:id="rId4"/>
              </a:rPr>
              <a:t>www.mdbhipp.org</a:t>
            </a: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Sign up for our newsletter: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hlinkClick r:id="rId5"/>
              </a:rPr>
              <a:t>https://mdbhipp.org/contact.html</a:t>
            </a: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Follow us on Facebook: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1" i="0" u="sng" strike="noStrike" kern="1200" cap="none" spc="0" normalizeH="0" baseline="0" noProof="0" dirty="0">
                <a:ln>
                  <a:noFill/>
                </a:ln>
                <a:solidFill>
                  <a:srgbClr val="000000"/>
                </a:solidFill>
                <a:effectLst/>
                <a:uLnTx/>
                <a:uFillTx/>
                <a:latin typeface="Calibri" panose="020F0502020204030204"/>
                <a:ea typeface="+mn-ea"/>
                <a:cs typeface="+mn-cs"/>
                <a:hlinkClick r:id="rId6"/>
              </a:rPr>
              <a:t>https://www.facebook.com/MDBHIPP/</a:t>
            </a: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Follow us on Twitter: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00000"/>
                </a:solidFill>
                <a:effectLst/>
                <a:uLnTx/>
                <a:uFillTx/>
                <a:latin typeface="Calibri" panose="020F0502020204030204"/>
                <a:ea typeface="+mn-ea"/>
                <a:cs typeface="+mn-cs"/>
                <a:hlinkClick r:id="rId7"/>
              </a:rPr>
              <a:t>https://twitter.com/MDBHIPP</a:t>
            </a: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757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5626443" y="1235677"/>
            <a:ext cx="4563762" cy="3608173"/>
          </a:xfrm>
        </p:spPr>
        <p:txBody>
          <a:bodyPr/>
          <a:lstStyle/>
          <a:p>
            <a:br>
              <a:rPr lang="en-US" dirty="0"/>
            </a:b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1" name="Title 1">
            <a:extLst>
              <a:ext uri="{FF2B5EF4-FFF2-40B4-BE49-F238E27FC236}">
                <a16:creationId xmlns:a16="http://schemas.microsoft.com/office/drawing/2014/main" id="{46B38756-127E-2141-B89C-C0ACDCC0D89C}"/>
              </a:ext>
            </a:extLst>
          </p:cNvPr>
          <p:cNvSpPr txBox="1">
            <a:spLocks/>
          </p:cNvSpPr>
          <p:nvPr/>
        </p:nvSpPr>
        <p:spPr>
          <a:xfrm>
            <a:off x="651247" y="363833"/>
            <a:ext cx="7257077" cy="785445"/>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C92235"/>
                </a:solidFill>
                <a:latin typeface="+mj-lt"/>
                <a:ea typeface="+mj-ea"/>
                <a:cs typeface="+mj-cs"/>
              </a:defRPr>
            </a:lvl1pPr>
          </a:lstStyle>
          <a:p>
            <a:r>
              <a:rPr lang="en-US" sz="3600" b="0" dirty="0">
                <a:solidFill>
                  <a:schemeClr val="bg1"/>
                </a:solidFill>
              </a:rPr>
              <a:t>Meet The Presenter</a:t>
            </a:r>
          </a:p>
        </p:txBody>
      </p:sp>
      <p:sp>
        <p:nvSpPr>
          <p:cNvPr id="2" name="Rectangle 1">
            <a:extLst>
              <a:ext uri="{FF2B5EF4-FFF2-40B4-BE49-F238E27FC236}">
                <a16:creationId xmlns:a16="http://schemas.microsoft.com/office/drawing/2014/main" id="{114D4B44-9742-4064-96AC-C1947F9BEF8B}"/>
              </a:ext>
            </a:extLst>
          </p:cNvPr>
          <p:cNvSpPr/>
          <p:nvPr/>
        </p:nvSpPr>
        <p:spPr>
          <a:xfrm>
            <a:off x="4079631" y="1567402"/>
            <a:ext cx="7620000" cy="4093428"/>
          </a:xfrm>
          <a:prstGeom prst="rect">
            <a:avLst/>
          </a:prstGeom>
        </p:spPr>
        <p:txBody>
          <a:bodyPr wrap="square">
            <a:spAutoFit/>
          </a:bodyPr>
          <a:lstStyle/>
          <a:p>
            <a:r>
              <a:rPr lang="en-US" sz="2000" b="0" i="0" u="none" strike="noStrike" dirty="0">
                <a:solidFill>
                  <a:srgbClr val="000000"/>
                </a:solidFill>
                <a:effectLst/>
              </a:rPr>
              <a:t>Antonia Girard, PsyD, BCBA, LBA is an Assistant Professor and Licensed Psychologist within the Division of Child and Adolescent Psychiatry at the University of Maryland School of Medicine. She graduated from Nova Southeastern University in Ft. Lauderdale, FL in 2014 and completed her postdoctoral fellowship at Mt. Washington Pediatric Hospital in Baltimore, MD. During her time there following her fellowship she developed an Early Intervention Program and psychology’s role within multidisciplinary pediatric clinics.</a:t>
            </a:r>
          </a:p>
          <a:p>
            <a:endParaRPr lang="en-US" sz="2000" dirty="0">
              <a:solidFill>
                <a:srgbClr val="000000"/>
              </a:solidFill>
            </a:endParaRPr>
          </a:p>
          <a:p>
            <a:r>
              <a:rPr lang="en-US" sz="2000" b="0" i="0" u="none" strike="noStrike" dirty="0">
                <a:solidFill>
                  <a:srgbClr val="000000"/>
                </a:solidFill>
                <a:effectLst/>
              </a:rPr>
              <a:t>She currently conducts psychological evaluations through the Center for Infant Study and the Maryland BHIPP TAP and supervises </a:t>
            </a:r>
            <a:r>
              <a:rPr lang="en-US" sz="2000" b="0" i="0" u="none" strike="noStrike" dirty="0" err="1">
                <a:solidFill>
                  <a:srgbClr val="000000"/>
                </a:solidFill>
                <a:effectLst/>
              </a:rPr>
              <a:t>HealthySteps</a:t>
            </a:r>
            <a:r>
              <a:rPr lang="en-US" sz="2000" b="0" i="0" u="none" strike="noStrike" dirty="0">
                <a:solidFill>
                  <a:srgbClr val="000000"/>
                </a:solidFill>
                <a:effectLst/>
              </a:rPr>
              <a:t> specialists (early childhood development experts) embedded in pediatric primary care and family medicine practices.</a:t>
            </a:r>
            <a:endParaRPr lang="en-US" sz="2000" dirty="0"/>
          </a:p>
        </p:txBody>
      </p:sp>
      <p:sp>
        <p:nvSpPr>
          <p:cNvPr id="7" name="TextBox 6">
            <a:extLst>
              <a:ext uri="{FF2B5EF4-FFF2-40B4-BE49-F238E27FC236}">
                <a16:creationId xmlns:a16="http://schemas.microsoft.com/office/drawing/2014/main" id="{E5454B86-6377-4DAA-B665-18EA675EC031}"/>
              </a:ext>
            </a:extLst>
          </p:cNvPr>
          <p:cNvSpPr txBox="1"/>
          <p:nvPr/>
        </p:nvSpPr>
        <p:spPr>
          <a:xfrm>
            <a:off x="3048000" y="3244334"/>
            <a:ext cx="6096000" cy="369332"/>
          </a:xfrm>
          <a:prstGeom prst="rect">
            <a:avLst/>
          </a:prstGeom>
          <a:noFill/>
        </p:spPr>
        <p:txBody>
          <a:bodyPr wrap="square">
            <a:spAutoFit/>
          </a:bodyPr>
          <a:lstStyle/>
          <a:p>
            <a:endParaRPr lang="en-US" dirty="0"/>
          </a:p>
        </p:txBody>
      </p:sp>
      <p:sp>
        <p:nvSpPr>
          <p:cNvPr id="12" name="TextBox 11">
            <a:extLst>
              <a:ext uri="{FF2B5EF4-FFF2-40B4-BE49-F238E27FC236}">
                <a16:creationId xmlns:a16="http://schemas.microsoft.com/office/drawing/2014/main" id="{6A8D92C6-91C4-43AF-AF76-FE62F19F1B46}"/>
              </a:ext>
            </a:extLst>
          </p:cNvPr>
          <p:cNvSpPr txBox="1"/>
          <p:nvPr/>
        </p:nvSpPr>
        <p:spPr>
          <a:xfrm>
            <a:off x="3048000" y="3244334"/>
            <a:ext cx="6096000" cy="369332"/>
          </a:xfrm>
          <a:prstGeom prst="rect">
            <a:avLst/>
          </a:prstGeom>
          <a:noFill/>
        </p:spPr>
        <p:txBody>
          <a:bodyPr wrap="square">
            <a:spAutoFit/>
          </a:bodyPr>
          <a:lstStyle/>
          <a:p>
            <a:endParaRPr lang="en-US" dirty="0"/>
          </a:p>
        </p:txBody>
      </p:sp>
      <p:pic>
        <p:nvPicPr>
          <p:cNvPr id="6" name="Picture 5">
            <a:extLst>
              <a:ext uri="{FF2B5EF4-FFF2-40B4-BE49-F238E27FC236}">
                <a16:creationId xmlns:a16="http://schemas.microsoft.com/office/drawing/2014/main" id="{A3B3A099-B58D-43FF-803A-61175288E10A}"/>
              </a:ext>
            </a:extLst>
          </p:cNvPr>
          <p:cNvPicPr>
            <a:picLocks noChangeAspect="1"/>
          </p:cNvPicPr>
          <p:nvPr/>
        </p:nvPicPr>
        <p:blipFill>
          <a:blip r:embed="rId3"/>
          <a:stretch>
            <a:fillRect/>
          </a:stretch>
        </p:blipFill>
        <p:spPr>
          <a:xfrm>
            <a:off x="884426" y="1828072"/>
            <a:ext cx="2679390" cy="3571187"/>
          </a:xfrm>
          <a:prstGeom prst="rect">
            <a:avLst/>
          </a:prstGeom>
        </p:spPr>
      </p:pic>
    </p:spTree>
    <p:extLst>
      <p:ext uri="{BB962C8B-B14F-4D97-AF65-F5344CB8AC3E}">
        <p14:creationId xmlns:p14="http://schemas.microsoft.com/office/powerpoint/2010/main" val="3825030110"/>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50BB0-0048-4E9F-8713-304F661622CF}"/>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A4E9D78E-E1DF-4884-9668-3387C050409F}"/>
              </a:ext>
            </a:extLst>
          </p:cNvPr>
          <p:cNvSpPr>
            <a:spLocks noGrp="1"/>
          </p:cNvSpPr>
          <p:nvPr>
            <p:ph sz="half" idx="1"/>
          </p:nvPr>
        </p:nvSpPr>
        <p:spPr>
          <a:xfrm>
            <a:off x="375426" y="1474306"/>
            <a:ext cx="10943062" cy="4515013"/>
          </a:xfrm>
        </p:spPr>
        <p:txBody>
          <a:bodyPr/>
          <a:lstStyle/>
          <a:p>
            <a:r>
              <a:rPr lang="en-US" sz="3600" dirty="0"/>
              <a:t>Dr. Girard has no potential conflicts of interest</a:t>
            </a:r>
          </a:p>
          <a:p>
            <a:pPr marL="0" indent="0">
              <a:buNone/>
            </a:pPr>
            <a:endParaRPr lang="en-US" sz="3600" dirty="0"/>
          </a:p>
          <a:p>
            <a:r>
              <a:rPr lang="en-US" sz="3600" dirty="0"/>
              <a:t>Faculty at the University of Maryland School of Medicine</a:t>
            </a:r>
          </a:p>
          <a:p>
            <a:endParaRPr lang="en-US" dirty="0"/>
          </a:p>
        </p:txBody>
      </p:sp>
    </p:spTree>
    <p:extLst>
      <p:ext uri="{BB962C8B-B14F-4D97-AF65-F5344CB8AC3E}">
        <p14:creationId xmlns:p14="http://schemas.microsoft.com/office/powerpoint/2010/main" val="488492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9C9F1-BABE-48CD-857F-69FAE90D4F56}"/>
              </a:ext>
            </a:extLst>
          </p:cNvPr>
          <p:cNvSpPr>
            <a:spLocks noGrp="1"/>
          </p:cNvSpPr>
          <p:nvPr>
            <p:ph type="title"/>
          </p:nvPr>
        </p:nvSpPr>
        <p:spPr/>
        <p:txBody>
          <a:bodyPr vert="horz" lIns="91440" tIns="45720" rIns="91440" bIns="45720" rtlCol="0" anchor="ctr">
            <a:normAutofit/>
          </a:bodyPr>
          <a:lstStyle/>
          <a:p>
            <a:r>
              <a:rPr lang="en-US" kern="1200" spc="-60" baseline="0" dirty="0">
                <a:latin typeface="+mj-lt"/>
                <a:ea typeface="+mj-ea"/>
                <a:cs typeface="+mj-cs"/>
              </a:rPr>
              <a:t>Learning Objectives</a:t>
            </a:r>
          </a:p>
        </p:txBody>
      </p:sp>
      <p:sp>
        <p:nvSpPr>
          <p:cNvPr id="3" name="Rectangle 2">
            <a:extLst>
              <a:ext uri="{FF2B5EF4-FFF2-40B4-BE49-F238E27FC236}">
                <a16:creationId xmlns:a16="http://schemas.microsoft.com/office/drawing/2014/main" id="{C0757384-2287-4B1B-B79D-B3A5D66C1ACA}"/>
              </a:ext>
            </a:extLst>
          </p:cNvPr>
          <p:cNvSpPr/>
          <p:nvPr/>
        </p:nvSpPr>
        <p:spPr>
          <a:xfrm>
            <a:off x="375426" y="1074821"/>
            <a:ext cx="7420420" cy="4914498"/>
          </a:xfrm>
          <a:prstGeom prst="rect">
            <a:avLst/>
          </a:prstGeom>
        </p:spPr>
        <p:txBody>
          <a:bodyPr vert="horz" lIns="91440" tIns="45720" rIns="91440" bIns="45720" rtlCol="0" anchor="ctr">
            <a:normAutofit/>
          </a:bodyPr>
          <a:lstStyle/>
          <a:p>
            <a:pPr marL="342900" marR="0" lvl="0" indent="-182880">
              <a:lnSpc>
                <a:spcPct val="90000"/>
              </a:lnSpc>
              <a:spcBef>
                <a:spcPts val="0"/>
              </a:spcBef>
              <a:spcAft>
                <a:spcPts val="0"/>
              </a:spcAft>
              <a:buClr>
                <a:schemeClr val="accent1"/>
              </a:buClr>
              <a:buFont typeface="Wingdings 2" pitchFamily="18" charset="2"/>
              <a:buChar char=""/>
            </a:pPr>
            <a:r>
              <a:rPr lang="en-US" sz="2800" dirty="0">
                <a:solidFill>
                  <a:schemeClr val="tx1">
                    <a:lumMod val="65000"/>
                    <a:lumOff val="35000"/>
                  </a:schemeClr>
                </a:solidFill>
                <a:effectLst/>
              </a:rPr>
              <a:t>Determine when to refer patients for psychological evaluations</a:t>
            </a:r>
          </a:p>
          <a:p>
            <a:pPr marL="342900" marR="0" lvl="0" indent="-182880">
              <a:lnSpc>
                <a:spcPct val="90000"/>
              </a:lnSpc>
              <a:spcBef>
                <a:spcPts val="0"/>
              </a:spcBef>
              <a:spcAft>
                <a:spcPts val="0"/>
              </a:spcAft>
              <a:buClr>
                <a:schemeClr val="accent1"/>
              </a:buClr>
              <a:buFont typeface="Wingdings 2" pitchFamily="18" charset="2"/>
              <a:buChar char=""/>
            </a:pPr>
            <a:endParaRPr lang="en-US" sz="2800" dirty="0">
              <a:solidFill>
                <a:schemeClr val="tx1">
                  <a:lumMod val="65000"/>
                  <a:lumOff val="35000"/>
                </a:schemeClr>
              </a:solidFill>
              <a:effectLst/>
            </a:endParaRPr>
          </a:p>
          <a:p>
            <a:pPr marL="342900" marR="0" lvl="0" indent="-182880">
              <a:lnSpc>
                <a:spcPct val="90000"/>
              </a:lnSpc>
              <a:spcBef>
                <a:spcPts val="0"/>
              </a:spcBef>
              <a:spcAft>
                <a:spcPts val="0"/>
              </a:spcAft>
              <a:buClr>
                <a:schemeClr val="accent1"/>
              </a:buClr>
              <a:buFont typeface="Wingdings 2" pitchFamily="18" charset="2"/>
              <a:buChar char=""/>
            </a:pPr>
            <a:r>
              <a:rPr lang="en-US" sz="2800" dirty="0">
                <a:solidFill>
                  <a:schemeClr val="tx1">
                    <a:lumMod val="65000"/>
                    <a:lumOff val="35000"/>
                  </a:schemeClr>
                </a:solidFill>
                <a:effectLst/>
              </a:rPr>
              <a:t>Differentiate between 3 types of evaluations and appropriate referrals for each</a:t>
            </a:r>
          </a:p>
          <a:p>
            <a:pPr marL="342900" marR="0" lvl="0" indent="-182880">
              <a:lnSpc>
                <a:spcPct val="90000"/>
              </a:lnSpc>
              <a:spcBef>
                <a:spcPts val="0"/>
              </a:spcBef>
              <a:spcAft>
                <a:spcPts val="0"/>
              </a:spcAft>
              <a:buClr>
                <a:schemeClr val="accent1"/>
              </a:buClr>
              <a:buFont typeface="Wingdings 2" pitchFamily="18" charset="2"/>
              <a:buChar char=""/>
            </a:pPr>
            <a:endParaRPr lang="en-US" sz="2800" dirty="0">
              <a:solidFill>
                <a:schemeClr val="tx1">
                  <a:lumMod val="65000"/>
                  <a:lumOff val="35000"/>
                </a:schemeClr>
              </a:solidFill>
              <a:effectLst/>
            </a:endParaRPr>
          </a:p>
          <a:p>
            <a:pPr marL="342900" indent="-182880">
              <a:lnSpc>
                <a:spcPct val="90000"/>
              </a:lnSpc>
              <a:spcAft>
                <a:spcPts val="800"/>
              </a:spcAft>
              <a:buClr>
                <a:schemeClr val="accent1"/>
              </a:buClr>
              <a:buFont typeface="Wingdings 2" pitchFamily="18" charset="2"/>
              <a:buChar char=""/>
            </a:pPr>
            <a:r>
              <a:rPr lang="en-US" sz="2800" dirty="0">
                <a:solidFill>
                  <a:schemeClr val="tx1">
                    <a:lumMod val="65000"/>
                    <a:lumOff val="35000"/>
                  </a:schemeClr>
                </a:solidFill>
                <a:effectLst/>
              </a:rPr>
              <a:t>Discuss how testing results can inform </a:t>
            </a:r>
            <a:r>
              <a:rPr lang="en-US" sz="2800" dirty="0">
                <a:solidFill>
                  <a:schemeClr val="tx1">
                    <a:lumMod val="65000"/>
                    <a:lumOff val="35000"/>
                  </a:schemeClr>
                </a:solidFill>
              </a:rPr>
              <a:t>treatment </a:t>
            </a:r>
            <a:r>
              <a:rPr lang="en-US" sz="2800" dirty="0">
                <a:solidFill>
                  <a:schemeClr val="tx1">
                    <a:lumMod val="65000"/>
                    <a:lumOff val="35000"/>
                  </a:schemeClr>
                </a:solidFill>
                <a:effectLst/>
              </a:rPr>
              <a:t>and school supports</a:t>
            </a:r>
            <a:endParaRPr lang="en-US" sz="2800" dirty="0">
              <a:solidFill>
                <a:schemeClr val="tx1">
                  <a:lumMod val="65000"/>
                  <a:lumOff val="35000"/>
                </a:schemeClr>
              </a:solidFill>
              <a:effectLst/>
              <a:cs typeface="Calibri"/>
            </a:endParaRPr>
          </a:p>
        </p:txBody>
      </p:sp>
      <p:pic>
        <p:nvPicPr>
          <p:cNvPr id="4" name="Picture 3">
            <a:extLst>
              <a:ext uri="{FF2B5EF4-FFF2-40B4-BE49-F238E27FC236}">
                <a16:creationId xmlns:a16="http://schemas.microsoft.com/office/drawing/2014/main" id="{88DF614B-C010-4023-8B38-CB94E55AF361}"/>
              </a:ext>
            </a:extLst>
          </p:cNvPr>
          <p:cNvPicPr>
            <a:picLocks noChangeAspect="1"/>
          </p:cNvPicPr>
          <p:nvPr/>
        </p:nvPicPr>
        <p:blipFill>
          <a:blip r:embed="rId3"/>
          <a:stretch>
            <a:fillRect/>
          </a:stretch>
        </p:blipFill>
        <p:spPr>
          <a:xfrm>
            <a:off x="8930515" y="2357437"/>
            <a:ext cx="2143125" cy="2143125"/>
          </a:xfrm>
          <a:prstGeom prst="rect">
            <a:avLst/>
          </a:prstGeom>
        </p:spPr>
      </p:pic>
    </p:spTree>
    <p:extLst>
      <p:ext uri="{BB962C8B-B14F-4D97-AF65-F5344CB8AC3E}">
        <p14:creationId xmlns:p14="http://schemas.microsoft.com/office/powerpoint/2010/main" val="3832997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88D2-6B2B-430A-9073-E108DCB93234}"/>
              </a:ext>
            </a:extLst>
          </p:cNvPr>
          <p:cNvSpPr>
            <a:spLocks noGrp="1"/>
          </p:cNvSpPr>
          <p:nvPr>
            <p:ph type="title"/>
          </p:nvPr>
        </p:nvSpPr>
        <p:spPr/>
        <p:txBody>
          <a:bodyPr/>
          <a:lstStyle/>
          <a:p>
            <a:r>
              <a:rPr lang="en-US" dirty="0"/>
              <a:t>Evaluation Referrals</a:t>
            </a:r>
          </a:p>
        </p:txBody>
      </p:sp>
    </p:spTree>
    <p:extLst>
      <p:ext uri="{BB962C8B-B14F-4D97-AF65-F5344CB8AC3E}">
        <p14:creationId xmlns:p14="http://schemas.microsoft.com/office/powerpoint/2010/main" val="1036465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EBF3C-88B8-451D-9DC2-607E608378C4}"/>
              </a:ext>
            </a:extLst>
          </p:cNvPr>
          <p:cNvSpPr>
            <a:spLocks noGrp="1"/>
          </p:cNvSpPr>
          <p:nvPr>
            <p:ph type="title"/>
          </p:nvPr>
        </p:nvSpPr>
        <p:spPr>
          <a:xfrm>
            <a:off x="630841" y="305554"/>
            <a:ext cx="10553627" cy="909304"/>
          </a:xfrm>
        </p:spPr>
        <p:txBody>
          <a:bodyPr anchor="ctr">
            <a:normAutofit/>
          </a:bodyPr>
          <a:lstStyle/>
          <a:p>
            <a:r>
              <a:rPr lang="en-US" dirty="0"/>
              <a:t>Surveillance and Screening</a:t>
            </a:r>
          </a:p>
        </p:txBody>
      </p:sp>
      <p:sp>
        <p:nvSpPr>
          <p:cNvPr id="3" name="Content Placeholder 2">
            <a:extLst>
              <a:ext uri="{FF2B5EF4-FFF2-40B4-BE49-F238E27FC236}">
                <a16:creationId xmlns:a16="http://schemas.microsoft.com/office/drawing/2014/main" id="{8EFBFD19-A182-4920-8D67-1CF0685ED89B}"/>
              </a:ext>
            </a:extLst>
          </p:cNvPr>
          <p:cNvSpPr>
            <a:spLocks noGrp="1"/>
          </p:cNvSpPr>
          <p:nvPr>
            <p:ph sz="half" idx="1"/>
          </p:nvPr>
        </p:nvSpPr>
        <p:spPr>
          <a:xfrm>
            <a:off x="375426" y="1474306"/>
            <a:ext cx="6740269" cy="4515013"/>
          </a:xfrm>
        </p:spPr>
        <p:txBody>
          <a:bodyPr anchor="ctr">
            <a:normAutofit/>
          </a:bodyPr>
          <a:lstStyle/>
          <a:p>
            <a:r>
              <a:rPr lang="en-US"/>
              <a:t>Screening is the first step in getting children the support or services needed</a:t>
            </a:r>
          </a:p>
          <a:p>
            <a:pPr marL="0" indent="0">
              <a:buNone/>
            </a:pPr>
            <a:endParaRPr lang="en-US"/>
          </a:p>
          <a:p>
            <a:r>
              <a:rPr lang="en-US"/>
              <a:t>Continuum from developmental guidance and watchful waiting to referral for assessment and treatment</a:t>
            </a:r>
          </a:p>
        </p:txBody>
      </p:sp>
      <p:pic>
        <p:nvPicPr>
          <p:cNvPr id="6" name="Picture 5" descr="Child in doctor costume">
            <a:extLst>
              <a:ext uri="{FF2B5EF4-FFF2-40B4-BE49-F238E27FC236}">
                <a16:creationId xmlns:a16="http://schemas.microsoft.com/office/drawing/2014/main" id="{3EA89ABF-CEB6-4F2B-8A64-B1D8F95362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777" r="2" b="2"/>
          <a:stretch/>
        </p:blipFill>
        <p:spPr>
          <a:xfrm>
            <a:off x="7503621" y="1474307"/>
            <a:ext cx="4312953" cy="3155883"/>
          </a:xfrm>
          <a:prstGeom prst="rect">
            <a:avLst/>
          </a:prstGeom>
          <a:noFill/>
        </p:spPr>
      </p:pic>
    </p:spTree>
    <p:extLst>
      <p:ext uri="{BB962C8B-B14F-4D97-AF65-F5344CB8AC3E}">
        <p14:creationId xmlns:p14="http://schemas.microsoft.com/office/powerpoint/2010/main" val="2762853364"/>
      </p:ext>
    </p:extLst>
  </p:cSld>
  <p:clrMapOvr>
    <a:masterClrMapping/>
  </p:clrMapOvr>
</p:sld>
</file>

<file path=ppt/theme/theme1.xml><?xml version="1.0" encoding="utf-8"?>
<a:theme xmlns:a="http://schemas.openxmlformats.org/drawingml/2006/main" name="Frame">
  <a:themeElements>
    <a:clrScheme name="BHIPP">
      <a:dk1>
        <a:srgbClr val="000000"/>
      </a:dk1>
      <a:lt1>
        <a:srgbClr val="FFFFFF"/>
      </a:lt1>
      <a:dk2>
        <a:srgbClr val="FFFFFF"/>
      </a:dk2>
      <a:lt2>
        <a:srgbClr val="FFC000"/>
      </a:lt2>
      <a:accent1>
        <a:srgbClr val="C00000"/>
      </a:accent1>
      <a:accent2>
        <a:srgbClr val="C00000"/>
      </a:accent2>
      <a:accent3>
        <a:srgbClr val="000000"/>
      </a:accent3>
      <a:accent4>
        <a:srgbClr val="A5A5A5"/>
      </a:accent4>
      <a:accent5>
        <a:srgbClr val="BF9000"/>
      </a:accent5>
      <a:accent6>
        <a:srgbClr val="95D284"/>
      </a:accent6>
      <a:hlink>
        <a:srgbClr val="FF4040"/>
      </a:hlink>
      <a:folHlink>
        <a:srgbClr val="FFC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HIPP Slide Template 2021 option 1" id="{02DD8833-47D6-4953-856C-E2F3A7E4478D}" vid="{96AD90CE-774B-4C32-8549-F98C039EA5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AC9C000E8CC442838E60EA5B7FB1EA" ma:contentTypeVersion="14" ma:contentTypeDescription="Create a new document." ma:contentTypeScope="" ma:versionID="1f97693bd2941dcd0546deaef1eb48c1">
  <xsd:schema xmlns:xsd="http://www.w3.org/2001/XMLSchema" xmlns:xs="http://www.w3.org/2001/XMLSchema" xmlns:p="http://schemas.microsoft.com/office/2006/metadata/properties" xmlns:ns3="9162b81d-776b-4368-8a84-d6b6bd0e809d" xmlns:ns4="9ae31d4b-8339-4813-9215-9bb7c1d27d86" targetNamespace="http://schemas.microsoft.com/office/2006/metadata/properties" ma:root="true" ma:fieldsID="27e7883298c27254eafbda5afd921fd2" ns3:_="" ns4:_="">
    <xsd:import namespace="9162b81d-776b-4368-8a84-d6b6bd0e809d"/>
    <xsd:import namespace="9ae31d4b-8339-4813-9215-9bb7c1d27d8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62b81d-776b-4368-8a84-d6b6bd0e80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e31d4b-8339-4813-9215-9bb7c1d27d8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160D2F-BAF7-4657-9AD8-8E2A1294C820}">
  <ds:schemaRefs>
    <ds:schemaRef ds:uri="http://purl.org/dc/terms/"/>
    <ds:schemaRef ds:uri="http://www.w3.org/XML/1998/namespace"/>
    <ds:schemaRef ds:uri="http://schemas.microsoft.com/office/2006/metadata/properties"/>
    <ds:schemaRef ds:uri="http://schemas.openxmlformats.org/package/2006/metadata/core-properties"/>
    <ds:schemaRef ds:uri="http://purl.org/dc/dcmitype/"/>
    <ds:schemaRef ds:uri="http://purl.org/dc/elements/1.1/"/>
    <ds:schemaRef ds:uri="9162b81d-776b-4368-8a84-d6b6bd0e809d"/>
    <ds:schemaRef ds:uri="http://schemas.microsoft.com/office/2006/documentManagement/types"/>
    <ds:schemaRef ds:uri="http://schemas.microsoft.com/office/infopath/2007/PartnerControls"/>
    <ds:schemaRef ds:uri="9ae31d4b-8339-4813-9215-9bb7c1d27d86"/>
  </ds:schemaRefs>
</ds:datastoreItem>
</file>

<file path=customXml/itemProps2.xml><?xml version="1.0" encoding="utf-8"?>
<ds:datastoreItem xmlns:ds="http://schemas.openxmlformats.org/officeDocument/2006/customXml" ds:itemID="{6B7D2A26-DDB0-422E-8773-9784957D9C51}">
  <ds:schemaRefs>
    <ds:schemaRef ds:uri="http://schemas.microsoft.com/sharepoint/v3/contenttype/forms"/>
  </ds:schemaRefs>
</ds:datastoreItem>
</file>

<file path=customXml/itemProps3.xml><?xml version="1.0" encoding="utf-8"?>
<ds:datastoreItem xmlns:ds="http://schemas.openxmlformats.org/officeDocument/2006/customXml" ds:itemID="{20500737-CB03-45B0-9C86-535625E267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62b81d-776b-4368-8a84-d6b6bd0e809d"/>
    <ds:schemaRef ds:uri="9ae31d4b-8339-4813-9215-9bb7c1d27d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BHIPP Standard Overview Slides 2021  (1)</Template>
  <TotalTime>24922</TotalTime>
  <Words>2717</Words>
  <Application>Microsoft Office PowerPoint</Application>
  <PresentationFormat>Widescreen</PresentationFormat>
  <Paragraphs>379</Paragraphs>
  <Slides>31</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Wingdings</vt:lpstr>
      <vt:lpstr>Wingdings 2</vt:lpstr>
      <vt:lpstr>Frame</vt:lpstr>
      <vt:lpstr>Maryland Behavioral Health Integration in Pediatric Primary Care (MD BHIPP) Tuesday, June 21st, 2022  Types of Mental Health Evaluations and When to Recommend Them  Antonia Girard, PsyD, BCBA, LBA </vt:lpstr>
      <vt:lpstr>Who We Are – Maryland BHIPP</vt:lpstr>
      <vt:lpstr>Partners &amp; Funding</vt:lpstr>
      <vt:lpstr>BHIPP is Available to Provide Support to PCPs During the Pandemic</vt:lpstr>
      <vt:lpstr>PowerPoint Presentation</vt:lpstr>
      <vt:lpstr>Disclosures</vt:lpstr>
      <vt:lpstr>Learning Objectives</vt:lpstr>
      <vt:lpstr>Evaluation Referrals</vt:lpstr>
      <vt:lpstr>Surveillance and Screening</vt:lpstr>
      <vt:lpstr>Screening and Assessment</vt:lpstr>
      <vt:lpstr>Types of Evaluations</vt:lpstr>
      <vt:lpstr>Psycho-Educational Evaluations</vt:lpstr>
      <vt:lpstr>IEP Disability Coding Categories</vt:lpstr>
      <vt:lpstr>Psychological Evaluations</vt:lpstr>
      <vt:lpstr>Neuropsychological Evaluations</vt:lpstr>
      <vt:lpstr>Referral Guidelines</vt:lpstr>
      <vt:lpstr>Navigating Maryland Infants and Toddlers Program and IEP’s</vt:lpstr>
      <vt:lpstr>Maryland Infants and Toddlers Program (MITP)</vt:lpstr>
      <vt:lpstr>How to initiate MITP Services</vt:lpstr>
      <vt:lpstr>MITP Contact List</vt:lpstr>
      <vt:lpstr>Individualized Family Service Plan (IFSP)</vt:lpstr>
      <vt:lpstr>MITP Services</vt:lpstr>
      <vt:lpstr>Transition Planning</vt:lpstr>
      <vt:lpstr>Individual Education Program (IEP)</vt:lpstr>
      <vt:lpstr>Child Find</vt:lpstr>
      <vt:lpstr>IEP Process</vt:lpstr>
      <vt:lpstr>IEP Procedures</vt:lpstr>
      <vt:lpstr>PowerPoint Presentation</vt:lpstr>
      <vt:lpstr>Child Find Contact List</vt:lpstr>
      <vt:lpstr>Thank you!</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Maryland BHIPP  Identification and Management of Eating Disorders in  Pediatric Primary Care</dc:title>
  <dc:creator>Reinblatt, Shauna</dc:creator>
  <cp:lastModifiedBy>Rebecca Ferro</cp:lastModifiedBy>
  <cp:revision>14</cp:revision>
  <dcterms:created xsi:type="dcterms:W3CDTF">2021-02-12T21:31:58Z</dcterms:created>
  <dcterms:modified xsi:type="dcterms:W3CDTF">2022-06-21T17:31:47Z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0x010100EFAC9C000E8CC442838E60EA5B7FB1EA</vt:lpwstr>
  </property>
</Properties>
</file>