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5"/>
  </p:notesMasterIdLst>
  <p:handoutMasterIdLst>
    <p:handoutMasterId r:id="rId76"/>
  </p:handoutMasterIdLst>
  <p:sldIdLst>
    <p:sldId id="342" r:id="rId5"/>
    <p:sldId id="397" r:id="rId6"/>
    <p:sldId id="398" r:id="rId7"/>
    <p:sldId id="401" r:id="rId8"/>
    <p:sldId id="299" r:id="rId9"/>
    <p:sldId id="279" r:id="rId10"/>
    <p:sldId id="306" r:id="rId11"/>
    <p:sldId id="294" r:id="rId12"/>
    <p:sldId id="463" r:id="rId13"/>
    <p:sldId id="941" r:id="rId14"/>
    <p:sldId id="440" r:id="rId15"/>
    <p:sldId id="439" r:id="rId16"/>
    <p:sldId id="436" r:id="rId17"/>
    <p:sldId id="431" r:id="rId18"/>
    <p:sldId id="942" r:id="rId19"/>
    <p:sldId id="435" r:id="rId20"/>
    <p:sldId id="295" r:id="rId21"/>
    <p:sldId id="391" r:id="rId22"/>
    <p:sldId id="434" r:id="rId23"/>
    <p:sldId id="432" r:id="rId24"/>
    <p:sldId id="433" r:id="rId25"/>
    <p:sldId id="437" r:id="rId26"/>
    <p:sldId id="438" r:id="rId27"/>
    <p:sldId id="464" r:id="rId28"/>
    <p:sldId id="315" r:id="rId29"/>
    <p:sldId id="305" r:id="rId30"/>
    <p:sldId id="362" r:id="rId31"/>
    <p:sldId id="297" r:id="rId32"/>
    <p:sldId id="301" r:id="rId33"/>
    <p:sldId id="307" r:id="rId34"/>
    <p:sldId id="386" r:id="rId35"/>
    <p:sldId id="452" r:id="rId36"/>
    <p:sldId id="256" r:id="rId37"/>
    <p:sldId id="317" r:id="rId38"/>
    <p:sldId id="258" r:id="rId39"/>
    <p:sldId id="270" r:id="rId40"/>
    <p:sldId id="287" r:id="rId41"/>
    <p:sldId id="316" r:id="rId42"/>
    <p:sldId id="302" r:id="rId43"/>
    <p:sldId id="260" r:id="rId44"/>
    <p:sldId id="333" r:id="rId45"/>
    <p:sldId id="271" r:id="rId46"/>
    <p:sldId id="335" r:id="rId47"/>
    <p:sldId id="326" r:id="rId48"/>
    <p:sldId id="339" r:id="rId49"/>
    <p:sldId id="944" r:id="rId50"/>
    <p:sldId id="341" r:id="rId51"/>
    <p:sldId id="332" r:id="rId52"/>
    <p:sldId id="327" r:id="rId53"/>
    <p:sldId id="269" r:id="rId54"/>
    <p:sldId id="282" r:id="rId55"/>
    <p:sldId id="328" r:id="rId56"/>
    <p:sldId id="329" r:id="rId57"/>
    <p:sldId id="322" r:id="rId58"/>
    <p:sldId id="321" r:id="rId59"/>
    <p:sldId id="325" r:id="rId60"/>
    <p:sldId id="323" r:id="rId61"/>
    <p:sldId id="324" r:id="rId62"/>
    <p:sldId id="337" r:id="rId63"/>
    <p:sldId id="336" r:id="rId64"/>
    <p:sldId id="340" r:id="rId65"/>
    <p:sldId id="280" r:id="rId66"/>
    <p:sldId id="945" r:id="rId67"/>
    <p:sldId id="262" r:id="rId68"/>
    <p:sldId id="946" r:id="rId69"/>
    <p:sldId id="289" r:id="rId70"/>
    <p:sldId id="281" r:id="rId71"/>
    <p:sldId id="278" r:id="rId72"/>
    <p:sldId id="947" r:id="rId73"/>
    <p:sldId id="374"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3" clrIdx="0">
    <p:extLst>
      <p:ext uri="{19B8F6BF-5375-455C-9EA6-DF929625EA0E}">
        <p15:presenceInfo xmlns:p15="http://schemas.microsoft.com/office/powerpoint/2012/main" userId="S-1-5-21-1214440339-484763869-725345543-3782617" providerId="AD"/>
      </p:ext>
    </p:extLst>
  </p:cmAuthor>
  <p:cmAuthor id="2" name="Jami-Lin Williams" initials="JW" lastIdx="15" clrIdx="1">
    <p:extLst>
      <p:ext uri="{19B8F6BF-5375-455C-9EA6-DF929625EA0E}">
        <p15:presenceInfo xmlns:p15="http://schemas.microsoft.com/office/powerpoint/2012/main" userId="S-1-5-21-1214440339-484763869-725345543-4123919" providerId="AD"/>
      </p:ext>
    </p:extLst>
  </p:cmAuthor>
  <p:cmAuthor id="3" name="Beason, Tiffany" initials="BT" lastIdx="1" clrIdx="2">
    <p:extLst>
      <p:ext uri="{19B8F6BF-5375-455C-9EA6-DF929625EA0E}">
        <p15:presenceInfo xmlns:p15="http://schemas.microsoft.com/office/powerpoint/2012/main" userId="S::tbeason@som.umaryland.edu::bdeac633-7512-4347-830b-4cb2fb986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85229" autoAdjust="0"/>
  </p:normalViewPr>
  <p:slideViewPr>
    <p:cSldViewPr snapToGrid="0">
      <p:cViewPr varScale="1">
        <p:scale>
          <a:sx n="65" d="100"/>
          <a:sy n="65" d="100"/>
        </p:scale>
        <p:origin x="696" y="52"/>
      </p:cViewPr>
      <p:guideLst>
        <p:guide orient="horz" pos="2160"/>
        <p:guide pos="3840"/>
      </p:guideLst>
    </p:cSldViewPr>
  </p:slideViewPr>
  <p:outlineViewPr>
    <p:cViewPr>
      <p:scale>
        <a:sx n="33" d="100"/>
        <a:sy n="33" d="100"/>
      </p:scale>
      <p:origin x="0" y="-6042"/>
    </p:cViewPr>
  </p:outlineViewPr>
  <p:notesTextViewPr>
    <p:cViewPr>
      <p:scale>
        <a:sx n="3" d="2"/>
        <a:sy n="3" d="2"/>
      </p:scale>
      <p:origin x="0" y="0"/>
    </p:cViewPr>
  </p:notesTextViewPr>
  <p:sorterViewPr>
    <p:cViewPr>
      <p:scale>
        <a:sx n="100" d="100"/>
        <a:sy n="100" d="100"/>
      </p:scale>
      <p:origin x="0" y="-6339"/>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3A8CD-2F05-4EAA-8B01-5940D4B9594A}" type="doc">
      <dgm:prSet loTypeId="urn:microsoft.com/office/officeart/2009/3/layout/BlockDescendingList" loCatId="list" qsTypeId="urn:microsoft.com/office/officeart/2005/8/quickstyle/simple1" qsCatId="simple" csTypeId="urn:microsoft.com/office/officeart/2005/8/colors/colorful2" csCatId="colorful" phldr="1"/>
      <dgm:spPr/>
      <dgm:t>
        <a:bodyPr/>
        <a:lstStyle/>
        <a:p>
          <a:endParaRPr lang="en-US"/>
        </a:p>
      </dgm:t>
    </dgm:pt>
    <dgm:pt modelId="{0FFFD671-F66A-4401-8A87-58AF9E74894C}">
      <dgm:prSet phldrT="[Text]"/>
      <dgm:spPr/>
      <dgm:t>
        <a:bodyPr/>
        <a:lstStyle/>
        <a:p>
          <a:r>
            <a:rPr lang="en-US" dirty="0"/>
            <a:t>-DONES	  </a:t>
          </a:r>
        </a:p>
      </dgm:t>
    </dgm:pt>
    <dgm:pt modelId="{5E51AF75-96EA-46D6-862D-CC9DE60B8F56}" type="parTrans" cxnId="{0F8E8163-52CB-4106-A033-77BFBDDDADFC}">
      <dgm:prSet/>
      <dgm:spPr/>
      <dgm:t>
        <a:bodyPr/>
        <a:lstStyle/>
        <a:p>
          <a:endParaRPr lang="en-US"/>
        </a:p>
      </dgm:t>
    </dgm:pt>
    <dgm:pt modelId="{E0468051-1EB4-47B4-A65F-8063689FDF0B}" type="sibTrans" cxnId="{0F8E8163-52CB-4106-A033-77BFBDDDADFC}">
      <dgm:prSet/>
      <dgm:spPr/>
      <dgm:t>
        <a:bodyPr/>
        <a:lstStyle/>
        <a:p>
          <a:endParaRPr lang="en-US"/>
        </a:p>
      </dgm:t>
    </dgm:pt>
    <dgm:pt modelId="{D56009C0-142B-44B8-B482-164B55920DE0}">
      <dgm:prSet phldrT="[Text]" custT="1"/>
      <dgm:spPr/>
      <dgm:t>
        <a:bodyPr/>
        <a:lstStyle/>
        <a:p>
          <a:r>
            <a:rPr lang="it-IT" sz="2100" dirty="0"/>
            <a:t>Ziprasidone</a:t>
          </a:r>
          <a:endParaRPr lang="en-US" sz="2100" dirty="0"/>
        </a:p>
      </dgm:t>
    </dgm:pt>
    <dgm:pt modelId="{EBE8BE3E-3F24-4154-8F6B-1004EB6CFB2A}" type="parTrans" cxnId="{33C6BB60-CA6E-4AF4-AAE2-6F2C63AD3117}">
      <dgm:prSet/>
      <dgm:spPr/>
      <dgm:t>
        <a:bodyPr/>
        <a:lstStyle/>
        <a:p>
          <a:endParaRPr lang="en-US"/>
        </a:p>
      </dgm:t>
    </dgm:pt>
    <dgm:pt modelId="{1273BBE9-D658-4064-A10E-2D43584466CC}" type="sibTrans" cxnId="{33C6BB60-CA6E-4AF4-AAE2-6F2C63AD3117}">
      <dgm:prSet/>
      <dgm:spPr/>
      <dgm:t>
        <a:bodyPr/>
        <a:lstStyle/>
        <a:p>
          <a:endParaRPr lang="en-US"/>
        </a:p>
      </dgm:t>
    </dgm:pt>
    <dgm:pt modelId="{0B009822-F056-4547-8310-D961C5626D0C}">
      <dgm:prSet phldrT="[Text]"/>
      <dgm:spPr/>
      <dgm:t>
        <a:bodyPr/>
        <a:lstStyle/>
        <a:p>
          <a:r>
            <a:rPr lang="en-US" dirty="0"/>
            <a:t>2 PIPS AND A RIP</a:t>
          </a:r>
        </a:p>
      </dgm:t>
    </dgm:pt>
    <dgm:pt modelId="{9AF1E9CF-FB10-43CE-B002-48CF8D63B348}" type="parTrans" cxnId="{DB705842-60DA-4E43-8800-791D47819E46}">
      <dgm:prSet/>
      <dgm:spPr/>
      <dgm:t>
        <a:bodyPr/>
        <a:lstStyle/>
        <a:p>
          <a:endParaRPr lang="en-US"/>
        </a:p>
      </dgm:t>
    </dgm:pt>
    <dgm:pt modelId="{03764C5B-7727-41D1-9D31-16894200E735}" type="sibTrans" cxnId="{DB705842-60DA-4E43-8800-791D47819E46}">
      <dgm:prSet/>
      <dgm:spPr/>
      <dgm:t>
        <a:bodyPr/>
        <a:lstStyle/>
        <a:p>
          <a:endParaRPr lang="en-US"/>
        </a:p>
      </dgm:t>
    </dgm:pt>
    <dgm:pt modelId="{4B3535E7-352C-4252-A73F-5BF9EE679284}">
      <dgm:prSet phldrT="[Text]" custT="1"/>
      <dgm:spPr/>
      <dgm:t>
        <a:bodyPr/>
        <a:lstStyle/>
        <a:p>
          <a:r>
            <a:rPr lang="en-US" sz="2000" dirty="0"/>
            <a:t>Aripiprazole</a:t>
          </a:r>
        </a:p>
      </dgm:t>
    </dgm:pt>
    <dgm:pt modelId="{CB7AA612-D128-4070-ABCF-9C714BEE6F1F}" type="parTrans" cxnId="{57ED47EE-F36F-45BC-903B-039DB7A0596D}">
      <dgm:prSet/>
      <dgm:spPr/>
      <dgm:t>
        <a:bodyPr/>
        <a:lstStyle/>
        <a:p>
          <a:endParaRPr lang="en-US"/>
        </a:p>
      </dgm:t>
    </dgm:pt>
    <dgm:pt modelId="{D9F4B158-AE74-4545-8EAD-9DB16B511AFD}" type="sibTrans" cxnId="{57ED47EE-F36F-45BC-903B-039DB7A0596D}">
      <dgm:prSet/>
      <dgm:spPr/>
      <dgm:t>
        <a:bodyPr/>
        <a:lstStyle/>
        <a:p>
          <a:endParaRPr lang="en-US"/>
        </a:p>
      </dgm:t>
    </dgm:pt>
    <dgm:pt modelId="{7748B902-282B-4DEE-A2A1-A5F3C023B80E}">
      <dgm:prSet phldrT="[Text]" custT="1"/>
      <dgm:spPr/>
      <dgm:t>
        <a:bodyPr/>
        <a:lstStyle/>
        <a:p>
          <a:r>
            <a:rPr lang="it-IT" sz="2100" dirty="0"/>
            <a:t>Paliperidone</a:t>
          </a:r>
          <a:endParaRPr lang="en-US" sz="2100" dirty="0"/>
        </a:p>
      </dgm:t>
    </dgm:pt>
    <dgm:pt modelId="{3427D2E2-CAF4-4AD1-9284-7C1954B125F0}" type="parTrans" cxnId="{F32657A0-A3B7-4A37-8C48-A248E0291C19}">
      <dgm:prSet/>
      <dgm:spPr/>
      <dgm:t>
        <a:bodyPr/>
        <a:lstStyle/>
        <a:p>
          <a:endParaRPr lang="en-US"/>
        </a:p>
      </dgm:t>
    </dgm:pt>
    <dgm:pt modelId="{4243A9E7-6026-4A34-96E0-F6FC22473355}" type="sibTrans" cxnId="{F32657A0-A3B7-4A37-8C48-A248E0291C19}">
      <dgm:prSet/>
      <dgm:spPr/>
      <dgm:t>
        <a:bodyPr/>
        <a:lstStyle/>
        <a:p>
          <a:endParaRPr lang="en-US"/>
        </a:p>
      </dgm:t>
    </dgm:pt>
    <dgm:pt modelId="{26D39789-6E92-4F12-912F-089057ED67BC}">
      <dgm:prSet phldrT="[Text]" custT="1"/>
      <dgm:spPr/>
      <dgm:t>
        <a:bodyPr/>
        <a:lstStyle/>
        <a:p>
          <a:r>
            <a:rPr lang="en-US" sz="2000" dirty="0" err="1"/>
            <a:t>Brexpiprazole</a:t>
          </a:r>
          <a:endParaRPr lang="en-US" sz="2000" dirty="0"/>
        </a:p>
      </dgm:t>
    </dgm:pt>
    <dgm:pt modelId="{E47AD3EA-0D58-4329-8EC9-5FB8CC70C7C4}" type="parTrans" cxnId="{A787015D-144C-4FD1-A917-B3F1E26F1350}">
      <dgm:prSet/>
      <dgm:spPr/>
      <dgm:t>
        <a:bodyPr/>
        <a:lstStyle/>
        <a:p>
          <a:endParaRPr lang="en-US"/>
        </a:p>
      </dgm:t>
    </dgm:pt>
    <dgm:pt modelId="{DD6A5C5A-D75E-424C-8653-E2AE20516702}" type="sibTrans" cxnId="{A787015D-144C-4FD1-A917-B3F1E26F1350}">
      <dgm:prSet/>
      <dgm:spPr/>
      <dgm:t>
        <a:bodyPr/>
        <a:lstStyle/>
        <a:p>
          <a:endParaRPr lang="en-US"/>
        </a:p>
      </dgm:t>
    </dgm:pt>
    <dgm:pt modelId="{C7236E54-1DA2-47E0-A551-FD823592CFA9}">
      <dgm:prSet phldrT="[Text]" custT="1"/>
      <dgm:spPr/>
      <dgm:t>
        <a:bodyPr/>
        <a:lstStyle/>
        <a:p>
          <a:r>
            <a:rPr lang="en-US" sz="2000" dirty="0" err="1"/>
            <a:t>Cariprazine</a:t>
          </a:r>
          <a:endParaRPr lang="en-US" sz="2000" dirty="0"/>
        </a:p>
      </dgm:t>
    </dgm:pt>
    <dgm:pt modelId="{4FCBCF78-FC56-4E29-BAB0-37DE11132187}" type="parTrans" cxnId="{9E85556B-18D2-4CCC-A803-F500BE1BC988}">
      <dgm:prSet/>
      <dgm:spPr/>
      <dgm:t>
        <a:bodyPr/>
        <a:lstStyle/>
        <a:p>
          <a:endParaRPr lang="en-US"/>
        </a:p>
      </dgm:t>
    </dgm:pt>
    <dgm:pt modelId="{BD7272EC-BF9E-4B95-A69E-1807C02E7773}" type="sibTrans" cxnId="{9E85556B-18D2-4CCC-A803-F500BE1BC988}">
      <dgm:prSet/>
      <dgm:spPr/>
      <dgm:t>
        <a:bodyPr/>
        <a:lstStyle/>
        <a:p>
          <a:endParaRPr lang="en-US"/>
        </a:p>
      </dgm:t>
    </dgm:pt>
    <dgm:pt modelId="{3CA3EED2-D895-48B3-B619-972D24657826}">
      <dgm:prSet phldrT="[Text]" custT="1"/>
      <dgm:spPr/>
      <dgm:t>
        <a:bodyPr/>
        <a:lstStyle/>
        <a:p>
          <a:r>
            <a:rPr lang="it-IT" sz="2100" dirty="0"/>
            <a:t>Iloperisone</a:t>
          </a:r>
          <a:endParaRPr lang="en-US" sz="2100" dirty="0"/>
        </a:p>
      </dgm:t>
    </dgm:pt>
    <dgm:pt modelId="{CA469873-E074-4BFB-98EF-F3F160460D45}" type="sibTrans" cxnId="{6EF58B2E-48FE-4FB9-8FE6-E299924E9236}">
      <dgm:prSet/>
      <dgm:spPr/>
      <dgm:t>
        <a:bodyPr/>
        <a:lstStyle/>
        <a:p>
          <a:endParaRPr lang="en-US"/>
        </a:p>
      </dgm:t>
    </dgm:pt>
    <dgm:pt modelId="{C5483E2B-6156-4CC4-8B70-A2ABA3C8CBFB}" type="parTrans" cxnId="{6EF58B2E-48FE-4FB9-8FE6-E299924E9236}">
      <dgm:prSet/>
      <dgm:spPr/>
      <dgm:t>
        <a:bodyPr/>
        <a:lstStyle/>
        <a:p>
          <a:endParaRPr lang="en-US"/>
        </a:p>
      </dgm:t>
    </dgm:pt>
    <dgm:pt modelId="{30D36377-3580-4945-BF7F-C610371BAD55}">
      <dgm:prSet phldrT="[Text]" custT="1"/>
      <dgm:spPr/>
      <dgm:t>
        <a:bodyPr/>
        <a:lstStyle/>
        <a:p>
          <a:r>
            <a:rPr lang="it-IT" sz="2100" dirty="0"/>
            <a:t>Lurasidone</a:t>
          </a:r>
          <a:endParaRPr lang="en-US" sz="2100" dirty="0"/>
        </a:p>
      </dgm:t>
    </dgm:pt>
    <dgm:pt modelId="{78915257-60AE-437E-9E36-E098CA45778B}" type="sibTrans" cxnId="{2CE3CBF8-46E1-4591-9AD5-AD8E552735BD}">
      <dgm:prSet/>
      <dgm:spPr/>
      <dgm:t>
        <a:bodyPr/>
        <a:lstStyle/>
        <a:p>
          <a:endParaRPr lang="en-US"/>
        </a:p>
      </dgm:t>
    </dgm:pt>
    <dgm:pt modelId="{BB511F70-F40E-49A3-930A-D7D32EA8FD0B}" type="parTrans" cxnId="{2CE3CBF8-46E1-4591-9AD5-AD8E552735BD}">
      <dgm:prSet/>
      <dgm:spPr/>
      <dgm:t>
        <a:bodyPr/>
        <a:lstStyle/>
        <a:p>
          <a:endParaRPr lang="en-US"/>
        </a:p>
      </dgm:t>
    </dgm:pt>
    <dgm:pt modelId="{CD363524-D0B9-47F1-BEBD-C973380B8D75}">
      <dgm:prSet phldrT="[Text]" custT="1"/>
      <dgm:spPr/>
      <dgm:t>
        <a:bodyPr/>
        <a:lstStyle/>
        <a:p>
          <a:r>
            <a:rPr lang="it-IT" sz="2100" dirty="0"/>
            <a:t>Risperidone</a:t>
          </a:r>
          <a:endParaRPr lang="en-US" sz="2100" dirty="0"/>
        </a:p>
      </dgm:t>
    </dgm:pt>
    <dgm:pt modelId="{3AB9DBDB-9220-49EE-82D8-F5AEA3F50757}" type="parTrans" cxnId="{CCE0711C-1983-4721-95F4-C13062CB020A}">
      <dgm:prSet/>
      <dgm:spPr/>
      <dgm:t>
        <a:bodyPr/>
        <a:lstStyle/>
        <a:p>
          <a:endParaRPr lang="en-US"/>
        </a:p>
      </dgm:t>
    </dgm:pt>
    <dgm:pt modelId="{B8611B3F-FA34-4DA5-BBAA-321A14D78042}" type="sibTrans" cxnId="{CCE0711C-1983-4721-95F4-C13062CB020A}">
      <dgm:prSet/>
      <dgm:spPr/>
      <dgm:t>
        <a:bodyPr/>
        <a:lstStyle/>
        <a:p>
          <a:endParaRPr lang="en-US"/>
        </a:p>
      </dgm:t>
    </dgm:pt>
    <dgm:pt modelId="{FEECC438-CB36-4999-A053-6FADC4718EC8}">
      <dgm:prSet phldrT="[Text]"/>
      <dgm:spPr/>
      <dgm:t>
        <a:bodyPr/>
        <a:lstStyle/>
        <a:p>
          <a:r>
            <a:rPr lang="en-US" dirty="0"/>
            <a:t>-PINES      	</a:t>
          </a:r>
        </a:p>
      </dgm:t>
    </dgm:pt>
    <dgm:pt modelId="{FEC33665-F106-48F4-8E03-93704915F8CD}" type="parTrans" cxnId="{C4A4A8DA-71BD-4829-8BD6-97663391971F}">
      <dgm:prSet/>
      <dgm:spPr/>
      <dgm:t>
        <a:bodyPr/>
        <a:lstStyle/>
        <a:p>
          <a:endParaRPr lang="en-US"/>
        </a:p>
      </dgm:t>
    </dgm:pt>
    <dgm:pt modelId="{8A09BD13-3815-4B6C-A0F9-D887975DF9F8}" type="sibTrans" cxnId="{C4A4A8DA-71BD-4829-8BD6-97663391971F}">
      <dgm:prSet/>
      <dgm:spPr/>
      <dgm:t>
        <a:bodyPr/>
        <a:lstStyle/>
        <a:p>
          <a:endParaRPr lang="en-US"/>
        </a:p>
      </dgm:t>
    </dgm:pt>
    <dgm:pt modelId="{2D927555-35DE-4047-935D-22711BEEE1F5}">
      <dgm:prSet phldrT="[Text]"/>
      <dgm:spPr/>
      <dgm:t>
        <a:bodyPr/>
        <a:lstStyle/>
        <a:p>
          <a:r>
            <a:rPr lang="en-US" dirty="0" err="1"/>
            <a:t>Asenapine</a:t>
          </a:r>
          <a:endParaRPr lang="en-US" dirty="0"/>
        </a:p>
      </dgm:t>
    </dgm:pt>
    <dgm:pt modelId="{CE6C38E2-3D51-4972-BCE8-E3F01A9DC54D}" type="parTrans" cxnId="{8B1F00B9-C312-443B-9336-D301FDDCD0A9}">
      <dgm:prSet/>
      <dgm:spPr/>
      <dgm:t>
        <a:bodyPr/>
        <a:lstStyle/>
        <a:p>
          <a:endParaRPr lang="en-US"/>
        </a:p>
      </dgm:t>
    </dgm:pt>
    <dgm:pt modelId="{A378438A-82DF-4CAE-B836-4A445E51479B}" type="sibTrans" cxnId="{8B1F00B9-C312-443B-9336-D301FDDCD0A9}">
      <dgm:prSet/>
      <dgm:spPr/>
      <dgm:t>
        <a:bodyPr/>
        <a:lstStyle/>
        <a:p>
          <a:endParaRPr lang="en-US"/>
        </a:p>
      </dgm:t>
    </dgm:pt>
    <dgm:pt modelId="{AA51EDEC-A065-4E95-A675-F37E46CBB448}">
      <dgm:prSet phldrT="[Text]"/>
      <dgm:spPr/>
      <dgm:t>
        <a:bodyPr/>
        <a:lstStyle/>
        <a:p>
          <a:r>
            <a:rPr lang="en-US" dirty="0"/>
            <a:t>Clozapine</a:t>
          </a:r>
        </a:p>
      </dgm:t>
    </dgm:pt>
    <dgm:pt modelId="{B6633D15-C681-4502-BBD1-DCBA4AF866DD}" type="parTrans" cxnId="{3805681C-B1D4-43AD-9F7E-BFF2CAB2DF8F}">
      <dgm:prSet/>
      <dgm:spPr/>
      <dgm:t>
        <a:bodyPr/>
        <a:lstStyle/>
        <a:p>
          <a:endParaRPr lang="en-US"/>
        </a:p>
      </dgm:t>
    </dgm:pt>
    <dgm:pt modelId="{4BAE514B-C1E3-4D98-AAA3-25620623678E}" type="sibTrans" cxnId="{3805681C-B1D4-43AD-9F7E-BFF2CAB2DF8F}">
      <dgm:prSet/>
      <dgm:spPr/>
      <dgm:t>
        <a:bodyPr/>
        <a:lstStyle/>
        <a:p>
          <a:endParaRPr lang="en-US"/>
        </a:p>
      </dgm:t>
    </dgm:pt>
    <dgm:pt modelId="{081D3A06-0FE1-494F-B607-E60D7F46DCD5}">
      <dgm:prSet phldrT="[Text]"/>
      <dgm:spPr/>
      <dgm:t>
        <a:bodyPr/>
        <a:lstStyle/>
        <a:p>
          <a:r>
            <a:rPr lang="en-US" dirty="0"/>
            <a:t>Olanzapine</a:t>
          </a:r>
        </a:p>
      </dgm:t>
    </dgm:pt>
    <dgm:pt modelId="{572B57FF-73E5-471C-9E8E-83E60D17F078}" type="parTrans" cxnId="{E1C59597-E871-4791-B97D-7106A82610D8}">
      <dgm:prSet/>
      <dgm:spPr/>
      <dgm:t>
        <a:bodyPr/>
        <a:lstStyle/>
        <a:p>
          <a:endParaRPr lang="en-US"/>
        </a:p>
      </dgm:t>
    </dgm:pt>
    <dgm:pt modelId="{72309050-4CA1-4726-AE1B-77F41832E85A}" type="sibTrans" cxnId="{E1C59597-E871-4791-B97D-7106A82610D8}">
      <dgm:prSet/>
      <dgm:spPr/>
      <dgm:t>
        <a:bodyPr/>
        <a:lstStyle/>
        <a:p>
          <a:endParaRPr lang="en-US"/>
        </a:p>
      </dgm:t>
    </dgm:pt>
    <dgm:pt modelId="{BEF37349-CDE9-4349-9640-8C03539A25A5}">
      <dgm:prSet phldrT="[Text]"/>
      <dgm:spPr/>
      <dgm:t>
        <a:bodyPr/>
        <a:lstStyle/>
        <a:p>
          <a:r>
            <a:rPr lang="en-US" dirty="0"/>
            <a:t>Quetiapine</a:t>
          </a:r>
        </a:p>
      </dgm:t>
    </dgm:pt>
    <dgm:pt modelId="{6930507F-C7FC-419C-A360-F375005F71C4}" type="parTrans" cxnId="{466C4D43-3132-49DD-B0B2-60092C8FBDEB}">
      <dgm:prSet/>
      <dgm:spPr/>
      <dgm:t>
        <a:bodyPr/>
        <a:lstStyle/>
        <a:p>
          <a:endParaRPr lang="en-US"/>
        </a:p>
      </dgm:t>
    </dgm:pt>
    <dgm:pt modelId="{2F93FE26-F89D-4FB0-BCE6-FB216A924CCE}" type="sibTrans" cxnId="{466C4D43-3132-49DD-B0B2-60092C8FBDEB}">
      <dgm:prSet/>
      <dgm:spPr/>
      <dgm:t>
        <a:bodyPr/>
        <a:lstStyle/>
        <a:p>
          <a:endParaRPr lang="en-US"/>
        </a:p>
      </dgm:t>
    </dgm:pt>
    <dgm:pt modelId="{023EC54C-2F20-4F64-B57A-2B77DF88C25F}" type="pres">
      <dgm:prSet presAssocID="{5CD3A8CD-2F05-4EAA-8B01-5940D4B9594A}" presName="Name0" presStyleCnt="0">
        <dgm:presLayoutVars>
          <dgm:chMax val="7"/>
          <dgm:chPref val="7"/>
          <dgm:dir/>
          <dgm:animLvl val="lvl"/>
        </dgm:presLayoutVars>
      </dgm:prSet>
      <dgm:spPr/>
    </dgm:pt>
    <dgm:pt modelId="{49363A16-567B-4DCA-82C8-1D982EFB55FD}" type="pres">
      <dgm:prSet presAssocID="{0FFFD671-F66A-4401-8A87-58AF9E74894C}" presName="parentText_1" presStyleLbl="node1" presStyleIdx="0" presStyleCnt="3">
        <dgm:presLayoutVars>
          <dgm:chMax val="1"/>
          <dgm:chPref val="1"/>
          <dgm:bulletEnabled val="1"/>
        </dgm:presLayoutVars>
      </dgm:prSet>
      <dgm:spPr/>
    </dgm:pt>
    <dgm:pt modelId="{DA068D5C-3FD9-4AE1-AAA1-B779438545CD}" type="pres">
      <dgm:prSet presAssocID="{0FFFD671-F66A-4401-8A87-58AF9E74894C}" presName="childText_1" presStyleLbl="node1" presStyleIdx="0" presStyleCnt="3" custScaleX="111486" custLinFactNeighborX="7121">
        <dgm:presLayoutVars>
          <dgm:chMax val="0"/>
          <dgm:chPref val="0"/>
          <dgm:bulletEnabled val="1"/>
        </dgm:presLayoutVars>
      </dgm:prSet>
      <dgm:spPr/>
    </dgm:pt>
    <dgm:pt modelId="{E724682C-F70A-4751-A735-2538EEF6956C}" type="pres">
      <dgm:prSet presAssocID="{0FFFD671-F66A-4401-8A87-58AF9E74894C}" presName="accentShape_1" presStyleCnt="0"/>
      <dgm:spPr/>
    </dgm:pt>
    <dgm:pt modelId="{AF749CDF-DD27-450A-ADFC-534826DD4785}" type="pres">
      <dgm:prSet presAssocID="{0FFFD671-F66A-4401-8A87-58AF9E74894C}" presName="imageRepeatNode" presStyleLbl="node1" presStyleIdx="0" presStyleCnt="3"/>
      <dgm:spPr/>
    </dgm:pt>
    <dgm:pt modelId="{98127EAF-9A26-45D1-9C97-1A75F548A3B1}" type="pres">
      <dgm:prSet presAssocID="{FEECC438-CB36-4999-A053-6FADC4718EC8}" presName="parentText_2" presStyleLbl="node1" presStyleIdx="0" presStyleCnt="3">
        <dgm:presLayoutVars>
          <dgm:chMax val="1"/>
          <dgm:chPref val="1"/>
          <dgm:bulletEnabled val="1"/>
        </dgm:presLayoutVars>
      </dgm:prSet>
      <dgm:spPr/>
    </dgm:pt>
    <dgm:pt modelId="{88BC7D29-FD07-4790-86CD-2B9C13FD067A}" type="pres">
      <dgm:prSet presAssocID="{FEECC438-CB36-4999-A053-6FADC4718EC8}" presName="childText_2" presStyleLbl="node2" presStyleIdx="0" presStyleCnt="0">
        <dgm:presLayoutVars>
          <dgm:chMax val="0"/>
          <dgm:chPref val="0"/>
          <dgm:bulletEnabled val="1"/>
        </dgm:presLayoutVars>
      </dgm:prSet>
      <dgm:spPr/>
    </dgm:pt>
    <dgm:pt modelId="{8F30F95B-C53A-4AAF-81D9-A7975BF72919}" type="pres">
      <dgm:prSet presAssocID="{FEECC438-CB36-4999-A053-6FADC4718EC8}" presName="accentShape_2" presStyleCnt="0"/>
      <dgm:spPr/>
    </dgm:pt>
    <dgm:pt modelId="{4A5E338C-056C-452D-8DE7-3DD5B094A29F}" type="pres">
      <dgm:prSet presAssocID="{FEECC438-CB36-4999-A053-6FADC4718EC8}" presName="imageRepeatNode" presStyleLbl="node1" presStyleIdx="1" presStyleCnt="3"/>
      <dgm:spPr/>
    </dgm:pt>
    <dgm:pt modelId="{89C7AB51-F775-4A38-A336-3BC223EE51CC}" type="pres">
      <dgm:prSet presAssocID="{0B009822-F056-4547-8310-D961C5626D0C}" presName="parentText_3" presStyleLbl="node1" presStyleIdx="1" presStyleCnt="3">
        <dgm:presLayoutVars>
          <dgm:chMax val="1"/>
          <dgm:chPref val="1"/>
          <dgm:bulletEnabled val="1"/>
        </dgm:presLayoutVars>
      </dgm:prSet>
      <dgm:spPr/>
    </dgm:pt>
    <dgm:pt modelId="{B390E324-07E4-4EA1-A777-A7439D9FB127}" type="pres">
      <dgm:prSet presAssocID="{0B009822-F056-4547-8310-D961C5626D0C}" presName="childText_3" presStyleLbl="node2" presStyleIdx="0" presStyleCnt="0" custScaleX="113235" custLinFactNeighborX="8312">
        <dgm:presLayoutVars>
          <dgm:chMax val="0"/>
          <dgm:chPref val="0"/>
          <dgm:bulletEnabled val="1"/>
        </dgm:presLayoutVars>
      </dgm:prSet>
      <dgm:spPr/>
    </dgm:pt>
    <dgm:pt modelId="{9BCED010-6744-4973-B5E4-A2984B9A1D5B}" type="pres">
      <dgm:prSet presAssocID="{0B009822-F056-4547-8310-D961C5626D0C}" presName="accentShape_3" presStyleCnt="0"/>
      <dgm:spPr/>
    </dgm:pt>
    <dgm:pt modelId="{61B16F4D-5EB9-4EC6-B9F6-171275677867}" type="pres">
      <dgm:prSet presAssocID="{0B009822-F056-4547-8310-D961C5626D0C}" presName="imageRepeatNode" presStyleLbl="node1" presStyleIdx="2" presStyleCnt="3"/>
      <dgm:spPr/>
    </dgm:pt>
  </dgm:ptLst>
  <dgm:cxnLst>
    <dgm:cxn modelId="{B578E414-0F16-422E-BBF6-5E56428CFFAC}" type="presOf" srcId="{26D39789-6E92-4F12-912F-089057ED67BC}" destId="{B390E324-07E4-4EA1-A777-A7439D9FB127}" srcOrd="0" destOrd="1" presId="urn:microsoft.com/office/officeart/2009/3/layout/BlockDescendingList"/>
    <dgm:cxn modelId="{973F0716-5F54-4638-9324-DDE6F374339A}" type="presOf" srcId="{5CD3A8CD-2F05-4EAA-8B01-5940D4B9594A}" destId="{023EC54C-2F20-4F64-B57A-2B77DF88C25F}" srcOrd="0" destOrd="0" presId="urn:microsoft.com/office/officeart/2009/3/layout/BlockDescendingList"/>
    <dgm:cxn modelId="{91047017-C9D7-4540-9AD8-EF8506092302}" type="presOf" srcId="{0FFFD671-F66A-4401-8A87-58AF9E74894C}" destId="{AF749CDF-DD27-450A-ADFC-534826DD4785}" srcOrd="1" destOrd="0" presId="urn:microsoft.com/office/officeart/2009/3/layout/BlockDescendingList"/>
    <dgm:cxn modelId="{3805681C-B1D4-43AD-9F7E-BFF2CAB2DF8F}" srcId="{FEECC438-CB36-4999-A053-6FADC4718EC8}" destId="{AA51EDEC-A065-4E95-A675-F37E46CBB448}" srcOrd="1" destOrd="0" parTransId="{B6633D15-C681-4502-BBD1-DCBA4AF866DD}" sibTransId="{4BAE514B-C1E3-4D98-AAA3-25620623678E}"/>
    <dgm:cxn modelId="{CCE0711C-1983-4721-95F4-C13062CB020A}" srcId="{0FFFD671-F66A-4401-8A87-58AF9E74894C}" destId="{CD363524-D0B9-47F1-BEBD-C973380B8D75}" srcOrd="1" destOrd="0" parTransId="{3AB9DBDB-9220-49EE-82D8-F5AEA3F50757}" sibTransId="{B8611B3F-FA34-4DA5-BBAA-321A14D78042}"/>
    <dgm:cxn modelId="{56C6262B-E05A-4F9E-9BE2-D9B339B54744}" type="presOf" srcId="{0B009822-F056-4547-8310-D961C5626D0C}" destId="{61B16F4D-5EB9-4EC6-B9F6-171275677867}" srcOrd="1" destOrd="0" presId="urn:microsoft.com/office/officeart/2009/3/layout/BlockDescendingList"/>
    <dgm:cxn modelId="{6EF58B2E-48FE-4FB9-8FE6-E299924E9236}" srcId="{0FFFD671-F66A-4401-8A87-58AF9E74894C}" destId="{3CA3EED2-D895-48B3-B619-972D24657826}" srcOrd="3" destOrd="0" parTransId="{C5483E2B-6156-4CC4-8B70-A2ABA3C8CBFB}" sibTransId="{CA469873-E074-4BFB-98EF-F3F160460D45}"/>
    <dgm:cxn modelId="{7A23AA2F-52DC-4866-B1F8-5EA1F52F2371}" type="presOf" srcId="{30D36377-3580-4945-BF7F-C610371BAD55}" destId="{DA068D5C-3FD9-4AE1-AAA1-B779438545CD}" srcOrd="0" destOrd="4" presId="urn:microsoft.com/office/officeart/2009/3/layout/BlockDescendingList"/>
    <dgm:cxn modelId="{A787015D-144C-4FD1-A917-B3F1E26F1350}" srcId="{0B009822-F056-4547-8310-D961C5626D0C}" destId="{26D39789-6E92-4F12-912F-089057ED67BC}" srcOrd="1" destOrd="0" parTransId="{E47AD3EA-0D58-4329-8EC9-5FB8CC70C7C4}" sibTransId="{DD6A5C5A-D75E-424C-8653-E2AE20516702}"/>
    <dgm:cxn modelId="{33C6BB60-CA6E-4AF4-AAE2-6F2C63AD3117}" srcId="{0FFFD671-F66A-4401-8A87-58AF9E74894C}" destId="{D56009C0-142B-44B8-B482-164B55920DE0}" srcOrd="0" destOrd="0" parTransId="{EBE8BE3E-3F24-4154-8F6B-1004EB6CFB2A}" sibTransId="{1273BBE9-D658-4064-A10E-2D43584466CC}"/>
    <dgm:cxn modelId="{DB705842-60DA-4E43-8800-791D47819E46}" srcId="{5CD3A8CD-2F05-4EAA-8B01-5940D4B9594A}" destId="{0B009822-F056-4547-8310-D961C5626D0C}" srcOrd="2" destOrd="0" parTransId="{9AF1E9CF-FB10-43CE-B002-48CF8D63B348}" sibTransId="{03764C5B-7727-41D1-9D31-16894200E735}"/>
    <dgm:cxn modelId="{466C4D43-3132-49DD-B0B2-60092C8FBDEB}" srcId="{FEECC438-CB36-4999-A053-6FADC4718EC8}" destId="{BEF37349-CDE9-4349-9640-8C03539A25A5}" srcOrd="3" destOrd="0" parTransId="{6930507F-C7FC-419C-A360-F375005F71C4}" sibTransId="{2F93FE26-F89D-4FB0-BCE6-FB216A924CCE}"/>
    <dgm:cxn modelId="{0F8E8163-52CB-4106-A033-77BFBDDDADFC}" srcId="{5CD3A8CD-2F05-4EAA-8B01-5940D4B9594A}" destId="{0FFFD671-F66A-4401-8A87-58AF9E74894C}" srcOrd="0" destOrd="0" parTransId="{5E51AF75-96EA-46D6-862D-CC9DE60B8F56}" sibTransId="{E0468051-1EB4-47B4-A65F-8063689FDF0B}"/>
    <dgm:cxn modelId="{CB45304B-2578-4B5C-A2E5-4676E2D123D2}" type="presOf" srcId="{4B3535E7-352C-4252-A73F-5BF9EE679284}" destId="{B390E324-07E4-4EA1-A777-A7439D9FB127}" srcOrd="0" destOrd="0" presId="urn:microsoft.com/office/officeart/2009/3/layout/BlockDescendingList"/>
    <dgm:cxn modelId="{9E85556B-18D2-4CCC-A803-F500BE1BC988}" srcId="{0B009822-F056-4547-8310-D961C5626D0C}" destId="{C7236E54-1DA2-47E0-A551-FD823592CFA9}" srcOrd="2" destOrd="0" parTransId="{4FCBCF78-FC56-4E29-BAB0-37DE11132187}" sibTransId="{BD7272EC-BF9E-4B95-A69E-1807C02E7773}"/>
    <dgm:cxn modelId="{9A500B53-6258-4B09-9E9B-7DFF57A0F604}" type="presOf" srcId="{2D927555-35DE-4047-935D-22711BEEE1F5}" destId="{88BC7D29-FD07-4790-86CD-2B9C13FD067A}" srcOrd="0" destOrd="0" presId="urn:microsoft.com/office/officeart/2009/3/layout/BlockDescendingList"/>
    <dgm:cxn modelId="{D637D38E-EA32-4016-9442-4CFD96F97DB3}" type="presOf" srcId="{CD363524-D0B9-47F1-BEBD-C973380B8D75}" destId="{DA068D5C-3FD9-4AE1-AAA1-B779438545CD}" srcOrd="0" destOrd="1" presId="urn:microsoft.com/office/officeart/2009/3/layout/BlockDescendingList"/>
    <dgm:cxn modelId="{E1C59597-E871-4791-B97D-7106A82610D8}" srcId="{FEECC438-CB36-4999-A053-6FADC4718EC8}" destId="{081D3A06-0FE1-494F-B607-E60D7F46DCD5}" srcOrd="2" destOrd="0" parTransId="{572B57FF-73E5-471C-9E8E-83E60D17F078}" sibTransId="{72309050-4CA1-4726-AE1B-77F41832E85A}"/>
    <dgm:cxn modelId="{83F8C79A-546A-43E3-82B8-D850A47614FE}" type="presOf" srcId="{FEECC438-CB36-4999-A053-6FADC4718EC8}" destId="{98127EAF-9A26-45D1-9C97-1A75F548A3B1}" srcOrd="0" destOrd="0" presId="urn:microsoft.com/office/officeart/2009/3/layout/BlockDescendingList"/>
    <dgm:cxn modelId="{F32657A0-A3B7-4A37-8C48-A248E0291C19}" srcId="{0FFFD671-F66A-4401-8A87-58AF9E74894C}" destId="{7748B902-282B-4DEE-A2A1-A5F3C023B80E}" srcOrd="2" destOrd="0" parTransId="{3427D2E2-CAF4-4AD1-9284-7C1954B125F0}" sibTransId="{4243A9E7-6026-4A34-96E0-F6FC22473355}"/>
    <dgm:cxn modelId="{C70E9BAF-8CE1-4656-83BA-655DAA25B8B1}" type="presOf" srcId="{0B009822-F056-4547-8310-D961C5626D0C}" destId="{89C7AB51-F775-4A38-A336-3BC223EE51CC}" srcOrd="0" destOrd="0" presId="urn:microsoft.com/office/officeart/2009/3/layout/BlockDescendingList"/>
    <dgm:cxn modelId="{84E614B5-9A76-4DAC-B610-5F808A62BCB1}" type="presOf" srcId="{D56009C0-142B-44B8-B482-164B55920DE0}" destId="{DA068D5C-3FD9-4AE1-AAA1-B779438545CD}" srcOrd="0" destOrd="0" presId="urn:microsoft.com/office/officeart/2009/3/layout/BlockDescendingList"/>
    <dgm:cxn modelId="{8B1F00B9-C312-443B-9336-D301FDDCD0A9}" srcId="{FEECC438-CB36-4999-A053-6FADC4718EC8}" destId="{2D927555-35DE-4047-935D-22711BEEE1F5}" srcOrd="0" destOrd="0" parTransId="{CE6C38E2-3D51-4972-BCE8-E3F01A9DC54D}" sibTransId="{A378438A-82DF-4CAE-B836-4A445E51479B}"/>
    <dgm:cxn modelId="{877073BB-F5FE-42B5-808A-D983385EE762}" type="presOf" srcId="{AA51EDEC-A065-4E95-A675-F37E46CBB448}" destId="{88BC7D29-FD07-4790-86CD-2B9C13FD067A}" srcOrd="0" destOrd="1" presId="urn:microsoft.com/office/officeart/2009/3/layout/BlockDescendingList"/>
    <dgm:cxn modelId="{91C19DC1-BB00-425A-AC7A-C61A61BDB6A4}" type="presOf" srcId="{081D3A06-0FE1-494F-B607-E60D7F46DCD5}" destId="{88BC7D29-FD07-4790-86CD-2B9C13FD067A}" srcOrd="0" destOrd="2" presId="urn:microsoft.com/office/officeart/2009/3/layout/BlockDescendingList"/>
    <dgm:cxn modelId="{CAA8B7CA-B7A3-4E72-AFFD-9073C1C5E5BC}" type="presOf" srcId="{3CA3EED2-D895-48B3-B619-972D24657826}" destId="{DA068D5C-3FD9-4AE1-AAA1-B779438545CD}" srcOrd="0" destOrd="3" presId="urn:microsoft.com/office/officeart/2009/3/layout/BlockDescendingList"/>
    <dgm:cxn modelId="{8903DFCD-E4C4-41F1-85B3-25AB8EF63654}" type="presOf" srcId="{C7236E54-1DA2-47E0-A551-FD823592CFA9}" destId="{B390E324-07E4-4EA1-A777-A7439D9FB127}" srcOrd="0" destOrd="2" presId="urn:microsoft.com/office/officeart/2009/3/layout/BlockDescendingList"/>
    <dgm:cxn modelId="{B1E1B9D0-C162-4B12-8337-DD8E175CE061}" type="presOf" srcId="{BEF37349-CDE9-4349-9640-8C03539A25A5}" destId="{88BC7D29-FD07-4790-86CD-2B9C13FD067A}" srcOrd="0" destOrd="3" presId="urn:microsoft.com/office/officeart/2009/3/layout/BlockDescendingList"/>
    <dgm:cxn modelId="{C4A4A8DA-71BD-4829-8BD6-97663391971F}" srcId="{5CD3A8CD-2F05-4EAA-8B01-5940D4B9594A}" destId="{FEECC438-CB36-4999-A053-6FADC4718EC8}" srcOrd="1" destOrd="0" parTransId="{FEC33665-F106-48F4-8E03-93704915F8CD}" sibTransId="{8A09BD13-3815-4B6C-A0F9-D887975DF9F8}"/>
    <dgm:cxn modelId="{C1E017E7-7C19-495F-BBCF-702175DE1B0F}" type="presOf" srcId="{7748B902-282B-4DEE-A2A1-A5F3C023B80E}" destId="{DA068D5C-3FD9-4AE1-AAA1-B779438545CD}" srcOrd="0" destOrd="2" presId="urn:microsoft.com/office/officeart/2009/3/layout/BlockDescendingList"/>
    <dgm:cxn modelId="{09F66DEA-6254-4323-8BEA-AB6DE1E94CF6}" type="presOf" srcId="{FEECC438-CB36-4999-A053-6FADC4718EC8}" destId="{4A5E338C-056C-452D-8DE7-3DD5B094A29F}" srcOrd="1" destOrd="0" presId="urn:microsoft.com/office/officeart/2009/3/layout/BlockDescendingList"/>
    <dgm:cxn modelId="{57ED47EE-F36F-45BC-903B-039DB7A0596D}" srcId="{0B009822-F056-4547-8310-D961C5626D0C}" destId="{4B3535E7-352C-4252-A73F-5BF9EE679284}" srcOrd="0" destOrd="0" parTransId="{CB7AA612-D128-4070-ABCF-9C714BEE6F1F}" sibTransId="{D9F4B158-AE74-4545-8EAD-9DB16B511AFD}"/>
    <dgm:cxn modelId="{2CE3CBF8-46E1-4591-9AD5-AD8E552735BD}" srcId="{0FFFD671-F66A-4401-8A87-58AF9E74894C}" destId="{30D36377-3580-4945-BF7F-C610371BAD55}" srcOrd="4" destOrd="0" parTransId="{BB511F70-F40E-49A3-930A-D7D32EA8FD0B}" sibTransId="{78915257-60AE-437E-9E36-E098CA45778B}"/>
    <dgm:cxn modelId="{AE2C81FF-3A20-4BEB-AAC5-4A20B1287023}" type="presOf" srcId="{0FFFD671-F66A-4401-8A87-58AF9E74894C}" destId="{49363A16-567B-4DCA-82C8-1D982EFB55FD}" srcOrd="0" destOrd="0" presId="urn:microsoft.com/office/officeart/2009/3/layout/BlockDescendingList"/>
    <dgm:cxn modelId="{F4252DFF-ECB3-4B92-8D48-809A128091AA}" type="presParOf" srcId="{023EC54C-2F20-4F64-B57A-2B77DF88C25F}" destId="{49363A16-567B-4DCA-82C8-1D982EFB55FD}" srcOrd="0" destOrd="0" presId="urn:microsoft.com/office/officeart/2009/3/layout/BlockDescendingList"/>
    <dgm:cxn modelId="{93396F99-D069-427B-8DD3-52AC55984981}" type="presParOf" srcId="{023EC54C-2F20-4F64-B57A-2B77DF88C25F}" destId="{DA068D5C-3FD9-4AE1-AAA1-B779438545CD}" srcOrd="1" destOrd="0" presId="urn:microsoft.com/office/officeart/2009/3/layout/BlockDescendingList"/>
    <dgm:cxn modelId="{BDD2934D-090F-46D0-969F-ADE7104F606C}" type="presParOf" srcId="{023EC54C-2F20-4F64-B57A-2B77DF88C25F}" destId="{E724682C-F70A-4751-A735-2538EEF6956C}" srcOrd="2" destOrd="0" presId="urn:microsoft.com/office/officeart/2009/3/layout/BlockDescendingList"/>
    <dgm:cxn modelId="{AB7C5648-5915-4B5C-953D-A891C4F81469}" type="presParOf" srcId="{E724682C-F70A-4751-A735-2538EEF6956C}" destId="{AF749CDF-DD27-450A-ADFC-534826DD4785}" srcOrd="0" destOrd="0" presId="urn:microsoft.com/office/officeart/2009/3/layout/BlockDescendingList"/>
    <dgm:cxn modelId="{4961E9E0-14B4-4EF9-A1B2-DE10ADA5E205}" type="presParOf" srcId="{023EC54C-2F20-4F64-B57A-2B77DF88C25F}" destId="{98127EAF-9A26-45D1-9C97-1A75F548A3B1}" srcOrd="3" destOrd="0" presId="urn:microsoft.com/office/officeart/2009/3/layout/BlockDescendingList"/>
    <dgm:cxn modelId="{24FFF5B5-951D-4178-BBB7-E41BF325C342}" type="presParOf" srcId="{023EC54C-2F20-4F64-B57A-2B77DF88C25F}" destId="{88BC7D29-FD07-4790-86CD-2B9C13FD067A}" srcOrd="4" destOrd="0" presId="urn:microsoft.com/office/officeart/2009/3/layout/BlockDescendingList"/>
    <dgm:cxn modelId="{3FB1655F-A4CF-4BBE-B69F-635CC46BE0F9}" type="presParOf" srcId="{023EC54C-2F20-4F64-B57A-2B77DF88C25F}" destId="{8F30F95B-C53A-4AAF-81D9-A7975BF72919}" srcOrd="5" destOrd="0" presId="urn:microsoft.com/office/officeart/2009/3/layout/BlockDescendingList"/>
    <dgm:cxn modelId="{448CEAD7-C35F-4DE9-AC8D-C63A51C54F4F}" type="presParOf" srcId="{8F30F95B-C53A-4AAF-81D9-A7975BF72919}" destId="{4A5E338C-056C-452D-8DE7-3DD5B094A29F}" srcOrd="0" destOrd="0" presId="urn:microsoft.com/office/officeart/2009/3/layout/BlockDescendingList"/>
    <dgm:cxn modelId="{E3E6ED91-E24E-4EC1-B391-1AE713CAAA0F}" type="presParOf" srcId="{023EC54C-2F20-4F64-B57A-2B77DF88C25F}" destId="{89C7AB51-F775-4A38-A336-3BC223EE51CC}" srcOrd="6" destOrd="0" presId="urn:microsoft.com/office/officeart/2009/3/layout/BlockDescendingList"/>
    <dgm:cxn modelId="{C23DF741-8823-467D-BD53-3EDCDF5D4599}" type="presParOf" srcId="{023EC54C-2F20-4F64-B57A-2B77DF88C25F}" destId="{B390E324-07E4-4EA1-A777-A7439D9FB127}" srcOrd="7" destOrd="0" presId="urn:microsoft.com/office/officeart/2009/3/layout/BlockDescendingList"/>
    <dgm:cxn modelId="{FAE8F54E-FCE6-460E-AA64-2224E07874FB}" type="presParOf" srcId="{023EC54C-2F20-4F64-B57A-2B77DF88C25F}" destId="{9BCED010-6744-4973-B5E4-A2984B9A1D5B}" srcOrd="8" destOrd="0" presId="urn:microsoft.com/office/officeart/2009/3/layout/BlockDescendingList"/>
    <dgm:cxn modelId="{416557E2-7F3B-4079-B173-A6C7E41057DE}" type="presParOf" srcId="{9BCED010-6744-4973-B5E4-A2984B9A1D5B}" destId="{61B16F4D-5EB9-4EC6-B9F6-171275677867}"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16F4D-5EB9-4EC6-B9F6-171275677867}">
      <dsp:nvSpPr>
        <dsp:cNvPr id="0" name=""/>
        <dsp:cNvSpPr/>
      </dsp:nvSpPr>
      <dsp:spPr>
        <a:xfrm>
          <a:off x="5428146" y="1339021"/>
          <a:ext cx="2148059" cy="4086823"/>
        </a:xfrm>
        <a:prstGeom prst="rect">
          <a:avLst/>
        </a:prstGeom>
        <a:solidFill>
          <a:schemeClr val="accent2">
            <a:hueOff val="0"/>
            <a:satOff val="-100000"/>
            <a:lumOff val="-3764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205740" bIns="45720" numCol="1" spcCol="1270" anchor="ctr" anchorCtr="0">
          <a:noAutofit/>
        </a:bodyPr>
        <a:lstStyle/>
        <a:p>
          <a:pPr marL="0" lvl="0" indent="0" algn="r" defTabSz="1600200">
            <a:lnSpc>
              <a:spcPct val="90000"/>
            </a:lnSpc>
            <a:spcBef>
              <a:spcPct val="0"/>
            </a:spcBef>
            <a:spcAft>
              <a:spcPct val="35000"/>
            </a:spcAft>
            <a:buNone/>
          </a:pPr>
          <a:r>
            <a:rPr lang="en-US" sz="3600" kern="1200" dirty="0"/>
            <a:t>2 PIPS AND A RIP</a:t>
          </a:r>
        </a:p>
      </dsp:txBody>
      <dsp:txXfrm rot="16200000">
        <a:off x="5404847" y="2898844"/>
        <a:ext cx="3678140" cy="558495"/>
      </dsp:txXfrm>
    </dsp:sp>
    <dsp:sp modelId="{4A5E338C-056C-452D-8DE7-3DD5B094A29F}">
      <dsp:nvSpPr>
        <dsp:cNvPr id="0" name=""/>
        <dsp:cNvSpPr/>
      </dsp:nvSpPr>
      <dsp:spPr>
        <a:xfrm>
          <a:off x="3088021" y="649619"/>
          <a:ext cx="2148059" cy="4774045"/>
        </a:xfrm>
        <a:prstGeom prst="rect">
          <a:avLst/>
        </a:prstGeom>
        <a:solidFill>
          <a:schemeClr val="accent2">
            <a:hueOff val="0"/>
            <a:satOff val="-50000"/>
            <a:lumOff val="-188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205740" bIns="45720" numCol="1" spcCol="1270" anchor="ctr" anchorCtr="0">
          <a:noAutofit/>
        </a:bodyPr>
        <a:lstStyle/>
        <a:p>
          <a:pPr marL="0" lvl="0" indent="0" algn="r" defTabSz="1600200">
            <a:lnSpc>
              <a:spcPct val="90000"/>
            </a:lnSpc>
            <a:spcBef>
              <a:spcPct val="0"/>
            </a:spcBef>
            <a:spcAft>
              <a:spcPct val="35000"/>
            </a:spcAft>
            <a:buNone/>
          </a:pPr>
          <a:r>
            <a:rPr lang="en-US" sz="3600" kern="1200" dirty="0"/>
            <a:t>-PINES      	</a:t>
          </a:r>
        </a:p>
      </dsp:txBody>
      <dsp:txXfrm rot="16200000">
        <a:off x="2755471" y="2518691"/>
        <a:ext cx="4296641" cy="558495"/>
      </dsp:txXfrm>
    </dsp:sp>
    <dsp:sp modelId="{AF749CDF-DD27-450A-ADFC-534826DD4785}">
      <dsp:nvSpPr>
        <dsp:cNvPr id="0" name=""/>
        <dsp:cNvSpPr/>
      </dsp:nvSpPr>
      <dsp:spPr>
        <a:xfrm>
          <a:off x="740981" y="0"/>
          <a:ext cx="2148059" cy="5423664"/>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205740" bIns="45720" numCol="1" spcCol="1270" anchor="ctr" anchorCtr="0">
          <a:noAutofit/>
        </a:bodyPr>
        <a:lstStyle/>
        <a:p>
          <a:pPr marL="0" lvl="0" indent="0" algn="r" defTabSz="1600200">
            <a:lnSpc>
              <a:spcPct val="90000"/>
            </a:lnSpc>
            <a:spcBef>
              <a:spcPct val="0"/>
            </a:spcBef>
            <a:spcAft>
              <a:spcPct val="35000"/>
            </a:spcAft>
            <a:buNone/>
          </a:pPr>
          <a:r>
            <a:rPr lang="en-US" sz="3600" kern="1200" dirty="0"/>
            <a:t>-DONES	  </a:t>
          </a:r>
        </a:p>
      </dsp:txBody>
      <dsp:txXfrm rot="16200000">
        <a:off x="116103" y="2161401"/>
        <a:ext cx="4881298" cy="558495"/>
      </dsp:txXfrm>
    </dsp:sp>
    <dsp:sp modelId="{DA068D5C-3FD9-4AE1-AAA1-B779438545CD}">
      <dsp:nvSpPr>
        <dsp:cNvPr id="0" name=""/>
        <dsp:cNvSpPr/>
      </dsp:nvSpPr>
      <dsp:spPr>
        <a:xfrm>
          <a:off x="761997" y="0"/>
          <a:ext cx="1700297" cy="544982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dirty="0"/>
            <a:t>Ziprasidone</a:t>
          </a:r>
          <a:endParaRPr lang="en-US" sz="2100" kern="1200" dirty="0"/>
        </a:p>
        <a:p>
          <a:pPr marL="0" lvl="0" indent="0" algn="l" defTabSz="933450">
            <a:lnSpc>
              <a:spcPct val="90000"/>
            </a:lnSpc>
            <a:spcBef>
              <a:spcPct val="0"/>
            </a:spcBef>
            <a:spcAft>
              <a:spcPct val="35000"/>
            </a:spcAft>
            <a:buNone/>
          </a:pPr>
          <a:r>
            <a:rPr lang="it-IT" sz="2100" kern="1200" dirty="0"/>
            <a:t>Risperidone</a:t>
          </a:r>
          <a:endParaRPr lang="en-US" sz="2100" kern="1200" dirty="0"/>
        </a:p>
        <a:p>
          <a:pPr marL="0" lvl="0" indent="0" algn="l" defTabSz="933450">
            <a:lnSpc>
              <a:spcPct val="90000"/>
            </a:lnSpc>
            <a:spcBef>
              <a:spcPct val="0"/>
            </a:spcBef>
            <a:spcAft>
              <a:spcPct val="35000"/>
            </a:spcAft>
            <a:buNone/>
          </a:pPr>
          <a:r>
            <a:rPr lang="it-IT" sz="2100" kern="1200" dirty="0"/>
            <a:t>Paliperidone</a:t>
          </a:r>
          <a:endParaRPr lang="en-US" sz="2100" kern="1200" dirty="0"/>
        </a:p>
        <a:p>
          <a:pPr marL="0" lvl="0" indent="0" algn="l" defTabSz="933450">
            <a:lnSpc>
              <a:spcPct val="90000"/>
            </a:lnSpc>
            <a:spcBef>
              <a:spcPct val="0"/>
            </a:spcBef>
            <a:spcAft>
              <a:spcPct val="35000"/>
            </a:spcAft>
            <a:buNone/>
          </a:pPr>
          <a:r>
            <a:rPr lang="it-IT" sz="2100" kern="1200" dirty="0"/>
            <a:t>Iloperisone</a:t>
          </a:r>
          <a:endParaRPr lang="en-US" sz="2100" kern="1200" dirty="0"/>
        </a:p>
        <a:p>
          <a:pPr marL="0" lvl="0" indent="0" algn="l" defTabSz="933450">
            <a:lnSpc>
              <a:spcPct val="90000"/>
            </a:lnSpc>
            <a:spcBef>
              <a:spcPct val="0"/>
            </a:spcBef>
            <a:spcAft>
              <a:spcPct val="35000"/>
            </a:spcAft>
            <a:buNone/>
          </a:pPr>
          <a:r>
            <a:rPr lang="it-IT" sz="2100" kern="1200" dirty="0"/>
            <a:t>Lurasidone</a:t>
          </a:r>
          <a:endParaRPr lang="en-US" sz="2100" kern="1200" dirty="0"/>
        </a:p>
      </dsp:txBody>
      <dsp:txXfrm>
        <a:off x="761997" y="0"/>
        <a:ext cx="1700297" cy="5449823"/>
      </dsp:txXfrm>
    </dsp:sp>
    <dsp:sp modelId="{88BC7D29-FD07-4790-86CD-2B9C13FD067A}">
      <dsp:nvSpPr>
        <dsp:cNvPr id="0" name=""/>
        <dsp:cNvSpPr/>
      </dsp:nvSpPr>
      <dsp:spPr>
        <a:xfrm>
          <a:off x="3088021" y="649619"/>
          <a:ext cx="1525122" cy="480020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t>Asenapine</a:t>
          </a:r>
          <a:endParaRPr lang="en-US" sz="2300" kern="1200" dirty="0"/>
        </a:p>
        <a:p>
          <a:pPr marL="0" lvl="0" indent="0" algn="l" defTabSz="1022350">
            <a:lnSpc>
              <a:spcPct val="90000"/>
            </a:lnSpc>
            <a:spcBef>
              <a:spcPct val="0"/>
            </a:spcBef>
            <a:spcAft>
              <a:spcPct val="35000"/>
            </a:spcAft>
            <a:buNone/>
          </a:pPr>
          <a:r>
            <a:rPr lang="en-US" sz="2300" kern="1200" dirty="0"/>
            <a:t>Clozapine</a:t>
          </a:r>
        </a:p>
        <a:p>
          <a:pPr marL="0" lvl="0" indent="0" algn="l" defTabSz="1022350">
            <a:lnSpc>
              <a:spcPct val="90000"/>
            </a:lnSpc>
            <a:spcBef>
              <a:spcPct val="0"/>
            </a:spcBef>
            <a:spcAft>
              <a:spcPct val="35000"/>
            </a:spcAft>
            <a:buNone/>
          </a:pPr>
          <a:r>
            <a:rPr lang="en-US" sz="2300" kern="1200" dirty="0"/>
            <a:t>Olanzapine</a:t>
          </a:r>
        </a:p>
        <a:p>
          <a:pPr marL="0" lvl="0" indent="0" algn="l" defTabSz="1022350">
            <a:lnSpc>
              <a:spcPct val="90000"/>
            </a:lnSpc>
            <a:spcBef>
              <a:spcPct val="0"/>
            </a:spcBef>
            <a:spcAft>
              <a:spcPct val="35000"/>
            </a:spcAft>
            <a:buNone/>
          </a:pPr>
          <a:r>
            <a:rPr lang="en-US" sz="2300" kern="1200" dirty="0"/>
            <a:t>Quetiapine</a:t>
          </a:r>
        </a:p>
      </dsp:txBody>
      <dsp:txXfrm>
        <a:off x="3088021" y="649619"/>
        <a:ext cx="1525122" cy="4800204"/>
      </dsp:txXfrm>
    </dsp:sp>
    <dsp:sp modelId="{B390E324-07E4-4EA1-A777-A7439D9FB127}">
      <dsp:nvSpPr>
        <dsp:cNvPr id="0" name=""/>
        <dsp:cNvSpPr/>
      </dsp:nvSpPr>
      <dsp:spPr>
        <a:xfrm>
          <a:off x="5453989" y="1339021"/>
          <a:ext cx="1726972" cy="4110802"/>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Aripiprazole</a:t>
          </a:r>
        </a:p>
        <a:p>
          <a:pPr marL="0" lvl="0" indent="0" algn="l" defTabSz="889000">
            <a:lnSpc>
              <a:spcPct val="90000"/>
            </a:lnSpc>
            <a:spcBef>
              <a:spcPct val="0"/>
            </a:spcBef>
            <a:spcAft>
              <a:spcPct val="35000"/>
            </a:spcAft>
            <a:buNone/>
          </a:pPr>
          <a:r>
            <a:rPr lang="en-US" sz="2000" kern="1200" dirty="0" err="1"/>
            <a:t>Brexpiprazole</a:t>
          </a:r>
          <a:endParaRPr lang="en-US" sz="2000" kern="1200" dirty="0"/>
        </a:p>
        <a:p>
          <a:pPr marL="0" lvl="0" indent="0" algn="l" defTabSz="889000">
            <a:lnSpc>
              <a:spcPct val="90000"/>
            </a:lnSpc>
            <a:spcBef>
              <a:spcPct val="0"/>
            </a:spcBef>
            <a:spcAft>
              <a:spcPct val="35000"/>
            </a:spcAft>
            <a:buNone/>
          </a:pPr>
          <a:r>
            <a:rPr lang="en-US" sz="2000" kern="1200" dirty="0" err="1"/>
            <a:t>Cariprazine</a:t>
          </a:r>
          <a:endParaRPr lang="en-US" sz="2000" kern="1200" dirty="0"/>
        </a:p>
      </dsp:txBody>
      <dsp:txXfrm>
        <a:off x="5453989" y="1339021"/>
        <a:ext cx="1726972" cy="4110802"/>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2E83C-5157-439B-8C06-657A5C88FC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5E3971-E1FF-4FD2-A629-491FFECFF0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6316C7-9B95-4150-85E4-C53AE16787BB}" type="datetimeFigureOut">
              <a:rPr lang="en-US" smtClean="0"/>
              <a:t>3/10/2023</a:t>
            </a:fld>
            <a:endParaRPr lang="en-US"/>
          </a:p>
        </p:txBody>
      </p:sp>
      <p:sp>
        <p:nvSpPr>
          <p:cNvPr id="4" name="Footer Placeholder 3">
            <a:extLst>
              <a:ext uri="{FF2B5EF4-FFF2-40B4-BE49-F238E27FC236}">
                <a16:creationId xmlns:a16="http://schemas.microsoft.com/office/drawing/2014/main" id="{04BE79A8-C38D-4744-B756-A1A744C8C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4FF175-D15F-4FD6-A43F-BBAAACE79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C852B0-AFCE-49F2-843F-ACD7F28F8312}" type="slidenum">
              <a:rPr lang="en-US" smtClean="0"/>
              <a:t>‹#›</a:t>
            </a:fld>
            <a:endParaRPr lang="en-US"/>
          </a:p>
        </p:txBody>
      </p:sp>
    </p:spTree>
    <p:extLst>
      <p:ext uri="{BB962C8B-B14F-4D97-AF65-F5344CB8AC3E}">
        <p14:creationId xmlns:p14="http://schemas.microsoft.com/office/powerpoint/2010/main" val="245155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16480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11</a:t>
            </a:fld>
            <a:endParaRPr lang="en-US"/>
          </a:p>
        </p:txBody>
      </p:sp>
    </p:spTree>
    <p:extLst>
      <p:ext uri="{BB962C8B-B14F-4D97-AF65-F5344CB8AC3E}">
        <p14:creationId xmlns:p14="http://schemas.microsoft.com/office/powerpoint/2010/main" val="220815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12</a:t>
            </a:fld>
            <a:endParaRPr lang="en-US"/>
          </a:p>
        </p:txBody>
      </p:sp>
    </p:spTree>
    <p:extLst>
      <p:ext uri="{BB962C8B-B14F-4D97-AF65-F5344CB8AC3E}">
        <p14:creationId xmlns:p14="http://schemas.microsoft.com/office/powerpoint/2010/main" val="169724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13</a:t>
            </a:fld>
            <a:endParaRPr lang="en-US"/>
          </a:p>
        </p:txBody>
      </p:sp>
    </p:spTree>
    <p:extLst>
      <p:ext uri="{BB962C8B-B14F-4D97-AF65-F5344CB8AC3E}">
        <p14:creationId xmlns:p14="http://schemas.microsoft.com/office/powerpoint/2010/main" val="348863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14</a:t>
            </a:fld>
            <a:endParaRPr lang="en-US"/>
          </a:p>
        </p:txBody>
      </p:sp>
    </p:spTree>
    <p:extLst>
      <p:ext uri="{BB962C8B-B14F-4D97-AF65-F5344CB8AC3E}">
        <p14:creationId xmlns:p14="http://schemas.microsoft.com/office/powerpoint/2010/main" val="393093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15</a:t>
            </a:fld>
            <a:endParaRPr lang="en-US"/>
          </a:p>
        </p:txBody>
      </p:sp>
    </p:spTree>
    <p:extLst>
      <p:ext uri="{BB962C8B-B14F-4D97-AF65-F5344CB8AC3E}">
        <p14:creationId xmlns:p14="http://schemas.microsoft.com/office/powerpoint/2010/main" val="63699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16</a:t>
            </a:fld>
            <a:endParaRPr lang="en-US"/>
          </a:p>
        </p:txBody>
      </p:sp>
    </p:spTree>
    <p:extLst>
      <p:ext uri="{BB962C8B-B14F-4D97-AF65-F5344CB8AC3E}">
        <p14:creationId xmlns:p14="http://schemas.microsoft.com/office/powerpoint/2010/main" val="1877096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17</a:t>
            </a:fld>
            <a:endParaRPr lang="en-US"/>
          </a:p>
        </p:txBody>
      </p:sp>
    </p:spTree>
    <p:extLst>
      <p:ext uri="{BB962C8B-B14F-4D97-AF65-F5344CB8AC3E}">
        <p14:creationId xmlns:p14="http://schemas.microsoft.com/office/powerpoint/2010/main" val="120651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18</a:t>
            </a:fld>
            <a:endParaRPr lang="en-US"/>
          </a:p>
        </p:txBody>
      </p:sp>
    </p:spTree>
    <p:extLst>
      <p:ext uri="{BB962C8B-B14F-4D97-AF65-F5344CB8AC3E}">
        <p14:creationId xmlns:p14="http://schemas.microsoft.com/office/powerpoint/2010/main" val="3400076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19</a:t>
            </a:fld>
            <a:endParaRPr lang="en-US"/>
          </a:p>
        </p:txBody>
      </p:sp>
    </p:spTree>
    <p:extLst>
      <p:ext uri="{BB962C8B-B14F-4D97-AF65-F5344CB8AC3E}">
        <p14:creationId xmlns:p14="http://schemas.microsoft.com/office/powerpoint/2010/main" val="3448935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20</a:t>
            </a:fld>
            <a:endParaRPr lang="en-US"/>
          </a:p>
        </p:txBody>
      </p:sp>
    </p:spTree>
    <p:extLst>
      <p:ext uri="{BB962C8B-B14F-4D97-AF65-F5344CB8AC3E}">
        <p14:creationId xmlns:p14="http://schemas.microsoft.com/office/powerpoint/2010/main" val="97016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dirty="0"/>
              <a:t>Maryland Behavioral Health Integration in Pediatric Primary Care or BHIPP is a Child</a:t>
            </a:r>
            <a:r>
              <a:rPr lang="en-US" baseline="0" dirty="0"/>
              <a:t> Psychiatry Access Program</a:t>
            </a:r>
            <a:r>
              <a:rPr lang="en-US" dirty="0"/>
              <a:t> that supports the capacity of primary care providers in Maryland to manage pediatric mental health concerns. We do this, currently, in a number of ways: 1. We offer a free behavioral health telephone consultation service, including resource and referral support, 2. education and training, 3. Through our partnership with Salisbury and Morgan State University, we offer co-location of social work interns at select primary care sites, 4. Web-based longitudinal learning through Project ECHO similar to today’s event, 5. Direct telepsychiatry and </a:t>
            </a:r>
            <a:r>
              <a:rPr lang="en-US" dirty="0" err="1"/>
              <a:t>telecounseling</a:t>
            </a:r>
            <a:r>
              <a:rPr lang="en-US" dirty="0"/>
              <a:t> services (coming soon) , 6. Care Coordination (coming soon)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21</a:t>
            </a:fld>
            <a:endParaRPr lang="en-US"/>
          </a:p>
        </p:txBody>
      </p:sp>
    </p:spTree>
    <p:extLst>
      <p:ext uri="{BB962C8B-B14F-4D97-AF65-F5344CB8AC3E}">
        <p14:creationId xmlns:p14="http://schemas.microsoft.com/office/powerpoint/2010/main" val="414321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22</a:t>
            </a:fld>
            <a:endParaRPr lang="en-US"/>
          </a:p>
        </p:txBody>
      </p:sp>
    </p:spTree>
    <p:extLst>
      <p:ext uri="{BB962C8B-B14F-4D97-AF65-F5344CB8AC3E}">
        <p14:creationId xmlns:p14="http://schemas.microsoft.com/office/powerpoint/2010/main" val="1468579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23</a:t>
            </a:fld>
            <a:endParaRPr lang="en-US"/>
          </a:p>
        </p:txBody>
      </p:sp>
    </p:spTree>
    <p:extLst>
      <p:ext uri="{BB962C8B-B14F-4D97-AF65-F5344CB8AC3E}">
        <p14:creationId xmlns:p14="http://schemas.microsoft.com/office/powerpoint/2010/main" val="3318499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24</a:t>
            </a:fld>
            <a:endParaRPr lang="en-US"/>
          </a:p>
        </p:txBody>
      </p:sp>
    </p:spTree>
    <p:extLst>
      <p:ext uri="{BB962C8B-B14F-4D97-AF65-F5344CB8AC3E}">
        <p14:creationId xmlns:p14="http://schemas.microsoft.com/office/powerpoint/2010/main" val="3541736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25</a:t>
            </a:fld>
            <a:endParaRPr lang="en-US"/>
          </a:p>
        </p:txBody>
      </p:sp>
    </p:spTree>
    <p:extLst>
      <p:ext uri="{BB962C8B-B14F-4D97-AF65-F5344CB8AC3E}">
        <p14:creationId xmlns:p14="http://schemas.microsoft.com/office/powerpoint/2010/main" val="2391544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26</a:t>
            </a:fld>
            <a:endParaRPr lang="en-US"/>
          </a:p>
        </p:txBody>
      </p:sp>
    </p:spTree>
    <p:extLst>
      <p:ext uri="{BB962C8B-B14F-4D97-AF65-F5344CB8AC3E}">
        <p14:creationId xmlns:p14="http://schemas.microsoft.com/office/powerpoint/2010/main" val="1852688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27</a:t>
            </a:fld>
            <a:endParaRPr lang="en-US"/>
          </a:p>
        </p:txBody>
      </p:sp>
    </p:spTree>
    <p:extLst>
      <p:ext uri="{BB962C8B-B14F-4D97-AF65-F5344CB8AC3E}">
        <p14:creationId xmlns:p14="http://schemas.microsoft.com/office/powerpoint/2010/main" val="571860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28</a:t>
            </a:fld>
            <a:endParaRPr lang="en-US"/>
          </a:p>
        </p:txBody>
      </p:sp>
    </p:spTree>
    <p:extLst>
      <p:ext uri="{BB962C8B-B14F-4D97-AF65-F5344CB8AC3E}">
        <p14:creationId xmlns:p14="http://schemas.microsoft.com/office/powerpoint/2010/main" val="2003509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29</a:t>
            </a:fld>
            <a:endParaRPr lang="en-US"/>
          </a:p>
        </p:txBody>
      </p:sp>
    </p:spTree>
    <p:extLst>
      <p:ext uri="{BB962C8B-B14F-4D97-AF65-F5344CB8AC3E}">
        <p14:creationId xmlns:p14="http://schemas.microsoft.com/office/powerpoint/2010/main" val="3798830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31</a:t>
            </a:fld>
            <a:endParaRPr lang="en-US"/>
          </a:p>
        </p:txBody>
      </p:sp>
    </p:spTree>
    <p:extLst>
      <p:ext uri="{BB962C8B-B14F-4D97-AF65-F5344CB8AC3E}">
        <p14:creationId xmlns:p14="http://schemas.microsoft.com/office/powerpoint/2010/main" val="206995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a:t>
            </a:fld>
            <a:endParaRPr lang="en-US"/>
          </a:p>
        </p:txBody>
      </p:sp>
    </p:spTree>
    <p:extLst>
      <p:ext uri="{BB962C8B-B14F-4D97-AF65-F5344CB8AC3E}">
        <p14:creationId xmlns:p14="http://schemas.microsoft.com/office/powerpoint/2010/main" val="1759576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32</a:t>
            </a:fld>
            <a:endParaRPr lang="en-US"/>
          </a:p>
        </p:txBody>
      </p:sp>
    </p:spTree>
    <p:extLst>
      <p:ext uri="{BB962C8B-B14F-4D97-AF65-F5344CB8AC3E}">
        <p14:creationId xmlns:p14="http://schemas.microsoft.com/office/powerpoint/2010/main" val="1859182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A309F0-43F6-4029-BDD7-0255EA4376E8}" type="slidenum">
              <a:rPr lang="en-US" smtClean="0"/>
              <a:pPr/>
              <a:t>43</a:t>
            </a:fld>
            <a:endParaRPr lang="en-US"/>
          </a:p>
        </p:txBody>
      </p:sp>
    </p:spTree>
    <p:extLst>
      <p:ext uri="{BB962C8B-B14F-4D97-AF65-F5344CB8AC3E}">
        <p14:creationId xmlns:p14="http://schemas.microsoft.com/office/powerpoint/2010/main" val="69265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70</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5</a:t>
            </a:fld>
            <a:endParaRPr lang="en-US"/>
          </a:p>
        </p:txBody>
      </p:sp>
    </p:spTree>
    <p:extLst>
      <p:ext uri="{BB962C8B-B14F-4D97-AF65-F5344CB8AC3E}">
        <p14:creationId xmlns:p14="http://schemas.microsoft.com/office/powerpoint/2010/main" val="267343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6</a:t>
            </a:fld>
            <a:endParaRPr lang="en-US"/>
          </a:p>
        </p:txBody>
      </p:sp>
    </p:spTree>
    <p:extLst>
      <p:ext uri="{BB962C8B-B14F-4D97-AF65-F5344CB8AC3E}">
        <p14:creationId xmlns:p14="http://schemas.microsoft.com/office/powerpoint/2010/main" val="296056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7</a:t>
            </a:fld>
            <a:endParaRPr lang="en-US"/>
          </a:p>
        </p:txBody>
      </p:sp>
    </p:spTree>
    <p:extLst>
      <p:ext uri="{BB962C8B-B14F-4D97-AF65-F5344CB8AC3E}">
        <p14:creationId xmlns:p14="http://schemas.microsoft.com/office/powerpoint/2010/main" val="173465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8</a:t>
            </a:fld>
            <a:endParaRPr lang="en-US"/>
          </a:p>
        </p:txBody>
      </p:sp>
    </p:spTree>
    <p:extLst>
      <p:ext uri="{BB962C8B-B14F-4D97-AF65-F5344CB8AC3E}">
        <p14:creationId xmlns:p14="http://schemas.microsoft.com/office/powerpoint/2010/main" val="353206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9</a:t>
            </a:fld>
            <a:endParaRPr lang="en-US"/>
          </a:p>
        </p:txBody>
      </p:sp>
    </p:spTree>
    <p:extLst>
      <p:ext uri="{BB962C8B-B14F-4D97-AF65-F5344CB8AC3E}">
        <p14:creationId xmlns:p14="http://schemas.microsoft.com/office/powerpoint/2010/main" val="79016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E04D5-A317-42C7-9A7C-EC58EF4D3861}" type="slidenum">
              <a:rPr lang="en-US" smtClean="0"/>
              <a:pPr/>
              <a:t>10</a:t>
            </a:fld>
            <a:endParaRPr lang="en-US"/>
          </a:p>
        </p:txBody>
      </p:sp>
    </p:spTree>
    <p:extLst>
      <p:ext uri="{BB962C8B-B14F-4D97-AF65-F5344CB8AC3E}">
        <p14:creationId xmlns:p14="http://schemas.microsoft.com/office/powerpoint/2010/main" val="3025971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24474042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660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1331584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72217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11452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939467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3/10/2023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19435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3/10/2023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3750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3/10/2023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9570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3/10/2023</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5637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3/10/2023</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1971270487"/>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75" r:id="rId4"/>
    <p:sldLayoutId id="2147483676" r:id="rId5"/>
    <p:sldLayoutId id="2147483677" r:id="rId6"/>
    <p:sldLayoutId id="2147483686"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www.youtube.com/embed/fbuhqG_Up7U?start=9&amp;feature=oembe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136" y="926591"/>
            <a:ext cx="10582656" cy="2706625"/>
          </a:xfrm>
        </p:spPr>
        <p:txBody>
          <a:bodyPr>
            <a:normAutofit/>
          </a:bodyPr>
          <a:lstStyle/>
          <a:p>
            <a:r>
              <a:rPr lang="en-US" sz="5400" dirty="0"/>
              <a:t>Maryland Behavioral Health Integration in Pediatric Primary Care (MD BHIPP)</a:t>
            </a:r>
          </a:p>
        </p:txBody>
      </p:sp>
      <p:sp>
        <p:nvSpPr>
          <p:cNvPr id="3" name="Subtitle 2"/>
          <p:cNvSpPr>
            <a:spLocks noGrp="1"/>
          </p:cNvSpPr>
          <p:nvPr>
            <p:ph type="subTitle" idx="1"/>
          </p:nvPr>
        </p:nvSpPr>
        <p:spPr>
          <a:xfrm>
            <a:off x="4571979" y="4499477"/>
            <a:ext cx="6925078" cy="1559947"/>
          </a:xfrm>
        </p:spPr>
        <p:txBody>
          <a:bodyPr>
            <a:normAutofit fontScale="92500"/>
          </a:bodyPr>
          <a:lstStyle/>
          <a:p>
            <a:pPr lvl="0">
              <a:buClr>
                <a:srgbClr val="C00000"/>
              </a:buClr>
            </a:pPr>
            <a:r>
              <a:rPr lang="en-US" dirty="0">
                <a:solidFill>
                  <a:srgbClr val="FFFFFF"/>
                </a:solidFill>
              </a:rPr>
              <a:t>1-855-MD-BHIPP (632-4477)</a:t>
            </a:r>
          </a:p>
          <a:p>
            <a:pPr lvl="0">
              <a:buClr>
                <a:srgbClr val="C00000"/>
              </a:buClr>
            </a:pPr>
            <a:r>
              <a:rPr lang="en-US" dirty="0">
                <a:solidFill>
                  <a:srgbClr val="FFFFFF"/>
                </a:solidFill>
              </a:rPr>
              <a:t>www.mdbhipp.org</a:t>
            </a:r>
          </a:p>
          <a:p>
            <a:pPr lvl="0">
              <a:buClr>
                <a:srgbClr val="C00000"/>
              </a:buClr>
            </a:pPr>
            <a:r>
              <a:rPr lang="en-US" dirty="0">
                <a:solidFill>
                  <a:srgbClr val="FFFFFF"/>
                </a:solidFill>
              </a:rPr>
              <a:t>Follow us on Facebook, LinkedIn, and Twitter! @MDBHIPP </a:t>
            </a:r>
          </a:p>
        </p:txBody>
      </p:sp>
    </p:spTree>
    <p:extLst>
      <p:ext uri="{BB962C8B-B14F-4D97-AF65-F5344CB8AC3E}">
        <p14:creationId xmlns:p14="http://schemas.microsoft.com/office/powerpoint/2010/main" val="379129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Aripiprazole</a:t>
            </a:r>
            <a:r>
              <a:rPr lang="en-US" dirty="0"/>
              <a:t> (</a:t>
            </a:r>
            <a:r>
              <a:rPr lang="en-US" dirty="0" err="1"/>
              <a:t>Abilify</a:t>
            </a:r>
            <a:r>
              <a:rPr lang="en-US" dirty="0"/>
              <a:t>)</a:t>
            </a:r>
          </a:p>
        </p:txBody>
      </p:sp>
      <p:sp>
        <p:nvSpPr>
          <p:cNvPr id="3" name="Content Placeholder 2"/>
          <p:cNvSpPr>
            <a:spLocks noGrp="1"/>
          </p:cNvSpPr>
          <p:nvPr>
            <p:ph idx="1"/>
          </p:nvPr>
        </p:nvSpPr>
        <p:spPr/>
        <p:txBody>
          <a:bodyPr>
            <a:normAutofit/>
          </a:bodyPr>
          <a:lstStyle/>
          <a:p>
            <a:pPr lvl="1"/>
            <a:endParaRPr lang="en-US" dirty="0"/>
          </a:p>
          <a:p>
            <a:endParaRPr lang="en-US" dirty="0"/>
          </a:p>
        </p:txBody>
      </p:sp>
      <p:sp>
        <p:nvSpPr>
          <p:cNvPr id="5" name="TextBox 4"/>
          <p:cNvSpPr txBox="1"/>
          <p:nvPr/>
        </p:nvSpPr>
        <p:spPr>
          <a:xfrm>
            <a:off x="2088995" y="6462648"/>
            <a:ext cx="5960030" cy="369332"/>
          </a:xfrm>
          <a:prstGeom prst="rect">
            <a:avLst/>
          </a:prstGeom>
          <a:noFill/>
        </p:spPr>
        <p:txBody>
          <a:bodyPr wrap="none" rtlCol="0">
            <a:spAutoFit/>
          </a:bodyPr>
          <a:lstStyle/>
          <a:p>
            <a:r>
              <a:rPr lang="en-US" dirty="0"/>
              <a:t>* ODT = oral disintegrating tablet; LAI = long-acting injection</a:t>
            </a:r>
          </a:p>
        </p:txBody>
      </p:sp>
      <p:graphicFrame>
        <p:nvGraphicFramePr>
          <p:cNvPr id="6" name="Table 5"/>
          <p:cNvGraphicFramePr>
            <a:graphicFrameLocks noGrp="1"/>
          </p:cNvGraphicFramePr>
          <p:nvPr>
            <p:extLst/>
          </p:nvPr>
        </p:nvGraphicFramePr>
        <p:xfrm>
          <a:off x="1953023" y="1862951"/>
          <a:ext cx="8257776" cy="3813856"/>
        </p:xfrm>
        <a:graphic>
          <a:graphicData uri="http://schemas.openxmlformats.org/drawingml/2006/table">
            <a:tbl>
              <a:tblPr firstRow="1" bandRow="1">
                <a:tableStyleId>{616DA210-FB5B-4158-B5E0-FEB733F419BA}</a:tableStyleId>
              </a:tblPr>
              <a:tblGrid>
                <a:gridCol w="2542777">
                  <a:extLst>
                    <a:ext uri="{9D8B030D-6E8A-4147-A177-3AD203B41FA5}">
                      <a16:colId xmlns:a16="http://schemas.microsoft.com/office/drawing/2014/main" val="286374716"/>
                    </a:ext>
                  </a:extLst>
                </a:gridCol>
                <a:gridCol w="5714999">
                  <a:extLst>
                    <a:ext uri="{9D8B030D-6E8A-4147-A177-3AD203B41FA5}">
                      <a16:colId xmlns:a16="http://schemas.microsoft.com/office/drawing/2014/main" val="3523805592"/>
                    </a:ext>
                  </a:extLst>
                </a:gridCol>
              </a:tblGrid>
              <a:tr h="718208">
                <a:tc>
                  <a:txBody>
                    <a:bodyPr/>
                    <a:lstStyle/>
                    <a:p>
                      <a:r>
                        <a:rPr lang="en-US" b="1" dirty="0"/>
                        <a:t>Dose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Initial: 2 mg daily for 2 days, followed by 5 mg daily for 2 days with a further increase to target dose of 10 mg daily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Maximum daily dose of 30 mg/day. </a:t>
                      </a:r>
                    </a:p>
                  </a:txBody>
                  <a:tcPr/>
                </a:tc>
                <a:extLst>
                  <a:ext uri="{0D108BD9-81ED-4DB2-BD59-A6C34878D82A}">
                    <a16:rowId xmlns:a16="http://schemas.microsoft.com/office/drawing/2014/main" val="1100498023"/>
                  </a:ext>
                </a:extLst>
              </a:tr>
              <a:tr h="718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p>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Tablet, ODT, liquid solution, LAI </a:t>
                      </a:r>
                    </a:p>
                    <a:p>
                      <a:endParaRPr lang="en-US" dirty="0"/>
                    </a:p>
                  </a:txBody>
                  <a:tcPr/>
                </a:tc>
                <a:extLst>
                  <a:ext uri="{0D108BD9-81ED-4DB2-BD59-A6C34878D82A}">
                    <a16:rowId xmlns:a16="http://schemas.microsoft.com/office/drawing/2014/main" val="2760996340"/>
                  </a:ext>
                </a:extLst>
              </a:tr>
              <a:tr h="718208">
                <a:tc>
                  <a:txBody>
                    <a:bodyPr/>
                    <a:lstStyle/>
                    <a:p>
                      <a:r>
                        <a:rPr lang="en-US" b="1" dirty="0"/>
                        <a:t>Metabolism </a:t>
                      </a:r>
                    </a:p>
                    <a:p>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CYP3A4 and CYP2D6</a:t>
                      </a:r>
                    </a:p>
                    <a:p>
                      <a:endParaRPr lang="en-US" dirty="0"/>
                    </a:p>
                  </a:txBody>
                  <a:tcPr/>
                </a:tc>
                <a:extLst>
                  <a:ext uri="{0D108BD9-81ED-4DB2-BD59-A6C34878D82A}">
                    <a16:rowId xmlns:a16="http://schemas.microsoft.com/office/drawing/2014/main" val="35009896"/>
                  </a:ext>
                </a:extLst>
              </a:tr>
              <a:tr h="718208">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dirty="0"/>
                        <a:t>Headaches</a:t>
                      </a:r>
                    </a:p>
                    <a:p>
                      <a:pPr marL="285750" lvl="0" indent="-285750">
                        <a:buFont typeface="Arial" panose="020B0604020202020204" pitchFamily="34" charset="0"/>
                        <a:buChar char="•"/>
                      </a:pPr>
                      <a:r>
                        <a:rPr lang="en-US" dirty="0"/>
                        <a:t>Less sedation and anticholinergic effects</a:t>
                      </a:r>
                    </a:p>
                    <a:p>
                      <a:pPr marL="285750" lvl="0" indent="-285750">
                        <a:buFont typeface="Arial" panose="020B0604020202020204" pitchFamily="34" charset="0"/>
                        <a:buChar char="•"/>
                      </a:pPr>
                      <a:r>
                        <a:rPr lang="en-US" dirty="0"/>
                        <a:t>Low metabolic effects</a:t>
                      </a:r>
                    </a:p>
                    <a:p>
                      <a:pPr marL="285750" lvl="0" indent="-285750">
                        <a:buFont typeface="Arial" panose="020B0604020202020204" pitchFamily="34" charset="0"/>
                        <a:buChar char="•"/>
                      </a:pPr>
                      <a:r>
                        <a:rPr lang="en-US" dirty="0"/>
                        <a:t>More akathisia</a:t>
                      </a:r>
                    </a:p>
                    <a:p>
                      <a:endParaRPr lang="en-US" dirty="0"/>
                    </a:p>
                  </a:txBody>
                  <a:tcPr/>
                </a:tc>
                <a:extLst>
                  <a:ext uri="{0D108BD9-81ED-4DB2-BD59-A6C34878D82A}">
                    <a16:rowId xmlns:a16="http://schemas.microsoft.com/office/drawing/2014/main" val="3673181873"/>
                  </a:ext>
                </a:extLst>
              </a:tr>
            </a:tbl>
          </a:graphicData>
        </a:graphic>
      </p:graphicFrame>
    </p:spTree>
    <p:extLst>
      <p:ext uri="{BB962C8B-B14F-4D97-AF65-F5344CB8AC3E}">
        <p14:creationId xmlns:p14="http://schemas.microsoft.com/office/powerpoint/2010/main" val="79376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Brexpiprazole</a:t>
            </a:r>
            <a:r>
              <a:rPr lang="en-US" dirty="0">
                <a:solidFill>
                  <a:schemeClr val="bg1"/>
                </a:solidFill>
              </a:rPr>
              <a:t> (</a:t>
            </a:r>
            <a:r>
              <a:rPr lang="en-US" dirty="0" err="1">
                <a:solidFill>
                  <a:schemeClr val="bg1"/>
                </a:solidFill>
              </a:rPr>
              <a:t>Rexulti</a:t>
            </a:r>
            <a:r>
              <a:rPr lang="en-US" dirty="0">
                <a:solidFill>
                  <a:schemeClr val="bg1"/>
                </a:solidFill>
              </a:rPr>
              <a:t>)</a:t>
            </a:r>
          </a:p>
        </p:txBody>
      </p:sp>
      <p:graphicFrame>
        <p:nvGraphicFramePr>
          <p:cNvPr id="8" name="Content Placeholder 7"/>
          <p:cNvGraphicFramePr>
            <a:graphicFrameLocks noGrp="1"/>
          </p:cNvGraphicFramePr>
          <p:nvPr>
            <p:ph idx="1"/>
            <p:extLst/>
          </p:nvPr>
        </p:nvGraphicFramePr>
        <p:xfrm>
          <a:off x="1981200" y="1676400"/>
          <a:ext cx="8229600" cy="5029200"/>
        </p:xfrm>
        <a:graphic>
          <a:graphicData uri="http://schemas.openxmlformats.org/drawingml/2006/table">
            <a:tbl>
              <a:tblPr firstRow="1" bandRow="1">
                <a:tableStyleId>{616DA210-FB5B-4158-B5E0-FEB733F419BA}</a:tableStyleId>
              </a:tblPr>
              <a:tblGrid>
                <a:gridCol w="2971800">
                  <a:extLst>
                    <a:ext uri="{9D8B030D-6E8A-4147-A177-3AD203B41FA5}">
                      <a16:colId xmlns:a16="http://schemas.microsoft.com/office/drawing/2014/main" val="1888951977"/>
                    </a:ext>
                  </a:extLst>
                </a:gridCol>
                <a:gridCol w="5257800">
                  <a:extLst>
                    <a:ext uri="{9D8B030D-6E8A-4147-A177-3AD203B41FA5}">
                      <a16:colId xmlns:a16="http://schemas.microsoft.com/office/drawing/2014/main" val="3270211732"/>
                    </a:ext>
                  </a:extLst>
                </a:gridCol>
              </a:tblGrid>
              <a:tr h="361315">
                <a:tc>
                  <a:txBody>
                    <a:bodyPr/>
                    <a:lstStyle/>
                    <a:p>
                      <a:r>
                        <a:rPr lang="en-US" dirty="0"/>
                        <a:t>Dose</a:t>
                      </a:r>
                    </a:p>
                    <a:p>
                      <a:endParaRPr lang="en-US" b="1" dirty="0"/>
                    </a:p>
                  </a:txBody>
                  <a:tcPr/>
                </a:tc>
                <a:tc>
                  <a:txBody>
                    <a:bodyPr/>
                    <a:lstStyle/>
                    <a:p>
                      <a:r>
                        <a:rPr lang="en-US" b="0" dirty="0"/>
                        <a:t>Initial: 0.5 mg once daily for 4 days (days 1 to 4); titrate to 1 mg once daily for 3 days (days 5 to 7), followed by 2 mg once daily on day 8 based on response and tolerability; target dose range: 2 to 4 mg once daily</a:t>
                      </a:r>
                    </a:p>
                    <a:p>
                      <a:r>
                        <a:rPr lang="en-US" b="0" dirty="0"/>
                        <a:t>Maximum daily dose: 4 mg/day.</a:t>
                      </a:r>
                    </a:p>
                  </a:txBody>
                  <a:tcPr/>
                </a:tc>
                <a:extLst>
                  <a:ext uri="{0D108BD9-81ED-4DB2-BD59-A6C34878D82A}">
                    <a16:rowId xmlns:a16="http://schemas.microsoft.com/office/drawing/2014/main" val="3273150876"/>
                  </a:ext>
                </a:extLst>
              </a:tr>
              <a:tr h="361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r>
                        <a:rPr lang="en-US" dirty="0"/>
                        <a:t>Tablet</a:t>
                      </a:r>
                    </a:p>
                  </a:txBody>
                  <a:tcPr/>
                </a:tc>
                <a:extLst>
                  <a:ext uri="{0D108BD9-81ED-4DB2-BD59-A6C34878D82A}">
                    <a16:rowId xmlns:a16="http://schemas.microsoft.com/office/drawing/2014/main" val="21854226"/>
                  </a:ext>
                </a:extLst>
              </a:tr>
              <a:tr h="361315">
                <a:tc>
                  <a:txBody>
                    <a:bodyPr/>
                    <a:lstStyle/>
                    <a:p>
                      <a:r>
                        <a:rPr lang="en-US" b="1" dirty="0"/>
                        <a:t>Metabolism </a:t>
                      </a:r>
                    </a:p>
                    <a:p>
                      <a:endParaRPr lang="en-US" b="1" dirty="0"/>
                    </a:p>
                  </a:txBody>
                  <a:tcPr/>
                </a:tc>
                <a:tc>
                  <a:txBody>
                    <a:bodyPr/>
                    <a:lstStyle/>
                    <a:p>
                      <a:r>
                        <a:rPr lang="en-US" dirty="0"/>
                        <a:t>CYP3A4 and CYP2D6</a:t>
                      </a:r>
                    </a:p>
                  </a:txBody>
                  <a:tcPr/>
                </a:tc>
                <a:extLst>
                  <a:ext uri="{0D108BD9-81ED-4DB2-BD59-A6C34878D82A}">
                    <a16:rowId xmlns:a16="http://schemas.microsoft.com/office/drawing/2014/main" val="861452377"/>
                  </a:ext>
                </a:extLst>
              </a:tr>
              <a:tr h="361315">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dirty="0"/>
                        <a:t>Very </a:t>
                      </a:r>
                      <a:r>
                        <a:rPr lang="en-US" b="1" dirty="0">
                          <a:solidFill>
                            <a:srgbClr val="7030A0"/>
                          </a:solidFill>
                        </a:rPr>
                        <a:t>long half-life </a:t>
                      </a:r>
                      <a:r>
                        <a:rPr lang="en-US" dirty="0"/>
                        <a:t>(91 </a:t>
                      </a:r>
                      <a:r>
                        <a:rPr lang="en-US" dirty="0" err="1"/>
                        <a:t>hrs</a:t>
                      </a:r>
                      <a:r>
                        <a:rPr lang="en-US" dirty="0"/>
                        <a:t>)</a:t>
                      </a:r>
                    </a:p>
                    <a:p>
                      <a:pPr marL="285750" lvl="0" indent="-285750">
                        <a:buFont typeface="Arial" panose="020B0604020202020204" pitchFamily="34" charset="0"/>
                        <a:buChar char="•"/>
                      </a:pPr>
                      <a:r>
                        <a:rPr lang="en-US" dirty="0">
                          <a:solidFill>
                            <a:schemeClr val="tx1"/>
                          </a:solidFill>
                        </a:rPr>
                        <a:t>Low metabolic syndrome</a:t>
                      </a:r>
                    </a:p>
                    <a:p>
                      <a:pPr marL="285750" lvl="0" indent="-285750">
                        <a:buFont typeface="Arial" panose="020B0604020202020204" pitchFamily="34" charset="0"/>
                        <a:buChar char="•"/>
                      </a:pPr>
                      <a:r>
                        <a:rPr lang="en-US" dirty="0"/>
                        <a:t>Headaches, N/V/D are common</a:t>
                      </a:r>
                    </a:p>
                    <a:p>
                      <a:pPr marL="285750" lvl="0" indent="-285750">
                        <a:buFont typeface="Arial" panose="020B0604020202020204" pitchFamily="34" charset="0"/>
                        <a:buChar char="•"/>
                      </a:pPr>
                      <a:r>
                        <a:rPr lang="en-US" dirty="0"/>
                        <a:t>Titrate slowly for hypotension</a:t>
                      </a:r>
                    </a:p>
                    <a:p>
                      <a:pPr marL="285750" lvl="0" indent="-285750">
                        <a:buFont typeface="Arial" panose="020B0604020202020204" pitchFamily="34" charset="0"/>
                        <a:buChar char="•"/>
                      </a:pPr>
                      <a:r>
                        <a:rPr lang="en-US" dirty="0"/>
                        <a:t>BBW for suicidal thoughts/attempts in pediatrics and young adults</a:t>
                      </a:r>
                    </a:p>
                    <a:p>
                      <a:endParaRPr lang="en-US" dirty="0"/>
                    </a:p>
                  </a:txBody>
                  <a:tcPr/>
                </a:tc>
                <a:extLst>
                  <a:ext uri="{0D108BD9-81ED-4DB2-BD59-A6C34878D82A}">
                    <a16:rowId xmlns:a16="http://schemas.microsoft.com/office/drawing/2014/main" val="1242454226"/>
                  </a:ext>
                </a:extLst>
              </a:tr>
            </a:tbl>
          </a:graphicData>
        </a:graphic>
      </p:graphicFrame>
    </p:spTree>
    <p:extLst>
      <p:ext uri="{BB962C8B-B14F-4D97-AF65-F5344CB8AC3E}">
        <p14:creationId xmlns:p14="http://schemas.microsoft.com/office/powerpoint/2010/main" val="425791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Cariprazine</a:t>
            </a:r>
            <a:r>
              <a:rPr lang="en-US" dirty="0"/>
              <a:t> (</a:t>
            </a:r>
            <a:r>
              <a:rPr lang="en-US" dirty="0" err="1"/>
              <a:t>Vraylar</a:t>
            </a:r>
            <a:r>
              <a:rPr lang="en-US" dirty="0"/>
              <a:t>) </a:t>
            </a:r>
          </a:p>
        </p:txBody>
      </p:sp>
      <p:graphicFrame>
        <p:nvGraphicFramePr>
          <p:cNvPr id="8" name="Content Placeholder 7"/>
          <p:cNvGraphicFramePr>
            <a:graphicFrameLocks noGrp="1"/>
          </p:cNvGraphicFramePr>
          <p:nvPr>
            <p:ph idx="1"/>
            <p:extLst/>
          </p:nvPr>
        </p:nvGraphicFramePr>
        <p:xfrm>
          <a:off x="1981200" y="1774825"/>
          <a:ext cx="8229600" cy="3383280"/>
        </p:xfrm>
        <a:graphic>
          <a:graphicData uri="http://schemas.openxmlformats.org/drawingml/2006/table">
            <a:tbl>
              <a:tblPr firstRow="1" bandRow="1">
                <a:tableStyleId>{616DA210-FB5B-4158-B5E0-FEB733F419BA}</a:tableStyleId>
              </a:tblPr>
              <a:tblGrid>
                <a:gridCol w="2819400">
                  <a:extLst>
                    <a:ext uri="{9D8B030D-6E8A-4147-A177-3AD203B41FA5}">
                      <a16:colId xmlns:a16="http://schemas.microsoft.com/office/drawing/2014/main" val="3219207663"/>
                    </a:ext>
                  </a:extLst>
                </a:gridCol>
                <a:gridCol w="5410200">
                  <a:extLst>
                    <a:ext uri="{9D8B030D-6E8A-4147-A177-3AD203B41FA5}">
                      <a16:colId xmlns:a16="http://schemas.microsoft.com/office/drawing/2014/main" val="3172576617"/>
                    </a:ext>
                  </a:extLst>
                </a:gridCol>
              </a:tblGrid>
              <a:tr h="370840">
                <a:tc>
                  <a:txBody>
                    <a:bodyPr/>
                    <a:lstStyle/>
                    <a:p>
                      <a:r>
                        <a:rPr lang="en-US" dirty="0"/>
                        <a:t>Dose</a:t>
                      </a:r>
                    </a:p>
                    <a:p>
                      <a:endParaRPr lang="en-US" b="1" dirty="0"/>
                    </a:p>
                  </a:txBody>
                  <a:tcPr/>
                </a:tc>
                <a:tc>
                  <a:txBody>
                    <a:bodyPr/>
                    <a:lstStyle/>
                    <a:p>
                      <a:r>
                        <a:rPr lang="en-US" b="0" dirty="0"/>
                        <a:t>Usual range: 1.5 mg to 6 mg once daily</a:t>
                      </a:r>
                    </a:p>
                  </a:txBody>
                  <a:tcPr/>
                </a:tc>
                <a:extLst>
                  <a:ext uri="{0D108BD9-81ED-4DB2-BD59-A6C34878D82A}">
                    <a16:rowId xmlns:a16="http://schemas.microsoft.com/office/drawing/2014/main" val="20319266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r>
                        <a:rPr lang="en-US" dirty="0"/>
                        <a:t>Capsule</a:t>
                      </a:r>
                    </a:p>
                  </a:txBody>
                  <a:tcPr/>
                </a:tc>
                <a:extLst>
                  <a:ext uri="{0D108BD9-81ED-4DB2-BD59-A6C34878D82A}">
                    <a16:rowId xmlns:a16="http://schemas.microsoft.com/office/drawing/2014/main" val="249634818"/>
                  </a:ext>
                </a:extLst>
              </a:tr>
              <a:tr h="370840">
                <a:tc>
                  <a:txBody>
                    <a:bodyPr/>
                    <a:lstStyle/>
                    <a:p>
                      <a:r>
                        <a:rPr lang="en-US" b="1" dirty="0"/>
                        <a:t>Metabolism </a:t>
                      </a:r>
                    </a:p>
                    <a:p>
                      <a:endParaRPr lang="en-US" b="1" dirty="0"/>
                    </a:p>
                  </a:txBody>
                  <a:tcPr/>
                </a:tc>
                <a:tc>
                  <a:txBody>
                    <a:bodyPr/>
                    <a:lstStyle/>
                    <a:p>
                      <a:r>
                        <a:rPr lang="en-US" dirty="0"/>
                        <a:t>CYP3A4 and CYP2D6</a:t>
                      </a:r>
                    </a:p>
                  </a:txBody>
                  <a:tcPr/>
                </a:tc>
                <a:extLst>
                  <a:ext uri="{0D108BD9-81ED-4DB2-BD59-A6C34878D82A}">
                    <a16:rowId xmlns:a16="http://schemas.microsoft.com/office/drawing/2014/main" val="3534394962"/>
                  </a:ext>
                </a:extLst>
              </a:tr>
              <a:tr h="370840">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dirty="0"/>
                        <a:t>Low metabolic symptom risk and </a:t>
                      </a:r>
                      <a:r>
                        <a:rPr lang="en-US" dirty="0" err="1"/>
                        <a:t>orthostasis</a:t>
                      </a:r>
                      <a:r>
                        <a:rPr lang="en-US" dirty="0"/>
                        <a:t>/sedation</a:t>
                      </a:r>
                    </a:p>
                    <a:p>
                      <a:pPr marL="285750" lvl="0" indent="-285750">
                        <a:buFont typeface="Arial" panose="020B0604020202020204" pitchFamily="34" charset="0"/>
                        <a:buChar char="•"/>
                      </a:pPr>
                      <a:r>
                        <a:rPr lang="en-US" dirty="0"/>
                        <a:t>Moderate EPS </a:t>
                      </a:r>
                    </a:p>
                    <a:p>
                      <a:pPr marL="285750" lvl="0" indent="-285750">
                        <a:buFont typeface="Arial" panose="020B0604020202020204" pitchFamily="34" charset="0"/>
                        <a:buChar char="•"/>
                      </a:pPr>
                      <a:r>
                        <a:rPr lang="en-US" dirty="0"/>
                        <a:t>Possible </a:t>
                      </a:r>
                      <a:r>
                        <a:rPr lang="en-US" b="1" dirty="0">
                          <a:solidFill>
                            <a:srgbClr val="7030A0"/>
                          </a:solidFill>
                        </a:rPr>
                        <a:t>cataract</a:t>
                      </a:r>
                      <a:r>
                        <a:rPr lang="en-US" dirty="0"/>
                        <a:t> development</a:t>
                      </a:r>
                    </a:p>
                    <a:p>
                      <a:endParaRPr lang="en-US" dirty="0"/>
                    </a:p>
                  </a:txBody>
                  <a:tcPr/>
                </a:tc>
                <a:extLst>
                  <a:ext uri="{0D108BD9-81ED-4DB2-BD59-A6C34878D82A}">
                    <a16:rowId xmlns:a16="http://schemas.microsoft.com/office/drawing/2014/main" val="2443991137"/>
                  </a:ext>
                </a:extLst>
              </a:tr>
            </a:tbl>
          </a:graphicData>
        </a:graphic>
      </p:graphicFrame>
    </p:spTree>
    <p:extLst>
      <p:ext uri="{BB962C8B-B14F-4D97-AF65-F5344CB8AC3E}">
        <p14:creationId xmlns:p14="http://schemas.microsoft.com/office/powerpoint/2010/main" val="388358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Asenapine</a:t>
            </a:r>
            <a:r>
              <a:rPr lang="en-US" dirty="0"/>
              <a:t> (</a:t>
            </a:r>
            <a:r>
              <a:rPr lang="en-US" dirty="0" err="1"/>
              <a:t>Saphris</a:t>
            </a:r>
            <a:r>
              <a:rPr lang="en-US" dirty="0"/>
              <a:t>)</a:t>
            </a:r>
          </a:p>
        </p:txBody>
      </p:sp>
      <p:graphicFrame>
        <p:nvGraphicFramePr>
          <p:cNvPr id="8" name="Content Placeholder 7"/>
          <p:cNvGraphicFramePr>
            <a:graphicFrameLocks noGrp="1"/>
          </p:cNvGraphicFramePr>
          <p:nvPr>
            <p:ph idx="1"/>
            <p:extLst/>
          </p:nvPr>
        </p:nvGraphicFramePr>
        <p:xfrm>
          <a:off x="1981200" y="1774825"/>
          <a:ext cx="8229600" cy="4480560"/>
        </p:xfrm>
        <a:graphic>
          <a:graphicData uri="http://schemas.openxmlformats.org/drawingml/2006/table">
            <a:tbl>
              <a:tblPr firstRow="1" bandRow="1">
                <a:tableStyleId>{616DA210-FB5B-4158-B5E0-FEB733F419BA}</a:tableStyleId>
              </a:tblPr>
              <a:tblGrid>
                <a:gridCol w="2514600">
                  <a:extLst>
                    <a:ext uri="{9D8B030D-6E8A-4147-A177-3AD203B41FA5}">
                      <a16:colId xmlns:a16="http://schemas.microsoft.com/office/drawing/2014/main" val="2562250709"/>
                    </a:ext>
                  </a:extLst>
                </a:gridCol>
                <a:gridCol w="5715000">
                  <a:extLst>
                    <a:ext uri="{9D8B030D-6E8A-4147-A177-3AD203B41FA5}">
                      <a16:colId xmlns:a16="http://schemas.microsoft.com/office/drawing/2014/main" val="846492366"/>
                    </a:ext>
                  </a:extLst>
                </a:gridCol>
              </a:tblGrid>
              <a:tr h="370840">
                <a:tc>
                  <a:txBody>
                    <a:bodyPr/>
                    <a:lstStyle/>
                    <a:p>
                      <a:r>
                        <a:rPr lang="en-US" b="1" dirty="0"/>
                        <a:t>Dose</a:t>
                      </a:r>
                    </a:p>
                    <a:p>
                      <a:endParaRPr lang="en-US" b="1" dirty="0"/>
                    </a:p>
                  </a:txBody>
                  <a:tcPr/>
                </a:tc>
                <a:tc>
                  <a:txBody>
                    <a:bodyPr/>
                    <a:lstStyle/>
                    <a:p>
                      <a:r>
                        <a:rPr lang="en-US" b="0" dirty="0"/>
                        <a:t>Initial: 2.5 mg twice daily; may titrate after 3 days to 5 mg twice daily, then after an additional 3 days to 10 mg twice daily based on tolerability; recommended daily dose range: 5 to 20 mg/day in 2 divided doses</a:t>
                      </a:r>
                    </a:p>
                    <a:p>
                      <a:r>
                        <a:rPr lang="en-US" b="0" dirty="0"/>
                        <a:t>Maximum dose: 10 mg</a:t>
                      </a:r>
                    </a:p>
                  </a:txBody>
                  <a:tcPr/>
                </a:tc>
                <a:extLst>
                  <a:ext uri="{0D108BD9-81ED-4DB2-BD59-A6C34878D82A}">
                    <a16:rowId xmlns:a16="http://schemas.microsoft.com/office/drawing/2014/main" val="25377660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r>
                        <a:rPr lang="en-US" dirty="0"/>
                        <a:t>SL, transdermal </a:t>
                      </a:r>
                    </a:p>
                  </a:txBody>
                  <a:tcPr/>
                </a:tc>
                <a:extLst>
                  <a:ext uri="{0D108BD9-81ED-4DB2-BD59-A6C34878D82A}">
                    <a16:rowId xmlns:a16="http://schemas.microsoft.com/office/drawing/2014/main" val="758467007"/>
                  </a:ext>
                </a:extLst>
              </a:tr>
              <a:tr h="370840">
                <a:tc>
                  <a:txBody>
                    <a:bodyPr/>
                    <a:lstStyle/>
                    <a:p>
                      <a:r>
                        <a:rPr lang="en-US" b="1" dirty="0"/>
                        <a:t>Metabolism </a:t>
                      </a:r>
                    </a:p>
                  </a:txBody>
                  <a:tcPr/>
                </a:tc>
                <a:tc>
                  <a:txBody>
                    <a:bodyPr/>
                    <a:lstStyle/>
                    <a:p>
                      <a:r>
                        <a:rPr lang="en-US" dirty="0"/>
                        <a:t>CYP1A2</a:t>
                      </a:r>
                    </a:p>
                    <a:p>
                      <a:endParaRPr lang="en-US" dirty="0"/>
                    </a:p>
                  </a:txBody>
                  <a:tcPr/>
                </a:tc>
                <a:extLst>
                  <a:ext uri="{0D108BD9-81ED-4DB2-BD59-A6C34878D82A}">
                    <a16:rowId xmlns:a16="http://schemas.microsoft.com/office/drawing/2014/main" val="1290751686"/>
                  </a:ext>
                </a:extLst>
              </a:tr>
              <a:tr h="370840">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dirty="0"/>
                        <a:t>Minimal effects on lipids and glucose</a:t>
                      </a:r>
                    </a:p>
                    <a:p>
                      <a:pPr marL="285750" lvl="0" indent="-285750">
                        <a:buFont typeface="Arial" panose="020B0604020202020204" pitchFamily="34" charset="0"/>
                        <a:buChar char="•"/>
                      </a:pPr>
                      <a:r>
                        <a:rPr lang="en-US" b="1" dirty="0" err="1">
                          <a:solidFill>
                            <a:srgbClr val="7030A0"/>
                          </a:solidFill>
                        </a:rPr>
                        <a:t>QTc</a:t>
                      </a:r>
                      <a:r>
                        <a:rPr lang="en-US" b="1" dirty="0">
                          <a:solidFill>
                            <a:srgbClr val="7030A0"/>
                          </a:solidFill>
                        </a:rPr>
                        <a:t> prolongation</a:t>
                      </a:r>
                    </a:p>
                    <a:p>
                      <a:pPr marL="285750" lvl="0" indent="-285750">
                        <a:buFont typeface="Arial" panose="020B0604020202020204" pitchFamily="34" charset="0"/>
                        <a:buChar char="•"/>
                      </a:pPr>
                      <a:r>
                        <a:rPr lang="en-US" dirty="0"/>
                        <a:t>Do not eat/drink for 10 minutes after administration</a:t>
                      </a:r>
                    </a:p>
                    <a:p>
                      <a:pPr marL="285750" lvl="0" indent="-285750">
                        <a:buFont typeface="Arial" panose="020B0604020202020204" pitchFamily="34" charset="0"/>
                        <a:buChar char="•"/>
                      </a:pPr>
                      <a:r>
                        <a:rPr lang="en-US" dirty="0"/>
                        <a:t>FDA 9/2011 Warning- 52 cases of “serious” allergic reactions</a:t>
                      </a:r>
                    </a:p>
                    <a:p>
                      <a:endParaRPr lang="en-US" dirty="0"/>
                    </a:p>
                  </a:txBody>
                  <a:tcPr/>
                </a:tc>
                <a:extLst>
                  <a:ext uri="{0D108BD9-81ED-4DB2-BD59-A6C34878D82A}">
                    <a16:rowId xmlns:a16="http://schemas.microsoft.com/office/drawing/2014/main" val="2144641013"/>
                  </a:ext>
                </a:extLst>
              </a:tr>
            </a:tbl>
          </a:graphicData>
        </a:graphic>
      </p:graphicFrame>
    </p:spTree>
    <p:extLst>
      <p:ext uri="{BB962C8B-B14F-4D97-AF65-F5344CB8AC3E}">
        <p14:creationId xmlns:p14="http://schemas.microsoft.com/office/powerpoint/2010/main" val="282032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Quetiapine</a:t>
            </a:r>
            <a:r>
              <a:rPr lang="en-US" dirty="0"/>
              <a:t> (Seroquel)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24091059"/>
              </p:ext>
            </p:extLst>
          </p:nvPr>
        </p:nvGraphicFramePr>
        <p:xfrm>
          <a:off x="1032387" y="1280160"/>
          <a:ext cx="9144000" cy="5577840"/>
        </p:xfrm>
        <a:graphic>
          <a:graphicData uri="http://schemas.openxmlformats.org/drawingml/2006/table">
            <a:tbl>
              <a:tblPr firstRow="1" bandRow="1">
                <a:tableStyleId>{616DA210-FB5B-4158-B5E0-FEB733F419BA}</a:tableStyleId>
              </a:tblPr>
              <a:tblGrid>
                <a:gridCol w="1778000">
                  <a:extLst>
                    <a:ext uri="{9D8B030D-6E8A-4147-A177-3AD203B41FA5}">
                      <a16:colId xmlns:a16="http://schemas.microsoft.com/office/drawing/2014/main" val="4131903328"/>
                    </a:ext>
                  </a:extLst>
                </a:gridCol>
                <a:gridCol w="7366000">
                  <a:extLst>
                    <a:ext uri="{9D8B030D-6E8A-4147-A177-3AD203B41FA5}">
                      <a16:colId xmlns:a16="http://schemas.microsoft.com/office/drawing/2014/main" val="2283865146"/>
                    </a:ext>
                  </a:extLst>
                </a:gridCol>
              </a:tblGrid>
              <a:tr h="370840">
                <a:tc>
                  <a:txBody>
                    <a:bodyPr/>
                    <a:lstStyle/>
                    <a:p>
                      <a:r>
                        <a:rPr lang="en-US" b="1" dirty="0"/>
                        <a:t>Dose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Immediate-release tablet: Oral: Initial: 25 mg twice daily on day 1; increase to 50 mg twice daily on day 2, 100 mg twice daily on day 3, then 150 mg twice daily on day 4, then continue at a target dose of 200 mg twice daily beginning on day 5. Usual dosage range: 200 to 400 mg twice daily; maximum daily dose: 800 mg/day.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Extended-release tablet: Oral: Initial: 50 mg once daily on day 1; increase to 100 mg once daily on day 2, then increase in 100 mg/day increments each day until a target dose of 400 mg once daily is reached on day 5. Usual dosage range: 400 to 800 mg once daily; maximum daily dose: 800 mg/day. </a:t>
                      </a:r>
                    </a:p>
                  </a:txBody>
                  <a:tcPr/>
                </a:tc>
                <a:extLst>
                  <a:ext uri="{0D108BD9-81ED-4DB2-BD59-A6C34878D82A}">
                    <a16:rowId xmlns:a16="http://schemas.microsoft.com/office/drawing/2014/main" val="4247108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txBody>
                  <a:tcPr/>
                </a:tc>
                <a:tc>
                  <a:txBody>
                    <a:bodyPr/>
                    <a:lstStyle/>
                    <a:p>
                      <a:r>
                        <a:rPr lang="en-US" dirty="0"/>
                        <a:t>Tablet</a:t>
                      </a:r>
                    </a:p>
                    <a:p>
                      <a:endParaRPr lang="en-US" dirty="0"/>
                    </a:p>
                  </a:txBody>
                  <a:tcPr/>
                </a:tc>
                <a:extLst>
                  <a:ext uri="{0D108BD9-81ED-4DB2-BD59-A6C34878D82A}">
                    <a16:rowId xmlns:a16="http://schemas.microsoft.com/office/drawing/2014/main" val="1032064449"/>
                  </a:ext>
                </a:extLst>
              </a:tr>
              <a:tr h="370840">
                <a:tc>
                  <a:txBody>
                    <a:bodyPr/>
                    <a:lstStyle/>
                    <a:p>
                      <a:r>
                        <a:rPr lang="en-US" b="1" dirty="0"/>
                        <a:t>Metabolism </a:t>
                      </a:r>
                    </a:p>
                  </a:txBody>
                  <a:tcPr/>
                </a:tc>
                <a:tc>
                  <a:txBody>
                    <a:bodyPr/>
                    <a:lstStyle/>
                    <a:p>
                      <a:r>
                        <a:rPr lang="en-US" dirty="0"/>
                        <a:t>CYP3A4</a:t>
                      </a:r>
                    </a:p>
                    <a:p>
                      <a:endParaRPr lang="en-US" dirty="0"/>
                    </a:p>
                  </a:txBody>
                  <a:tcPr/>
                </a:tc>
                <a:extLst>
                  <a:ext uri="{0D108BD9-81ED-4DB2-BD59-A6C34878D82A}">
                    <a16:rowId xmlns:a16="http://schemas.microsoft.com/office/drawing/2014/main" val="3891296166"/>
                  </a:ext>
                </a:extLst>
              </a:tr>
              <a:tr h="370840">
                <a:tc>
                  <a:txBody>
                    <a:bodyPr/>
                    <a:lstStyle/>
                    <a:p>
                      <a:r>
                        <a:rPr lang="en-US" b="1" dirty="0"/>
                        <a:t>Clinical</a:t>
                      </a:r>
                      <a:r>
                        <a:rPr lang="en-US" b="1" baseline="0" dirty="0"/>
                        <a:t> Pearls</a:t>
                      </a:r>
                      <a:endParaRPr lang="en-US" b="1" dirty="0"/>
                    </a:p>
                  </a:txBody>
                  <a:tcPr/>
                </a:tc>
                <a:tc>
                  <a:txBody>
                    <a:bodyPr/>
                    <a:lstStyle/>
                    <a:p>
                      <a:pPr marL="285750" indent="-285750">
                        <a:buFont typeface="Arial" panose="020B0604020202020204" pitchFamily="34" charset="0"/>
                        <a:buChar char="•"/>
                      </a:pPr>
                      <a:r>
                        <a:rPr lang="en-US" dirty="0"/>
                        <a:t>Weight gain</a:t>
                      </a:r>
                    </a:p>
                    <a:p>
                      <a:pPr marL="285750" indent="-285750">
                        <a:buFont typeface="Arial" panose="020B0604020202020204" pitchFamily="34" charset="0"/>
                        <a:buChar char="•"/>
                      </a:pPr>
                      <a:r>
                        <a:rPr lang="en-US" dirty="0"/>
                        <a:t>Increased glucose and cholesterol</a:t>
                      </a:r>
                    </a:p>
                    <a:p>
                      <a:pPr marL="285750" indent="-285750">
                        <a:buFont typeface="Arial" panose="020B0604020202020204" pitchFamily="34" charset="0"/>
                        <a:buChar char="•"/>
                      </a:pPr>
                      <a:r>
                        <a:rPr lang="en-US" b="1" dirty="0">
                          <a:solidFill>
                            <a:srgbClr val="7030A0"/>
                          </a:solidFill>
                        </a:rPr>
                        <a:t>Sedation</a:t>
                      </a:r>
                    </a:p>
                    <a:p>
                      <a:pPr marL="285750" indent="-285750">
                        <a:buFont typeface="Arial" panose="020B0604020202020204" pitchFamily="34" charset="0"/>
                        <a:buChar char="•"/>
                      </a:pPr>
                      <a:r>
                        <a:rPr lang="en-US" dirty="0"/>
                        <a:t>Cataracts in animals with quetiapine</a:t>
                      </a:r>
                    </a:p>
                    <a:p>
                      <a:pPr marL="285750" indent="-285750">
                        <a:buFont typeface="Arial" panose="020B0604020202020204" pitchFamily="34" charset="0"/>
                        <a:buChar char="•"/>
                      </a:pPr>
                      <a:r>
                        <a:rPr lang="en-US" dirty="0"/>
                        <a:t>Titration with IR formulation</a:t>
                      </a:r>
                    </a:p>
                    <a:p>
                      <a:pPr marL="285750" indent="-285750">
                        <a:buFont typeface="Arial" panose="020B0604020202020204" pitchFamily="34" charset="0"/>
                        <a:buChar char="•"/>
                      </a:pPr>
                      <a:r>
                        <a:rPr lang="en-US" dirty="0"/>
                        <a:t>Relatively benign EPS profile (second behind clozapine)</a:t>
                      </a:r>
                    </a:p>
                  </a:txBody>
                  <a:tcPr/>
                </a:tc>
                <a:extLst>
                  <a:ext uri="{0D108BD9-81ED-4DB2-BD59-A6C34878D82A}">
                    <a16:rowId xmlns:a16="http://schemas.microsoft.com/office/drawing/2014/main" val="1099252537"/>
                  </a:ext>
                </a:extLst>
              </a:tr>
            </a:tbl>
          </a:graphicData>
        </a:graphic>
      </p:graphicFrame>
    </p:spTree>
    <p:extLst>
      <p:ext uri="{BB962C8B-B14F-4D97-AF65-F5344CB8AC3E}">
        <p14:creationId xmlns:p14="http://schemas.microsoft.com/office/powerpoint/2010/main" val="280529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Olanzapine (Zyprexa)</a:t>
            </a:r>
          </a:p>
        </p:txBody>
      </p:sp>
      <p:graphicFrame>
        <p:nvGraphicFramePr>
          <p:cNvPr id="6" name="Content Placeholder 5"/>
          <p:cNvGraphicFramePr>
            <a:graphicFrameLocks noGrp="1"/>
          </p:cNvGraphicFramePr>
          <p:nvPr>
            <p:ph idx="1"/>
            <p:extLst/>
          </p:nvPr>
        </p:nvGraphicFramePr>
        <p:xfrm>
          <a:off x="1981200" y="1774825"/>
          <a:ext cx="8229600" cy="3931920"/>
        </p:xfrm>
        <a:graphic>
          <a:graphicData uri="http://schemas.openxmlformats.org/drawingml/2006/table">
            <a:tbl>
              <a:tblPr firstRow="1" bandRow="1">
                <a:tableStyleId>{616DA210-FB5B-4158-B5E0-FEB733F419BA}</a:tableStyleId>
              </a:tblPr>
              <a:tblGrid>
                <a:gridCol w="2743200">
                  <a:extLst>
                    <a:ext uri="{9D8B030D-6E8A-4147-A177-3AD203B41FA5}">
                      <a16:colId xmlns:a16="http://schemas.microsoft.com/office/drawing/2014/main" val="2520081281"/>
                    </a:ext>
                  </a:extLst>
                </a:gridCol>
                <a:gridCol w="5486400">
                  <a:extLst>
                    <a:ext uri="{9D8B030D-6E8A-4147-A177-3AD203B41FA5}">
                      <a16:colId xmlns:a16="http://schemas.microsoft.com/office/drawing/2014/main" val="2092983136"/>
                    </a:ext>
                  </a:extLst>
                </a:gridCol>
              </a:tblGrid>
              <a:tr h="370840">
                <a:tc>
                  <a:txBody>
                    <a:bodyPr/>
                    <a:lstStyle/>
                    <a:p>
                      <a:r>
                        <a:rPr lang="en-US" b="1" dirty="0"/>
                        <a:t>Dose</a:t>
                      </a:r>
                    </a:p>
                  </a:txBody>
                  <a:tcPr/>
                </a:tc>
                <a:tc>
                  <a:txBody>
                    <a:bodyPr/>
                    <a:lstStyle/>
                    <a:p>
                      <a:r>
                        <a:rPr lang="en-US" b="0" dirty="0"/>
                        <a:t>Oral: Initial: 2.5 to 5 mg once daily; increase dose in 2.5 or 5 mg increments at weekly intervals to target dose of 10 mg once daily</a:t>
                      </a:r>
                    </a:p>
                    <a:p>
                      <a:r>
                        <a:rPr lang="en-US" b="0" dirty="0"/>
                        <a:t>Maximum dose: 20 mg/day. </a:t>
                      </a:r>
                    </a:p>
                  </a:txBody>
                  <a:tcPr/>
                </a:tc>
                <a:extLst>
                  <a:ext uri="{0D108BD9-81ED-4DB2-BD59-A6C34878D82A}">
                    <a16:rowId xmlns:a16="http://schemas.microsoft.com/office/drawing/2014/main" val="17687206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txBody>
                  <a:tcPr/>
                </a:tc>
                <a:tc>
                  <a:txBody>
                    <a:bodyPr/>
                    <a:lstStyle/>
                    <a:p>
                      <a:r>
                        <a:rPr lang="en-US" b="0" dirty="0"/>
                        <a:t>Tablet, injection, ODT, LAI</a:t>
                      </a:r>
                    </a:p>
                    <a:p>
                      <a:endParaRPr lang="en-US" b="0" dirty="0"/>
                    </a:p>
                  </a:txBody>
                  <a:tcPr/>
                </a:tc>
                <a:extLst>
                  <a:ext uri="{0D108BD9-81ED-4DB2-BD59-A6C34878D82A}">
                    <a16:rowId xmlns:a16="http://schemas.microsoft.com/office/drawing/2014/main" val="3955219174"/>
                  </a:ext>
                </a:extLst>
              </a:tr>
              <a:tr h="370840">
                <a:tc>
                  <a:txBody>
                    <a:bodyPr/>
                    <a:lstStyle/>
                    <a:p>
                      <a:r>
                        <a:rPr lang="en-US" b="1" dirty="0"/>
                        <a:t>Metabolism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CYP1A2 and CYP3A4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768604252"/>
                  </a:ext>
                </a:extLst>
              </a:tr>
              <a:tr h="370840">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b="1" dirty="0">
                          <a:solidFill>
                            <a:srgbClr val="7030A0"/>
                          </a:solidFill>
                        </a:rPr>
                        <a:t>Weight gain</a:t>
                      </a:r>
                    </a:p>
                    <a:p>
                      <a:pPr marL="285750" lvl="0" indent="-285750">
                        <a:buFont typeface="Arial" panose="020B0604020202020204" pitchFamily="34" charset="0"/>
                        <a:buChar char="•"/>
                      </a:pPr>
                      <a:r>
                        <a:rPr lang="en-US" dirty="0"/>
                        <a:t>Increased glucose levels</a:t>
                      </a:r>
                    </a:p>
                    <a:p>
                      <a:pPr marL="285750" lvl="0" indent="-285750">
                        <a:buFont typeface="Arial" panose="020B0604020202020204" pitchFamily="34" charset="0"/>
                        <a:buChar char="•"/>
                      </a:pPr>
                      <a:r>
                        <a:rPr lang="en-US" dirty="0"/>
                        <a:t>Increased cholesterol</a:t>
                      </a:r>
                    </a:p>
                    <a:p>
                      <a:pPr marL="285750" lvl="0" indent="-285750">
                        <a:buFont typeface="Arial" panose="020B0604020202020204" pitchFamily="34" charset="0"/>
                        <a:buChar char="•"/>
                      </a:pPr>
                      <a:r>
                        <a:rPr lang="en-US" dirty="0"/>
                        <a:t>High anticholinergic effects</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583467328"/>
                  </a:ext>
                </a:extLst>
              </a:tr>
            </a:tbl>
          </a:graphicData>
        </a:graphic>
      </p:graphicFrame>
    </p:spTree>
    <p:extLst>
      <p:ext uri="{BB962C8B-B14F-4D97-AF65-F5344CB8AC3E}">
        <p14:creationId xmlns:p14="http://schemas.microsoft.com/office/powerpoint/2010/main" val="142500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Clozapine (</a:t>
            </a:r>
            <a:r>
              <a:rPr lang="en-US" dirty="0" err="1"/>
              <a:t>Clozaril</a:t>
            </a:r>
            <a:r>
              <a:rPr lang="en-US" dirty="0"/>
              <a:t>)</a:t>
            </a:r>
          </a:p>
        </p:txBody>
      </p:sp>
      <p:graphicFrame>
        <p:nvGraphicFramePr>
          <p:cNvPr id="8" name="Content Placeholder 7"/>
          <p:cNvGraphicFramePr>
            <a:graphicFrameLocks noGrp="1"/>
          </p:cNvGraphicFramePr>
          <p:nvPr>
            <p:ph idx="1"/>
            <p:extLst/>
          </p:nvPr>
        </p:nvGraphicFramePr>
        <p:xfrm>
          <a:off x="1981200" y="1774825"/>
          <a:ext cx="8229600" cy="4754880"/>
        </p:xfrm>
        <a:graphic>
          <a:graphicData uri="http://schemas.openxmlformats.org/drawingml/2006/table">
            <a:tbl>
              <a:tblPr firstRow="1" bandRow="1">
                <a:tableStyleId>{616DA210-FB5B-4158-B5E0-FEB733F419BA}</a:tableStyleId>
              </a:tblPr>
              <a:tblGrid>
                <a:gridCol w="2667000">
                  <a:extLst>
                    <a:ext uri="{9D8B030D-6E8A-4147-A177-3AD203B41FA5}">
                      <a16:colId xmlns:a16="http://schemas.microsoft.com/office/drawing/2014/main" val="3054975512"/>
                    </a:ext>
                  </a:extLst>
                </a:gridCol>
                <a:gridCol w="5562600">
                  <a:extLst>
                    <a:ext uri="{9D8B030D-6E8A-4147-A177-3AD203B41FA5}">
                      <a16:colId xmlns:a16="http://schemas.microsoft.com/office/drawing/2014/main" val="2420359030"/>
                    </a:ext>
                  </a:extLst>
                </a:gridCol>
              </a:tblGrid>
              <a:tr h="370840">
                <a:tc>
                  <a:txBody>
                    <a:bodyPr/>
                    <a:lstStyle/>
                    <a:p>
                      <a:r>
                        <a:rPr lang="en-US" b="1" dirty="0"/>
                        <a:t>Dose</a:t>
                      </a:r>
                    </a:p>
                    <a:p>
                      <a:endParaRPr lang="en-US" b="1" dirty="0"/>
                    </a:p>
                  </a:txBody>
                  <a:tcPr/>
                </a:tc>
                <a:tc>
                  <a:txBody>
                    <a:bodyPr/>
                    <a:lstStyle/>
                    <a:p>
                      <a:r>
                        <a:rPr lang="en-US" b="0" dirty="0"/>
                        <a:t>Children ≥6 years: Oral: 6.25 or 12.5 mg once daily.</a:t>
                      </a:r>
                    </a:p>
                    <a:p>
                      <a:endParaRPr lang="en-US" b="0" dirty="0"/>
                    </a:p>
                    <a:p>
                      <a:r>
                        <a:rPr lang="en-US" b="0" dirty="0"/>
                        <a:t>Adolescents: Oral: 12.5 mg once or twice daily.</a:t>
                      </a:r>
                    </a:p>
                  </a:txBody>
                  <a:tcPr/>
                </a:tc>
                <a:extLst>
                  <a:ext uri="{0D108BD9-81ED-4DB2-BD59-A6C34878D82A}">
                    <a16:rowId xmlns:a16="http://schemas.microsoft.com/office/drawing/2014/main" val="657670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r>
                        <a:rPr lang="en-US" dirty="0"/>
                        <a:t>Tablet, ODT, suspension</a:t>
                      </a:r>
                    </a:p>
                  </a:txBody>
                  <a:tcPr/>
                </a:tc>
                <a:extLst>
                  <a:ext uri="{0D108BD9-81ED-4DB2-BD59-A6C34878D82A}">
                    <a16:rowId xmlns:a16="http://schemas.microsoft.com/office/drawing/2014/main" val="511006718"/>
                  </a:ext>
                </a:extLst>
              </a:tr>
              <a:tr h="370840">
                <a:tc>
                  <a:txBody>
                    <a:bodyPr/>
                    <a:lstStyle/>
                    <a:p>
                      <a:r>
                        <a:rPr lang="en-US" b="1" dirty="0"/>
                        <a:t>Metabolism </a:t>
                      </a:r>
                    </a:p>
                    <a:p>
                      <a:endParaRPr lang="en-US" b="1" dirty="0"/>
                    </a:p>
                  </a:txBody>
                  <a:tcPr/>
                </a:tc>
                <a:tc>
                  <a:txBody>
                    <a:bodyPr/>
                    <a:lstStyle/>
                    <a:p>
                      <a:r>
                        <a:rPr lang="en-US" dirty="0"/>
                        <a:t>CYP1A2, CYP3A4, CYP2C19</a:t>
                      </a:r>
                    </a:p>
                  </a:txBody>
                  <a:tcPr/>
                </a:tc>
                <a:extLst>
                  <a:ext uri="{0D108BD9-81ED-4DB2-BD59-A6C34878D82A}">
                    <a16:rowId xmlns:a16="http://schemas.microsoft.com/office/drawing/2014/main" val="1555063956"/>
                  </a:ext>
                </a:extLst>
              </a:tr>
              <a:tr h="370840">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b="1" dirty="0">
                          <a:solidFill>
                            <a:srgbClr val="7030A0"/>
                          </a:solidFill>
                        </a:rPr>
                        <a:t>Drug of choice </a:t>
                      </a:r>
                      <a:r>
                        <a:rPr lang="en-US" dirty="0"/>
                        <a:t>in treatment-resistant schizophrenia </a:t>
                      </a:r>
                    </a:p>
                    <a:p>
                      <a:pPr marL="285750" lvl="0" indent="-285750">
                        <a:buFont typeface="Arial" panose="020B0604020202020204" pitchFamily="34" charset="0"/>
                        <a:buChar char="•"/>
                      </a:pPr>
                      <a:r>
                        <a:rPr lang="en-US" dirty="0"/>
                        <a:t>Increased blood glucose and cholesterol</a:t>
                      </a:r>
                    </a:p>
                    <a:p>
                      <a:pPr marL="285750" lvl="0" indent="-285750">
                        <a:buFont typeface="Arial" panose="020B0604020202020204" pitchFamily="34" charset="0"/>
                        <a:buChar char="•"/>
                      </a:pPr>
                      <a:r>
                        <a:rPr lang="en-US" dirty="0"/>
                        <a:t>Weight gain !!!</a:t>
                      </a:r>
                    </a:p>
                    <a:p>
                      <a:pPr marL="285750" lvl="0" indent="-285750">
                        <a:buFont typeface="Arial" panose="020B0604020202020204" pitchFamily="34" charset="0"/>
                        <a:buChar char="•"/>
                      </a:pPr>
                      <a:r>
                        <a:rPr lang="en-US" dirty="0"/>
                        <a:t>High anticholinergic effects and </a:t>
                      </a:r>
                      <a:r>
                        <a:rPr lang="en-US" dirty="0" err="1"/>
                        <a:t>orthostasis</a:t>
                      </a:r>
                      <a:endParaRPr lang="en-US" dirty="0"/>
                    </a:p>
                    <a:p>
                      <a:pPr marL="285750" lvl="0" indent="-285750">
                        <a:buFont typeface="Arial" panose="020B0604020202020204" pitchFamily="34" charset="0"/>
                        <a:buChar char="•"/>
                      </a:pPr>
                      <a:r>
                        <a:rPr lang="en-US" dirty="0" err="1"/>
                        <a:t>Hypersalivation</a:t>
                      </a:r>
                      <a:r>
                        <a:rPr lang="en-US" dirty="0"/>
                        <a:t> and drooling</a:t>
                      </a:r>
                    </a:p>
                    <a:p>
                      <a:pPr marL="285750" lvl="0" indent="-285750">
                        <a:buFont typeface="Arial" panose="020B0604020202020204" pitchFamily="34" charset="0"/>
                        <a:buChar char="•"/>
                      </a:pPr>
                      <a:r>
                        <a:rPr lang="en-US" dirty="0"/>
                        <a:t>Myocarditis and cardiomyopathy</a:t>
                      </a:r>
                    </a:p>
                    <a:p>
                      <a:pPr marL="285750" lvl="0" indent="-285750">
                        <a:buFont typeface="Arial" panose="020B0604020202020204" pitchFamily="34" charset="0"/>
                        <a:buChar char="•"/>
                      </a:pPr>
                      <a:r>
                        <a:rPr lang="en-US" dirty="0"/>
                        <a:t>Benign EPS and TD profile</a:t>
                      </a:r>
                    </a:p>
                    <a:p>
                      <a:pPr marL="285750" lvl="0" indent="-285750">
                        <a:buFont typeface="Arial" panose="020B0604020202020204" pitchFamily="34" charset="0"/>
                        <a:buChar char="•"/>
                      </a:pPr>
                      <a:r>
                        <a:rPr lang="en-US" dirty="0"/>
                        <a:t>Goal serum  concentration: &gt; 350 ng/mL (max concentration is unknown</a:t>
                      </a:r>
                    </a:p>
                  </a:txBody>
                  <a:tcPr/>
                </a:tc>
                <a:extLst>
                  <a:ext uri="{0D108BD9-81ED-4DB2-BD59-A6C34878D82A}">
                    <a16:rowId xmlns:a16="http://schemas.microsoft.com/office/drawing/2014/main" val="3520520450"/>
                  </a:ext>
                </a:extLst>
              </a:tr>
            </a:tbl>
          </a:graphicData>
        </a:graphic>
      </p:graphicFrame>
    </p:spTree>
    <p:extLst>
      <p:ext uri="{BB962C8B-B14F-4D97-AF65-F5344CB8AC3E}">
        <p14:creationId xmlns:p14="http://schemas.microsoft.com/office/powerpoint/2010/main" val="358413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Clozapine (</a:t>
            </a:r>
            <a:r>
              <a:rPr lang="en-US" dirty="0" err="1"/>
              <a:t>Clozaril</a:t>
            </a:r>
            <a:r>
              <a:rPr lang="en-US" dirty="0"/>
              <a:t>)</a:t>
            </a:r>
          </a:p>
        </p:txBody>
      </p:sp>
      <p:sp>
        <p:nvSpPr>
          <p:cNvPr id="3" name="Content Placeholder 2"/>
          <p:cNvSpPr>
            <a:spLocks noGrp="1"/>
          </p:cNvSpPr>
          <p:nvPr>
            <p:ph idx="1"/>
          </p:nvPr>
        </p:nvSpPr>
        <p:spPr>
          <a:xfrm>
            <a:off x="345716" y="1895660"/>
            <a:ext cx="11500567" cy="3869595"/>
          </a:xfrm>
        </p:spPr>
        <p:txBody>
          <a:bodyPr>
            <a:normAutofit fontScale="25000" lnSpcReduction="20000"/>
          </a:bodyPr>
          <a:lstStyle/>
          <a:p>
            <a:pPr>
              <a:lnSpc>
                <a:spcPct val="90000"/>
              </a:lnSpc>
            </a:pPr>
            <a:r>
              <a:rPr lang="en-US" sz="8400" dirty="0"/>
              <a:t>Seizure risk</a:t>
            </a:r>
          </a:p>
          <a:p>
            <a:pPr lvl="1">
              <a:lnSpc>
                <a:spcPct val="90000"/>
              </a:lnSpc>
            </a:pPr>
            <a:r>
              <a:rPr lang="en-US" sz="8400" dirty="0"/>
              <a:t>&lt; 300 mg/day 1% to 2%</a:t>
            </a:r>
          </a:p>
          <a:p>
            <a:pPr lvl="1">
              <a:lnSpc>
                <a:spcPct val="90000"/>
              </a:lnSpc>
            </a:pPr>
            <a:r>
              <a:rPr lang="en-US" sz="8400" dirty="0"/>
              <a:t>300 – 600 mg/day 3% to 4%</a:t>
            </a:r>
          </a:p>
          <a:p>
            <a:pPr lvl="1">
              <a:lnSpc>
                <a:spcPct val="90000"/>
              </a:lnSpc>
            </a:pPr>
            <a:r>
              <a:rPr lang="en-US" sz="8400" dirty="0"/>
              <a:t>&gt; 600 mg/day ~5%</a:t>
            </a:r>
          </a:p>
          <a:p>
            <a:pPr>
              <a:lnSpc>
                <a:spcPct val="90000"/>
              </a:lnSpc>
            </a:pPr>
            <a:endParaRPr lang="en-US" sz="8400" dirty="0"/>
          </a:p>
          <a:p>
            <a:pPr>
              <a:lnSpc>
                <a:spcPct val="90000"/>
              </a:lnSpc>
            </a:pPr>
            <a:r>
              <a:rPr lang="en-US" sz="8400" b="1" dirty="0" err="1">
                <a:solidFill>
                  <a:srgbClr val="7030A0"/>
                </a:solidFill>
              </a:rPr>
              <a:t>Agranulocytosis</a:t>
            </a:r>
            <a:r>
              <a:rPr lang="en-US" sz="8400" b="1" dirty="0">
                <a:solidFill>
                  <a:srgbClr val="7030A0"/>
                </a:solidFill>
              </a:rPr>
              <a:t> </a:t>
            </a:r>
          </a:p>
          <a:p>
            <a:pPr lvl="1"/>
            <a:r>
              <a:rPr lang="en-US" sz="8400" dirty="0"/>
              <a:t>Risk in clinical trials 1% to 2%</a:t>
            </a:r>
          </a:p>
          <a:p>
            <a:pPr lvl="1"/>
            <a:r>
              <a:rPr lang="en-US" sz="8400" dirty="0"/>
              <a:t>Register with TEVA clozapine registry before dispensing</a:t>
            </a:r>
          </a:p>
          <a:p>
            <a:pPr lvl="1"/>
            <a:r>
              <a:rPr lang="en-US" sz="8400" dirty="0"/>
              <a:t>Do not initiate in patients with</a:t>
            </a:r>
          </a:p>
          <a:p>
            <a:pPr lvl="2"/>
            <a:r>
              <a:rPr lang="en-US" sz="8400" dirty="0"/>
              <a:t>History of </a:t>
            </a:r>
            <a:r>
              <a:rPr lang="en-US" sz="8400" dirty="0" err="1"/>
              <a:t>myeloproliferative</a:t>
            </a:r>
            <a:r>
              <a:rPr lang="en-US" sz="8400" dirty="0"/>
              <a:t> disorder</a:t>
            </a:r>
          </a:p>
          <a:p>
            <a:pPr lvl="2"/>
            <a:r>
              <a:rPr lang="en-US" sz="8400" dirty="0"/>
              <a:t>Clozapine induced </a:t>
            </a:r>
            <a:r>
              <a:rPr lang="en-US" sz="8400" dirty="0" err="1"/>
              <a:t>agranulocytosis</a:t>
            </a:r>
            <a:r>
              <a:rPr lang="en-US" sz="8400" dirty="0"/>
              <a:t> or </a:t>
            </a:r>
            <a:r>
              <a:rPr lang="en-US" sz="8400" dirty="0" err="1"/>
              <a:t>granulocytopenia</a:t>
            </a:r>
            <a:endParaRPr lang="en-US" sz="8400" dirty="0"/>
          </a:p>
          <a:p>
            <a:pPr lvl="2"/>
            <a:r>
              <a:rPr lang="en-US" sz="8400" dirty="0"/>
              <a:t>Initial WBC &lt; 3500 </a:t>
            </a:r>
          </a:p>
          <a:p>
            <a:pPr lvl="1"/>
            <a:endParaRPr lang="en-US" dirty="0"/>
          </a:p>
          <a:p>
            <a:endParaRPr lang="en-US" dirty="0"/>
          </a:p>
        </p:txBody>
      </p:sp>
    </p:spTree>
    <p:extLst>
      <p:ext uri="{BB962C8B-B14F-4D97-AF65-F5344CB8AC3E}">
        <p14:creationId xmlns:p14="http://schemas.microsoft.com/office/powerpoint/2010/main" val="41513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Clozapine Monitoring: General Population</a:t>
            </a:r>
          </a:p>
        </p:txBody>
      </p:sp>
      <p:graphicFrame>
        <p:nvGraphicFramePr>
          <p:cNvPr id="5" name="Content Placeholder 4"/>
          <p:cNvGraphicFramePr>
            <a:graphicFrameLocks noGrp="1"/>
          </p:cNvGraphicFramePr>
          <p:nvPr>
            <p:ph idx="1"/>
            <p:extLst/>
          </p:nvPr>
        </p:nvGraphicFramePr>
        <p:xfrm>
          <a:off x="1981200" y="1600200"/>
          <a:ext cx="8229600" cy="4673600"/>
        </p:xfrm>
        <a:graphic>
          <a:graphicData uri="http://schemas.openxmlformats.org/drawingml/2006/table">
            <a:tbl>
              <a:tblPr firstRow="1" bandRow="1">
                <a:tableStyleId>{073A0DAA-6AF3-43AB-8588-CEC1D06C72B9}</a:tableStyleId>
              </a:tblPr>
              <a:tblGrid>
                <a:gridCol w="2438400">
                  <a:extLst>
                    <a:ext uri="{9D8B030D-6E8A-4147-A177-3AD203B41FA5}">
                      <a16:colId xmlns:a16="http://schemas.microsoft.com/office/drawing/2014/main" val="2699909001"/>
                    </a:ext>
                  </a:extLst>
                </a:gridCol>
                <a:gridCol w="3048000">
                  <a:extLst>
                    <a:ext uri="{9D8B030D-6E8A-4147-A177-3AD203B41FA5}">
                      <a16:colId xmlns:a16="http://schemas.microsoft.com/office/drawing/2014/main" val="2684132301"/>
                    </a:ext>
                  </a:extLst>
                </a:gridCol>
                <a:gridCol w="2743200">
                  <a:extLst>
                    <a:ext uri="{9D8B030D-6E8A-4147-A177-3AD203B41FA5}">
                      <a16:colId xmlns:a16="http://schemas.microsoft.com/office/drawing/2014/main" val="2748104472"/>
                    </a:ext>
                  </a:extLst>
                </a:gridCol>
              </a:tblGrid>
              <a:tr h="370840">
                <a:tc rowSpan="2">
                  <a:txBody>
                    <a:bodyPr/>
                    <a:lstStyle/>
                    <a:p>
                      <a:endParaRPr lang="en-US" dirty="0"/>
                    </a:p>
                  </a:txBody>
                  <a:tcPr/>
                </a:tc>
                <a:tc gridSpan="2">
                  <a:txBody>
                    <a:bodyPr/>
                    <a:lstStyle/>
                    <a:p>
                      <a:pPr algn="ctr"/>
                      <a:r>
                        <a:rPr lang="en-US" dirty="0">
                          <a:solidFill>
                            <a:schemeClr val="bg1"/>
                          </a:solidFill>
                        </a:rPr>
                        <a:t>General</a:t>
                      </a:r>
                      <a:r>
                        <a:rPr lang="en-US" baseline="0" dirty="0">
                          <a:solidFill>
                            <a:schemeClr val="bg1"/>
                          </a:solidFill>
                        </a:rPr>
                        <a:t> Population</a:t>
                      </a:r>
                      <a:endParaRPr lang="en-US" dirty="0">
                        <a:solidFill>
                          <a:schemeClr val="bg1"/>
                        </a:solidFill>
                      </a:endParaRPr>
                    </a:p>
                  </a:txBody>
                  <a:tcPr/>
                </a:tc>
                <a:tc hMerge="1">
                  <a:txBody>
                    <a:bodyPr/>
                    <a:lstStyle/>
                    <a:p>
                      <a:endParaRPr lang="en-US" dirty="0"/>
                    </a:p>
                  </a:txBody>
                  <a:tcPr/>
                </a:tc>
                <a:extLst>
                  <a:ext uri="{0D108BD9-81ED-4DB2-BD59-A6C34878D82A}">
                    <a16:rowId xmlns:a16="http://schemas.microsoft.com/office/drawing/2014/main" val="1860088085"/>
                  </a:ext>
                </a:extLst>
              </a:tr>
              <a:tr h="370840">
                <a:tc vMerge="1">
                  <a:txBody>
                    <a:bodyPr/>
                    <a:lstStyle/>
                    <a:p>
                      <a:endParaRPr lang="en-US" dirty="0"/>
                    </a:p>
                  </a:txBody>
                  <a:tcPr/>
                </a:tc>
                <a:tc>
                  <a:txBody>
                    <a:bodyPr/>
                    <a:lstStyle/>
                    <a:p>
                      <a:pPr algn="ctr"/>
                      <a:r>
                        <a:rPr lang="en-US" dirty="0"/>
                        <a:t>Treatment Recommendation</a:t>
                      </a:r>
                    </a:p>
                  </a:txBody>
                  <a:tcPr/>
                </a:tc>
                <a:tc>
                  <a:txBody>
                    <a:bodyPr/>
                    <a:lstStyle/>
                    <a:p>
                      <a:pPr marL="0" indent="0" algn="ctr">
                        <a:buFont typeface="Arial" panose="020B0604020202020204" pitchFamily="34" charset="0"/>
                        <a:buNone/>
                      </a:pPr>
                      <a:r>
                        <a:rPr lang="en-US" dirty="0"/>
                        <a:t>ANC Monitoring</a:t>
                      </a:r>
                    </a:p>
                  </a:txBody>
                  <a:tcPr/>
                </a:tc>
                <a:extLst>
                  <a:ext uri="{0D108BD9-81ED-4DB2-BD59-A6C34878D82A}">
                    <a16:rowId xmlns:a16="http://schemas.microsoft.com/office/drawing/2014/main" val="1444889886"/>
                  </a:ext>
                </a:extLst>
              </a:tr>
              <a:tr h="370840">
                <a:tc>
                  <a:txBody>
                    <a:bodyPr/>
                    <a:lstStyle/>
                    <a:p>
                      <a:r>
                        <a:rPr lang="en-US" dirty="0"/>
                        <a:t>Baseline</a:t>
                      </a:r>
                    </a:p>
                  </a:txBody>
                  <a:tcPr/>
                </a:tc>
                <a:tc>
                  <a:txBody>
                    <a:bodyPr/>
                    <a:lstStyle/>
                    <a:p>
                      <a:r>
                        <a:rPr lang="en-US" dirty="0"/>
                        <a:t>ANC</a:t>
                      </a:r>
                      <a:r>
                        <a:rPr lang="en-US" baseline="0" dirty="0"/>
                        <a:t> </a:t>
                      </a:r>
                      <a:r>
                        <a:rPr lang="en-US" dirty="0"/>
                        <a:t>≥ 1500</a:t>
                      </a:r>
                    </a:p>
                  </a:txBody>
                  <a:tcPr/>
                </a:tc>
                <a:tc>
                  <a:txBody>
                    <a:bodyPr/>
                    <a:lstStyle/>
                    <a:p>
                      <a:pPr marL="285750" indent="-285750">
                        <a:buFont typeface="Arial" panose="020B0604020202020204" pitchFamily="34" charset="0"/>
                        <a:buChar char="•"/>
                      </a:pPr>
                      <a:r>
                        <a:rPr lang="en-US" dirty="0"/>
                        <a:t>Weekly x 6</a:t>
                      </a:r>
                      <a:r>
                        <a:rPr lang="en-US" baseline="0" dirty="0"/>
                        <a:t> months</a:t>
                      </a:r>
                    </a:p>
                    <a:p>
                      <a:pPr marL="285750" indent="-285750">
                        <a:buFont typeface="Arial" panose="020B0604020202020204" pitchFamily="34" charset="0"/>
                        <a:buChar char="•"/>
                      </a:pPr>
                      <a:r>
                        <a:rPr lang="en-US" baseline="0" dirty="0"/>
                        <a:t>Biweekly x 6 months</a:t>
                      </a:r>
                    </a:p>
                    <a:p>
                      <a:pPr marL="285750" indent="-285750">
                        <a:buFont typeface="Arial" panose="020B0604020202020204" pitchFamily="34" charset="0"/>
                        <a:buChar char="•"/>
                      </a:pPr>
                      <a:r>
                        <a:rPr lang="en-US" baseline="0" dirty="0"/>
                        <a:t>Monthly afterwards</a:t>
                      </a:r>
                      <a:endParaRPr lang="en-US" dirty="0"/>
                    </a:p>
                  </a:txBody>
                  <a:tcPr/>
                </a:tc>
                <a:extLst>
                  <a:ext uri="{0D108BD9-81ED-4DB2-BD59-A6C34878D82A}">
                    <a16:rowId xmlns:a16="http://schemas.microsoft.com/office/drawing/2014/main" val="1213512466"/>
                  </a:ext>
                </a:extLst>
              </a:tr>
              <a:tr h="370840">
                <a:tc>
                  <a:txBody>
                    <a:bodyPr/>
                    <a:lstStyle/>
                    <a:p>
                      <a:r>
                        <a:rPr lang="en-US" dirty="0"/>
                        <a:t>Mild</a:t>
                      </a:r>
                      <a:r>
                        <a:rPr lang="en-US" baseline="0" dirty="0"/>
                        <a:t> neutropenia</a:t>
                      </a:r>
                    </a:p>
                    <a:p>
                      <a:r>
                        <a:rPr lang="en-US" baseline="0" dirty="0"/>
                        <a:t>(1000-1499)</a:t>
                      </a:r>
                      <a:endParaRPr lang="en-US" dirty="0"/>
                    </a:p>
                  </a:txBody>
                  <a:tcPr/>
                </a:tc>
                <a:tc>
                  <a:txBody>
                    <a:bodyPr/>
                    <a:lstStyle/>
                    <a:p>
                      <a:pPr marL="0" indent="0">
                        <a:buFont typeface="Arial" panose="020B0604020202020204" pitchFamily="34" charset="0"/>
                        <a:buNone/>
                      </a:pPr>
                      <a:r>
                        <a:rPr lang="en-US" dirty="0"/>
                        <a:t>Continue treatment</a:t>
                      </a:r>
                    </a:p>
                  </a:txBody>
                  <a:tcPr/>
                </a:tc>
                <a:tc>
                  <a:txBody>
                    <a:bodyPr/>
                    <a:lstStyle/>
                    <a:p>
                      <a:pPr marL="285750" indent="-285750">
                        <a:buFont typeface="Arial" panose="020B0604020202020204" pitchFamily="34" charset="0"/>
                        <a:buChar char="•"/>
                      </a:pPr>
                      <a:r>
                        <a:rPr lang="en-US" dirty="0"/>
                        <a:t>3x/week</a:t>
                      </a:r>
                      <a:r>
                        <a:rPr lang="en-US" baseline="0" dirty="0"/>
                        <a:t> until </a:t>
                      </a:r>
                      <a:r>
                        <a:rPr lang="en-US" dirty="0"/>
                        <a:t>≥</a:t>
                      </a:r>
                      <a:r>
                        <a:rPr lang="en-US" baseline="0" dirty="0"/>
                        <a:t> 1500</a:t>
                      </a:r>
                    </a:p>
                    <a:p>
                      <a:pPr marL="285750" indent="-285750">
                        <a:buFont typeface="Arial" panose="020B0604020202020204" pitchFamily="34" charset="0"/>
                        <a:buChar char="•"/>
                      </a:pPr>
                      <a:r>
                        <a:rPr lang="en-US" baseline="0" dirty="0"/>
                        <a:t>Then resume</a:t>
                      </a:r>
                      <a:endParaRPr lang="en-US" dirty="0"/>
                    </a:p>
                  </a:txBody>
                  <a:tcPr/>
                </a:tc>
                <a:extLst>
                  <a:ext uri="{0D108BD9-81ED-4DB2-BD59-A6C34878D82A}">
                    <a16:rowId xmlns:a16="http://schemas.microsoft.com/office/drawing/2014/main" val="4259204827"/>
                  </a:ext>
                </a:extLst>
              </a:tr>
              <a:tr h="370840">
                <a:tc>
                  <a:txBody>
                    <a:bodyPr/>
                    <a:lstStyle/>
                    <a:p>
                      <a:r>
                        <a:rPr lang="en-US" dirty="0"/>
                        <a:t>Moderate neutropenia</a:t>
                      </a:r>
                      <a:endParaRPr lang="en-US" baseline="0" dirty="0"/>
                    </a:p>
                    <a:p>
                      <a:r>
                        <a:rPr lang="en-US" baseline="0" dirty="0"/>
                        <a:t>(500-999)</a:t>
                      </a:r>
                      <a:endParaRPr lang="en-US" dirty="0"/>
                    </a:p>
                  </a:txBody>
                  <a:tcPr/>
                </a:tc>
                <a:tc>
                  <a:txBody>
                    <a:bodyPr/>
                    <a:lstStyle/>
                    <a:p>
                      <a:r>
                        <a:rPr lang="en-US" dirty="0"/>
                        <a:t>Interrupt</a:t>
                      </a:r>
                      <a:r>
                        <a:rPr lang="en-US" baseline="0" dirty="0"/>
                        <a:t> </a:t>
                      </a:r>
                      <a:r>
                        <a:rPr lang="en-US" baseline="0" dirty="0" err="1"/>
                        <a:t>tx</a:t>
                      </a:r>
                      <a:endParaRPr lang="en-US" baseline="0" dirty="0"/>
                    </a:p>
                    <a:p>
                      <a:r>
                        <a:rPr lang="en-US" baseline="0" dirty="0"/>
                        <a:t>Resume ANC </a:t>
                      </a:r>
                      <a:r>
                        <a:rPr lang="en-US" dirty="0"/>
                        <a:t>≥</a:t>
                      </a:r>
                      <a:r>
                        <a:rPr lang="en-US" baseline="0" dirty="0"/>
                        <a:t> 1000</a:t>
                      </a:r>
                    </a:p>
                    <a:p>
                      <a:r>
                        <a:rPr lang="en-US" baseline="0" dirty="0"/>
                        <a:t>Consider hematology consult</a:t>
                      </a:r>
                      <a:endParaRPr lang="en-US" dirty="0"/>
                    </a:p>
                  </a:txBody>
                  <a:tcPr/>
                </a:tc>
                <a:tc>
                  <a:txBody>
                    <a:bodyPr/>
                    <a:lstStyle/>
                    <a:p>
                      <a:pPr marL="285750" indent="-285750">
                        <a:buFont typeface="Arial" panose="020B0604020202020204" pitchFamily="34" charset="0"/>
                        <a:buChar char="•"/>
                      </a:pPr>
                      <a:r>
                        <a:rPr lang="en-US" dirty="0"/>
                        <a:t>Daily until ≥ 1000</a:t>
                      </a:r>
                    </a:p>
                    <a:p>
                      <a:pPr marL="285750" indent="-285750">
                        <a:buFont typeface="Arial" panose="020B0604020202020204" pitchFamily="34" charset="0"/>
                        <a:buChar char="•"/>
                      </a:pPr>
                      <a:r>
                        <a:rPr lang="en-US" dirty="0"/>
                        <a:t>3x/week until ≥ 1500</a:t>
                      </a:r>
                    </a:p>
                    <a:p>
                      <a:pPr marL="285750" indent="-285750">
                        <a:buFont typeface="Arial" panose="020B0604020202020204" pitchFamily="34" charset="0"/>
                        <a:buChar char="•"/>
                      </a:pPr>
                      <a:r>
                        <a:rPr lang="en-US" dirty="0"/>
                        <a:t>Weekly</a:t>
                      </a:r>
                      <a:r>
                        <a:rPr lang="en-US" baseline="0" dirty="0"/>
                        <a:t> x 4 weeks</a:t>
                      </a:r>
                    </a:p>
                    <a:p>
                      <a:pPr marL="285750" indent="-285750">
                        <a:buFont typeface="Arial" panose="020B0604020202020204" pitchFamily="34" charset="0"/>
                        <a:buChar char="•"/>
                      </a:pPr>
                      <a:r>
                        <a:rPr lang="en-US" baseline="0" dirty="0"/>
                        <a:t>Then resume </a:t>
                      </a:r>
                      <a:endParaRPr lang="en-US" dirty="0"/>
                    </a:p>
                  </a:txBody>
                  <a:tcPr/>
                </a:tc>
                <a:extLst>
                  <a:ext uri="{0D108BD9-81ED-4DB2-BD59-A6C34878D82A}">
                    <a16:rowId xmlns:a16="http://schemas.microsoft.com/office/drawing/2014/main" val="2141502888"/>
                  </a:ext>
                </a:extLst>
              </a:tr>
              <a:tr h="370840">
                <a:tc>
                  <a:txBody>
                    <a:bodyPr/>
                    <a:lstStyle/>
                    <a:p>
                      <a:r>
                        <a:rPr lang="en-US" dirty="0"/>
                        <a:t>Severe</a:t>
                      </a:r>
                      <a:r>
                        <a:rPr lang="en-US" baseline="0" dirty="0"/>
                        <a:t> neutropenia</a:t>
                      </a:r>
                    </a:p>
                    <a:p>
                      <a:r>
                        <a:rPr lang="en-US" baseline="0" dirty="0"/>
                        <a:t>(&lt;500)</a:t>
                      </a:r>
                      <a:endParaRPr lang="en-US" dirty="0"/>
                    </a:p>
                  </a:txBody>
                  <a:tcPr/>
                </a:tc>
                <a:tc>
                  <a:txBody>
                    <a:bodyPr/>
                    <a:lstStyle/>
                    <a:p>
                      <a:r>
                        <a:rPr lang="en-US" dirty="0"/>
                        <a:t>Interrupt</a:t>
                      </a:r>
                      <a:r>
                        <a:rPr lang="en-US" baseline="0" dirty="0"/>
                        <a:t> therapy</a:t>
                      </a:r>
                    </a:p>
                    <a:p>
                      <a:r>
                        <a:rPr lang="en-US" baseline="0" dirty="0"/>
                        <a:t>Do not </a:t>
                      </a:r>
                      <a:r>
                        <a:rPr lang="en-US" baseline="0" dirty="0" err="1"/>
                        <a:t>rechallenge</a:t>
                      </a:r>
                      <a:r>
                        <a:rPr lang="en-US" baseline="0" dirty="0"/>
                        <a:t> until determining benefits &gt; risks</a:t>
                      </a:r>
                    </a:p>
                  </a:txBody>
                  <a:tcPr/>
                </a:tc>
                <a:tc>
                  <a:txBody>
                    <a:bodyPr/>
                    <a:lstStyle/>
                    <a:p>
                      <a:pPr marL="285750" indent="-285750">
                        <a:buFont typeface="Arial" panose="020B0604020202020204" pitchFamily="34" charset="0"/>
                        <a:buChar char="•"/>
                      </a:pPr>
                      <a:r>
                        <a:rPr lang="en-US" dirty="0"/>
                        <a:t>Daily until ≥ 1000</a:t>
                      </a:r>
                    </a:p>
                    <a:p>
                      <a:pPr marL="285750" indent="-285750">
                        <a:buFont typeface="Arial" panose="020B0604020202020204" pitchFamily="34" charset="0"/>
                        <a:buChar char="•"/>
                      </a:pPr>
                      <a:r>
                        <a:rPr lang="en-US" dirty="0"/>
                        <a:t>3x/week until ≥ 1500</a:t>
                      </a:r>
                    </a:p>
                    <a:p>
                      <a:pPr marL="285750" indent="-285750">
                        <a:buFont typeface="Arial" panose="020B0604020202020204" pitchFamily="34" charset="0"/>
                        <a:buChar char="•"/>
                      </a:pPr>
                      <a:r>
                        <a:rPr lang="en-US" baseline="0" dirty="0"/>
                        <a:t>If </a:t>
                      </a:r>
                      <a:r>
                        <a:rPr lang="en-US" baseline="0" dirty="0" err="1"/>
                        <a:t>rechallenged</a:t>
                      </a:r>
                      <a:r>
                        <a:rPr lang="en-US" baseline="0" dirty="0"/>
                        <a:t>, restart monitoring frequency</a:t>
                      </a:r>
                    </a:p>
                  </a:txBody>
                  <a:tcPr/>
                </a:tc>
                <a:extLst>
                  <a:ext uri="{0D108BD9-81ED-4DB2-BD59-A6C34878D82A}">
                    <a16:rowId xmlns:a16="http://schemas.microsoft.com/office/drawing/2014/main" val="2827401475"/>
                  </a:ext>
                </a:extLst>
              </a:tr>
            </a:tbl>
          </a:graphicData>
        </a:graphic>
      </p:graphicFrame>
      <p:sp>
        <p:nvSpPr>
          <p:cNvPr id="6" name="TextBox 5"/>
          <p:cNvSpPr txBox="1"/>
          <p:nvPr/>
        </p:nvSpPr>
        <p:spPr>
          <a:xfrm>
            <a:off x="1968500" y="6273801"/>
            <a:ext cx="7871642" cy="646331"/>
          </a:xfrm>
          <a:prstGeom prst="rect">
            <a:avLst/>
          </a:prstGeom>
          <a:noFill/>
        </p:spPr>
        <p:txBody>
          <a:bodyPr wrap="none" rtlCol="0">
            <a:spAutoFit/>
          </a:bodyPr>
          <a:lstStyle/>
          <a:p>
            <a:pPr marL="285750" indent="-285750">
              <a:buFont typeface="Arial" charset="0"/>
              <a:buChar char="•"/>
            </a:pPr>
            <a:r>
              <a:rPr lang="en-US">
                <a:solidFill>
                  <a:prstClr val="black"/>
                </a:solidFill>
              </a:rPr>
              <a:t>Absolute neutrophil count (ANC)  = Total WBC count X (total % of neutrophils) </a:t>
            </a:r>
          </a:p>
          <a:p>
            <a:pPr marL="285750" indent="-285750">
              <a:buFont typeface="Arial" charset="0"/>
              <a:buChar char="•"/>
            </a:pPr>
            <a:r>
              <a:rPr lang="en-US">
                <a:solidFill>
                  <a:prstClr val="black"/>
                </a:solidFill>
              </a:rPr>
              <a:t>ANC = Total WBC count X (segs plus bands)</a:t>
            </a:r>
            <a:endParaRPr lang="en-US" dirty="0">
              <a:solidFill>
                <a:prstClr val="black"/>
              </a:solidFill>
            </a:endParaRPr>
          </a:p>
        </p:txBody>
      </p:sp>
    </p:spTree>
    <p:extLst>
      <p:ext uri="{BB962C8B-B14F-4D97-AF65-F5344CB8AC3E}">
        <p14:creationId xmlns:p14="http://schemas.microsoft.com/office/powerpoint/2010/main" val="88621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Ziprasidone</a:t>
            </a:r>
            <a:r>
              <a:rPr lang="en-US" dirty="0"/>
              <a:t> (Geodon)</a:t>
            </a:r>
          </a:p>
        </p:txBody>
      </p:sp>
      <p:graphicFrame>
        <p:nvGraphicFramePr>
          <p:cNvPr id="8" name="Content Placeholder 7"/>
          <p:cNvGraphicFramePr>
            <a:graphicFrameLocks noGrp="1"/>
          </p:cNvGraphicFramePr>
          <p:nvPr>
            <p:ph idx="1"/>
            <p:extLst/>
          </p:nvPr>
        </p:nvGraphicFramePr>
        <p:xfrm>
          <a:off x="1981200" y="1774825"/>
          <a:ext cx="8229600" cy="3931920"/>
        </p:xfrm>
        <a:graphic>
          <a:graphicData uri="http://schemas.openxmlformats.org/drawingml/2006/table">
            <a:tbl>
              <a:tblPr firstRow="1" bandRow="1">
                <a:tableStyleId>{616DA210-FB5B-4158-B5E0-FEB733F419BA}</a:tableStyleId>
              </a:tblPr>
              <a:tblGrid>
                <a:gridCol w="2667000">
                  <a:extLst>
                    <a:ext uri="{9D8B030D-6E8A-4147-A177-3AD203B41FA5}">
                      <a16:colId xmlns:a16="http://schemas.microsoft.com/office/drawing/2014/main" val="2330724499"/>
                    </a:ext>
                  </a:extLst>
                </a:gridCol>
                <a:gridCol w="5562600">
                  <a:extLst>
                    <a:ext uri="{9D8B030D-6E8A-4147-A177-3AD203B41FA5}">
                      <a16:colId xmlns:a16="http://schemas.microsoft.com/office/drawing/2014/main" val="758203720"/>
                    </a:ext>
                  </a:extLst>
                </a:gridCol>
              </a:tblGrid>
              <a:tr h="370840">
                <a:tc>
                  <a:txBody>
                    <a:bodyPr/>
                    <a:lstStyle/>
                    <a:p>
                      <a:r>
                        <a:rPr lang="en-US" dirty="0"/>
                        <a:t>Dose</a:t>
                      </a:r>
                    </a:p>
                    <a:p>
                      <a:endParaRPr lang="en-US" b="1" dirty="0"/>
                    </a:p>
                  </a:txBody>
                  <a:tcPr/>
                </a:tc>
                <a:tc>
                  <a:txBody>
                    <a:bodyPr/>
                    <a:lstStyle/>
                    <a:p>
                      <a:r>
                        <a:rPr lang="en-US" b="0" dirty="0"/>
                        <a:t>Children 5 to 11 years: IM: 10 mg</a:t>
                      </a:r>
                    </a:p>
                    <a:p>
                      <a:endParaRPr lang="en-US" b="0" dirty="0"/>
                    </a:p>
                    <a:p>
                      <a:r>
                        <a:rPr lang="en-US" b="0" dirty="0"/>
                        <a:t>Children ≥12 years and Adolescents: IM: 10 to 20 mg</a:t>
                      </a:r>
                    </a:p>
                  </a:txBody>
                  <a:tcPr/>
                </a:tc>
                <a:extLst>
                  <a:ext uri="{0D108BD9-81ED-4DB2-BD59-A6C34878D82A}">
                    <a16:rowId xmlns:a16="http://schemas.microsoft.com/office/drawing/2014/main" val="1258981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r>
                        <a:rPr lang="en-US" dirty="0"/>
                        <a:t>Capsule, injection</a:t>
                      </a:r>
                    </a:p>
                  </a:txBody>
                  <a:tcPr/>
                </a:tc>
                <a:extLst>
                  <a:ext uri="{0D108BD9-81ED-4DB2-BD59-A6C34878D82A}">
                    <a16:rowId xmlns:a16="http://schemas.microsoft.com/office/drawing/2014/main" val="164478831"/>
                  </a:ext>
                </a:extLst>
              </a:tr>
              <a:tr h="370840">
                <a:tc>
                  <a:txBody>
                    <a:bodyPr/>
                    <a:lstStyle/>
                    <a:p>
                      <a:r>
                        <a:rPr lang="en-US" b="1" dirty="0"/>
                        <a:t>Metabolism </a:t>
                      </a:r>
                    </a:p>
                    <a:p>
                      <a:endParaRPr lang="en-US" b="1" dirty="0"/>
                    </a:p>
                  </a:txBody>
                  <a:tcPr/>
                </a:tc>
                <a:tc>
                  <a:txBody>
                    <a:bodyPr/>
                    <a:lstStyle/>
                    <a:p>
                      <a:r>
                        <a:rPr lang="en-US" dirty="0"/>
                        <a:t>Aldehyde oxidase, CYP3A4</a:t>
                      </a:r>
                    </a:p>
                  </a:txBody>
                  <a:tcPr/>
                </a:tc>
                <a:extLst>
                  <a:ext uri="{0D108BD9-81ED-4DB2-BD59-A6C34878D82A}">
                    <a16:rowId xmlns:a16="http://schemas.microsoft.com/office/drawing/2014/main" val="392235145"/>
                  </a:ext>
                </a:extLst>
              </a:tr>
              <a:tr h="370840">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dirty="0"/>
                        <a:t>Minimal weight gain and effect on metabolic profile</a:t>
                      </a:r>
                    </a:p>
                    <a:p>
                      <a:pPr marL="285750" lvl="0" indent="-285750">
                        <a:buFont typeface="Arial" panose="020B0604020202020204" pitchFamily="34" charset="0"/>
                        <a:buChar char="•"/>
                      </a:pPr>
                      <a:r>
                        <a:rPr lang="en-US" dirty="0"/>
                        <a:t>Contraindicated in </a:t>
                      </a:r>
                      <a:r>
                        <a:rPr lang="en-US" b="1" dirty="0" err="1">
                          <a:solidFill>
                            <a:srgbClr val="7030A0"/>
                          </a:solidFill>
                        </a:rPr>
                        <a:t>QTc</a:t>
                      </a:r>
                      <a:r>
                        <a:rPr lang="en-US" b="1" dirty="0">
                          <a:solidFill>
                            <a:srgbClr val="7030A0"/>
                          </a:solidFill>
                        </a:rPr>
                        <a:t> prolongation </a:t>
                      </a:r>
                    </a:p>
                    <a:p>
                      <a:pPr marL="285750" lvl="0" indent="-285750">
                        <a:buFont typeface="Arial" panose="020B0604020202020204" pitchFamily="34" charset="0"/>
                        <a:buChar char="•"/>
                      </a:pPr>
                      <a:r>
                        <a:rPr lang="en-US" dirty="0"/>
                        <a:t>Capsule must be taken with food to increase GI absorption</a:t>
                      </a:r>
                    </a:p>
                    <a:p>
                      <a:pPr marL="285750" lvl="0" indent="-285750">
                        <a:buFont typeface="Arial" panose="020B0604020202020204" pitchFamily="34" charset="0"/>
                        <a:buChar char="•"/>
                      </a:pPr>
                      <a:r>
                        <a:rPr lang="en-US" dirty="0"/>
                        <a:t>More  akathisia</a:t>
                      </a:r>
                    </a:p>
                    <a:p>
                      <a:endParaRPr lang="en-US" dirty="0"/>
                    </a:p>
                  </a:txBody>
                  <a:tcPr/>
                </a:tc>
                <a:extLst>
                  <a:ext uri="{0D108BD9-81ED-4DB2-BD59-A6C34878D82A}">
                    <a16:rowId xmlns:a16="http://schemas.microsoft.com/office/drawing/2014/main" val="4076191963"/>
                  </a:ext>
                </a:extLst>
              </a:tr>
            </a:tbl>
          </a:graphicData>
        </a:graphic>
      </p:graphicFrame>
    </p:spTree>
    <p:extLst>
      <p:ext uri="{BB962C8B-B14F-4D97-AF65-F5344CB8AC3E}">
        <p14:creationId xmlns:p14="http://schemas.microsoft.com/office/powerpoint/2010/main" val="178937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normAutofit/>
          </a:bodyPr>
          <a:lstStyle/>
          <a:p>
            <a:r>
              <a:rPr lang="en-US" sz="3600" dirty="0"/>
              <a:t>Who We Are – Maryland BHIPP</a:t>
            </a:r>
          </a:p>
        </p:txBody>
      </p:sp>
      <p:sp>
        <p:nvSpPr>
          <p:cNvPr id="5" name="Rectangle 4">
            <a:extLst>
              <a:ext uri="{FF2B5EF4-FFF2-40B4-BE49-F238E27FC236}">
                <a16:creationId xmlns:a16="http://schemas.microsoft.com/office/drawing/2014/main" id="{78A84612-DD9B-4E5B-94A9-FC4D18CCA872}"/>
              </a:ext>
            </a:extLst>
          </p:cNvPr>
          <p:cNvSpPr/>
          <p:nvPr/>
        </p:nvSpPr>
        <p:spPr>
          <a:xfrm>
            <a:off x="5397387" y="1674673"/>
            <a:ext cx="6311787" cy="387798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pediatric primary care providers through free: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Telespsychiatry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&amp;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Telecounseling</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BB3F87AA-8841-4D6A-8F4B-1D90D131CA07}"/>
              </a:ext>
            </a:extLst>
          </p:cNvPr>
          <p:cNvPicPr>
            <a:picLocks noGrp="1" noChangeAspect="1"/>
          </p:cNvPicPr>
          <p:nvPr>
            <p:ph idx="1"/>
          </p:nvPr>
        </p:nvPicPr>
        <p:blipFill>
          <a:blip r:embed="rId3"/>
          <a:stretch>
            <a:fillRect/>
          </a:stretch>
        </p:blipFill>
        <p:spPr>
          <a:xfrm>
            <a:off x="482826" y="1957287"/>
            <a:ext cx="4720954" cy="4281672"/>
          </a:xfrm>
          <a:prstGeom prst="rect">
            <a:avLst/>
          </a:prstGeom>
        </p:spPr>
      </p:pic>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Risperidone</a:t>
            </a:r>
            <a:r>
              <a:rPr lang="en-US" dirty="0"/>
              <a:t> (Risperdal)</a:t>
            </a:r>
          </a:p>
        </p:txBody>
      </p:sp>
      <p:graphicFrame>
        <p:nvGraphicFramePr>
          <p:cNvPr id="7" name="Content Placeholder 6"/>
          <p:cNvGraphicFramePr>
            <a:graphicFrameLocks noGrp="1"/>
          </p:cNvGraphicFramePr>
          <p:nvPr>
            <p:ph idx="1"/>
            <p:extLst/>
          </p:nvPr>
        </p:nvGraphicFramePr>
        <p:xfrm>
          <a:off x="1981200" y="1774825"/>
          <a:ext cx="8229600" cy="3657600"/>
        </p:xfrm>
        <a:graphic>
          <a:graphicData uri="http://schemas.openxmlformats.org/drawingml/2006/table">
            <a:tbl>
              <a:tblPr firstRow="1" bandRow="1">
                <a:tableStyleId>{616DA210-FB5B-4158-B5E0-FEB733F419BA}</a:tableStyleId>
              </a:tblPr>
              <a:tblGrid>
                <a:gridCol w="2514600">
                  <a:extLst>
                    <a:ext uri="{9D8B030D-6E8A-4147-A177-3AD203B41FA5}">
                      <a16:colId xmlns:a16="http://schemas.microsoft.com/office/drawing/2014/main" val="2524412929"/>
                    </a:ext>
                  </a:extLst>
                </a:gridCol>
                <a:gridCol w="5715000">
                  <a:extLst>
                    <a:ext uri="{9D8B030D-6E8A-4147-A177-3AD203B41FA5}">
                      <a16:colId xmlns:a16="http://schemas.microsoft.com/office/drawing/2014/main" val="3482805000"/>
                    </a:ext>
                  </a:extLst>
                </a:gridCol>
              </a:tblGrid>
              <a:tr h="370840">
                <a:tc>
                  <a:txBody>
                    <a:bodyPr/>
                    <a:lstStyle/>
                    <a:p>
                      <a:r>
                        <a:rPr lang="en-US" b="1" dirty="0"/>
                        <a:t>Dose</a:t>
                      </a:r>
                    </a:p>
                  </a:txBody>
                  <a:tcPr/>
                </a:tc>
                <a:tc>
                  <a:txBody>
                    <a:bodyPr/>
                    <a:lstStyle/>
                    <a:p>
                      <a:pPr marL="285750" indent="-285750">
                        <a:buFont typeface="Arial" panose="020B0604020202020204" pitchFamily="34" charset="0"/>
                        <a:buChar char="•"/>
                      </a:pPr>
                      <a:r>
                        <a:rPr lang="en-US" b="0" dirty="0"/>
                        <a:t>Oral: Initial: 0.5 mg once daily; dose may be adjusted if needed, in increments of 0.5 to 1 mg/day at intervals ≥24 hours, as tolerated, to a dose of 3 mg/day. </a:t>
                      </a:r>
                    </a:p>
                  </a:txBody>
                  <a:tcPr/>
                </a:tc>
                <a:extLst>
                  <a:ext uri="{0D108BD9-81ED-4DB2-BD59-A6C34878D82A}">
                    <a16:rowId xmlns:a16="http://schemas.microsoft.com/office/drawing/2014/main" val="6604597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txBody>
                  <a:tcPr/>
                </a:tc>
                <a:tc>
                  <a:txBody>
                    <a:bodyPr/>
                    <a:lstStyle/>
                    <a:p>
                      <a:r>
                        <a:rPr lang="en-US" dirty="0"/>
                        <a:t>Tablet, ODT, liquid </a:t>
                      </a:r>
                      <a:r>
                        <a:rPr lang="en-US" dirty="0" err="1"/>
                        <a:t>soln</a:t>
                      </a:r>
                      <a:r>
                        <a:rPr lang="en-US" dirty="0"/>
                        <a:t>, LAI</a:t>
                      </a:r>
                    </a:p>
                    <a:p>
                      <a:endParaRPr lang="en-US" dirty="0"/>
                    </a:p>
                  </a:txBody>
                  <a:tcPr/>
                </a:tc>
                <a:extLst>
                  <a:ext uri="{0D108BD9-81ED-4DB2-BD59-A6C34878D82A}">
                    <a16:rowId xmlns:a16="http://schemas.microsoft.com/office/drawing/2014/main" val="4038999547"/>
                  </a:ext>
                </a:extLst>
              </a:tr>
              <a:tr h="370840">
                <a:tc>
                  <a:txBody>
                    <a:bodyPr/>
                    <a:lstStyle/>
                    <a:p>
                      <a:r>
                        <a:rPr lang="en-US" b="1" dirty="0"/>
                        <a:t>Metabolism </a:t>
                      </a:r>
                    </a:p>
                  </a:txBody>
                  <a:tcPr/>
                </a:tc>
                <a:tc>
                  <a:txBody>
                    <a:bodyPr/>
                    <a:lstStyle/>
                    <a:p>
                      <a:r>
                        <a:rPr lang="en-US" dirty="0"/>
                        <a:t>CYP2D6</a:t>
                      </a:r>
                    </a:p>
                    <a:p>
                      <a:endParaRPr lang="en-US" dirty="0"/>
                    </a:p>
                  </a:txBody>
                  <a:tcPr/>
                </a:tc>
                <a:extLst>
                  <a:ext uri="{0D108BD9-81ED-4DB2-BD59-A6C34878D82A}">
                    <a16:rowId xmlns:a16="http://schemas.microsoft.com/office/drawing/2014/main" val="2846503356"/>
                  </a:ext>
                </a:extLst>
              </a:tr>
              <a:tr h="370840">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b="1" dirty="0">
                          <a:solidFill>
                            <a:srgbClr val="7030A0"/>
                          </a:solidFill>
                        </a:rPr>
                        <a:t>Hyperprolactinemia</a:t>
                      </a:r>
                    </a:p>
                    <a:p>
                      <a:pPr marL="285750" lvl="0" indent="-285750">
                        <a:buFont typeface="Arial" panose="020B0604020202020204" pitchFamily="34" charset="0"/>
                        <a:buChar char="•"/>
                      </a:pPr>
                      <a:r>
                        <a:rPr lang="en-US" dirty="0"/>
                        <a:t>Sexual dysfunction</a:t>
                      </a:r>
                    </a:p>
                    <a:p>
                      <a:pPr marL="285750" lvl="0" indent="-285750">
                        <a:buFont typeface="Arial" panose="020B0604020202020204" pitchFamily="34" charset="0"/>
                        <a:buChar char="•"/>
                      </a:pPr>
                      <a:r>
                        <a:rPr lang="en-US" dirty="0"/>
                        <a:t>Dose dependent EPS (&gt; 6 mg)</a:t>
                      </a:r>
                    </a:p>
                    <a:p>
                      <a:pPr marL="285750" lvl="0" indent="-285750">
                        <a:buFont typeface="Arial" panose="020B0604020202020204" pitchFamily="34" charset="0"/>
                        <a:buChar char="•"/>
                      </a:pPr>
                      <a:r>
                        <a:rPr lang="en-US" dirty="0"/>
                        <a:t>Moderate weight gain and metabolic disturbances</a:t>
                      </a:r>
                    </a:p>
                    <a:p>
                      <a:endParaRPr lang="en-US" dirty="0"/>
                    </a:p>
                  </a:txBody>
                  <a:tcPr/>
                </a:tc>
                <a:extLst>
                  <a:ext uri="{0D108BD9-81ED-4DB2-BD59-A6C34878D82A}">
                    <a16:rowId xmlns:a16="http://schemas.microsoft.com/office/drawing/2014/main" val="3285236592"/>
                  </a:ext>
                </a:extLst>
              </a:tr>
            </a:tbl>
          </a:graphicData>
        </a:graphic>
      </p:graphicFrame>
    </p:spTree>
    <p:extLst>
      <p:ext uri="{BB962C8B-B14F-4D97-AF65-F5344CB8AC3E}">
        <p14:creationId xmlns:p14="http://schemas.microsoft.com/office/powerpoint/2010/main" val="134098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Paliperidone</a:t>
            </a:r>
            <a:r>
              <a:rPr lang="en-US" dirty="0"/>
              <a:t> (</a:t>
            </a:r>
            <a:r>
              <a:rPr lang="en-US" dirty="0" err="1"/>
              <a:t>Invega</a:t>
            </a:r>
            <a:r>
              <a:rPr lang="en-US" dirty="0"/>
              <a:t>)</a:t>
            </a:r>
          </a:p>
        </p:txBody>
      </p:sp>
      <p:graphicFrame>
        <p:nvGraphicFramePr>
          <p:cNvPr id="8" name="Content Placeholder 7"/>
          <p:cNvGraphicFramePr>
            <a:graphicFrameLocks noGrp="1"/>
          </p:cNvGraphicFramePr>
          <p:nvPr>
            <p:ph idx="1"/>
            <p:extLst/>
          </p:nvPr>
        </p:nvGraphicFramePr>
        <p:xfrm>
          <a:off x="1981200" y="1774825"/>
          <a:ext cx="8229600" cy="4206240"/>
        </p:xfrm>
        <a:graphic>
          <a:graphicData uri="http://schemas.openxmlformats.org/drawingml/2006/table">
            <a:tbl>
              <a:tblPr firstRow="1" bandRow="1">
                <a:tableStyleId>{616DA210-FB5B-4158-B5E0-FEB733F419BA}</a:tableStyleId>
              </a:tblPr>
              <a:tblGrid>
                <a:gridCol w="2514600">
                  <a:extLst>
                    <a:ext uri="{9D8B030D-6E8A-4147-A177-3AD203B41FA5}">
                      <a16:colId xmlns:a16="http://schemas.microsoft.com/office/drawing/2014/main" val="2770770773"/>
                    </a:ext>
                  </a:extLst>
                </a:gridCol>
                <a:gridCol w="5715000">
                  <a:extLst>
                    <a:ext uri="{9D8B030D-6E8A-4147-A177-3AD203B41FA5}">
                      <a16:colId xmlns:a16="http://schemas.microsoft.com/office/drawing/2014/main" val="321596242"/>
                    </a:ext>
                  </a:extLst>
                </a:gridCol>
              </a:tblGrid>
              <a:tr h="370840">
                <a:tc>
                  <a:txBody>
                    <a:bodyPr/>
                    <a:lstStyle/>
                    <a:p>
                      <a:r>
                        <a:rPr lang="en-US" b="1" dirty="0"/>
                        <a:t>Dose</a:t>
                      </a:r>
                    </a:p>
                  </a:txBody>
                  <a:tcPr/>
                </a:tc>
                <a:tc>
                  <a:txBody>
                    <a:bodyPr/>
                    <a:lstStyle/>
                    <a:p>
                      <a:pPr marL="285750" indent="-285750">
                        <a:buFont typeface="Arial" panose="020B0604020202020204" pitchFamily="34" charset="0"/>
                        <a:buChar char="•"/>
                      </a:pPr>
                      <a:r>
                        <a:rPr lang="en-US" b="0" dirty="0" err="1"/>
                        <a:t>Invega</a:t>
                      </a:r>
                      <a:r>
                        <a:rPr lang="en-US" b="0" dirty="0"/>
                        <a:t> Usual dose: 3 – 9 mg/d (max 12 mg/d)</a:t>
                      </a:r>
                    </a:p>
                    <a:p>
                      <a:pPr marL="285750" indent="-285750">
                        <a:buFont typeface="Arial" panose="020B0604020202020204" pitchFamily="34" charset="0"/>
                        <a:buChar char="•"/>
                      </a:pPr>
                      <a:r>
                        <a:rPr lang="en-US" b="0" dirty="0" err="1"/>
                        <a:t>Invega</a:t>
                      </a:r>
                      <a:r>
                        <a:rPr lang="en-US" b="0" dirty="0"/>
                        <a:t> </a:t>
                      </a:r>
                      <a:r>
                        <a:rPr lang="en-US" b="0" dirty="0" err="1"/>
                        <a:t>Sustenna</a:t>
                      </a:r>
                      <a:r>
                        <a:rPr lang="en-US" b="0" dirty="0"/>
                        <a:t> Usual dose: 39 – 234 mg/d (max 234 mg/d)</a:t>
                      </a:r>
                    </a:p>
                    <a:p>
                      <a:pPr marL="285750" indent="-285750">
                        <a:buFont typeface="Arial" panose="020B0604020202020204" pitchFamily="34" charset="0"/>
                        <a:buChar char="•"/>
                      </a:pPr>
                      <a:endParaRPr lang="en-US" b="0" dirty="0"/>
                    </a:p>
                  </a:txBody>
                  <a:tcPr/>
                </a:tc>
                <a:extLst>
                  <a:ext uri="{0D108BD9-81ED-4DB2-BD59-A6C34878D82A}">
                    <a16:rowId xmlns:a16="http://schemas.microsoft.com/office/drawing/2014/main" val="3527894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txBody>
                  <a:tcPr/>
                </a:tc>
                <a:tc>
                  <a:txBody>
                    <a:bodyPr/>
                    <a:lstStyle/>
                    <a:p>
                      <a:r>
                        <a:rPr lang="en-US" dirty="0"/>
                        <a:t>ER, LAI</a:t>
                      </a:r>
                    </a:p>
                    <a:p>
                      <a:endParaRPr lang="en-US" dirty="0"/>
                    </a:p>
                  </a:txBody>
                  <a:tcPr/>
                </a:tc>
                <a:extLst>
                  <a:ext uri="{0D108BD9-81ED-4DB2-BD59-A6C34878D82A}">
                    <a16:rowId xmlns:a16="http://schemas.microsoft.com/office/drawing/2014/main" val="3770994674"/>
                  </a:ext>
                </a:extLst>
              </a:tr>
              <a:tr h="370840">
                <a:tc>
                  <a:txBody>
                    <a:bodyPr/>
                    <a:lstStyle/>
                    <a:p>
                      <a:r>
                        <a:rPr lang="en-US" b="1" dirty="0"/>
                        <a:t>Metabolism </a:t>
                      </a:r>
                    </a:p>
                    <a:p>
                      <a:endParaRPr lang="en-US" b="1" dirty="0"/>
                    </a:p>
                  </a:txBody>
                  <a:tcPr/>
                </a:tc>
                <a:tc>
                  <a:txBody>
                    <a:bodyPr/>
                    <a:lstStyle/>
                    <a:p>
                      <a:r>
                        <a:rPr lang="en-US" dirty="0"/>
                        <a:t>CYP2D6, CYP3A4, some </a:t>
                      </a:r>
                      <a:r>
                        <a:rPr lang="en-US" dirty="0" err="1"/>
                        <a:t>dealkylation</a:t>
                      </a:r>
                      <a:r>
                        <a:rPr lang="en-US" dirty="0"/>
                        <a:t> and hydroxylation</a:t>
                      </a:r>
                    </a:p>
                  </a:txBody>
                  <a:tcPr/>
                </a:tc>
                <a:extLst>
                  <a:ext uri="{0D108BD9-81ED-4DB2-BD59-A6C34878D82A}">
                    <a16:rowId xmlns:a16="http://schemas.microsoft.com/office/drawing/2014/main" val="3223031659"/>
                  </a:ext>
                </a:extLst>
              </a:tr>
              <a:tr h="370840">
                <a:tc>
                  <a:txBody>
                    <a:bodyPr/>
                    <a:lstStyle/>
                    <a:p>
                      <a:r>
                        <a:rPr lang="en-US" b="1" dirty="0"/>
                        <a:t>Clinical</a:t>
                      </a:r>
                      <a:r>
                        <a:rPr lang="en-US" b="1" baseline="0" dirty="0"/>
                        <a:t> Pearls</a:t>
                      </a:r>
                      <a:endParaRPr lang="en-US" b="1" dirty="0"/>
                    </a:p>
                  </a:txBody>
                  <a:tcPr/>
                </a:tc>
                <a:tc>
                  <a:txBody>
                    <a:bodyPr/>
                    <a:lstStyle/>
                    <a:p>
                      <a:r>
                        <a:rPr lang="en-US" dirty="0"/>
                        <a:t>Side effect profile similar to risperidone</a:t>
                      </a:r>
                    </a:p>
                    <a:p>
                      <a:r>
                        <a:rPr lang="en-US" dirty="0"/>
                        <a:t>Hyperprolactinemia</a:t>
                      </a:r>
                    </a:p>
                    <a:p>
                      <a:r>
                        <a:rPr lang="en-US" dirty="0"/>
                        <a:t>Dose dependent EPS (&gt; 6 mg)</a:t>
                      </a:r>
                    </a:p>
                    <a:p>
                      <a:r>
                        <a:rPr lang="en-US" dirty="0"/>
                        <a:t>Tablet eliminated in stool</a:t>
                      </a:r>
                    </a:p>
                    <a:p>
                      <a:r>
                        <a:rPr lang="en-US" dirty="0" err="1"/>
                        <a:t>QTc</a:t>
                      </a:r>
                      <a:r>
                        <a:rPr lang="en-US" dirty="0"/>
                        <a:t> prolongation</a:t>
                      </a:r>
                    </a:p>
                    <a:p>
                      <a:endParaRPr lang="en-US" dirty="0"/>
                    </a:p>
                  </a:txBody>
                  <a:tcPr/>
                </a:tc>
                <a:extLst>
                  <a:ext uri="{0D108BD9-81ED-4DB2-BD59-A6C34878D82A}">
                    <a16:rowId xmlns:a16="http://schemas.microsoft.com/office/drawing/2014/main" val="2335801098"/>
                  </a:ext>
                </a:extLst>
              </a:tr>
            </a:tbl>
          </a:graphicData>
        </a:graphic>
      </p:graphicFrame>
    </p:spTree>
    <p:extLst>
      <p:ext uri="{BB962C8B-B14F-4D97-AF65-F5344CB8AC3E}">
        <p14:creationId xmlns:p14="http://schemas.microsoft.com/office/powerpoint/2010/main" val="132492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Iloperidone</a:t>
            </a:r>
            <a:r>
              <a:rPr lang="en-US" dirty="0"/>
              <a:t> (</a:t>
            </a:r>
            <a:r>
              <a:rPr lang="en-US" dirty="0" err="1"/>
              <a:t>Fanapt</a:t>
            </a:r>
            <a:r>
              <a:rPr lang="en-US" dirty="0"/>
              <a:t>)</a:t>
            </a:r>
          </a:p>
        </p:txBody>
      </p:sp>
      <p:graphicFrame>
        <p:nvGraphicFramePr>
          <p:cNvPr id="8" name="Content Placeholder 7"/>
          <p:cNvGraphicFramePr>
            <a:graphicFrameLocks noGrp="1"/>
          </p:cNvGraphicFramePr>
          <p:nvPr>
            <p:ph idx="1"/>
            <p:extLst/>
          </p:nvPr>
        </p:nvGraphicFramePr>
        <p:xfrm>
          <a:off x="1981200" y="1774825"/>
          <a:ext cx="8229600" cy="3108960"/>
        </p:xfrm>
        <a:graphic>
          <a:graphicData uri="http://schemas.openxmlformats.org/drawingml/2006/table">
            <a:tbl>
              <a:tblPr firstRow="1" bandRow="1">
                <a:tableStyleId>{616DA210-FB5B-4158-B5E0-FEB733F419BA}</a:tableStyleId>
              </a:tblPr>
              <a:tblGrid>
                <a:gridCol w="2514600">
                  <a:extLst>
                    <a:ext uri="{9D8B030D-6E8A-4147-A177-3AD203B41FA5}">
                      <a16:colId xmlns:a16="http://schemas.microsoft.com/office/drawing/2014/main" val="1172631879"/>
                    </a:ext>
                  </a:extLst>
                </a:gridCol>
                <a:gridCol w="5715000">
                  <a:extLst>
                    <a:ext uri="{9D8B030D-6E8A-4147-A177-3AD203B41FA5}">
                      <a16:colId xmlns:a16="http://schemas.microsoft.com/office/drawing/2014/main" val="3180987130"/>
                    </a:ext>
                  </a:extLst>
                </a:gridCol>
              </a:tblGrid>
              <a:tr h="370840">
                <a:tc>
                  <a:txBody>
                    <a:bodyPr/>
                    <a:lstStyle/>
                    <a:p>
                      <a:r>
                        <a:rPr lang="en-US" b="1" dirty="0"/>
                        <a:t>Dose</a:t>
                      </a:r>
                    </a:p>
                    <a:p>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Usual dose: 2 – 24 mg/d (max 24 mg/d) </a:t>
                      </a:r>
                    </a:p>
                  </a:txBody>
                  <a:tcPr/>
                </a:tc>
                <a:extLst>
                  <a:ext uri="{0D108BD9-81ED-4DB2-BD59-A6C34878D82A}">
                    <a16:rowId xmlns:a16="http://schemas.microsoft.com/office/drawing/2014/main" val="2215371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r>
                        <a:rPr lang="en-US" dirty="0"/>
                        <a:t>Tablet</a:t>
                      </a:r>
                    </a:p>
                  </a:txBody>
                  <a:tcPr/>
                </a:tc>
                <a:extLst>
                  <a:ext uri="{0D108BD9-81ED-4DB2-BD59-A6C34878D82A}">
                    <a16:rowId xmlns:a16="http://schemas.microsoft.com/office/drawing/2014/main" val="3080228553"/>
                  </a:ext>
                </a:extLst>
              </a:tr>
              <a:tr h="370840">
                <a:tc>
                  <a:txBody>
                    <a:bodyPr/>
                    <a:lstStyle/>
                    <a:p>
                      <a:r>
                        <a:rPr lang="en-US" b="1" dirty="0"/>
                        <a:t>Metabolism </a:t>
                      </a:r>
                    </a:p>
                    <a:p>
                      <a:endParaRPr lang="en-US" b="1" dirty="0"/>
                    </a:p>
                  </a:txBody>
                  <a:tcPr/>
                </a:tc>
                <a:tc>
                  <a:txBody>
                    <a:bodyPr/>
                    <a:lstStyle/>
                    <a:p>
                      <a:r>
                        <a:rPr lang="en-US" dirty="0"/>
                        <a:t>CYP2D6, CYP3A4</a:t>
                      </a:r>
                    </a:p>
                  </a:txBody>
                  <a:tcPr/>
                </a:tc>
                <a:extLst>
                  <a:ext uri="{0D108BD9-81ED-4DB2-BD59-A6C34878D82A}">
                    <a16:rowId xmlns:a16="http://schemas.microsoft.com/office/drawing/2014/main" val="1478726188"/>
                  </a:ext>
                </a:extLst>
              </a:tr>
              <a:tr h="370840">
                <a:tc>
                  <a:txBody>
                    <a:bodyPr/>
                    <a:lstStyle/>
                    <a:p>
                      <a:r>
                        <a:rPr lang="en-US" b="1" dirty="0"/>
                        <a:t>Clinical</a:t>
                      </a:r>
                      <a:r>
                        <a:rPr lang="en-US" b="1" baseline="0" dirty="0"/>
                        <a:t> Pearls</a:t>
                      </a:r>
                      <a:endParaRPr lang="en-US" b="1" dirty="0"/>
                    </a:p>
                  </a:txBody>
                  <a:tcPr/>
                </a:tc>
                <a:tc>
                  <a:txBody>
                    <a:bodyPr/>
                    <a:lstStyle/>
                    <a:p>
                      <a:pPr marL="285750" indent="-285750">
                        <a:buFont typeface="Arial" panose="020B0604020202020204" pitchFamily="34" charset="0"/>
                        <a:buChar char="•"/>
                      </a:pPr>
                      <a:r>
                        <a:rPr lang="en-US" dirty="0" err="1"/>
                        <a:t>Orthostasis</a:t>
                      </a:r>
                      <a:endParaRPr lang="en-US" dirty="0"/>
                    </a:p>
                    <a:p>
                      <a:pPr marL="285750" indent="-285750">
                        <a:buFont typeface="Arial" panose="020B0604020202020204" pitchFamily="34" charset="0"/>
                        <a:buChar char="•"/>
                      </a:pPr>
                      <a:r>
                        <a:rPr lang="en-US" dirty="0" err="1"/>
                        <a:t>QTc</a:t>
                      </a:r>
                      <a:r>
                        <a:rPr lang="en-US" dirty="0"/>
                        <a:t> prolongation</a:t>
                      </a:r>
                    </a:p>
                    <a:p>
                      <a:pPr marL="285750" indent="-285750">
                        <a:buFont typeface="Arial" panose="020B0604020202020204" pitchFamily="34" charset="0"/>
                        <a:buChar char="•"/>
                      </a:pPr>
                      <a:r>
                        <a:rPr lang="en-US" dirty="0"/>
                        <a:t>Moderate metabolic effects</a:t>
                      </a:r>
                    </a:p>
                    <a:p>
                      <a:endParaRPr lang="en-US" dirty="0"/>
                    </a:p>
                  </a:txBody>
                  <a:tcPr/>
                </a:tc>
                <a:extLst>
                  <a:ext uri="{0D108BD9-81ED-4DB2-BD59-A6C34878D82A}">
                    <a16:rowId xmlns:a16="http://schemas.microsoft.com/office/drawing/2014/main" val="255117092"/>
                  </a:ext>
                </a:extLst>
              </a:tr>
            </a:tbl>
          </a:graphicData>
        </a:graphic>
      </p:graphicFrame>
    </p:spTree>
    <p:extLst>
      <p:ext uri="{BB962C8B-B14F-4D97-AF65-F5344CB8AC3E}">
        <p14:creationId xmlns:p14="http://schemas.microsoft.com/office/powerpoint/2010/main" val="168754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Lurasidone</a:t>
            </a:r>
            <a:r>
              <a:rPr lang="en-US" dirty="0"/>
              <a:t> (</a:t>
            </a:r>
            <a:r>
              <a:rPr lang="en-US" dirty="0" err="1"/>
              <a:t>Latuda</a:t>
            </a:r>
            <a:r>
              <a:rPr lang="en-US" dirty="0"/>
              <a:t>)</a:t>
            </a:r>
          </a:p>
        </p:txBody>
      </p:sp>
      <p:graphicFrame>
        <p:nvGraphicFramePr>
          <p:cNvPr id="8" name="Content Placeholder 7"/>
          <p:cNvGraphicFramePr>
            <a:graphicFrameLocks noGrp="1"/>
          </p:cNvGraphicFramePr>
          <p:nvPr>
            <p:ph idx="1"/>
            <p:extLst/>
          </p:nvPr>
        </p:nvGraphicFramePr>
        <p:xfrm>
          <a:off x="1981200" y="1774825"/>
          <a:ext cx="8229600" cy="4480560"/>
        </p:xfrm>
        <a:graphic>
          <a:graphicData uri="http://schemas.openxmlformats.org/drawingml/2006/table">
            <a:tbl>
              <a:tblPr firstRow="1" bandRow="1">
                <a:tableStyleId>{616DA210-FB5B-4158-B5E0-FEB733F419BA}</a:tableStyleId>
              </a:tblPr>
              <a:tblGrid>
                <a:gridCol w="2438400">
                  <a:extLst>
                    <a:ext uri="{9D8B030D-6E8A-4147-A177-3AD203B41FA5}">
                      <a16:colId xmlns:a16="http://schemas.microsoft.com/office/drawing/2014/main" val="2467109237"/>
                    </a:ext>
                  </a:extLst>
                </a:gridCol>
                <a:gridCol w="5791200">
                  <a:extLst>
                    <a:ext uri="{9D8B030D-6E8A-4147-A177-3AD203B41FA5}">
                      <a16:colId xmlns:a16="http://schemas.microsoft.com/office/drawing/2014/main" val="1421571667"/>
                    </a:ext>
                  </a:extLst>
                </a:gridCol>
              </a:tblGrid>
              <a:tr h="370840">
                <a:tc>
                  <a:txBody>
                    <a:bodyPr/>
                    <a:lstStyle/>
                    <a:p>
                      <a:r>
                        <a:rPr lang="en-US" dirty="0"/>
                        <a:t>Dose</a:t>
                      </a:r>
                    </a:p>
                    <a:p>
                      <a:endParaRPr lang="en-US" b="1" dirty="0"/>
                    </a:p>
                  </a:txBody>
                  <a:tcPr/>
                </a:tc>
                <a:tc>
                  <a:txBody>
                    <a:bodyPr/>
                    <a:lstStyle/>
                    <a:p>
                      <a:r>
                        <a:rPr lang="en-US" b="0" dirty="0"/>
                        <a:t>Oral: Initial: 40 mg once daily; may increase dose further based on response and tolerability; age-dependent maximum recommended daily dose: for ages &lt;18 years: 80 mg/day; for ages ≥18 years: 160 mg/day.</a:t>
                      </a:r>
                    </a:p>
                  </a:txBody>
                  <a:tcPr/>
                </a:tc>
                <a:extLst>
                  <a:ext uri="{0D108BD9-81ED-4DB2-BD59-A6C34878D82A}">
                    <a16:rowId xmlns:a16="http://schemas.microsoft.com/office/drawing/2014/main" val="3106842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Available formulations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r>
                        <a:rPr lang="en-US" dirty="0"/>
                        <a:t>Tablet</a:t>
                      </a:r>
                    </a:p>
                  </a:txBody>
                  <a:tcPr/>
                </a:tc>
                <a:extLst>
                  <a:ext uri="{0D108BD9-81ED-4DB2-BD59-A6C34878D82A}">
                    <a16:rowId xmlns:a16="http://schemas.microsoft.com/office/drawing/2014/main" val="582608675"/>
                  </a:ext>
                </a:extLst>
              </a:tr>
              <a:tr h="370840">
                <a:tc>
                  <a:txBody>
                    <a:bodyPr/>
                    <a:lstStyle/>
                    <a:p>
                      <a:r>
                        <a:rPr lang="en-US" b="1" dirty="0"/>
                        <a:t>Metabolism </a:t>
                      </a:r>
                    </a:p>
                    <a:p>
                      <a:endParaRPr lang="en-US" b="1" dirty="0"/>
                    </a:p>
                  </a:txBody>
                  <a:tcPr/>
                </a:tc>
                <a:tc>
                  <a:txBody>
                    <a:bodyPr/>
                    <a:lstStyle/>
                    <a:p>
                      <a:r>
                        <a:rPr lang="en-US" dirty="0"/>
                        <a:t>3A4</a:t>
                      </a:r>
                    </a:p>
                  </a:txBody>
                  <a:tcPr/>
                </a:tc>
                <a:extLst>
                  <a:ext uri="{0D108BD9-81ED-4DB2-BD59-A6C34878D82A}">
                    <a16:rowId xmlns:a16="http://schemas.microsoft.com/office/drawing/2014/main" val="1300640575"/>
                  </a:ext>
                </a:extLst>
              </a:tr>
              <a:tr h="370840">
                <a:tc>
                  <a:txBody>
                    <a:bodyPr/>
                    <a:lstStyle/>
                    <a:p>
                      <a:r>
                        <a:rPr lang="en-US" b="1" dirty="0"/>
                        <a:t>Clinical</a:t>
                      </a:r>
                      <a:r>
                        <a:rPr lang="en-US" b="1" baseline="0" dirty="0"/>
                        <a:t> Pearls</a:t>
                      </a:r>
                      <a:endParaRPr lang="en-US" b="1" dirty="0"/>
                    </a:p>
                  </a:txBody>
                  <a:tcPr/>
                </a:tc>
                <a:tc>
                  <a:txBody>
                    <a:bodyPr/>
                    <a:lstStyle/>
                    <a:p>
                      <a:pPr marL="285750" lvl="0" indent="-285750">
                        <a:buFont typeface="Arial" panose="020B0604020202020204" pitchFamily="34" charset="0"/>
                        <a:buChar char="•"/>
                      </a:pPr>
                      <a:r>
                        <a:rPr lang="en-US" b="1" dirty="0">
                          <a:solidFill>
                            <a:srgbClr val="7030A0"/>
                          </a:solidFill>
                        </a:rPr>
                        <a:t>Neutral effects </a:t>
                      </a:r>
                      <a:r>
                        <a:rPr lang="en-US" dirty="0"/>
                        <a:t>on glucose, lipids, cardiac conduction</a:t>
                      </a:r>
                    </a:p>
                    <a:p>
                      <a:pPr marL="285750" lvl="0" indent="-285750">
                        <a:buFont typeface="Arial" panose="020B0604020202020204" pitchFamily="34" charset="0"/>
                        <a:buChar char="•"/>
                      </a:pPr>
                      <a:r>
                        <a:rPr lang="en-US" dirty="0"/>
                        <a:t>Dose-dependent akathisia, somnolence, nausea, </a:t>
                      </a:r>
                      <a:r>
                        <a:rPr lang="en-US" dirty="0" err="1"/>
                        <a:t>parkinson</a:t>
                      </a:r>
                      <a:r>
                        <a:rPr lang="en-US" dirty="0"/>
                        <a:t>, and agitation</a:t>
                      </a:r>
                    </a:p>
                    <a:p>
                      <a:pPr marL="285750" lvl="0" indent="-285750">
                        <a:buFont typeface="Arial" panose="020B0604020202020204" pitchFamily="34" charset="0"/>
                        <a:buChar char="•"/>
                      </a:pPr>
                      <a:r>
                        <a:rPr lang="en-US" dirty="0"/>
                        <a:t>Take with food (at least 350 calories)</a:t>
                      </a:r>
                    </a:p>
                    <a:p>
                      <a:pPr marL="285750" lvl="0" indent="-285750">
                        <a:buFont typeface="Arial" panose="020B0604020202020204" pitchFamily="34" charset="0"/>
                        <a:buChar char="•"/>
                      </a:pPr>
                      <a:r>
                        <a:rPr lang="en-US" dirty="0"/>
                        <a:t>Black Box Warning for suicidal thoughts and behavior in pediatrics and young adults</a:t>
                      </a:r>
                    </a:p>
                    <a:p>
                      <a:endParaRPr lang="en-US" dirty="0"/>
                    </a:p>
                  </a:txBody>
                  <a:tcPr/>
                </a:tc>
                <a:extLst>
                  <a:ext uri="{0D108BD9-81ED-4DB2-BD59-A6C34878D82A}">
                    <a16:rowId xmlns:a16="http://schemas.microsoft.com/office/drawing/2014/main" val="1917248900"/>
                  </a:ext>
                </a:extLst>
              </a:tr>
            </a:tbl>
          </a:graphicData>
        </a:graphic>
      </p:graphicFrame>
    </p:spTree>
    <p:extLst>
      <p:ext uri="{BB962C8B-B14F-4D97-AF65-F5344CB8AC3E}">
        <p14:creationId xmlns:p14="http://schemas.microsoft.com/office/powerpoint/2010/main" val="328352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970828"/>
            <a:ext cx="9144000" cy="2387600"/>
          </a:xfrm>
        </p:spPr>
        <p:txBody>
          <a:bodyPr>
            <a:normAutofit fontScale="90000"/>
          </a:bodyPr>
          <a:lstStyle/>
          <a:p>
            <a:r>
              <a:rPr lang="en-US" dirty="0">
                <a:solidFill>
                  <a:schemeClr val="tx1"/>
                </a:solidFill>
              </a:rPr>
              <a:t>Typical (traditional, conventional, or first generation) Antipsychotics</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7256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Typical Antipsychotics</a:t>
            </a:r>
          </a:p>
        </p:txBody>
      </p:sp>
      <p:sp>
        <p:nvSpPr>
          <p:cNvPr id="3" name="Content Placeholder 2"/>
          <p:cNvSpPr>
            <a:spLocks noGrp="1"/>
          </p:cNvSpPr>
          <p:nvPr>
            <p:ph sz="half" idx="1"/>
          </p:nvPr>
        </p:nvSpPr>
        <p:spPr>
          <a:xfrm>
            <a:off x="630841" y="1404341"/>
            <a:ext cx="6740269" cy="4515013"/>
          </a:xfrm>
        </p:spPr>
        <p:txBody>
          <a:bodyPr>
            <a:normAutofit fontScale="92500" lnSpcReduction="20000"/>
          </a:bodyPr>
          <a:lstStyle/>
          <a:p>
            <a:r>
              <a:rPr lang="en-US" sz="3000" dirty="0" err="1"/>
              <a:t>Phenothiazines</a:t>
            </a:r>
            <a:endParaRPr lang="en-US" sz="3000" dirty="0"/>
          </a:p>
          <a:p>
            <a:pPr lvl="1"/>
            <a:r>
              <a:rPr lang="en-US" sz="3000" b="1" dirty="0"/>
              <a:t>Chlorpromazine (</a:t>
            </a:r>
            <a:r>
              <a:rPr lang="en-US" sz="3000" b="1" dirty="0" err="1"/>
              <a:t>Thorazine</a:t>
            </a:r>
            <a:r>
              <a:rPr lang="en-US" sz="3000" b="1" dirty="0"/>
              <a:t>)</a:t>
            </a:r>
          </a:p>
          <a:p>
            <a:pPr lvl="1"/>
            <a:r>
              <a:rPr lang="en-US" sz="3000" b="1" dirty="0" err="1"/>
              <a:t>Fluphenazine</a:t>
            </a:r>
            <a:r>
              <a:rPr lang="en-US" sz="3000" b="1" dirty="0"/>
              <a:t> (</a:t>
            </a:r>
            <a:r>
              <a:rPr lang="en-US" sz="3000" b="1" dirty="0" err="1"/>
              <a:t>Prolixin</a:t>
            </a:r>
            <a:r>
              <a:rPr lang="en-US" sz="3000" b="1" dirty="0"/>
              <a:t>)</a:t>
            </a:r>
          </a:p>
          <a:p>
            <a:pPr lvl="1"/>
            <a:r>
              <a:rPr lang="en-US" sz="3000" dirty="0" err="1"/>
              <a:t>Thioridazine</a:t>
            </a:r>
            <a:r>
              <a:rPr lang="en-US" sz="3000" dirty="0"/>
              <a:t> (</a:t>
            </a:r>
            <a:r>
              <a:rPr lang="en-US" sz="3000" dirty="0" err="1"/>
              <a:t>Mellaril</a:t>
            </a:r>
            <a:r>
              <a:rPr lang="en-US" sz="3000" dirty="0"/>
              <a:t>)</a:t>
            </a:r>
          </a:p>
          <a:p>
            <a:pPr lvl="1"/>
            <a:r>
              <a:rPr lang="en-US" sz="3000" dirty="0" err="1"/>
              <a:t>Mesoridazine</a:t>
            </a:r>
            <a:r>
              <a:rPr lang="en-US" sz="3000" dirty="0"/>
              <a:t> (</a:t>
            </a:r>
            <a:r>
              <a:rPr lang="en-US" sz="3000" dirty="0" err="1"/>
              <a:t>Serentil</a:t>
            </a:r>
            <a:r>
              <a:rPr lang="en-US" sz="3000" dirty="0"/>
              <a:t>)</a:t>
            </a:r>
          </a:p>
          <a:p>
            <a:pPr lvl="1"/>
            <a:r>
              <a:rPr lang="en-US" sz="3000" b="1" dirty="0" err="1"/>
              <a:t>Perphenazine</a:t>
            </a:r>
            <a:r>
              <a:rPr lang="en-US" sz="3000" b="1" dirty="0"/>
              <a:t> (</a:t>
            </a:r>
            <a:r>
              <a:rPr lang="en-US" sz="3000" b="1" dirty="0" err="1"/>
              <a:t>Trilafon</a:t>
            </a:r>
            <a:r>
              <a:rPr lang="en-US" sz="3000" b="1" dirty="0"/>
              <a:t>)</a:t>
            </a:r>
          </a:p>
          <a:p>
            <a:pPr lvl="1"/>
            <a:r>
              <a:rPr lang="en-US" sz="3000" dirty="0" err="1"/>
              <a:t>Trifluoperazine</a:t>
            </a:r>
            <a:r>
              <a:rPr lang="en-US" sz="3000" dirty="0"/>
              <a:t> (</a:t>
            </a:r>
            <a:r>
              <a:rPr lang="en-US" sz="3000" dirty="0" err="1"/>
              <a:t>Stelazine</a:t>
            </a:r>
            <a:r>
              <a:rPr lang="en-US" sz="3000" dirty="0"/>
              <a:t>)</a:t>
            </a:r>
          </a:p>
          <a:p>
            <a:pPr lvl="1"/>
            <a:endParaRPr lang="en-US" sz="3000" dirty="0"/>
          </a:p>
          <a:p>
            <a:r>
              <a:rPr lang="en-US" sz="3000" dirty="0" err="1"/>
              <a:t>Dibenzepines</a:t>
            </a:r>
            <a:r>
              <a:rPr lang="en-US" sz="3000" dirty="0"/>
              <a:t> </a:t>
            </a:r>
          </a:p>
          <a:p>
            <a:pPr lvl="1"/>
            <a:r>
              <a:rPr lang="en-US" sz="3000" b="1" dirty="0" err="1"/>
              <a:t>Loxapine</a:t>
            </a:r>
            <a:r>
              <a:rPr lang="en-US" sz="3000" b="1" dirty="0"/>
              <a:t> (</a:t>
            </a:r>
            <a:r>
              <a:rPr lang="en-US" sz="3000" b="1" dirty="0" err="1"/>
              <a:t>Loxitane</a:t>
            </a:r>
            <a:r>
              <a:rPr lang="en-US" sz="3000" b="1" dirty="0"/>
              <a:t>)</a:t>
            </a:r>
            <a:r>
              <a:rPr lang="en-US" b="1" dirty="0"/>
              <a:t>	</a:t>
            </a:r>
          </a:p>
        </p:txBody>
      </p:sp>
      <p:sp>
        <p:nvSpPr>
          <p:cNvPr id="6" name="Content Placeholder 2">
            <a:extLst>
              <a:ext uri="{FF2B5EF4-FFF2-40B4-BE49-F238E27FC236}">
                <a16:creationId xmlns:a16="http://schemas.microsoft.com/office/drawing/2014/main" id="{4C05081B-6B64-4A3B-8747-8C1BDCC0B86D}"/>
              </a:ext>
            </a:extLst>
          </p:cNvPr>
          <p:cNvSpPr txBox="1">
            <a:spLocks/>
          </p:cNvSpPr>
          <p:nvPr/>
        </p:nvSpPr>
        <p:spPr>
          <a:xfrm>
            <a:off x="6096000" y="1606661"/>
            <a:ext cx="6740269" cy="4515013"/>
          </a:xfrm>
          <a:prstGeom prst="rect">
            <a:avLst/>
          </a:prstGeom>
        </p:spPr>
        <p:txBody>
          <a:bodyPr vert="horz" lIns="91440" tIns="45720" rIns="91440" bIns="4572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sz="3000" dirty="0"/>
              <a:t>Butyrophenones</a:t>
            </a:r>
          </a:p>
          <a:p>
            <a:pPr lvl="1"/>
            <a:r>
              <a:rPr lang="en-US" sz="2800" dirty="0"/>
              <a:t>Haloperidol (Haldol)</a:t>
            </a:r>
          </a:p>
          <a:p>
            <a:pPr lvl="1"/>
            <a:endParaRPr lang="en-US" sz="2800" dirty="0"/>
          </a:p>
          <a:p>
            <a:r>
              <a:rPr lang="en-US" sz="3000" dirty="0" err="1"/>
              <a:t>Diphenylbutylpiperadine</a:t>
            </a:r>
            <a:endParaRPr lang="en-US" sz="3000" dirty="0"/>
          </a:p>
          <a:p>
            <a:pPr lvl="1"/>
            <a:r>
              <a:rPr lang="en-US" sz="2800" dirty="0"/>
              <a:t>Pimozide (</a:t>
            </a:r>
            <a:r>
              <a:rPr lang="en-US" sz="2800" dirty="0" err="1"/>
              <a:t>Orap</a:t>
            </a:r>
            <a:r>
              <a:rPr lang="en-US" sz="2800" dirty="0"/>
              <a:t>)</a:t>
            </a:r>
          </a:p>
          <a:p>
            <a:pPr lvl="1"/>
            <a:endParaRPr lang="en-US" sz="2800" dirty="0"/>
          </a:p>
          <a:p>
            <a:r>
              <a:rPr lang="en-US" sz="3000" dirty="0"/>
              <a:t>Thioxanthene</a:t>
            </a:r>
          </a:p>
          <a:p>
            <a:pPr lvl="1"/>
            <a:r>
              <a:rPr lang="en-US" sz="2800" dirty="0" err="1"/>
              <a:t>Thiothizene</a:t>
            </a:r>
            <a:r>
              <a:rPr lang="en-US" sz="2800" dirty="0"/>
              <a:t> (</a:t>
            </a:r>
            <a:r>
              <a:rPr lang="en-US" sz="2800" dirty="0" err="1"/>
              <a:t>Navane</a:t>
            </a:r>
            <a:r>
              <a:rPr lang="en-US" sz="2800" dirty="0"/>
              <a:t>)</a:t>
            </a:r>
          </a:p>
          <a:p>
            <a:pPr lvl="1"/>
            <a:endParaRPr lang="en-US" sz="2800" dirty="0"/>
          </a:p>
          <a:p>
            <a:r>
              <a:rPr lang="en-US" sz="3000" dirty="0"/>
              <a:t>Indolones</a:t>
            </a:r>
          </a:p>
          <a:p>
            <a:pPr lvl="1"/>
            <a:r>
              <a:rPr lang="en-US" sz="2800" dirty="0"/>
              <a:t>Molindone (</a:t>
            </a:r>
            <a:r>
              <a:rPr lang="en-US" sz="2800" dirty="0" err="1"/>
              <a:t>Moban</a:t>
            </a:r>
            <a:r>
              <a:rPr lang="en-US" sz="2800" dirty="0"/>
              <a:t>)</a:t>
            </a:r>
          </a:p>
        </p:txBody>
      </p:sp>
    </p:spTree>
    <p:extLst>
      <p:ext uri="{BB962C8B-B14F-4D97-AF65-F5344CB8AC3E}">
        <p14:creationId xmlns:p14="http://schemas.microsoft.com/office/powerpoint/2010/main" val="2118692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82675" y="1434086"/>
            <a:ext cx="7449958" cy="456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64774" y="6112276"/>
            <a:ext cx="7300396" cy="369332"/>
          </a:xfrm>
          <a:prstGeom prst="rect">
            <a:avLst/>
          </a:prstGeom>
          <a:noFill/>
        </p:spPr>
        <p:txBody>
          <a:bodyPr wrap="none" rtlCol="0">
            <a:spAutoFit/>
          </a:bodyPr>
          <a:lstStyle/>
          <a:p>
            <a:r>
              <a:rPr lang="el-GR" dirty="0"/>
              <a:t>α</a:t>
            </a:r>
            <a:r>
              <a:rPr lang="en-US" dirty="0"/>
              <a:t>1 = alpha-1 receptor; H1histaminic receptor; and M1 = muscarinic receptor</a:t>
            </a:r>
          </a:p>
        </p:txBody>
      </p:sp>
    </p:spTree>
    <p:extLst>
      <p:ext uri="{BB962C8B-B14F-4D97-AF65-F5344CB8AC3E}">
        <p14:creationId xmlns:p14="http://schemas.microsoft.com/office/powerpoint/2010/main" val="241154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 Equivalencies</a:t>
            </a:r>
          </a:p>
        </p:txBody>
      </p:sp>
      <p:graphicFrame>
        <p:nvGraphicFramePr>
          <p:cNvPr id="6" name="Content Placeholder 5"/>
          <p:cNvGraphicFramePr>
            <a:graphicFrameLocks noGrp="1"/>
          </p:cNvGraphicFramePr>
          <p:nvPr>
            <p:ph idx="1"/>
            <p:extLst/>
          </p:nvPr>
        </p:nvGraphicFramePr>
        <p:xfrm>
          <a:off x="1981200" y="1774825"/>
          <a:ext cx="8229600" cy="397764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en-US" dirty="0"/>
                        <a:t>Generic Name</a:t>
                      </a:r>
                    </a:p>
                  </a:txBody>
                  <a:tcPr/>
                </a:tc>
                <a:tc>
                  <a:txBody>
                    <a:bodyPr/>
                    <a:lstStyle/>
                    <a:p>
                      <a:pPr algn="ctr"/>
                      <a:r>
                        <a:rPr lang="en-US" dirty="0"/>
                        <a:t>Equivalent</a:t>
                      </a:r>
                      <a:r>
                        <a:rPr lang="en-US" baseline="0" dirty="0"/>
                        <a:t> Doses (mg)</a:t>
                      </a:r>
                      <a:endParaRPr lang="en-US" dirty="0"/>
                    </a:p>
                  </a:txBody>
                  <a:tcPr/>
                </a:tc>
                <a:tc>
                  <a:txBody>
                    <a:bodyPr/>
                    <a:lstStyle/>
                    <a:p>
                      <a:pPr algn="ctr"/>
                      <a:r>
                        <a:rPr lang="en-US" dirty="0"/>
                        <a:t>Usual Dose Range (mg/d)</a:t>
                      </a:r>
                    </a:p>
                  </a:txBody>
                  <a:tcPr/>
                </a:tc>
                <a:tc>
                  <a:txBody>
                    <a:bodyPr/>
                    <a:lstStyle/>
                    <a:p>
                      <a:pPr algn="ctr"/>
                      <a:r>
                        <a:rPr lang="en-US" dirty="0"/>
                        <a:t>Maximum Dose (mg/d)</a:t>
                      </a:r>
                    </a:p>
                  </a:txBody>
                  <a:tcPr/>
                </a:tc>
                <a:extLst>
                  <a:ext uri="{0D108BD9-81ED-4DB2-BD59-A6C34878D82A}">
                    <a16:rowId xmlns:a16="http://schemas.microsoft.com/office/drawing/2014/main" val="10000"/>
                  </a:ext>
                </a:extLst>
              </a:tr>
              <a:tr h="370840">
                <a:tc>
                  <a:txBody>
                    <a:bodyPr/>
                    <a:lstStyle/>
                    <a:p>
                      <a:pPr algn="ctr"/>
                      <a:r>
                        <a:rPr lang="en-US" dirty="0"/>
                        <a:t>Chlorpromazine</a:t>
                      </a:r>
                    </a:p>
                  </a:txBody>
                  <a:tcPr/>
                </a:tc>
                <a:tc>
                  <a:txBody>
                    <a:bodyPr/>
                    <a:lstStyle/>
                    <a:p>
                      <a:pPr algn="ctr"/>
                      <a:r>
                        <a:rPr lang="en-US" dirty="0"/>
                        <a:t>100</a:t>
                      </a:r>
                    </a:p>
                  </a:txBody>
                  <a:tcPr/>
                </a:tc>
                <a:tc>
                  <a:txBody>
                    <a:bodyPr/>
                    <a:lstStyle/>
                    <a:p>
                      <a:pPr algn="ctr"/>
                      <a:r>
                        <a:rPr lang="en-US" dirty="0"/>
                        <a:t>100 - 800</a:t>
                      </a:r>
                    </a:p>
                  </a:txBody>
                  <a:tcPr/>
                </a:tc>
                <a:tc>
                  <a:txBody>
                    <a:bodyPr/>
                    <a:lstStyle/>
                    <a:p>
                      <a:pPr algn="ctr"/>
                      <a:r>
                        <a:rPr lang="en-US" dirty="0"/>
                        <a:t>2,000</a:t>
                      </a:r>
                    </a:p>
                  </a:txBody>
                  <a:tcPr/>
                </a:tc>
                <a:extLst>
                  <a:ext uri="{0D108BD9-81ED-4DB2-BD59-A6C34878D82A}">
                    <a16:rowId xmlns:a16="http://schemas.microsoft.com/office/drawing/2014/main" val="10001"/>
                  </a:ext>
                </a:extLst>
              </a:tr>
              <a:tr h="370840">
                <a:tc>
                  <a:txBody>
                    <a:bodyPr/>
                    <a:lstStyle/>
                    <a:p>
                      <a:pPr algn="ctr"/>
                      <a:r>
                        <a:rPr lang="en-US" dirty="0" err="1"/>
                        <a:t>Fluphenazine</a:t>
                      </a:r>
                      <a:endParaRPr lang="en-US" dirty="0"/>
                    </a:p>
                  </a:txBody>
                  <a:tcPr/>
                </a:tc>
                <a:tc>
                  <a:txBody>
                    <a:bodyPr/>
                    <a:lstStyle/>
                    <a:p>
                      <a:pPr algn="ctr"/>
                      <a:r>
                        <a:rPr lang="en-US" dirty="0"/>
                        <a:t>2</a:t>
                      </a:r>
                    </a:p>
                  </a:txBody>
                  <a:tcPr/>
                </a:tc>
                <a:tc>
                  <a:txBody>
                    <a:bodyPr/>
                    <a:lstStyle/>
                    <a:p>
                      <a:pPr algn="ctr"/>
                      <a:r>
                        <a:rPr lang="en-US" dirty="0"/>
                        <a:t>2 - 20</a:t>
                      </a:r>
                    </a:p>
                  </a:txBody>
                  <a:tcPr/>
                </a:tc>
                <a:tc>
                  <a:txBody>
                    <a:bodyPr/>
                    <a:lstStyle/>
                    <a:p>
                      <a:pPr algn="ctr"/>
                      <a:r>
                        <a:rPr lang="en-US" dirty="0"/>
                        <a:t>40</a:t>
                      </a:r>
                    </a:p>
                  </a:txBody>
                  <a:tcPr/>
                </a:tc>
                <a:extLst>
                  <a:ext uri="{0D108BD9-81ED-4DB2-BD59-A6C34878D82A}">
                    <a16:rowId xmlns:a16="http://schemas.microsoft.com/office/drawing/2014/main" val="10002"/>
                  </a:ext>
                </a:extLst>
              </a:tr>
              <a:tr h="370840">
                <a:tc>
                  <a:txBody>
                    <a:bodyPr/>
                    <a:lstStyle/>
                    <a:p>
                      <a:pPr algn="ctr"/>
                      <a:r>
                        <a:rPr lang="en-US" dirty="0"/>
                        <a:t>Haloperidol</a:t>
                      </a:r>
                    </a:p>
                  </a:txBody>
                  <a:tcPr/>
                </a:tc>
                <a:tc>
                  <a:txBody>
                    <a:bodyPr/>
                    <a:lstStyle/>
                    <a:p>
                      <a:pPr algn="ctr"/>
                      <a:r>
                        <a:rPr lang="en-US" dirty="0"/>
                        <a:t>2</a:t>
                      </a:r>
                    </a:p>
                  </a:txBody>
                  <a:tcPr/>
                </a:tc>
                <a:tc>
                  <a:txBody>
                    <a:bodyPr/>
                    <a:lstStyle/>
                    <a:p>
                      <a:pPr algn="ctr"/>
                      <a:r>
                        <a:rPr lang="en-US" dirty="0"/>
                        <a:t>2 -</a:t>
                      </a:r>
                      <a:r>
                        <a:rPr lang="en-US" baseline="0" dirty="0"/>
                        <a:t> 20</a:t>
                      </a:r>
                      <a:endParaRPr lang="en-US" dirty="0"/>
                    </a:p>
                  </a:txBody>
                  <a:tcPr/>
                </a:tc>
                <a:tc>
                  <a:txBody>
                    <a:bodyPr/>
                    <a:lstStyle/>
                    <a:p>
                      <a:pPr algn="ctr"/>
                      <a:r>
                        <a:rPr lang="en-US" dirty="0"/>
                        <a:t>100</a:t>
                      </a:r>
                    </a:p>
                  </a:txBody>
                  <a:tcPr/>
                </a:tc>
                <a:extLst>
                  <a:ext uri="{0D108BD9-81ED-4DB2-BD59-A6C34878D82A}">
                    <a16:rowId xmlns:a16="http://schemas.microsoft.com/office/drawing/2014/main" val="10003"/>
                  </a:ext>
                </a:extLst>
              </a:tr>
              <a:tr h="370840">
                <a:tc>
                  <a:txBody>
                    <a:bodyPr/>
                    <a:lstStyle/>
                    <a:p>
                      <a:pPr algn="ctr"/>
                      <a:r>
                        <a:rPr lang="en-US" dirty="0" err="1"/>
                        <a:t>Loxapine</a:t>
                      </a:r>
                      <a:endParaRPr lang="en-US" dirty="0"/>
                    </a:p>
                  </a:txBody>
                  <a:tcPr/>
                </a:tc>
                <a:tc>
                  <a:txBody>
                    <a:bodyPr/>
                    <a:lstStyle/>
                    <a:p>
                      <a:pPr algn="ctr"/>
                      <a:r>
                        <a:rPr lang="en-US" dirty="0"/>
                        <a:t>10</a:t>
                      </a:r>
                    </a:p>
                  </a:txBody>
                  <a:tcPr/>
                </a:tc>
                <a:tc>
                  <a:txBody>
                    <a:bodyPr/>
                    <a:lstStyle/>
                    <a:p>
                      <a:pPr algn="ctr"/>
                      <a:r>
                        <a:rPr lang="en-US" dirty="0"/>
                        <a:t>10 - 80</a:t>
                      </a:r>
                    </a:p>
                  </a:txBody>
                  <a:tcPr/>
                </a:tc>
                <a:tc>
                  <a:txBody>
                    <a:bodyPr/>
                    <a:lstStyle/>
                    <a:p>
                      <a:pPr algn="ctr"/>
                      <a:r>
                        <a:rPr lang="en-US" dirty="0"/>
                        <a:t>250</a:t>
                      </a:r>
                    </a:p>
                  </a:txBody>
                  <a:tcPr/>
                </a:tc>
                <a:extLst>
                  <a:ext uri="{0D108BD9-81ED-4DB2-BD59-A6C34878D82A}">
                    <a16:rowId xmlns:a16="http://schemas.microsoft.com/office/drawing/2014/main" val="10004"/>
                  </a:ext>
                </a:extLst>
              </a:tr>
              <a:tr h="370840">
                <a:tc>
                  <a:txBody>
                    <a:bodyPr/>
                    <a:lstStyle/>
                    <a:p>
                      <a:pPr algn="ctr"/>
                      <a:r>
                        <a:rPr lang="en-US" dirty="0" err="1"/>
                        <a:t>Molindone</a:t>
                      </a:r>
                      <a:endParaRPr lang="en-US" dirty="0"/>
                    </a:p>
                  </a:txBody>
                  <a:tcPr/>
                </a:tc>
                <a:tc>
                  <a:txBody>
                    <a:bodyPr/>
                    <a:lstStyle/>
                    <a:p>
                      <a:pPr algn="ctr"/>
                      <a:r>
                        <a:rPr lang="en-US" dirty="0"/>
                        <a:t>10</a:t>
                      </a:r>
                    </a:p>
                  </a:txBody>
                  <a:tcPr/>
                </a:tc>
                <a:tc>
                  <a:txBody>
                    <a:bodyPr/>
                    <a:lstStyle/>
                    <a:p>
                      <a:pPr algn="ctr"/>
                      <a:r>
                        <a:rPr lang="en-US" dirty="0"/>
                        <a:t>10 - 100</a:t>
                      </a:r>
                    </a:p>
                  </a:txBody>
                  <a:tcPr/>
                </a:tc>
                <a:tc>
                  <a:txBody>
                    <a:bodyPr/>
                    <a:lstStyle/>
                    <a:p>
                      <a:pPr algn="ctr"/>
                      <a:r>
                        <a:rPr lang="en-US" dirty="0"/>
                        <a:t>225</a:t>
                      </a:r>
                    </a:p>
                  </a:txBody>
                  <a:tcPr/>
                </a:tc>
                <a:extLst>
                  <a:ext uri="{0D108BD9-81ED-4DB2-BD59-A6C34878D82A}">
                    <a16:rowId xmlns:a16="http://schemas.microsoft.com/office/drawing/2014/main" val="10005"/>
                  </a:ext>
                </a:extLst>
              </a:tr>
              <a:tr h="370840">
                <a:tc>
                  <a:txBody>
                    <a:bodyPr/>
                    <a:lstStyle/>
                    <a:p>
                      <a:pPr algn="ctr"/>
                      <a:r>
                        <a:rPr lang="en-US" dirty="0" err="1"/>
                        <a:t>Perphenazine</a:t>
                      </a:r>
                      <a:endParaRPr lang="en-US" dirty="0"/>
                    </a:p>
                  </a:txBody>
                  <a:tcPr/>
                </a:tc>
                <a:tc>
                  <a:txBody>
                    <a:bodyPr/>
                    <a:lstStyle/>
                    <a:p>
                      <a:pPr algn="ctr"/>
                      <a:r>
                        <a:rPr lang="en-US" dirty="0"/>
                        <a:t>10</a:t>
                      </a:r>
                    </a:p>
                  </a:txBody>
                  <a:tcPr/>
                </a:tc>
                <a:tc>
                  <a:txBody>
                    <a:bodyPr/>
                    <a:lstStyle/>
                    <a:p>
                      <a:pPr algn="ctr"/>
                      <a:r>
                        <a:rPr lang="en-US" dirty="0"/>
                        <a:t>10 - 64</a:t>
                      </a:r>
                    </a:p>
                  </a:txBody>
                  <a:tcPr/>
                </a:tc>
                <a:tc>
                  <a:txBody>
                    <a:bodyPr/>
                    <a:lstStyle/>
                    <a:p>
                      <a:pPr algn="ctr"/>
                      <a:r>
                        <a:rPr lang="en-US" dirty="0"/>
                        <a:t>64</a:t>
                      </a:r>
                    </a:p>
                  </a:txBody>
                  <a:tcPr/>
                </a:tc>
                <a:extLst>
                  <a:ext uri="{0D108BD9-81ED-4DB2-BD59-A6C34878D82A}">
                    <a16:rowId xmlns:a16="http://schemas.microsoft.com/office/drawing/2014/main" val="10006"/>
                  </a:ext>
                </a:extLst>
              </a:tr>
              <a:tr h="370840">
                <a:tc>
                  <a:txBody>
                    <a:bodyPr/>
                    <a:lstStyle/>
                    <a:p>
                      <a:pPr algn="ctr"/>
                      <a:r>
                        <a:rPr lang="en-US" dirty="0" err="1"/>
                        <a:t>Thioridazine</a:t>
                      </a:r>
                      <a:endParaRPr lang="en-US" dirty="0"/>
                    </a:p>
                  </a:txBody>
                  <a:tcPr/>
                </a:tc>
                <a:tc>
                  <a:txBody>
                    <a:bodyPr/>
                    <a:lstStyle/>
                    <a:p>
                      <a:pPr algn="ctr"/>
                      <a:r>
                        <a:rPr lang="en-US" dirty="0"/>
                        <a:t>100</a:t>
                      </a:r>
                    </a:p>
                  </a:txBody>
                  <a:tcPr/>
                </a:tc>
                <a:tc>
                  <a:txBody>
                    <a:bodyPr/>
                    <a:lstStyle/>
                    <a:p>
                      <a:pPr algn="ctr"/>
                      <a:r>
                        <a:rPr lang="en-US" dirty="0"/>
                        <a:t>100 - 800</a:t>
                      </a:r>
                    </a:p>
                  </a:txBody>
                  <a:tcPr/>
                </a:tc>
                <a:tc>
                  <a:txBody>
                    <a:bodyPr/>
                    <a:lstStyle/>
                    <a:p>
                      <a:pPr algn="ctr"/>
                      <a:r>
                        <a:rPr lang="en-US" dirty="0"/>
                        <a:t>800</a:t>
                      </a:r>
                    </a:p>
                  </a:txBody>
                  <a:tcPr/>
                </a:tc>
                <a:extLst>
                  <a:ext uri="{0D108BD9-81ED-4DB2-BD59-A6C34878D82A}">
                    <a16:rowId xmlns:a16="http://schemas.microsoft.com/office/drawing/2014/main" val="10007"/>
                  </a:ext>
                </a:extLst>
              </a:tr>
              <a:tr h="370840">
                <a:tc>
                  <a:txBody>
                    <a:bodyPr/>
                    <a:lstStyle/>
                    <a:p>
                      <a:pPr algn="ctr"/>
                      <a:r>
                        <a:rPr lang="en-US" dirty="0" err="1"/>
                        <a:t>Thiothixene</a:t>
                      </a:r>
                      <a:endParaRPr lang="en-US" dirty="0"/>
                    </a:p>
                  </a:txBody>
                  <a:tcPr/>
                </a:tc>
                <a:tc>
                  <a:txBody>
                    <a:bodyPr/>
                    <a:lstStyle/>
                    <a:p>
                      <a:pPr algn="ctr"/>
                      <a:r>
                        <a:rPr lang="en-US" dirty="0"/>
                        <a:t>4</a:t>
                      </a:r>
                    </a:p>
                  </a:txBody>
                  <a:tcPr/>
                </a:tc>
                <a:tc>
                  <a:txBody>
                    <a:bodyPr/>
                    <a:lstStyle/>
                    <a:p>
                      <a:pPr algn="ctr"/>
                      <a:r>
                        <a:rPr lang="en-US" dirty="0"/>
                        <a:t>4 - 40</a:t>
                      </a:r>
                    </a:p>
                  </a:txBody>
                  <a:tcPr/>
                </a:tc>
                <a:tc>
                  <a:txBody>
                    <a:bodyPr/>
                    <a:lstStyle/>
                    <a:p>
                      <a:pPr algn="ctr"/>
                      <a:r>
                        <a:rPr lang="en-US" dirty="0"/>
                        <a:t>60</a:t>
                      </a:r>
                    </a:p>
                  </a:txBody>
                  <a:tcPr/>
                </a:tc>
                <a:extLst>
                  <a:ext uri="{0D108BD9-81ED-4DB2-BD59-A6C34878D82A}">
                    <a16:rowId xmlns:a16="http://schemas.microsoft.com/office/drawing/2014/main" val="10008"/>
                  </a:ext>
                </a:extLst>
              </a:tr>
              <a:tr h="370840">
                <a:tc>
                  <a:txBody>
                    <a:bodyPr/>
                    <a:lstStyle/>
                    <a:p>
                      <a:pPr algn="ctr"/>
                      <a:r>
                        <a:rPr lang="en-US" dirty="0" err="1"/>
                        <a:t>Trifluoperazine</a:t>
                      </a:r>
                      <a:endParaRPr lang="en-US" dirty="0"/>
                    </a:p>
                  </a:txBody>
                  <a:tcPr/>
                </a:tc>
                <a:tc>
                  <a:txBody>
                    <a:bodyPr/>
                    <a:lstStyle/>
                    <a:p>
                      <a:pPr algn="ctr"/>
                      <a:r>
                        <a:rPr lang="en-US" dirty="0"/>
                        <a:t>5</a:t>
                      </a:r>
                    </a:p>
                  </a:txBody>
                  <a:tcPr/>
                </a:tc>
                <a:tc>
                  <a:txBody>
                    <a:bodyPr/>
                    <a:lstStyle/>
                    <a:p>
                      <a:pPr algn="ctr"/>
                      <a:r>
                        <a:rPr lang="en-US" dirty="0"/>
                        <a:t>5 - 40</a:t>
                      </a:r>
                    </a:p>
                  </a:txBody>
                  <a:tcPr/>
                </a:tc>
                <a:tc>
                  <a:txBody>
                    <a:bodyPr/>
                    <a:lstStyle/>
                    <a:p>
                      <a:pPr algn="ctr"/>
                      <a:r>
                        <a:rPr lang="en-US" dirty="0"/>
                        <a:t>80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1269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Antipsychotics</a:t>
            </a:r>
          </a:p>
        </p:txBody>
      </p:sp>
      <p:sp>
        <p:nvSpPr>
          <p:cNvPr id="3" name="Content Placeholder 2"/>
          <p:cNvSpPr>
            <a:spLocks noGrp="1"/>
          </p:cNvSpPr>
          <p:nvPr>
            <p:ph idx="1"/>
          </p:nvPr>
        </p:nvSpPr>
        <p:spPr>
          <a:xfrm>
            <a:off x="345716" y="1679350"/>
            <a:ext cx="11500567" cy="3869595"/>
          </a:xfrm>
        </p:spPr>
        <p:txBody>
          <a:bodyPr>
            <a:normAutofit fontScale="85000" lnSpcReduction="10000"/>
          </a:bodyPr>
          <a:lstStyle/>
          <a:p>
            <a:r>
              <a:rPr lang="en-US" sz="2800" dirty="0"/>
              <a:t>High-potency (</a:t>
            </a:r>
            <a:r>
              <a:rPr lang="en-US" sz="2800" b="1" dirty="0">
                <a:solidFill>
                  <a:srgbClr val="7030A0"/>
                </a:solidFill>
              </a:rPr>
              <a:t>haloperidol</a:t>
            </a:r>
            <a:r>
              <a:rPr lang="en-US" sz="2800" dirty="0"/>
              <a:t>,</a:t>
            </a:r>
            <a:r>
              <a:rPr lang="en-US" sz="2800" dirty="0">
                <a:solidFill>
                  <a:srgbClr val="00B050"/>
                </a:solidFill>
              </a:rPr>
              <a:t> </a:t>
            </a:r>
            <a:r>
              <a:rPr lang="en-US" sz="2800" dirty="0" err="1"/>
              <a:t>fluphenazine</a:t>
            </a:r>
            <a:r>
              <a:rPr lang="en-US" sz="2800" dirty="0"/>
              <a:t>)</a:t>
            </a:r>
          </a:p>
          <a:p>
            <a:pPr lvl="1"/>
            <a:r>
              <a:rPr lang="en-US" sz="2800" dirty="0"/>
              <a:t>High risk of EPS</a:t>
            </a:r>
          </a:p>
          <a:p>
            <a:pPr lvl="1"/>
            <a:r>
              <a:rPr lang="en-US" sz="2800" dirty="0"/>
              <a:t>Low risk of orthostatic hypotension, tachycardia, and anticholinergic effects (HAM)</a:t>
            </a:r>
          </a:p>
          <a:p>
            <a:pPr lvl="1"/>
            <a:endParaRPr lang="en-US" sz="2800" dirty="0"/>
          </a:p>
          <a:p>
            <a:r>
              <a:rPr lang="en-US" sz="2800" dirty="0"/>
              <a:t>Low-potency (chlorpromazine, </a:t>
            </a:r>
            <a:r>
              <a:rPr lang="en-US" sz="2800" dirty="0" err="1"/>
              <a:t>thioridazine</a:t>
            </a:r>
            <a:r>
              <a:rPr lang="en-US" sz="2800" dirty="0"/>
              <a:t>)</a:t>
            </a:r>
          </a:p>
          <a:p>
            <a:pPr lvl="1"/>
            <a:r>
              <a:rPr lang="en-US" sz="2800" dirty="0"/>
              <a:t>Low risk of EPS</a:t>
            </a:r>
          </a:p>
          <a:p>
            <a:pPr lvl="1"/>
            <a:r>
              <a:rPr lang="en-US" sz="2800" dirty="0"/>
              <a:t>High risk of sedation, orthostatic hypotension, tachycardia, and anticholinergic effects</a:t>
            </a:r>
          </a:p>
          <a:p>
            <a:pPr lvl="1"/>
            <a:endParaRPr lang="en-US" sz="2800" dirty="0"/>
          </a:p>
          <a:p>
            <a:r>
              <a:rPr lang="en-US" sz="2800" dirty="0"/>
              <a:t>Medium-potency (</a:t>
            </a:r>
            <a:r>
              <a:rPr lang="en-US" sz="2800" dirty="0" err="1"/>
              <a:t>loxapine</a:t>
            </a:r>
            <a:r>
              <a:rPr lang="en-US" sz="2800" dirty="0"/>
              <a:t>, </a:t>
            </a:r>
            <a:r>
              <a:rPr lang="en-US" sz="2800" dirty="0" err="1"/>
              <a:t>perphenazine</a:t>
            </a:r>
            <a:r>
              <a:rPr lang="en-US" sz="2800" dirty="0"/>
              <a:t>, </a:t>
            </a:r>
            <a:r>
              <a:rPr lang="en-US" sz="2800" dirty="0" err="1"/>
              <a:t>molindone</a:t>
            </a:r>
            <a:r>
              <a:rPr lang="en-US" sz="2800" dirty="0"/>
              <a:t>)</a:t>
            </a:r>
          </a:p>
          <a:p>
            <a:pPr lvl="1"/>
            <a:r>
              <a:rPr lang="en-US" sz="2800" dirty="0"/>
              <a:t>Medium EPS and anti-HAM</a:t>
            </a:r>
          </a:p>
          <a:p>
            <a:pPr lvl="1"/>
            <a:endParaRPr lang="en-US" dirty="0"/>
          </a:p>
        </p:txBody>
      </p:sp>
    </p:spTree>
    <p:extLst>
      <p:ext uri="{BB962C8B-B14F-4D97-AF65-F5344CB8AC3E}">
        <p14:creationId xmlns:p14="http://schemas.microsoft.com/office/powerpoint/2010/main" val="106847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7" name="TextBox 6">
            <a:extLst>
              <a:ext uri="{FF2B5EF4-FFF2-40B4-BE49-F238E27FC236}">
                <a16:creationId xmlns:a16="http://schemas.microsoft.com/office/drawing/2014/main" id="{375D107E-2969-4FA8-8F6A-F4E7977A88D6}"/>
              </a:ext>
            </a:extLst>
          </p:cNvPr>
          <p:cNvSpPr txBox="1"/>
          <p:nvPr/>
        </p:nvSpPr>
        <p:spPr>
          <a:xfrm>
            <a:off x="630841" y="1907458"/>
            <a:ext cx="868030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4">
                    <a:lumMod val="50000"/>
                  </a:schemeClr>
                </a:solidFill>
              </a:rPr>
              <a:t>Higher risk of extrapyramidal symptoms (EPS)</a:t>
            </a:r>
          </a:p>
          <a:p>
            <a:pPr marL="742950" lvl="1" indent="-285750">
              <a:buFont typeface="Arial" panose="020B0604020202020204" pitchFamily="34" charset="0"/>
              <a:buChar char="•"/>
            </a:pPr>
            <a:r>
              <a:rPr lang="en-US" sz="2800" dirty="0">
                <a:solidFill>
                  <a:schemeClr val="accent4">
                    <a:lumMod val="50000"/>
                  </a:schemeClr>
                </a:solidFill>
              </a:rPr>
              <a:t>Dystonia</a:t>
            </a:r>
          </a:p>
          <a:p>
            <a:pPr marL="742950" lvl="1" indent="-285750">
              <a:buFont typeface="Arial" panose="020B0604020202020204" pitchFamily="34" charset="0"/>
              <a:buChar char="•"/>
            </a:pPr>
            <a:r>
              <a:rPr lang="en-US" sz="2800" dirty="0">
                <a:solidFill>
                  <a:schemeClr val="accent4">
                    <a:lumMod val="50000"/>
                  </a:schemeClr>
                </a:solidFill>
              </a:rPr>
              <a:t>Parkinsonism</a:t>
            </a:r>
          </a:p>
          <a:p>
            <a:pPr marL="742950" lvl="1" indent="-285750">
              <a:buFont typeface="Arial" panose="020B0604020202020204" pitchFamily="34" charset="0"/>
              <a:buChar char="•"/>
            </a:pPr>
            <a:r>
              <a:rPr lang="en-US" sz="2800" dirty="0">
                <a:solidFill>
                  <a:schemeClr val="accent4">
                    <a:lumMod val="50000"/>
                  </a:schemeClr>
                </a:solidFill>
              </a:rPr>
              <a:t>Akathisia</a:t>
            </a:r>
          </a:p>
          <a:p>
            <a:pPr marL="742950" lvl="1" indent="-285750">
              <a:buFont typeface="Arial" panose="020B0604020202020204" pitchFamily="34" charset="0"/>
              <a:buChar char="•"/>
            </a:pPr>
            <a:r>
              <a:rPr lang="en-US" sz="2800" dirty="0">
                <a:solidFill>
                  <a:schemeClr val="accent4">
                    <a:lumMod val="50000"/>
                  </a:schemeClr>
                </a:solidFill>
              </a:rPr>
              <a:t>Tardive dyskinesia (potentially permanent)</a:t>
            </a:r>
          </a:p>
          <a:p>
            <a:pPr marL="285750" indent="-285750">
              <a:buFont typeface="Arial" panose="020B0604020202020204" pitchFamily="34" charset="0"/>
              <a:buChar char="•"/>
            </a:pPr>
            <a:r>
              <a:rPr lang="en-US" sz="2800" dirty="0">
                <a:solidFill>
                  <a:schemeClr val="accent4">
                    <a:lumMod val="50000"/>
                  </a:schemeClr>
                </a:solidFill>
              </a:rPr>
              <a:t>Neuroleptic Malignant Syndrome</a:t>
            </a:r>
          </a:p>
          <a:p>
            <a:pPr marL="285750" indent="-285750">
              <a:buFont typeface="Arial" panose="020B0604020202020204" pitchFamily="34" charset="0"/>
              <a:buChar char="•"/>
            </a:pPr>
            <a:r>
              <a:rPr lang="en-US" sz="2800" dirty="0">
                <a:solidFill>
                  <a:schemeClr val="accent4">
                    <a:lumMod val="50000"/>
                  </a:schemeClr>
                </a:solidFill>
              </a:rPr>
              <a:t>Anti-HAM side effects</a:t>
            </a:r>
          </a:p>
          <a:p>
            <a:pPr marL="285750" indent="-285750">
              <a:buFont typeface="Arial" panose="020B0604020202020204" pitchFamily="34" charset="0"/>
              <a:buChar char="•"/>
            </a:pPr>
            <a:r>
              <a:rPr lang="en-US" sz="2800" dirty="0">
                <a:solidFill>
                  <a:schemeClr val="accent4">
                    <a:lumMod val="50000"/>
                  </a:schemeClr>
                </a:solidFill>
              </a:rPr>
              <a:t>Hyperprolactinemia</a:t>
            </a:r>
          </a:p>
          <a:p>
            <a:pPr marL="285750" indent="-285750">
              <a:buFont typeface="Arial" panose="020B0604020202020204" pitchFamily="34" charset="0"/>
              <a:buChar char="•"/>
            </a:pPr>
            <a:r>
              <a:rPr lang="en-US" sz="2800" dirty="0">
                <a:solidFill>
                  <a:schemeClr val="accent4">
                    <a:lumMod val="50000"/>
                  </a:schemeClr>
                </a:solidFill>
              </a:rPr>
              <a:t>QT prolongation</a:t>
            </a:r>
          </a:p>
        </p:txBody>
      </p:sp>
    </p:spTree>
    <p:extLst>
      <p:ext uri="{BB962C8B-B14F-4D97-AF65-F5344CB8AC3E}">
        <p14:creationId xmlns:p14="http://schemas.microsoft.com/office/powerpoint/2010/main" val="179226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Partners &amp; Funding</a:t>
            </a:r>
          </a:p>
        </p:txBody>
      </p:sp>
      <p:sp>
        <p:nvSpPr>
          <p:cNvPr id="3" name="Content Placeholder 2"/>
          <p:cNvSpPr>
            <a:spLocks noGrp="1"/>
          </p:cNvSpPr>
          <p:nvPr>
            <p:ph idx="1"/>
          </p:nvPr>
        </p:nvSpPr>
        <p:spPr>
          <a:xfrm>
            <a:off x="345716" y="1350269"/>
            <a:ext cx="11500567" cy="3869595"/>
          </a:xfrm>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3"/>
              </a:rPr>
              <a:t>www.hrsa.gov</a:t>
            </a:r>
            <a:r>
              <a:rPr lang="en-US" i="1" dirty="0"/>
              <a:t>.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5"/>
          <a:stretch>
            <a:fillRect/>
          </a:stretch>
        </p:blipFill>
        <p:spPr>
          <a:xfrm>
            <a:off x="3834222" y="5502895"/>
            <a:ext cx="1493825" cy="7567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263" y="5283998"/>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2479" y="5143512"/>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Treatment Algorithm</a:t>
            </a:r>
          </a:p>
        </p:txBody>
      </p:sp>
      <p:sp>
        <p:nvSpPr>
          <p:cNvPr id="2" name="TextBox 1">
            <a:extLst>
              <a:ext uri="{FF2B5EF4-FFF2-40B4-BE49-F238E27FC236}">
                <a16:creationId xmlns:a16="http://schemas.microsoft.com/office/drawing/2014/main" id="{79CBD83E-0C44-4203-BA8E-45EDDECDED08}"/>
              </a:ext>
            </a:extLst>
          </p:cNvPr>
          <p:cNvSpPr txBox="1"/>
          <p:nvPr/>
        </p:nvSpPr>
        <p:spPr>
          <a:xfrm>
            <a:off x="2841523" y="3048298"/>
            <a:ext cx="6700684" cy="923330"/>
          </a:xfrm>
          <a:prstGeom prst="rect">
            <a:avLst/>
          </a:prstGeom>
          <a:noFill/>
        </p:spPr>
        <p:txBody>
          <a:bodyPr wrap="square" rtlCol="0">
            <a:spAutoFit/>
          </a:bodyPr>
          <a:lstStyle/>
          <a:p>
            <a:r>
              <a:rPr lang="en-US" sz="5400" dirty="0"/>
              <a:t>Treatment Algorithm</a:t>
            </a:r>
          </a:p>
        </p:txBody>
      </p:sp>
    </p:spTree>
    <p:extLst>
      <p:ext uri="{BB962C8B-B14F-4D97-AF65-F5344CB8AC3E}">
        <p14:creationId xmlns:p14="http://schemas.microsoft.com/office/powerpoint/2010/main" val="2189729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APA Practice Guidelines  (2020)</a:t>
            </a:r>
          </a:p>
        </p:txBody>
      </p:sp>
      <p:sp>
        <p:nvSpPr>
          <p:cNvPr id="5" name="Rounded Rectangle 4"/>
          <p:cNvSpPr/>
          <p:nvPr/>
        </p:nvSpPr>
        <p:spPr>
          <a:xfrm>
            <a:off x="3737517" y="1600200"/>
            <a:ext cx="4419600"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Trial of single FGA or SGA</a:t>
            </a:r>
          </a:p>
        </p:txBody>
      </p:sp>
      <p:sp>
        <p:nvSpPr>
          <p:cNvPr id="6" name="Rounded Rectangle 5"/>
          <p:cNvSpPr/>
          <p:nvPr/>
        </p:nvSpPr>
        <p:spPr>
          <a:xfrm>
            <a:off x="3739111" y="3090632"/>
            <a:ext cx="4419600" cy="762000"/>
          </a:xfrm>
          <a:prstGeom prst="roundRect">
            <a:avLst>
              <a:gd name="adj" fmla="val 93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Trial of single FGA or SGA</a:t>
            </a:r>
          </a:p>
        </p:txBody>
      </p:sp>
      <p:sp>
        <p:nvSpPr>
          <p:cNvPr id="7" name="Rounded Rectangle 6"/>
          <p:cNvSpPr/>
          <p:nvPr/>
        </p:nvSpPr>
        <p:spPr>
          <a:xfrm>
            <a:off x="3776092" y="4492221"/>
            <a:ext cx="4419600"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CLOZAPINE</a:t>
            </a:r>
          </a:p>
        </p:txBody>
      </p:sp>
      <p:sp>
        <p:nvSpPr>
          <p:cNvPr id="8" name="Oval 7"/>
          <p:cNvSpPr/>
          <p:nvPr/>
        </p:nvSpPr>
        <p:spPr>
          <a:xfrm>
            <a:off x="1906859" y="1668966"/>
            <a:ext cx="1295400" cy="6932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1</a:t>
            </a:r>
          </a:p>
        </p:txBody>
      </p:sp>
      <p:sp>
        <p:nvSpPr>
          <p:cNvPr id="9" name="Oval 8"/>
          <p:cNvSpPr/>
          <p:nvPr/>
        </p:nvSpPr>
        <p:spPr>
          <a:xfrm>
            <a:off x="1928004" y="3125015"/>
            <a:ext cx="1295400" cy="6932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2</a:t>
            </a:r>
          </a:p>
        </p:txBody>
      </p:sp>
      <p:sp>
        <p:nvSpPr>
          <p:cNvPr id="10" name="Oval 9"/>
          <p:cNvSpPr/>
          <p:nvPr/>
        </p:nvSpPr>
        <p:spPr>
          <a:xfrm>
            <a:off x="1981200" y="4581064"/>
            <a:ext cx="1295400" cy="6932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3</a:t>
            </a:r>
          </a:p>
        </p:txBody>
      </p:sp>
      <p:sp>
        <p:nvSpPr>
          <p:cNvPr id="11" name="TextBox 10"/>
          <p:cNvSpPr txBox="1"/>
          <p:nvPr/>
        </p:nvSpPr>
        <p:spPr>
          <a:xfrm>
            <a:off x="3884342" y="2430966"/>
            <a:ext cx="1447800" cy="646331"/>
          </a:xfrm>
          <a:prstGeom prst="rect">
            <a:avLst/>
          </a:prstGeom>
          <a:noFill/>
        </p:spPr>
        <p:txBody>
          <a:bodyPr wrap="square" rtlCol="0">
            <a:spAutoFit/>
          </a:bodyPr>
          <a:lstStyle/>
          <a:p>
            <a:r>
              <a:rPr lang="en-US" dirty="0"/>
              <a:t>Partial or Nonresponse</a:t>
            </a:r>
          </a:p>
        </p:txBody>
      </p:sp>
      <p:sp>
        <p:nvSpPr>
          <p:cNvPr id="13" name="TextBox 12"/>
          <p:cNvSpPr txBox="1"/>
          <p:nvPr/>
        </p:nvSpPr>
        <p:spPr>
          <a:xfrm>
            <a:off x="3773759" y="3918063"/>
            <a:ext cx="1447800" cy="646331"/>
          </a:xfrm>
          <a:prstGeom prst="rect">
            <a:avLst/>
          </a:prstGeom>
          <a:noFill/>
        </p:spPr>
        <p:txBody>
          <a:bodyPr wrap="square" rtlCol="0">
            <a:spAutoFit/>
          </a:bodyPr>
          <a:lstStyle/>
          <a:p>
            <a:r>
              <a:rPr lang="en-US" dirty="0"/>
              <a:t>Partial or Nonresponse</a:t>
            </a:r>
          </a:p>
        </p:txBody>
      </p:sp>
      <p:cxnSp>
        <p:nvCxnSpPr>
          <p:cNvPr id="4" name="Straight Arrow Connector 3"/>
          <p:cNvCxnSpPr/>
          <p:nvPr/>
        </p:nvCxnSpPr>
        <p:spPr>
          <a:xfrm>
            <a:off x="5938026" y="2507166"/>
            <a:ext cx="5577" cy="5701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38025" y="3948461"/>
            <a:ext cx="0" cy="481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947317" y="5268389"/>
            <a:ext cx="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84342" y="5272237"/>
            <a:ext cx="1447800" cy="646331"/>
          </a:xfrm>
          <a:prstGeom prst="rect">
            <a:avLst/>
          </a:prstGeom>
          <a:noFill/>
        </p:spPr>
        <p:txBody>
          <a:bodyPr wrap="square" rtlCol="0">
            <a:spAutoFit/>
          </a:bodyPr>
          <a:lstStyle/>
          <a:p>
            <a:r>
              <a:rPr lang="en-US" dirty="0"/>
              <a:t>Partial or Nonresponse</a:t>
            </a:r>
          </a:p>
        </p:txBody>
      </p:sp>
      <p:sp>
        <p:nvSpPr>
          <p:cNvPr id="23" name="Rounded Rectangle 22"/>
          <p:cNvSpPr/>
          <p:nvPr/>
        </p:nvSpPr>
        <p:spPr>
          <a:xfrm>
            <a:off x="3842359" y="5893811"/>
            <a:ext cx="4419600"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Augmentation or Combination Strategies</a:t>
            </a:r>
          </a:p>
        </p:txBody>
      </p:sp>
      <p:sp>
        <p:nvSpPr>
          <p:cNvPr id="24" name="Oval 23"/>
          <p:cNvSpPr/>
          <p:nvPr/>
        </p:nvSpPr>
        <p:spPr>
          <a:xfrm>
            <a:off x="2039668" y="5991828"/>
            <a:ext cx="1295400" cy="6488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4</a:t>
            </a:r>
          </a:p>
        </p:txBody>
      </p:sp>
    </p:spTree>
    <p:extLst>
      <p:ext uri="{BB962C8B-B14F-4D97-AF65-F5344CB8AC3E}">
        <p14:creationId xmlns:p14="http://schemas.microsoft.com/office/powerpoint/2010/main" val="2298440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Considerations</a:t>
            </a:r>
          </a:p>
        </p:txBody>
      </p:sp>
      <p:sp>
        <p:nvSpPr>
          <p:cNvPr id="3" name="Content Placeholder 2"/>
          <p:cNvSpPr>
            <a:spLocks noGrp="1"/>
          </p:cNvSpPr>
          <p:nvPr>
            <p:ph idx="1"/>
          </p:nvPr>
        </p:nvSpPr>
        <p:spPr>
          <a:xfrm>
            <a:off x="345716" y="1494202"/>
            <a:ext cx="11500567" cy="3869595"/>
          </a:xfrm>
        </p:spPr>
        <p:txBody>
          <a:bodyPr>
            <a:normAutofit lnSpcReduction="10000"/>
          </a:bodyPr>
          <a:lstStyle/>
          <a:p>
            <a:r>
              <a:rPr lang="en-US" sz="2800" dirty="0"/>
              <a:t>When choosing an antipsychotic medication, consider:</a:t>
            </a:r>
          </a:p>
          <a:p>
            <a:pPr lvl="1"/>
            <a:r>
              <a:rPr lang="en-US" sz="2800" dirty="0"/>
              <a:t>Patient preferences</a:t>
            </a:r>
          </a:p>
          <a:p>
            <a:pPr lvl="1"/>
            <a:r>
              <a:rPr lang="en-US" sz="2800" dirty="0"/>
              <a:t>Past responses to treatment </a:t>
            </a:r>
          </a:p>
          <a:p>
            <a:pPr lvl="1"/>
            <a:r>
              <a:rPr lang="en-US" sz="2800" dirty="0"/>
              <a:t>Medication’s typical side effect profile </a:t>
            </a:r>
          </a:p>
          <a:p>
            <a:pPr lvl="1"/>
            <a:r>
              <a:rPr lang="en-US" sz="2800" dirty="0"/>
              <a:t>Presence of physical health conditions that may be affected by medication side effects</a:t>
            </a:r>
          </a:p>
          <a:p>
            <a:pPr lvl="1"/>
            <a:r>
              <a:rPr lang="en-US" sz="2800" dirty="0"/>
              <a:t>Other medication related factors such as available formulations, potential for drug-drug interactions, receptor binding profiles, and pharmacokinetic considerations</a:t>
            </a:r>
          </a:p>
          <a:p>
            <a:endParaRPr lang="en-US" dirty="0"/>
          </a:p>
        </p:txBody>
      </p:sp>
    </p:spTree>
    <p:extLst>
      <p:ext uri="{BB962C8B-B14F-4D97-AF65-F5344CB8AC3E}">
        <p14:creationId xmlns:p14="http://schemas.microsoft.com/office/powerpoint/2010/main" val="222878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0260" y="942808"/>
            <a:ext cx="8031480" cy="3092064"/>
          </a:xfrm>
        </p:spPr>
        <p:txBody>
          <a:bodyPr>
            <a:normAutofit/>
          </a:bodyPr>
          <a:lstStyle/>
          <a:p>
            <a:r>
              <a:rPr lang="en-US" sz="5400" dirty="0">
                <a:solidFill>
                  <a:schemeClr val="tx1"/>
                </a:solidFill>
              </a:rPr>
              <a:t>Antipsychotic Medication Prescribing Tips for Children and Adolescents</a:t>
            </a:r>
          </a:p>
        </p:txBody>
      </p:sp>
      <p:sp>
        <p:nvSpPr>
          <p:cNvPr id="3" name="Subtitle 2"/>
          <p:cNvSpPr>
            <a:spLocks noGrp="1"/>
          </p:cNvSpPr>
          <p:nvPr>
            <p:ph type="subTitle" idx="1"/>
          </p:nvPr>
        </p:nvSpPr>
        <p:spPr>
          <a:xfrm>
            <a:off x="1054923" y="4629763"/>
            <a:ext cx="8396498" cy="1806539"/>
          </a:xfrm>
        </p:spPr>
        <p:txBody>
          <a:bodyPr>
            <a:normAutofit fontScale="85000" lnSpcReduction="20000"/>
          </a:bodyPr>
          <a:lstStyle/>
          <a:p>
            <a:pPr algn="l"/>
            <a:r>
              <a:rPr lang="en-US" sz="2600" dirty="0">
                <a:solidFill>
                  <a:schemeClr val="tx1"/>
                </a:solidFill>
              </a:rPr>
              <a:t>Shauna P. Reinblatt, MD, DFAPA, DFAACAP</a:t>
            </a:r>
          </a:p>
          <a:p>
            <a:pPr algn="l"/>
            <a:r>
              <a:rPr lang="en-US" dirty="0">
                <a:solidFill>
                  <a:schemeClr val="tx1"/>
                </a:solidFill>
              </a:rPr>
              <a:t>Clinical Assistant Professor, </a:t>
            </a:r>
          </a:p>
          <a:p>
            <a:pPr algn="l"/>
            <a:r>
              <a:rPr lang="en-US" dirty="0">
                <a:solidFill>
                  <a:schemeClr val="tx1"/>
                </a:solidFill>
              </a:rPr>
              <a:t>Department of Psychiatry, </a:t>
            </a:r>
          </a:p>
          <a:p>
            <a:pPr algn="l"/>
            <a:r>
              <a:rPr lang="en-US" dirty="0">
                <a:solidFill>
                  <a:schemeClr val="tx1"/>
                </a:solidFill>
              </a:rPr>
              <a:t>Division of Child and Adolescent Psychiatry,</a:t>
            </a:r>
          </a:p>
          <a:p>
            <a:pPr algn="l"/>
            <a:r>
              <a:rPr lang="en-US" dirty="0">
                <a:solidFill>
                  <a:schemeClr val="tx1"/>
                </a:solidFill>
              </a:rPr>
              <a:t>University of Maryland School of </a:t>
            </a:r>
            <a:r>
              <a:rPr lang="en-US" dirty="0" err="1">
                <a:solidFill>
                  <a:schemeClr val="tx1"/>
                </a:solidFill>
              </a:rPr>
              <a:t>Medicin</a:t>
            </a:r>
            <a:r>
              <a:rPr lang="en-US" dirty="0">
                <a:solidFill>
                  <a:schemeClr val="tx1"/>
                </a:solidFill>
              </a:rPr>
              <a:t>,</a:t>
            </a:r>
          </a:p>
          <a:p>
            <a:pPr algn="l"/>
            <a:endParaRPr lang="en-US" sz="1600" dirty="0">
              <a:solidFill>
                <a:schemeClr val="tx1"/>
              </a:solidFill>
            </a:endParaRPr>
          </a:p>
          <a:p>
            <a:pPr algn="l"/>
            <a:endParaRPr lang="en-US" sz="16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0DC-D709-084F-BB99-C5B5E298ABD8}"/>
              </a:ext>
            </a:extLst>
          </p:cNvPr>
          <p:cNvSpPr>
            <a:spLocks noGrp="1"/>
          </p:cNvSpPr>
          <p:nvPr>
            <p:ph type="title"/>
          </p:nvPr>
        </p:nvSpPr>
        <p:spPr/>
        <p:txBody>
          <a:bodyPr/>
          <a:lstStyle/>
          <a:p>
            <a:r>
              <a:rPr lang="en-US" dirty="0"/>
              <a:t>Fictional Case</a:t>
            </a:r>
          </a:p>
        </p:txBody>
      </p:sp>
      <p:sp>
        <p:nvSpPr>
          <p:cNvPr id="3" name="Content Placeholder 2">
            <a:extLst>
              <a:ext uri="{FF2B5EF4-FFF2-40B4-BE49-F238E27FC236}">
                <a16:creationId xmlns:a16="http://schemas.microsoft.com/office/drawing/2014/main" id="{DBD6CC22-13C2-4744-9C32-4728DB2312BE}"/>
              </a:ext>
            </a:extLst>
          </p:cNvPr>
          <p:cNvSpPr>
            <a:spLocks noGrp="1"/>
          </p:cNvSpPr>
          <p:nvPr>
            <p:ph idx="1"/>
          </p:nvPr>
        </p:nvSpPr>
        <p:spPr>
          <a:xfrm>
            <a:off x="630841" y="1641687"/>
            <a:ext cx="10695911" cy="3869595"/>
          </a:xfrm>
        </p:spPr>
        <p:txBody>
          <a:bodyPr>
            <a:noAutofit/>
          </a:bodyPr>
          <a:lstStyle/>
          <a:p>
            <a:pPr marL="0" indent="0">
              <a:buNone/>
            </a:pPr>
            <a:r>
              <a:rPr lang="en-US" sz="2400" dirty="0"/>
              <a:t>10 year old male with ADHD and Autism Spectrum Disorder (high functioning /level 1) who has no PMH. On 75</a:t>
            </a:r>
            <a:r>
              <a:rPr lang="en-US" sz="2400" baseline="30000" dirty="0"/>
              <a:t>th</a:t>
            </a:r>
            <a:r>
              <a:rPr lang="en-US" sz="2400" dirty="0"/>
              <a:t> percentile BMI. Has been increasingly aggressive at school and at home (for the past year with a gradual increase in frequency and intensity). Has difficulty functioning at school despite an Individualized Educational Plan (IEP). Also noted to demonstrate irritability and obsessional ,rigid thinking. Has difficulty with transitions. No imminent SI or HI currently. No clear AVH but at times talks to his friends who are not present and seems to think his video games are real and he is inside them.  Takes guanfacine ER 4 mg at night and Vyvanse 40 mg daily for ADHD. Has had multiple prior medication trials but no antipsychotic medication. No reported side effects from current ADHD medication; adherent and appears to help with ADHD symptoms including impulsive behavior. Gets behavioral therapy services in school. </a:t>
            </a:r>
          </a:p>
        </p:txBody>
      </p:sp>
    </p:spTree>
    <p:extLst>
      <p:ext uri="{BB962C8B-B14F-4D97-AF65-F5344CB8AC3E}">
        <p14:creationId xmlns:p14="http://schemas.microsoft.com/office/powerpoint/2010/main" val="839665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2442253" y="2612363"/>
            <a:ext cx="7307494" cy="1144926"/>
          </a:xfrm>
        </p:spPr>
        <p:txBody>
          <a:bodyPr>
            <a:normAutofit fontScale="90000"/>
          </a:bodyPr>
          <a:lstStyle/>
          <a:p>
            <a:pPr eaLnBrk="1" hangingPunct="1">
              <a:defRPr/>
            </a:pPr>
            <a:r>
              <a:rPr lang="en-US" b="1" dirty="0">
                <a:solidFill>
                  <a:schemeClr val="tx1"/>
                </a:solidFill>
              </a:rPr>
              <a:t>Antipsychotic Prescribing Principle #1</a:t>
            </a:r>
          </a:p>
        </p:txBody>
      </p:sp>
      <p:sp>
        <p:nvSpPr>
          <p:cNvPr id="62469" name="Rectangle 5"/>
          <p:cNvSpPr>
            <a:spLocks noGrp="1" noChangeArrowheads="1"/>
          </p:cNvSpPr>
          <p:nvPr>
            <p:ph type="subTitle" idx="1"/>
          </p:nvPr>
        </p:nvSpPr>
        <p:spPr>
          <a:xfrm>
            <a:off x="2877620" y="3580785"/>
            <a:ext cx="6436760" cy="1970070"/>
          </a:xfrm>
        </p:spPr>
        <p:txBody>
          <a:bodyPr>
            <a:normAutofit/>
          </a:bodyPr>
          <a:lstStyle/>
          <a:p>
            <a:pPr eaLnBrk="1" hangingPunct="1">
              <a:defRPr/>
            </a:pPr>
            <a:r>
              <a:rPr lang="en-US" dirty="0"/>
              <a:t>A working diagnosis provides the most effective medication treatment plan</a:t>
            </a:r>
          </a:p>
        </p:txBody>
      </p:sp>
      <p:pic>
        <p:nvPicPr>
          <p:cNvPr id="5" name="Picture 3" descr="C:\Users\greeves\AppData\Local\Microsoft\Windows\Temporary Internet Files\Content.IE5\ZT978RIF\image-20150413-24307-1g76hb6[1].jpg">
            <a:extLst>
              <a:ext uri="{FF2B5EF4-FFF2-40B4-BE49-F238E27FC236}">
                <a16:creationId xmlns:a16="http://schemas.microsoft.com/office/drawing/2014/main" id="{38C0C6A9-0CAE-42F0-86FC-E78AC5A3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0249" y="1536212"/>
            <a:ext cx="2012206" cy="189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Diagnosis --with Target Symptoms</a:t>
            </a:r>
          </a:p>
        </p:txBody>
      </p:sp>
      <p:sp>
        <p:nvSpPr>
          <p:cNvPr id="3" name="Content Placeholder 2"/>
          <p:cNvSpPr>
            <a:spLocks noGrp="1"/>
          </p:cNvSpPr>
          <p:nvPr>
            <p:ph idx="1"/>
          </p:nvPr>
        </p:nvSpPr>
        <p:spPr/>
        <p:txBody>
          <a:bodyPr>
            <a:normAutofit/>
          </a:bodyPr>
          <a:lstStyle/>
          <a:p>
            <a:r>
              <a:rPr lang="en-US" sz="2800" dirty="0"/>
              <a:t>Do not prescribe an antipsychotic medication if there is no working diagnosis/clear indication</a:t>
            </a:r>
          </a:p>
          <a:p>
            <a:r>
              <a:rPr lang="en-US" sz="2800" dirty="0"/>
              <a:t>What symptoms are being targeted?</a:t>
            </a:r>
          </a:p>
          <a:p>
            <a:r>
              <a:rPr lang="en-US" sz="2800" dirty="0"/>
              <a:t>Prior psychotropic treatment trials? </a:t>
            </a:r>
          </a:p>
          <a:p>
            <a:r>
              <a:rPr lang="en-US" sz="2800" dirty="0"/>
              <a:t>What other medications currently?</a:t>
            </a:r>
          </a:p>
          <a:p>
            <a:endParaRPr lang="en-US" dirty="0"/>
          </a:p>
        </p:txBody>
      </p:sp>
    </p:spTree>
    <p:extLst>
      <p:ext uri="{BB962C8B-B14F-4D97-AF65-F5344CB8AC3E}">
        <p14:creationId xmlns:p14="http://schemas.microsoft.com/office/powerpoint/2010/main" val="2603300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06" y="386768"/>
            <a:ext cx="9144000" cy="729466"/>
          </a:xfrm>
        </p:spPr>
        <p:txBody>
          <a:bodyPr>
            <a:normAutofit/>
          </a:bodyPr>
          <a:lstStyle/>
          <a:p>
            <a:r>
              <a:rPr lang="en-US" dirty="0"/>
              <a:t>Antipsychotic medications are NOT typically indicated for:</a:t>
            </a:r>
          </a:p>
        </p:txBody>
      </p:sp>
      <p:sp>
        <p:nvSpPr>
          <p:cNvPr id="3" name="Content Placeholder 2"/>
          <p:cNvSpPr>
            <a:spLocks noGrp="1"/>
          </p:cNvSpPr>
          <p:nvPr>
            <p:ph idx="1"/>
          </p:nvPr>
        </p:nvSpPr>
        <p:spPr>
          <a:xfrm>
            <a:off x="703006" y="1841063"/>
            <a:ext cx="8070352" cy="3783656"/>
          </a:xfrm>
        </p:spPr>
        <p:txBody>
          <a:bodyPr>
            <a:normAutofit fontScale="92500" lnSpcReduction="10000"/>
          </a:bodyPr>
          <a:lstStyle/>
          <a:p>
            <a:r>
              <a:rPr lang="en-US" sz="2400" dirty="0"/>
              <a:t>Insomnia </a:t>
            </a:r>
          </a:p>
          <a:p>
            <a:r>
              <a:rPr lang="en-US" sz="2400" dirty="0"/>
              <a:t>Developmental delays  or learning disabilities</a:t>
            </a:r>
          </a:p>
          <a:p>
            <a:r>
              <a:rPr lang="en-US" sz="2400" dirty="0"/>
              <a:t>Language/communication problems</a:t>
            </a:r>
          </a:p>
          <a:p>
            <a:r>
              <a:rPr lang="en-US" sz="2400" dirty="0"/>
              <a:t>Adjustment disorders</a:t>
            </a:r>
          </a:p>
          <a:p>
            <a:r>
              <a:rPr lang="en-US" sz="2400" dirty="0"/>
              <a:t>ADHD alone without comorbidity (particularly if no prior medication trials)</a:t>
            </a:r>
          </a:p>
          <a:p>
            <a:r>
              <a:rPr lang="en-US" sz="2400" dirty="0"/>
              <a:t>Anxiety disorders</a:t>
            </a:r>
          </a:p>
          <a:p>
            <a:r>
              <a:rPr lang="en-US" sz="2400" dirty="0"/>
              <a:t>Medical somatic conditions (e.g. asthma, migraine headaches)</a:t>
            </a:r>
          </a:p>
          <a:p>
            <a:r>
              <a:rPr lang="en-US" sz="2400" dirty="0"/>
              <a:t>Very young children (especially if no other prior medication trials)</a:t>
            </a:r>
          </a:p>
          <a:p>
            <a:pPr marL="0" indent="0">
              <a:buNone/>
            </a:pPr>
            <a:endParaRPr lang="en-US" dirty="0"/>
          </a:p>
        </p:txBody>
      </p:sp>
    </p:spTree>
    <p:extLst>
      <p:ext uri="{BB962C8B-B14F-4D97-AF65-F5344CB8AC3E}">
        <p14:creationId xmlns:p14="http://schemas.microsoft.com/office/powerpoint/2010/main" val="212912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510" y="343134"/>
            <a:ext cx="10785988" cy="910709"/>
          </a:xfrm>
        </p:spPr>
        <p:txBody>
          <a:bodyPr>
            <a:noAutofit/>
          </a:bodyPr>
          <a:lstStyle/>
          <a:p>
            <a:r>
              <a:rPr lang="en-US" dirty="0"/>
              <a:t>Considering at Risk/ Safety Concerns Related to the Working Diagnosis</a:t>
            </a:r>
          </a:p>
        </p:txBody>
      </p:sp>
      <p:sp>
        <p:nvSpPr>
          <p:cNvPr id="3" name="Content Placeholder 2"/>
          <p:cNvSpPr>
            <a:spLocks noGrp="1"/>
          </p:cNvSpPr>
          <p:nvPr>
            <p:ph idx="1"/>
          </p:nvPr>
        </p:nvSpPr>
        <p:spPr>
          <a:xfrm>
            <a:off x="673510" y="1543666"/>
            <a:ext cx="8229600" cy="3382963"/>
          </a:xfrm>
        </p:spPr>
        <p:txBody>
          <a:bodyPr/>
          <a:lstStyle/>
          <a:p>
            <a:r>
              <a:rPr lang="en-US" sz="2400" dirty="0"/>
              <a:t>At risk to self or others?</a:t>
            </a:r>
          </a:p>
          <a:p>
            <a:r>
              <a:rPr lang="en-US" sz="2400" dirty="0"/>
              <a:t>At risk for placement?</a:t>
            </a:r>
          </a:p>
          <a:p>
            <a:r>
              <a:rPr lang="en-US" sz="2400" dirty="0"/>
              <a:t>At risk for suspension from school?</a:t>
            </a:r>
          </a:p>
          <a:p>
            <a:r>
              <a:rPr lang="en-US" sz="2400" i="1" dirty="0"/>
              <a:t>Utilize crisis services/higher level of care to increase safety monitoring and accelerate completion of evaluation as needed</a:t>
            </a:r>
          </a:p>
          <a:p>
            <a:endParaRPr lang="en-US" dirty="0"/>
          </a:p>
        </p:txBody>
      </p:sp>
    </p:spTree>
    <p:extLst>
      <p:ext uri="{BB962C8B-B14F-4D97-AF65-F5344CB8AC3E}">
        <p14:creationId xmlns:p14="http://schemas.microsoft.com/office/powerpoint/2010/main" val="1696697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1524000" y="1041400"/>
            <a:ext cx="9144000" cy="23876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dirty="0">
                <a:solidFill>
                  <a:schemeClr val="tx1"/>
                </a:solidFill>
              </a:rPr>
              <a:t>Principle #2: </a:t>
            </a:r>
          </a:p>
        </p:txBody>
      </p:sp>
      <p:sp>
        <p:nvSpPr>
          <p:cNvPr id="11267" name="Rectangle 5"/>
          <p:cNvSpPr>
            <a:spLocks noGrp="1" noChangeArrowheads="1"/>
          </p:cNvSpPr>
          <p:nvPr>
            <p:ph type="subTitle" idx="1"/>
          </p:nvPr>
        </p:nvSpPr>
        <p:spPr>
          <a:xfrm>
            <a:off x="1524000" y="3582373"/>
            <a:ext cx="9144000" cy="1655762"/>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dirty="0"/>
              <a:t>Prescribing should follow evidence- based practice and standard of care </a:t>
            </a:r>
          </a:p>
        </p:txBody>
      </p:sp>
      <p:pic>
        <p:nvPicPr>
          <p:cNvPr id="1026" name="Picture 2" descr="The Best Higher Education Books Of 2020">
            <a:extLst>
              <a:ext uri="{FF2B5EF4-FFF2-40B4-BE49-F238E27FC236}">
                <a16:creationId xmlns:a16="http://schemas.microsoft.com/office/drawing/2014/main" id="{D923CFCD-3E5D-4661-A692-32F3C2A97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2373" y="1406810"/>
            <a:ext cx="2982609" cy="202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9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0D79B-92F4-4F5B-BB56-22B938896E99}"/>
              </a:ext>
            </a:extLst>
          </p:cNvPr>
          <p:cNvSpPr>
            <a:spLocks noGrp="1"/>
          </p:cNvSpPr>
          <p:nvPr>
            <p:ph type="ctrTitle"/>
          </p:nvPr>
        </p:nvSpPr>
        <p:spPr/>
        <p:txBody>
          <a:bodyPr>
            <a:normAutofit/>
          </a:bodyPr>
          <a:lstStyle/>
          <a:p>
            <a:r>
              <a:rPr lang="en-US" sz="5400" i="0" dirty="0">
                <a:solidFill>
                  <a:schemeClr val="bg1"/>
                </a:solidFill>
                <a:effectLst/>
                <a:latin typeface="Calibri" panose="020F0502020204030204" pitchFamily="34" charset="0"/>
              </a:rPr>
              <a:t>BHIPP Resilience Break:</a:t>
            </a:r>
            <a:br>
              <a:rPr lang="en-US" sz="5400" i="0" dirty="0">
                <a:solidFill>
                  <a:schemeClr val="bg1"/>
                </a:solidFill>
                <a:effectLst/>
                <a:latin typeface="Calibri" panose="020F0502020204030204" pitchFamily="34" charset="0"/>
              </a:rPr>
            </a:br>
            <a:r>
              <a:rPr lang="en-US" sz="5400" i="0" dirty="0">
                <a:solidFill>
                  <a:schemeClr val="bg1"/>
                </a:solidFill>
                <a:effectLst/>
                <a:latin typeface="Calibri" panose="020F0502020204030204" pitchFamily="34" charset="0"/>
              </a:rPr>
              <a:t>Prescribing Atypical Antipsychotics in Pediatric Primary Care</a:t>
            </a:r>
            <a:endParaRPr lang="en-US" sz="5400" dirty="0">
              <a:solidFill>
                <a:schemeClr val="bg1"/>
              </a:solidFill>
            </a:endParaRPr>
          </a:p>
        </p:txBody>
      </p:sp>
      <p:sp>
        <p:nvSpPr>
          <p:cNvPr id="5" name="Subtitle 4">
            <a:extLst>
              <a:ext uri="{FF2B5EF4-FFF2-40B4-BE49-F238E27FC236}">
                <a16:creationId xmlns:a16="http://schemas.microsoft.com/office/drawing/2014/main" id="{55F947CC-C09D-487A-B4C9-EBB5E1C37E15}"/>
              </a:ext>
            </a:extLst>
          </p:cNvPr>
          <p:cNvSpPr>
            <a:spLocks noGrp="1"/>
          </p:cNvSpPr>
          <p:nvPr>
            <p:ph type="subTitle" idx="1"/>
          </p:nvPr>
        </p:nvSpPr>
        <p:spPr/>
        <p:txBody>
          <a:bodyPr/>
          <a:lstStyle/>
          <a:p>
            <a:endParaRPr lang="en-US"/>
          </a:p>
        </p:txBody>
      </p:sp>
      <p:sp>
        <p:nvSpPr>
          <p:cNvPr id="6" name="Media Placeholder 5">
            <a:extLst>
              <a:ext uri="{FF2B5EF4-FFF2-40B4-BE49-F238E27FC236}">
                <a16:creationId xmlns:a16="http://schemas.microsoft.com/office/drawing/2014/main" id="{3DF2031F-EFEF-4562-A72D-8A63FEE6DF8F}"/>
              </a:ext>
            </a:extLst>
          </p:cNvPr>
          <p:cNvSpPr>
            <a:spLocks noGrp="1"/>
          </p:cNvSpPr>
          <p:nvPr>
            <p:ph type="media" sz="quarter" idx="13"/>
          </p:nvPr>
        </p:nvSpPr>
        <p:spPr/>
      </p:sp>
    </p:spTree>
    <p:extLst>
      <p:ext uri="{BB962C8B-B14F-4D97-AF65-F5344CB8AC3E}">
        <p14:creationId xmlns:p14="http://schemas.microsoft.com/office/powerpoint/2010/main" val="3411552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r>
              <a:rPr lang="en-US" dirty="0"/>
              <a:t>Pediatric Evidence-Base for Antipsychotic Use?</a:t>
            </a:r>
          </a:p>
        </p:txBody>
      </p:sp>
      <p:sp>
        <p:nvSpPr>
          <p:cNvPr id="12291" name="Rectangle 3"/>
          <p:cNvSpPr>
            <a:spLocks noGrp="1" noChangeArrowheads="1"/>
          </p:cNvSpPr>
          <p:nvPr>
            <p:ph type="body" idx="1"/>
          </p:nvPr>
        </p:nvSpPr>
        <p:spPr>
          <a:xfrm>
            <a:off x="630841" y="1688277"/>
            <a:ext cx="11069546" cy="3906945"/>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nSpc>
                <a:spcPct val="80000"/>
              </a:lnSpc>
            </a:pPr>
            <a:r>
              <a:rPr lang="en-US" sz="2500" u="sng" dirty="0"/>
              <a:t>Pediatric Studies</a:t>
            </a:r>
            <a:r>
              <a:rPr lang="en-US" sz="2500" dirty="0"/>
              <a:t>:  the younger the age, less studies available</a:t>
            </a:r>
          </a:p>
          <a:p>
            <a:pPr>
              <a:lnSpc>
                <a:spcPct val="80000"/>
              </a:lnSpc>
            </a:pPr>
            <a:r>
              <a:rPr lang="en-US" sz="2500" u="sng" dirty="0"/>
              <a:t>Adult Studies</a:t>
            </a:r>
            <a:r>
              <a:rPr lang="en-US" sz="2500" dirty="0"/>
              <a:t>:  May differ in terms of physiology or co-occurring illnesses </a:t>
            </a:r>
          </a:p>
          <a:p>
            <a:pPr>
              <a:lnSpc>
                <a:spcPct val="80000"/>
              </a:lnSpc>
            </a:pPr>
            <a:r>
              <a:rPr lang="en-US" sz="2500" u="sng" dirty="0"/>
              <a:t>Food and Drug Administration (FDA)</a:t>
            </a:r>
            <a:r>
              <a:rPr lang="en-US" sz="2500" dirty="0"/>
              <a:t> Approval specific for medication, age, and indication</a:t>
            </a:r>
          </a:p>
          <a:p>
            <a:pPr>
              <a:lnSpc>
                <a:spcPct val="80000"/>
              </a:lnSpc>
            </a:pPr>
            <a:r>
              <a:rPr lang="en-US" sz="2500" u="sng" dirty="0"/>
              <a:t>Expert Consensus Practice Guidelines</a:t>
            </a:r>
            <a:r>
              <a:rPr lang="en-US" sz="2500" dirty="0"/>
              <a:t>:  AAP, AACAP, APA, Primary Care Guidelines</a:t>
            </a:r>
          </a:p>
          <a:p>
            <a:pPr>
              <a:lnSpc>
                <a:spcPct val="80000"/>
              </a:lnSpc>
            </a:pPr>
            <a:r>
              <a:rPr lang="en-US" sz="2500" u="sng" dirty="0"/>
              <a:t>Expert Consultation</a:t>
            </a:r>
            <a:r>
              <a:rPr lang="en-US" sz="2500" dirty="0"/>
              <a:t>:  Often for subspecialty areas or less common conditions </a:t>
            </a:r>
          </a:p>
        </p:txBody>
      </p:sp>
    </p:spTree>
    <p:extLst>
      <p:ext uri="{BB962C8B-B14F-4D97-AF65-F5344CB8AC3E}">
        <p14:creationId xmlns:p14="http://schemas.microsoft.com/office/powerpoint/2010/main" val="2101193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510" y="87869"/>
            <a:ext cx="8229600" cy="1393594"/>
          </a:xfrm>
        </p:spPr>
        <p:txBody>
          <a:bodyPr/>
          <a:lstStyle/>
          <a:p>
            <a:r>
              <a:rPr lang="en-US" dirty="0"/>
              <a:t>Pediatric Approved Antipsychotics</a:t>
            </a:r>
          </a:p>
        </p:txBody>
      </p:sp>
      <p:sp>
        <p:nvSpPr>
          <p:cNvPr id="5" name="Content Placeholder 4"/>
          <p:cNvSpPr>
            <a:spLocks noGrp="1"/>
          </p:cNvSpPr>
          <p:nvPr>
            <p:ph idx="1"/>
          </p:nvPr>
        </p:nvSpPr>
        <p:spPr>
          <a:xfrm>
            <a:off x="800721" y="1634582"/>
            <a:ext cx="8733034" cy="4613096"/>
          </a:xfrm>
        </p:spPr>
        <p:txBody>
          <a:bodyPr>
            <a:normAutofit fontScale="85000" lnSpcReduction="10000"/>
          </a:bodyPr>
          <a:lstStyle/>
          <a:p>
            <a:pPr>
              <a:lnSpc>
                <a:spcPct val="80000"/>
              </a:lnSpc>
              <a:buNone/>
            </a:pPr>
            <a:r>
              <a:rPr lang="en-US" b="1" dirty="0"/>
              <a:t>				</a:t>
            </a:r>
            <a:r>
              <a:rPr lang="en-US" sz="2600" b="1" u="sng" dirty="0"/>
              <a:t>Irritability due to autism</a:t>
            </a:r>
          </a:p>
          <a:p>
            <a:pPr>
              <a:lnSpc>
                <a:spcPct val="80000"/>
              </a:lnSpc>
              <a:buNone/>
            </a:pPr>
            <a:r>
              <a:rPr lang="en-US" sz="2600" dirty="0"/>
              <a:t>Risperdal (risperidone)		</a:t>
            </a:r>
            <a:r>
              <a:rPr lang="en-US" sz="2600" b="1" dirty="0"/>
              <a:t>5-17*</a:t>
            </a:r>
          </a:p>
          <a:p>
            <a:pPr>
              <a:lnSpc>
                <a:spcPct val="80000"/>
              </a:lnSpc>
              <a:buNone/>
            </a:pPr>
            <a:r>
              <a:rPr lang="en-US" sz="2600" dirty="0"/>
              <a:t>Abilify (aripiprazole)		</a:t>
            </a:r>
            <a:r>
              <a:rPr lang="en-US" sz="2600" b="1" dirty="0"/>
              <a:t>6-17</a:t>
            </a:r>
          </a:p>
          <a:p>
            <a:pPr>
              <a:lnSpc>
                <a:spcPct val="80000"/>
              </a:lnSpc>
              <a:buNone/>
            </a:pPr>
            <a:endParaRPr lang="en-US" sz="2600" dirty="0"/>
          </a:p>
          <a:p>
            <a:pPr>
              <a:lnSpc>
                <a:spcPct val="80000"/>
              </a:lnSpc>
              <a:buNone/>
            </a:pPr>
            <a:r>
              <a:rPr lang="en-US" sz="2600" b="1" dirty="0">
                <a:solidFill>
                  <a:schemeClr val="hlink"/>
                </a:solidFill>
              </a:rPr>
              <a:t>					</a:t>
            </a:r>
            <a:r>
              <a:rPr lang="en-US" sz="2600" b="1" u="sng" dirty="0"/>
              <a:t>Schizophrenia</a:t>
            </a:r>
            <a:r>
              <a:rPr lang="en-US" sz="2600" b="1" dirty="0">
                <a:solidFill>
                  <a:schemeClr val="hlink"/>
                </a:solidFill>
              </a:rPr>
              <a:t>		</a:t>
            </a:r>
            <a:r>
              <a:rPr lang="en-US" sz="2600" b="1" u="sng" dirty="0"/>
              <a:t>Bipolar I </a:t>
            </a:r>
            <a:endParaRPr lang="en-US" sz="2600" u="sng" dirty="0"/>
          </a:p>
          <a:p>
            <a:pPr>
              <a:lnSpc>
                <a:spcPct val="80000"/>
              </a:lnSpc>
              <a:buNone/>
            </a:pPr>
            <a:r>
              <a:rPr lang="en-US" sz="2600" dirty="0"/>
              <a:t>Risperdal (risperidone)		</a:t>
            </a:r>
            <a:r>
              <a:rPr lang="en-US" sz="2600" b="1" dirty="0">
                <a:solidFill>
                  <a:schemeClr val="tx1"/>
                </a:solidFill>
              </a:rPr>
              <a:t>13–17</a:t>
            </a:r>
            <a:r>
              <a:rPr lang="en-US" sz="2600" dirty="0">
                <a:solidFill>
                  <a:schemeClr val="tx1"/>
                </a:solidFill>
              </a:rPr>
              <a:t> *	</a:t>
            </a:r>
            <a:r>
              <a:rPr lang="en-US" sz="2600" dirty="0"/>
              <a:t>		</a:t>
            </a:r>
            <a:r>
              <a:rPr lang="en-US" sz="2600" b="1" dirty="0">
                <a:solidFill>
                  <a:srgbClr val="FF0066"/>
                </a:solidFill>
              </a:rPr>
              <a:t>10-17</a:t>
            </a:r>
            <a:r>
              <a:rPr lang="en-US" sz="2600" dirty="0"/>
              <a:t> *</a:t>
            </a:r>
          </a:p>
          <a:p>
            <a:pPr>
              <a:lnSpc>
                <a:spcPct val="80000"/>
              </a:lnSpc>
              <a:buNone/>
            </a:pPr>
            <a:r>
              <a:rPr lang="en-US" sz="2600" dirty="0"/>
              <a:t>Abilify (aripiprazole)		</a:t>
            </a:r>
            <a:r>
              <a:rPr lang="en-US" sz="2600" b="1" dirty="0">
                <a:solidFill>
                  <a:schemeClr val="tx1"/>
                </a:solidFill>
              </a:rPr>
              <a:t>13-17</a:t>
            </a:r>
            <a:r>
              <a:rPr lang="en-US" sz="2600" dirty="0">
                <a:solidFill>
                  <a:schemeClr val="tx1"/>
                </a:solidFill>
              </a:rPr>
              <a:t> 	</a:t>
            </a:r>
            <a:r>
              <a:rPr lang="en-US" sz="2600" dirty="0"/>
              <a:t>		</a:t>
            </a:r>
            <a:r>
              <a:rPr lang="en-US" sz="2600" b="1" dirty="0">
                <a:solidFill>
                  <a:srgbClr val="FF0066"/>
                </a:solidFill>
              </a:rPr>
              <a:t>10-17</a:t>
            </a:r>
          </a:p>
          <a:p>
            <a:pPr>
              <a:lnSpc>
                <a:spcPct val="80000"/>
              </a:lnSpc>
              <a:buNone/>
            </a:pPr>
            <a:r>
              <a:rPr lang="en-US" sz="2600" dirty="0"/>
              <a:t>Zyprexa (olanzapine)		</a:t>
            </a:r>
            <a:r>
              <a:rPr lang="en-US" sz="2600" b="1" dirty="0">
                <a:solidFill>
                  <a:schemeClr val="tx1"/>
                </a:solidFill>
              </a:rPr>
              <a:t>13-17</a:t>
            </a:r>
            <a:r>
              <a:rPr lang="en-US" sz="2600" dirty="0">
                <a:solidFill>
                  <a:schemeClr val="tx1"/>
                </a:solidFill>
              </a:rPr>
              <a:t> 	</a:t>
            </a:r>
            <a:r>
              <a:rPr lang="en-US" sz="2600" dirty="0"/>
              <a:t>		</a:t>
            </a:r>
            <a:r>
              <a:rPr lang="en-US" sz="2600" b="1" dirty="0">
                <a:solidFill>
                  <a:srgbClr val="FF0066"/>
                </a:solidFill>
              </a:rPr>
              <a:t>13-17</a:t>
            </a:r>
          </a:p>
          <a:p>
            <a:pPr>
              <a:lnSpc>
                <a:spcPct val="80000"/>
              </a:lnSpc>
              <a:buNone/>
            </a:pPr>
            <a:r>
              <a:rPr lang="en-US" sz="2600" dirty="0"/>
              <a:t>Seroquel (quetiapine)	</a:t>
            </a:r>
            <a:r>
              <a:rPr lang="en-US" sz="2600" dirty="0">
                <a:solidFill>
                  <a:schemeClr val="tx1"/>
                </a:solidFill>
              </a:rPr>
              <a:t>	</a:t>
            </a:r>
            <a:r>
              <a:rPr lang="en-US" sz="2600" b="1" dirty="0">
                <a:solidFill>
                  <a:schemeClr val="tx1"/>
                </a:solidFill>
              </a:rPr>
              <a:t>13-17</a:t>
            </a:r>
            <a:r>
              <a:rPr lang="en-US" sz="2600" dirty="0">
                <a:solidFill>
                  <a:schemeClr val="tx1"/>
                </a:solidFill>
              </a:rPr>
              <a:t>  </a:t>
            </a:r>
            <a:r>
              <a:rPr lang="en-US" sz="2600" dirty="0"/>
              <a:t>			</a:t>
            </a:r>
            <a:r>
              <a:rPr lang="en-US" sz="2600" b="1" dirty="0">
                <a:solidFill>
                  <a:srgbClr val="FF0066"/>
                </a:solidFill>
              </a:rPr>
              <a:t>10-17</a:t>
            </a:r>
          </a:p>
          <a:p>
            <a:pPr>
              <a:lnSpc>
                <a:spcPct val="80000"/>
              </a:lnSpc>
              <a:buNone/>
            </a:pPr>
            <a:r>
              <a:rPr lang="en-US" sz="2600" dirty="0"/>
              <a:t>Invega (paliperidone)		</a:t>
            </a:r>
            <a:r>
              <a:rPr lang="en-US" sz="2600" b="1" dirty="0">
                <a:solidFill>
                  <a:schemeClr val="tx1"/>
                </a:solidFill>
              </a:rPr>
              <a:t>12-17 </a:t>
            </a:r>
          </a:p>
          <a:p>
            <a:pPr>
              <a:lnSpc>
                <a:spcPct val="80000"/>
              </a:lnSpc>
              <a:buNone/>
            </a:pPr>
            <a:r>
              <a:rPr lang="en-US" sz="2600" dirty="0"/>
              <a:t>Saphris (</a:t>
            </a:r>
            <a:r>
              <a:rPr lang="en-US" sz="2600" dirty="0" err="1"/>
              <a:t>asenapine</a:t>
            </a:r>
            <a:r>
              <a:rPr lang="en-US" sz="2600" dirty="0"/>
              <a:t>)		</a:t>
            </a:r>
            <a:r>
              <a:rPr lang="en-US" sz="2600" dirty="0">
                <a:solidFill>
                  <a:schemeClr val="tx1"/>
                </a:solidFill>
              </a:rPr>
              <a:t>	</a:t>
            </a:r>
            <a:r>
              <a:rPr lang="en-US" sz="2600" dirty="0"/>
              <a:t>		</a:t>
            </a:r>
            <a:r>
              <a:rPr lang="en-US" sz="2600" b="1" dirty="0">
                <a:solidFill>
                  <a:srgbClr val="FF0066"/>
                </a:solidFill>
              </a:rPr>
              <a:t>10-17</a:t>
            </a:r>
          </a:p>
          <a:p>
            <a:pPr>
              <a:lnSpc>
                <a:spcPct val="80000"/>
              </a:lnSpc>
              <a:buNone/>
            </a:pPr>
            <a:r>
              <a:rPr lang="en-US" sz="2600" dirty="0"/>
              <a:t>Latuda(lurasidone)		</a:t>
            </a:r>
            <a:r>
              <a:rPr lang="en-US" sz="2600" b="1" dirty="0">
                <a:solidFill>
                  <a:schemeClr val="tx1"/>
                </a:solidFill>
              </a:rPr>
              <a:t>13-17</a:t>
            </a:r>
            <a:r>
              <a:rPr lang="en-US" sz="2600" dirty="0">
                <a:solidFill>
                  <a:schemeClr val="tx1"/>
                </a:solidFill>
              </a:rPr>
              <a:t>	</a:t>
            </a:r>
            <a:r>
              <a:rPr lang="en-US" sz="2600" dirty="0"/>
              <a:t>		</a:t>
            </a:r>
            <a:r>
              <a:rPr lang="en-US" sz="2600" b="1" dirty="0">
                <a:solidFill>
                  <a:srgbClr val="FF0066"/>
                </a:solidFill>
              </a:rPr>
              <a:t>10-17</a:t>
            </a:r>
            <a:r>
              <a:rPr lang="en-US" sz="2600" dirty="0"/>
              <a:t> (depressed)</a:t>
            </a:r>
          </a:p>
        </p:txBody>
      </p:sp>
      <p:sp>
        <p:nvSpPr>
          <p:cNvPr id="6" name="TextBox 5"/>
          <p:cNvSpPr txBox="1"/>
          <p:nvPr/>
        </p:nvSpPr>
        <p:spPr>
          <a:xfrm>
            <a:off x="1852773" y="6400798"/>
            <a:ext cx="7390201" cy="369332"/>
          </a:xfrm>
          <a:prstGeom prst="rect">
            <a:avLst/>
          </a:prstGeom>
          <a:noFill/>
        </p:spPr>
        <p:txBody>
          <a:bodyPr wrap="square" rtlCol="0">
            <a:spAutoFit/>
          </a:bodyPr>
          <a:lstStyle/>
          <a:p>
            <a:r>
              <a:rPr lang="en-US" dirty="0"/>
              <a:t>*age in years</a:t>
            </a:r>
          </a:p>
        </p:txBody>
      </p:sp>
    </p:spTree>
    <p:extLst>
      <p:ext uri="{BB962C8B-B14F-4D97-AF65-F5344CB8AC3E}">
        <p14:creationId xmlns:p14="http://schemas.microsoft.com/office/powerpoint/2010/main" val="793876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Outlier Prescribing</a:t>
            </a:r>
          </a:p>
        </p:txBody>
      </p:sp>
      <p:sp>
        <p:nvSpPr>
          <p:cNvPr id="3" name="Content Placeholder 2"/>
          <p:cNvSpPr>
            <a:spLocks noGrp="1"/>
          </p:cNvSpPr>
          <p:nvPr>
            <p:ph idx="1"/>
          </p:nvPr>
        </p:nvSpPr>
        <p:spPr>
          <a:xfrm>
            <a:off x="345715" y="1463041"/>
            <a:ext cx="10838753" cy="3869595"/>
          </a:xfrm>
        </p:spPr>
        <p:txBody>
          <a:bodyPr>
            <a:normAutofit/>
          </a:bodyPr>
          <a:lstStyle/>
          <a:p>
            <a:r>
              <a:rPr lang="en-US" sz="2800" dirty="0"/>
              <a:t>Utilize medication options that have the most pediatric data for first-line treatment</a:t>
            </a:r>
          </a:p>
          <a:p>
            <a:r>
              <a:rPr lang="en-US" sz="2800" dirty="0"/>
              <a:t>Treatment refractory illness:  Seek consultation/second opinion for high dose treatment (above FDA guidelines) and complex regimens </a:t>
            </a:r>
          </a:p>
          <a:p>
            <a:r>
              <a:rPr lang="en-US" sz="2800" dirty="0"/>
              <a:t>Re-assess the diagnosis and adherence if child is not responding to standard treatment </a:t>
            </a:r>
          </a:p>
        </p:txBody>
      </p:sp>
    </p:spTree>
    <p:extLst>
      <p:ext uri="{BB962C8B-B14F-4D97-AF65-F5344CB8AC3E}">
        <p14:creationId xmlns:p14="http://schemas.microsoft.com/office/powerpoint/2010/main" val="3559796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A025B6-A6E2-ED4B-9810-2B68DB4F6112}"/>
              </a:ext>
            </a:extLst>
          </p:cNvPr>
          <p:cNvSpPr>
            <a:spLocks noGrp="1"/>
          </p:cNvSpPr>
          <p:nvPr>
            <p:ph idx="1"/>
          </p:nvPr>
        </p:nvSpPr>
        <p:spPr/>
        <p:txBody>
          <a:bodyPr/>
          <a:lstStyle/>
          <a:p>
            <a:pPr marL="0" indent="0">
              <a:buNone/>
            </a:pPr>
            <a:r>
              <a:rPr lang="en-US" dirty="0"/>
              <a:t>  </a:t>
            </a:r>
          </a:p>
        </p:txBody>
      </p:sp>
      <p:graphicFrame>
        <p:nvGraphicFramePr>
          <p:cNvPr id="6" name="Table 6">
            <a:extLst>
              <a:ext uri="{FF2B5EF4-FFF2-40B4-BE49-F238E27FC236}">
                <a16:creationId xmlns:a16="http://schemas.microsoft.com/office/drawing/2014/main" id="{6CFF06F1-89BE-3649-BBFE-241F4B3BAFC9}"/>
              </a:ext>
            </a:extLst>
          </p:cNvPr>
          <p:cNvGraphicFramePr>
            <a:graphicFrameLocks noGrp="1"/>
          </p:cNvGraphicFramePr>
          <p:nvPr>
            <p:extLst>
              <p:ext uri="{D42A27DB-BD31-4B8C-83A1-F6EECF244321}">
                <p14:modId xmlns:p14="http://schemas.microsoft.com/office/powerpoint/2010/main" val="2838881154"/>
              </p:ext>
            </p:extLst>
          </p:nvPr>
        </p:nvGraphicFramePr>
        <p:xfrm>
          <a:off x="2364941" y="733794"/>
          <a:ext cx="5735846" cy="6018732"/>
        </p:xfrm>
        <a:graphic>
          <a:graphicData uri="http://schemas.openxmlformats.org/drawingml/2006/table">
            <a:tbl>
              <a:tblPr firstRow="1" bandRow="1">
                <a:tableStyleId>{5C22544A-7EE6-4342-B048-85BDC9FD1C3A}</a:tableStyleId>
              </a:tblPr>
              <a:tblGrid>
                <a:gridCol w="1661747">
                  <a:extLst>
                    <a:ext uri="{9D8B030D-6E8A-4147-A177-3AD203B41FA5}">
                      <a16:colId xmlns:a16="http://schemas.microsoft.com/office/drawing/2014/main" val="1173502691"/>
                    </a:ext>
                  </a:extLst>
                </a:gridCol>
                <a:gridCol w="4074099">
                  <a:extLst>
                    <a:ext uri="{9D8B030D-6E8A-4147-A177-3AD203B41FA5}">
                      <a16:colId xmlns:a16="http://schemas.microsoft.com/office/drawing/2014/main" val="1740083150"/>
                    </a:ext>
                  </a:extLst>
                </a:gridCol>
              </a:tblGrid>
              <a:tr h="358595">
                <a:tc>
                  <a:txBody>
                    <a:bodyPr/>
                    <a:lstStyle/>
                    <a:p>
                      <a:r>
                        <a:rPr lang="en-US" dirty="0"/>
                        <a:t>Antipsychotic (AP)</a:t>
                      </a:r>
                    </a:p>
                  </a:txBody>
                  <a:tcPr>
                    <a:solidFill>
                      <a:schemeClr val="accent2">
                        <a:lumMod val="75000"/>
                      </a:schemeClr>
                    </a:solidFill>
                  </a:tcPr>
                </a:tc>
                <a:tc>
                  <a:txBody>
                    <a:bodyPr/>
                    <a:lstStyle/>
                    <a:p>
                      <a:r>
                        <a:rPr lang="en-US" dirty="0"/>
                        <a:t>Typical initial doses:</a:t>
                      </a:r>
                    </a:p>
                  </a:txBody>
                  <a:tcPr>
                    <a:solidFill>
                      <a:schemeClr val="accent2">
                        <a:lumMod val="75000"/>
                      </a:schemeClr>
                    </a:solidFill>
                  </a:tcPr>
                </a:tc>
                <a:extLst>
                  <a:ext uri="{0D108BD9-81ED-4DB2-BD59-A6C34878D82A}">
                    <a16:rowId xmlns:a16="http://schemas.microsoft.com/office/drawing/2014/main" val="1912048971"/>
                  </a:ext>
                </a:extLst>
              </a:tr>
              <a:tr h="656344">
                <a:tc>
                  <a:txBody>
                    <a:bodyPr/>
                    <a:lstStyle/>
                    <a:p>
                      <a:r>
                        <a:rPr lang="en-US" b="1" dirty="0"/>
                        <a:t>Abilify </a:t>
                      </a:r>
                    </a:p>
                    <a:p>
                      <a:r>
                        <a:rPr lang="en-US" b="1" dirty="0"/>
                        <a:t>(Aripiprazole)</a:t>
                      </a:r>
                    </a:p>
                  </a:txBody>
                  <a:tcPr>
                    <a:solidFill>
                      <a:schemeClr val="accent2">
                        <a:lumMod val="40000"/>
                        <a:lumOff val="60000"/>
                      </a:schemeClr>
                    </a:solidFill>
                  </a:tcPr>
                </a:tc>
                <a:tc>
                  <a:txBody>
                    <a:bodyPr/>
                    <a:lstStyle/>
                    <a:p>
                      <a:r>
                        <a:rPr lang="en-US" dirty="0"/>
                        <a:t>2 - 2.5 mg daily </a:t>
                      </a:r>
                    </a:p>
                  </a:txBody>
                  <a:tcPr>
                    <a:solidFill>
                      <a:schemeClr val="accent2">
                        <a:lumMod val="40000"/>
                        <a:lumOff val="60000"/>
                      </a:schemeClr>
                    </a:solidFill>
                  </a:tcPr>
                </a:tc>
                <a:extLst>
                  <a:ext uri="{0D108BD9-81ED-4DB2-BD59-A6C34878D82A}">
                    <a16:rowId xmlns:a16="http://schemas.microsoft.com/office/drawing/2014/main" val="336566971"/>
                  </a:ext>
                </a:extLst>
              </a:tr>
              <a:tr h="656344">
                <a:tc>
                  <a:txBody>
                    <a:bodyPr/>
                    <a:lstStyle/>
                    <a:p>
                      <a:pPr algn="just"/>
                      <a:r>
                        <a:rPr lang="en-US" b="1" dirty="0"/>
                        <a:t>Quetiapine </a:t>
                      </a:r>
                    </a:p>
                    <a:p>
                      <a:pPr algn="just"/>
                      <a:r>
                        <a:rPr lang="en-US" b="1" dirty="0"/>
                        <a:t>(Seroquel) </a:t>
                      </a:r>
                    </a:p>
                  </a:txBody>
                  <a:tcPr>
                    <a:solidFill>
                      <a:schemeClr val="accent2">
                        <a:lumMod val="40000"/>
                        <a:lumOff val="60000"/>
                      </a:schemeClr>
                    </a:solidFill>
                  </a:tcPr>
                </a:tc>
                <a:tc>
                  <a:txBody>
                    <a:bodyPr/>
                    <a:lstStyle/>
                    <a:p>
                      <a:r>
                        <a:rPr lang="en-US" dirty="0"/>
                        <a:t>25 or 50 mg daily</a:t>
                      </a:r>
                    </a:p>
                  </a:txBody>
                  <a:tcPr>
                    <a:solidFill>
                      <a:schemeClr val="accent2">
                        <a:lumMod val="40000"/>
                        <a:lumOff val="60000"/>
                      </a:schemeClr>
                    </a:solidFill>
                  </a:tcPr>
                </a:tc>
                <a:extLst>
                  <a:ext uri="{0D108BD9-81ED-4DB2-BD59-A6C34878D82A}">
                    <a16:rowId xmlns:a16="http://schemas.microsoft.com/office/drawing/2014/main" val="141770319"/>
                  </a:ext>
                </a:extLst>
              </a:tr>
              <a:tr h="656344">
                <a:tc>
                  <a:txBody>
                    <a:bodyPr/>
                    <a:lstStyle/>
                    <a:p>
                      <a:r>
                        <a:rPr lang="en-US" b="1" dirty="0"/>
                        <a:t>Olanzapine </a:t>
                      </a:r>
                    </a:p>
                    <a:p>
                      <a:r>
                        <a:rPr lang="en-US" b="1" dirty="0"/>
                        <a:t>(Zyprexa)</a:t>
                      </a:r>
                    </a:p>
                  </a:txBody>
                  <a:tcPr>
                    <a:solidFill>
                      <a:schemeClr val="accent2">
                        <a:lumMod val="40000"/>
                        <a:lumOff val="60000"/>
                      </a:schemeClr>
                    </a:solidFill>
                  </a:tcPr>
                </a:tc>
                <a:tc>
                  <a:txBody>
                    <a:bodyPr/>
                    <a:lstStyle/>
                    <a:p>
                      <a:r>
                        <a:rPr lang="en-US" dirty="0"/>
                        <a:t>2.5 mg daily </a:t>
                      </a:r>
                    </a:p>
                  </a:txBody>
                  <a:tcPr>
                    <a:solidFill>
                      <a:schemeClr val="accent2">
                        <a:lumMod val="40000"/>
                        <a:lumOff val="60000"/>
                      </a:schemeClr>
                    </a:solidFill>
                  </a:tcPr>
                </a:tc>
                <a:extLst>
                  <a:ext uri="{0D108BD9-81ED-4DB2-BD59-A6C34878D82A}">
                    <a16:rowId xmlns:a16="http://schemas.microsoft.com/office/drawing/2014/main" val="3874246914"/>
                  </a:ext>
                </a:extLst>
              </a:tr>
              <a:tr h="784244">
                <a:tc>
                  <a:txBody>
                    <a:bodyPr/>
                    <a:lstStyle/>
                    <a:p>
                      <a:r>
                        <a:rPr lang="en-US" b="1" dirty="0"/>
                        <a:t>Risperidone </a:t>
                      </a:r>
                    </a:p>
                    <a:p>
                      <a:r>
                        <a:rPr lang="en-US" b="1" dirty="0"/>
                        <a:t>(Risperdal)</a:t>
                      </a:r>
                    </a:p>
                  </a:txBody>
                  <a:tcPr>
                    <a:solidFill>
                      <a:schemeClr val="accent2">
                        <a:lumMod val="40000"/>
                        <a:lumOff val="60000"/>
                      </a:schemeClr>
                    </a:solidFill>
                  </a:tcPr>
                </a:tc>
                <a:tc>
                  <a:txBody>
                    <a:bodyPr/>
                    <a:lstStyle/>
                    <a:p>
                      <a:r>
                        <a:rPr lang="en-US" dirty="0"/>
                        <a:t>0.5 mg daily (if over 20 kg) </a:t>
                      </a:r>
                    </a:p>
                    <a:p>
                      <a:r>
                        <a:rPr lang="en-US" dirty="0"/>
                        <a:t>0.25 mg daily (if under 20 kg)</a:t>
                      </a:r>
                    </a:p>
                  </a:txBody>
                  <a:tcPr>
                    <a:solidFill>
                      <a:schemeClr val="accent2">
                        <a:lumMod val="40000"/>
                        <a:lumOff val="60000"/>
                      </a:schemeClr>
                    </a:solidFill>
                  </a:tcPr>
                </a:tc>
                <a:extLst>
                  <a:ext uri="{0D108BD9-81ED-4DB2-BD59-A6C34878D82A}">
                    <a16:rowId xmlns:a16="http://schemas.microsoft.com/office/drawing/2014/main" val="1905242986"/>
                  </a:ext>
                </a:extLst>
              </a:tr>
              <a:tr h="656344">
                <a:tc>
                  <a:txBody>
                    <a:bodyPr/>
                    <a:lstStyle/>
                    <a:p>
                      <a:r>
                        <a:rPr lang="en-US" b="1" dirty="0"/>
                        <a:t>Ziprasidone </a:t>
                      </a:r>
                    </a:p>
                    <a:p>
                      <a:r>
                        <a:rPr lang="en-US" b="1" dirty="0"/>
                        <a:t>(Geodon)</a:t>
                      </a:r>
                    </a:p>
                  </a:txBody>
                  <a:tcPr>
                    <a:solidFill>
                      <a:schemeClr val="accent2">
                        <a:lumMod val="40000"/>
                        <a:lumOff val="60000"/>
                      </a:schemeClr>
                    </a:solidFill>
                  </a:tcPr>
                </a:tc>
                <a:tc>
                  <a:txBody>
                    <a:bodyPr/>
                    <a:lstStyle/>
                    <a:p>
                      <a:r>
                        <a:rPr lang="en-US" dirty="0"/>
                        <a:t>20 mg daily</a:t>
                      </a:r>
                    </a:p>
                  </a:txBody>
                  <a:tcPr>
                    <a:solidFill>
                      <a:schemeClr val="accent2">
                        <a:lumMod val="40000"/>
                        <a:lumOff val="60000"/>
                      </a:schemeClr>
                    </a:solidFill>
                  </a:tcPr>
                </a:tc>
                <a:extLst>
                  <a:ext uri="{0D108BD9-81ED-4DB2-BD59-A6C34878D82A}">
                    <a16:rowId xmlns:a16="http://schemas.microsoft.com/office/drawing/2014/main" val="1920694481"/>
                  </a:ext>
                </a:extLst>
              </a:tr>
              <a:tr h="656344">
                <a:tc>
                  <a:txBody>
                    <a:bodyPr/>
                    <a:lstStyle/>
                    <a:p>
                      <a:r>
                        <a:rPr lang="en-US" b="1" dirty="0" err="1"/>
                        <a:t>Asenapine</a:t>
                      </a:r>
                      <a:r>
                        <a:rPr lang="en-US" b="1" dirty="0"/>
                        <a:t> </a:t>
                      </a:r>
                    </a:p>
                    <a:p>
                      <a:r>
                        <a:rPr lang="en-US" b="1" dirty="0"/>
                        <a:t>(Saphris)</a:t>
                      </a:r>
                    </a:p>
                  </a:txBody>
                  <a:tcPr>
                    <a:solidFill>
                      <a:schemeClr val="accent2">
                        <a:lumMod val="40000"/>
                        <a:lumOff val="60000"/>
                      </a:schemeClr>
                    </a:solidFill>
                  </a:tcPr>
                </a:tc>
                <a:tc>
                  <a:txBody>
                    <a:bodyPr/>
                    <a:lstStyle/>
                    <a:p>
                      <a:r>
                        <a:rPr lang="en-US" dirty="0"/>
                        <a:t>2.5 mg daily</a:t>
                      </a:r>
                    </a:p>
                  </a:txBody>
                  <a:tcPr>
                    <a:solidFill>
                      <a:schemeClr val="accent2">
                        <a:lumMod val="40000"/>
                        <a:lumOff val="60000"/>
                      </a:schemeClr>
                    </a:solidFill>
                  </a:tcPr>
                </a:tc>
                <a:extLst>
                  <a:ext uri="{0D108BD9-81ED-4DB2-BD59-A6C34878D82A}">
                    <a16:rowId xmlns:a16="http://schemas.microsoft.com/office/drawing/2014/main" val="2351478207"/>
                  </a:ext>
                </a:extLst>
              </a:tr>
              <a:tr h="656344">
                <a:tc>
                  <a:txBody>
                    <a:bodyPr/>
                    <a:lstStyle/>
                    <a:p>
                      <a:r>
                        <a:rPr lang="en-US" b="1" dirty="0"/>
                        <a:t>Paliperidone</a:t>
                      </a:r>
                    </a:p>
                    <a:p>
                      <a:r>
                        <a:rPr lang="en-US" b="1" dirty="0"/>
                        <a:t>(Invega) </a:t>
                      </a:r>
                    </a:p>
                  </a:txBody>
                  <a:tcPr>
                    <a:solidFill>
                      <a:schemeClr val="accent2">
                        <a:lumMod val="40000"/>
                        <a:lumOff val="60000"/>
                      </a:schemeClr>
                    </a:solidFill>
                  </a:tcPr>
                </a:tc>
                <a:tc>
                  <a:txBody>
                    <a:bodyPr/>
                    <a:lstStyle/>
                    <a:p>
                      <a:r>
                        <a:rPr lang="en-US" dirty="0"/>
                        <a:t>3 mg daily</a:t>
                      </a:r>
                    </a:p>
                  </a:txBody>
                  <a:tcPr>
                    <a:solidFill>
                      <a:schemeClr val="accent2">
                        <a:lumMod val="40000"/>
                        <a:lumOff val="60000"/>
                      </a:schemeClr>
                    </a:solidFill>
                  </a:tcPr>
                </a:tc>
                <a:extLst>
                  <a:ext uri="{0D108BD9-81ED-4DB2-BD59-A6C34878D82A}">
                    <a16:rowId xmlns:a16="http://schemas.microsoft.com/office/drawing/2014/main" val="3253179115"/>
                  </a:ext>
                </a:extLst>
              </a:tr>
              <a:tr h="656344">
                <a:tc>
                  <a:txBody>
                    <a:bodyPr/>
                    <a:lstStyle/>
                    <a:p>
                      <a:r>
                        <a:rPr lang="en-US" b="1" dirty="0"/>
                        <a:t>Lurasidone</a:t>
                      </a:r>
                    </a:p>
                    <a:p>
                      <a:r>
                        <a:rPr lang="en-US" b="1" dirty="0"/>
                        <a:t>(Latuda) </a:t>
                      </a:r>
                    </a:p>
                  </a:txBody>
                  <a:tcPr>
                    <a:solidFill>
                      <a:schemeClr val="accent2">
                        <a:lumMod val="40000"/>
                        <a:lumOff val="60000"/>
                      </a:schemeClr>
                    </a:solidFill>
                  </a:tcPr>
                </a:tc>
                <a:tc>
                  <a:txBody>
                    <a:bodyPr/>
                    <a:lstStyle/>
                    <a:p>
                      <a:r>
                        <a:rPr lang="en-US" dirty="0"/>
                        <a:t>20 mg daily </a:t>
                      </a:r>
                    </a:p>
                  </a:txBody>
                  <a:tcPr>
                    <a:solidFill>
                      <a:schemeClr val="accent2">
                        <a:lumMod val="40000"/>
                        <a:lumOff val="60000"/>
                      </a:schemeClr>
                    </a:solidFill>
                  </a:tcPr>
                </a:tc>
                <a:extLst>
                  <a:ext uri="{0D108BD9-81ED-4DB2-BD59-A6C34878D82A}">
                    <a16:rowId xmlns:a16="http://schemas.microsoft.com/office/drawing/2014/main" val="205861536"/>
                  </a:ext>
                </a:extLst>
              </a:tr>
            </a:tbl>
          </a:graphicData>
        </a:graphic>
      </p:graphicFrame>
      <p:sp>
        <p:nvSpPr>
          <p:cNvPr id="5" name="Title 4">
            <a:extLst>
              <a:ext uri="{FF2B5EF4-FFF2-40B4-BE49-F238E27FC236}">
                <a16:creationId xmlns:a16="http://schemas.microsoft.com/office/drawing/2014/main" id="{3491CD72-3E91-A44F-BB7E-B27D8B41879F}"/>
              </a:ext>
            </a:extLst>
          </p:cNvPr>
          <p:cNvSpPr>
            <a:spLocks noGrp="1"/>
          </p:cNvSpPr>
          <p:nvPr>
            <p:ph type="title"/>
          </p:nvPr>
        </p:nvSpPr>
        <p:spPr>
          <a:xfrm>
            <a:off x="8222753" y="1020250"/>
            <a:ext cx="2363055" cy="5744413"/>
          </a:xfrm>
        </p:spPr>
        <p:txBody>
          <a:bodyPr>
            <a:normAutofit/>
          </a:bodyPr>
          <a:lstStyle/>
          <a:p>
            <a:r>
              <a:rPr lang="en-US" sz="4400" dirty="0">
                <a:solidFill>
                  <a:schemeClr val="tx1"/>
                </a:solidFill>
              </a:rPr>
              <a:t>Typical Examples of AP Pediatric Start Doses</a:t>
            </a:r>
          </a:p>
        </p:txBody>
      </p:sp>
    </p:spTree>
    <p:extLst>
      <p:ext uri="{BB962C8B-B14F-4D97-AF65-F5344CB8AC3E}">
        <p14:creationId xmlns:p14="http://schemas.microsoft.com/office/powerpoint/2010/main" val="4228741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A78A-680D-DB47-8A21-8CE73001B0F1}"/>
              </a:ext>
            </a:extLst>
          </p:cNvPr>
          <p:cNvSpPr>
            <a:spLocks noGrp="1"/>
          </p:cNvSpPr>
          <p:nvPr>
            <p:ph type="title"/>
          </p:nvPr>
        </p:nvSpPr>
        <p:spPr/>
        <p:txBody>
          <a:bodyPr/>
          <a:lstStyle/>
          <a:p>
            <a:r>
              <a:rPr lang="en-US" dirty="0"/>
              <a:t>Psychosocial therapy</a:t>
            </a:r>
          </a:p>
        </p:txBody>
      </p:sp>
      <p:sp>
        <p:nvSpPr>
          <p:cNvPr id="3" name="Content Placeholder 2">
            <a:extLst>
              <a:ext uri="{FF2B5EF4-FFF2-40B4-BE49-F238E27FC236}">
                <a16:creationId xmlns:a16="http://schemas.microsoft.com/office/drawing/2014/main" id="{8A1680AF-2A4E-1745-BAC9-402F70408FA2}"/>
              </a:ext>
            </a:extLst>
          </p:cNvPr>
          <p:cNvSpPr>
            <a:spLocks noGrp="1"/>
          </p:cNvSpPr>
          <p:nvPr>
            <p:ph idx="1"/>
          </p:nvPr>
        </p:nvSpPr>
        <p:spPr/>
        <p:txBody>
          <a:bodyPr>
            <a:normAutofit/>
          </a:bodyPr>
          <a:lstStyle/>
          <a:p>
            <a:r>
              <a:rPr lang="en-US" sz="2800" dirty="0"/>
              <a:t>Recommend psychosocial therapy with AP use. </a:t>
            </a:r>
          </a:p>
          <a:p>
            <a:r>
              <a:rPr lang="en-US" sz="2800" dirty="0"/>
              <a:t>Psychosocial therapy in conjunction with AP is particularly important with the younger patients </a:t>
            </a:r>
          </a:p>
        </p:txBody>
      </p:sp>
    </p:spTree>
    <p:extLst>
      <p:ext uri="{BB962C8B-B14F-4D97-AF65-F5344CB8AC3E}">
        <p14:creationId xmlns:p14="http://schemas.microsoft.com/office/powerpoint/2010/main" val="925148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2442253" y="2486864"/>
            <a:ext cx="7307494" cy="1144926"/>
          </a:xfrm>
        </p:spPr>
        <p:txBody>
          <a:bodyPr>
            <a:normAutofit fontScale="90000"/>
          </a:bodyPr>
          <a:lstStyle/>
          <a:p>
            <a:pPr eaLnBrk="1" hangingPunct="1">
              <a:defRPr/>
            </a:pPr>
            <a:r>
              <a:rPr lang="en-US" b="1" dirty="0">
                <a:solidFill>
                  <a:schemeClr val="tx1"/>
                </a:solidFill>
              </a:rPr>
              <a:t>Antipsychotic Prescribing Principle #3</a:t>
            </a:r>
          </a:p>
        </p:txBody>
      </p:sp>
      <p:sp>
        <p:nvSpPr>
          <p:cNvPr id="62469" name="Rectangle 5"/>
          <p:cNvSpPr>
            <a:spLocks noGrp="1" noChangeArrowheads="1"/>
          </p:cNvSpPr>
          <p:nvPr>
            <p:ph type="subTitle" idx="1"/>
          </p:nvPr>
        </p:nvSpPr>
        <p:spPr>
          <a:xfrm>
            <a:off x="3121742" y="3631790"/>
            <a:ext cx="6436760" cy="1970070"/>
          </a:xfrm>
        </p:spPr>
        <p:txBody>
          <a:bodyPr>
            <a:normAutofit/>
          </a:bodyPr>
          <a:lstStyle/>
          <a:p>
            <a:pPr eaLnBrk="1" hangingPunct="1">
              <a:defRPr/>
            </a:pPr>
            <a:r>
              <a:rPr lang="en-US" dirty="0"/>
              <a:t>Discussion about and monitoring for Side Effects</a:t>
            </a:r>
          </a:p>
        </p:txBody>
      </p:sp>
      <p:pic>
        <p:nvPicPr>
          <p:cNvPr id="5" name="Picture 3" descr="C:\Users\greeves\AppData\Local\Microsoft\Windows\Temporary Internet Files\Content.IE5\ZT978RIF\image-20150413-24307-1g76hb6[1].jpg">
            <a:extLst>
              <a:ext uri="{FF2B5EF4-FFF2-40B4-BE49-F238E27FC236}">
                <a16:creationId xmlns:a16="http://schemas.microsoft.com/office/drawing/2014/main" id="{38C0C6A9-0CAE-42F0-86FC-E78AC5A3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4975" y="1707662"/>
            <a:ext cx="2012206" cy="189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0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 gain</a:t>
            </a:r>
          </a:p>
        </p:txBody>
      </p:sp>
      <p:sp>
        <p:nvSpPr>
          <p:cNvPr id="3" name="Content Placeholder 2"/>
          <p:cNvSpPr>
            <a:spLocks noGrp="1"/>
          </p:cNvSpPr>
          <p:nvPr>
            <p:ph idx="1"/>
          </p:nvPr>
        </p:nvSpPr>
        <p:spPr/>
        <p:txBody>
          <a:bodyPr>
            <a:normAutofit/>
          </a:bodyPr>
          <a:lstStyle/>
          <a:p>
            <a:r>
              <a:rPr lang="en-US" sz="2800" dirty="0"/>
              <a:t>Youth are more vulnerable to this side effect than adults</a:t>
            </a:r>
          </a:p>
          <a:p>
            <a:r>
              <a:rPr lang="en-US" sz="2800" dirty="0"/>
              <a:t>Active counseling on health lifestyle and behavioral changes</a:t>
            </a:r>
          </a:p>
          <a:p>
            <a:r>
              <a:rPr lang="en-US" sz="2800" dirty="0"/>
              <a:t>Often excess of 7% baseline weight within first 3 months of treatment</a:t>
            </a:r>
          </a:p>
          <a:p>
            <a:r>
              <a:rPr lang="en-US" sz="2800" dirty="0"/>
              <a:t>Need to assess for “silent” side effects (e.g. increased cholesterol)</a:t>
            </a:r>
          </a:p>
          <a:p>
            <a:r>
              <a:rPr lang="en-US" sz="2800" dirty="0"/>
              <a:t>Olanzapine&gt;quetiapine&gt;risperidone&gt; </a:t>
            </a:r>
            <a:r>
              <a:rPr lang="en-US" sz="2800" dirty="0" err="1"/>
              <a:t>abilify</a:t>
            </a:r>
            <a:r>
              <a:rPr lang="en-US" sz="2800" dirty="0"/>
              <a:t>/Latuda </a:t>
            </a:r>
          </a:p>
        </p:txBody>
      </p:sp>
    </p:spTree>
    <p:extLst>
      <p:ext uri="{BB962C8B-B14F-4D97-AF65-F5344CB8AC3E}">
        <p14:creationId xmlns:p14="http://schemas.microsoft.com/office/powerpoint/2010/main" val="1469476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BF6F-D3F9-F740-87D8-9D43F62B28C4}"/>
              </a:ext>
            </a:extLst>
          </p:cNvPr>
          <p:cNvSpPr>
            <a:spLocks noGrp="1"/>
          </p:cNvSpPr>
          <p:nvPr>
            <p:ph type="title"/>
          </p:nvPr>
        </p:nvSpPr>
        <p:spPr/>
        <p:txBody>
          <a:bodyPr>
            <a:normAutofit/>
          </a:bodyPr>
          <a:lstStyle/>
          <a:p>
            <a:r>
              <a:rPr lang="en-US" dirty="0"/>
              <a:t>AACAP Practice Parameter Atypical Antipsychotic Medication</a:t>
            </a:r>
          </a:p>
        </p:txBody>
      </p:sp>
      <p:sp>
        <p:nvSpPr>
          <p:cNvPr id="3" name="Content Placeholder 2">
            <a:extLst>
              <a:ext uri="{FF2B5EF4-FFF2-40B4-BE49-F238E27FC236}">
                <a16:creationId xmlns:a16="http://schemas.microsoft.com/office/drawing/2014/main" id="{E396D84B-6C6B-CC47-8AAE-FD8465434691}"/>
              </a:ext>
            </a:extLst>
          </p:cNvPr>
          <p:cNvSpPr>
            <a:spLocks noGrp="1"/>
          </p:cNvSpPr>
          <p:nvPr>
            <p:ph idx="1"/>
          </p:nvPr>
        </p:nvSpPr>
        <p:spPr/>
        <p:txBody>
          <a:bodyPr>
            <a:normAutofit/>
          </a:bodyPr>
          <a:lstStyle/>
          <a:p>
            <a:r>
              <a:rPr lang="en-US" sz="2800" dirty="0"/>
              <a:t>Recommendation 3:</a:t>
            </a:r>
          </a:p>
          <a:p>
            <a:pPr marL="0" indent="0">
              <a:buNone/>
            </a:pPr>
            <a:r>
              <a:rPr lang="en-US" sz="2800" dirty="0"/>
              <a:t>Obtain a personal and family history of diabetes and Hyperlipidemia, seizures and cardiac abnormalities as well as a family hx of previous response or adverse effects with AP</a:t>
            </a:r>
          </a:p>
        </p:txBody>
      </p:sp>
    </p:spTree>
    <p:extLst>
      <p:ext uri="{BB962C8B-B14F-4D97-AF65-F5344CB8AC3E}">
        <p14:creationId xmlns:p14="http://schemas.microsoft.com/office/powerpoint/2010/main" val="195797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Dyslipidemia</a:t>
            </a:r>
          </a:p>
        </p:txBody>
      </p:sp>
      <p:sp>
        <p:nvSpPr>
          <p:cNvPr id="3" name="Content Placeholder 2"/>
          <p:cNvSpPr>
            <a:spLocks noGrp="1"/>
          </p:cNvSpPr>
          <p:nvPr>
            <p:ph idx="1"/>
          </p:nvPr>
        </p:nvSpPr>
        <p:spPr/>
        <p:txBody>
          <a:bodyPr>
            <a:normAutofit/>
          </a:bodyPr>
          <a:lstStyle/>
          <a:p>
            <a:r>
              <a:rPr lang="en-US" sz="2800" dirty="0"/>
              <a:t>Less consistently reported in RCT’s</a:t>
            </a:r>
          </a:p>
          <a:p>
            <a:r>
              <a:rPr lang="en-US" sz="2800" dirty="0"/>
              <a:t>Analysis of pediatric short term trials (3-12 weeks) – ½ received </a:t>
            </a:r>
            <a:r>
              <a:rPr lang="en-US" sz="2800" dirty="0" err="1"/>
              <a:t>aripiprazole</a:t>
            </a:r>
            <a:r>
              <a:rPr lang="en-US" sz="2800" dirty="0"/>
              <a:t> or </a:t>
            </a:r>
            <a:r>
              <a:rPr lang="en-US" sz="2800" dirty="0" err="1"/>
              <a:t>risperidone</a:t>
            </a:r>
            <a:endParaRPr lang="en-US" sz="2800" dirty="0"/>
          </a:p>
          <a:p>
            <a:r>
              <a:rPr lang="en-US" sz="2800" dirty="0"/>
              <a:t>Olanzapine/</a:t>
            </a:r>
            <a:r>
              <a:rPr lang="en-US" sz="2800" dirty="0" err="1"/>
              <a:t>quetiapine</a:t>
            </a:r>
            <a:r>
              <a:rPr lang="en-US" sz="2800" dirty="0"/>
              <a:t> – 20 mg/</a:t>
            </a:r>
            <a:r>
              <a:rPr lang="en-US" sz="2800" dirty="0" err="1"/>
              <a:t>dL</a:t>
            </a:r>
            <a:r>
              <a:rPr lang="en-US" sz="2800" dirty="0"/>
              <a:t> increase in triglycerides</a:t>
            </a:r>
          </a:p>
        </p:txBody>
      </p:sp>
    </p:spTree>
    <p:extLst>
      <p:ext uri="{BB962C8B-B14F-4D97-AF65-F5344CB8AC3E}">
        <p14:creationId xmlns:p14="http://schemas.microsoft.com/office/powerpoint/2010/main" val="1418494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0791-EA94-F940-82F3-0C7732F89AEE}"/>
              </a:ext>
            </a:extLst>
          </p:cNvPr>
          <p:cNvSpPr>
            <a:spLocks noGrp="1"/>
          </p:cNvSpPr>
          <p:nvPr>
            <p:ph type="title"/>
          </p:nvPr>
        </p:nvSpPr>
        <p:spPr/>
        <p:txBody>
          <a:bodyPr/>
          <a:lstStyle/>
          <a:p>
            <a:r>
              <a:rPr lang="en-US" dirty="0"/>
              <a:t>Metabolic Syndrome</a:t>
            </a:r>
          </a:p>
        </p:txBody>
      </p:sp>
      <p:sp>
        <p:nvSpPr>
          <p:cNvPr id="3" name="Content Placeholder 2">
            <a:extLst>
              <a:ext uri="{FF2B5EF4-FFF2-40B4-BE49-F238E27FC236}">
                <a16:creationId xmlns:a16="http://schemas.microsoft.com/office/drawing/2014/main" id="{10FA4E33-F73E-C048-B882-07E1AE93A177}"/>
              </a:ext>
            </a:extLst>
          </p:cNvPr>
          <p:cNvSpPr>
            <a:spLocks noGrp="1"/>
          </p:cNvSpPr>
          <p:nvPr>
            <p:ph idx="1"/>
          </p:nvPr>
        </p:nvSpPr>
        <p:spPr>
          <a:xfrm>
            <a:off x="782137" y="1411160"/>
            <a:ext cx="8150469" cy="4669146"/>
          </a:xfrm>
        </p:spPr>
        <p:txBody>
          <a:bodyPr/>
          <a:lstStyle/>
          <a:p>
            <a:r>
              <a:rPr lang="en-US" sz="2800" dirty="0"/>
              <a:t>Olanzapine has direct hepatic effect</a:t>
            </a:r>
          </a:p>
          <a:p>
            <a:r>
              <a:rPr lang="en-US" sz="2800" dirty="0"/>
              <a:t>Generally same propensity for Metabolic Syndrome as for weight gain:</a:t>
            </a:r>
          </a:p>
          <a:p>
            <a:pPr marL="914400" lvl="2" indent="0">
              <a:buNone/>
            </a:pPr>
            <a:r>
              <a:rPr lang="en-US" sz="2800" dirty="0"/>
              <a:t>Olanzapine&gt; quetiapine&gt; risperidone&gt; </a:t>
            </a:r>
            <a:r>
              <a:rPr lang="en-US" sz="2800" dirty="0" err="1"/>
              <a:t>abilify</a:t>
            </a:r>
            <a:r>
              <a:rPr lang="en-US" sz="2800" dirty="0"/>
              <a:t>/Latuda/ ziprasidone</a:t>
            </a:r>
          </a:p>
          <a:p>
            <a:pPr marL="0" indent="0">
              <a:buNone/>
            </a:pPr>
            <a:r>
              <a:rPr lang="en-US" sz="2800" dirty="0"/>
              <a:t>Monitor weight/BMI</a:t>
            </a:r>
          </a:p>
          <a:p>
            <a:pPr marL="0" indent="0">
              <a:buNone/>
            </a:pPr>
            <a:r>
              <a:rPr lang="en-US" sz="2800" dirty="0"/>
              <a:t>Lab monitoring</a:t>
            </a:r>
          </a:p>
          <a:p>
            <a:pPr marL="0" indent="0">
              <a:buNone/>
            </a:pPr>
            <a:endParaRPr lang="en-US" dirty="0"/>
          </a:p>
        </p:txBody>
      </p:sp>
    </p:spTree>
    <p:extLst>
      <p:ext uri="{BB962C8B-B14F-4D97-AF65-F5344CB8AC3E}">
        <p14:creationId xmlns:p14="http://schemas.microsoft.com/office/powerpoint/2010/main" val="139301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235200"/>
            <a:ext cx="9144000" cy="2387600"/>
          </a:xfrm>
        </p:spPr>
        <p:txBody>
          <a:bodyPr>
            <a:normAutofit fontScale="90000"/>
          </a:bodyPr>
          <a:lstStyle/>
          <a:p>
            <a:r>
              <a:rPr lang="en-US" dirty="0"/>
              <a:t>Atypical (second generation) Antipsychotics</a:t>
            </a:r>
            <a:br>
              <a:rPr lang="en-US" dirty="0"/>
            </a:br>
            <a:r>
              <a:rPr lang="en-US" dirty="0">
                <a:solidFill>
                  <a:schemeClr val="tx1"/>
                </a:solidFill>
              </a:rPr>
              <a:t>Atypical (second generation) Antipsychotics</a:t>
            </a:r>
            <a:endParaRPr lang="en-US" dirty="0"/>
          </a:p>
        </p:txBody>
      </p:sp>
    </p:spTree>
    <p:extLst>
      <p:ext uri="{BB962C8B-B14F-4D97-AF65-F5344CB8AC3E}">
        <p14:creationId xmlns:p14="http://schemas.microsoft.com/office/powerpoint/2010/main" val="3567656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review</a:t>
            </a:r>
          </a:p>
        </p:txBody>
      </p:sp>
      <p:sp>
        <p:nvSpPr>
          <p:cNvPr id="3" name="Content Placeholder 2"/>
          <p:cNvSpPr>
            <a:spLocks noGrp="1"/>
          </p:cNvSpPr>
          <p:nvPr>
            <p:ph idx="1"/>
          </p:nvPr>
        </p:nvSpPr>
        <p:spPr/>
        <p:txBody>
          <a:bodyPr>
            <a:normAutofit/>
          </a:bodyPr>
          <a:lstStyle/>
          <a:p>
            <a:r>
              <a:rPr lang="en-US" sz="2800" dirty="0"/>
              <a:t>Galling et al., 2016</a:t>
            </a:r>
          </a:p>
          <a:p>
            <a:r>
              <a:rPr lang="en-US" sz="2800" dirty="0"/>
              <a:t>T2DM incidence among antipsychotic </a:t>
            </a:r>
            <a:r>
              <a:rPr lang="en-US" sz="2800" dirty="0" err="1"/>
              <a:t>tx</a:t>
            </a:r>
            <a:r>
              <a:rPr lang="en-US" sz="2800" dirty="0"/>
              <a:t> youth (3 month after med initiated), clinical comparison, and healthy controls</a:t>
            </a:r>
          </a:p>
          <a:p>
            <a:r>
              <a:rPr lang="en-US" sz="2800" dirty="0"/>
              <a:t>Risk among antipsychotic </a:t>
            </a:r>
            <a:r>
              <a:rPr lang="en-US" sz="2800" dirty="0" err="1"/>
              <a:t>tx</a:t>
            </a:r>
            <a:r>
              <a:rPr lang="en-US" sz="2800" dirty="0"/>
              <a:t> – 3 X and clinical comparison 1.8 times compared to health control</a:t>
            </a:r>
          </a:p>
        </p:txBody>
      </p:sp>
    </p:spTree>
    <p:extLst>
      <p:ext uri="{BB962C8B-B14F-4D97-AF65-F5344CB8AC3E}">
        <p14:creationId xmlns:p14="http://schemas.microsoft.com/office/powerpoint/2010/main" val="3525634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Side Effects of Antipsychotic Medications</a:t>
            </a:r>
          </a:p>
        </p:txBody>
      </p:sp>
      <p:sp>
        <p:nvSpPr>
          <p:cNvPr id="3" name="Content Placeholder 2"/>
          <p:cNvSpPr>
            <a:spLocks noGrp="1"/>
          </p:cNvSpPr>
          <p:nvPr>
            <p:ph idx="1"/>
          </p:nvPr>
        </p:nvSpPr>
        <p:spPr>
          <a:xfrm>
            <a:off x="516360" y="1342160"/>
            <a:ext cx="8111447" cy="3495979"/>
          </a:xfrm>
        </p:spPr>
        <p:txBody>
          <a:bodyPr>
            <a:normAutofit/>
          </a:bodyPr>
          <a:lstStyle/>
          <a:p>
            <a:r>
              <a:rPr lang="en-US" sz="2800" dirty="0"/>
              <a:t>Early or late onset extrapyramidal side effects</a:t>
            </a:r>
          </a:p>
          <a:p>
            <a:pPr lvl="1"/>
            <a:r>
              <a:rPr lang="en-US" sz="2800" dirty="0"/>
              <a:t>Dystonia</a:t>
            </a:r>
          </a:p>
          <a:p>
            <a:pPr lvl="1"/>
            <a:r>
              <a:rPr lang="en-US" sz="2800" dirty="0"/>
              <a:t>Cogwheel and Parkinsonism</a:t>
            </a:r>
          </a:p>
          <a:p>
            <a:pPr lvl="1"/>
            <a:r>
              <a:rPr lang="en-US" sz="2800" dirty="0"/>
              <a:t>Akathisia</a:t>
            </a:r>
          </a:p>
          <a:p>
            <a:pPr lvl="1"/>
            <a:r>
              <a:rPr lang="en-US" sz="2800" dirty="0"/>
              <a:t>Tardive dyskinesia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F8BC-BA19-FB43-8433-3EDBA18C62DB}"/>
              </a:ext>
            </a:extLst>
          </p:cNvPr>
          <p:cNvSpPr>
            <a:spLocks noGrp="1"/>
          </p:cNvSpPr>
          <p:nvPr>
            <p:ph type="title"/>
          </p:nvPr>
        </p:nvSpPr>
        <p:spPr/>
        <p:txBody>
          <a:bodyPr/>
          <a:lstStyle/>
          <a:p>
            <a:r>
              <a:rPr lang="en-US" dirty="0"/>
              <a:t>Dystonia</a:t>
            </a:r>
          </a:p>
        </p:txBody>
      </p:sp>
      <p:sp>
        <p:nvSpPr>
          <p:cNvPr id="3" name="Content Placeholder 2">
            <a:extLst>
              <a:ext uri="{FF2B5EF4-FFF2-40B4-BE49-F238E27FC236}">
                <a16:creationId xmlns:a16="http://schemas.microsoft.com/office/drawing/2014/main" id="{DFF9BD5F-D990-8F45-9772-9A48BB743F86}"/>
              </a:ext>
            </a:extLst>
          </p:cNvPr>
          <p:cNvSpPr>
            <a:spLocks noGrp="1"/>
          </p:cNvSpPr>
          <p:nvPr>
            <p:ph idx="1"/>
          </p:nvPr>
        </p:nvSpPr>
        <p:spPr>
          <a:xfrm>
            <a:off x="630841" y="1647289"/>
            <a:ext cx="4924385" cy="4036101"/>
          </a:xfrm>
        </p:spPr>
        <p:txBody>
          <a:bodyPr>
            <a:normAutofit/>
          </a:bodyPr>
          <a:lstStyle/>
          <a:p>
            <a:r>
              <a:rPr lang="en-US" sz="3000" dirty="0"/>
              <a:t>Acute</a:t>
            </a:r>
          </a:p>
          <a:p>
            <a:r>
              <a:rPr lang="en-US" sz="3000" dirty="0"/>
              <a:t>Particularly higher start doses or with dose increases</a:t>
            </a:r>
          </a:p>
          <a:p>
            <a:r>
              <a:rPr lang="en-US" sz="3000" dirty="0"/>
              <a:t>Danger of respiratory/laryngeal dystonia</a:t>
            </a:r>
          </a:p>
          <a:p>
            <a:r>
              <a:rPr lang="en-US" sz="3000" dirty="0"/>
              <a:t>Treat with diphenhydramine or benztropine</a:t>
            </a:r>
          </a:p>
          <a:p>
            <a:endParaRPr lang="en-US" dirty="0"/>
          </a:p>
        </p:txBody>
      </p:sp>
      <p:sp>
        <p:nvSpPr>
          <p:cNvPr id="4" name="TextBox 3">
            <a:extLst>
              <a:ext uri="{FF2B5EF4-FFF2-40B4-BE49-F238E27FC236}">
                <a16:creationId xmlns:a16="http://schemas.microsoft.com/office/drawing/2014/main" id="{FA936FCB-05C5-EB4A-9563-D1F62417B48D}"/>
              </a:ext>
            </a:extLst>
          </p:cNvPr>
          <p:cNvSpPr txBox="1"/>
          <p:nvPr/>
        </p:nvSpPr>
        <p:spPr>
          <a:xfrm>
            <a:off x="1125793" y="5529501"/>
            <a:ext cx="8152544" cy="307777"/>
          </a:xfrm>
          <a:prstGeom prst="rect">
            <a:avLst/>
          </a:prstGeom>
          <a:noFill/>
        </p:spPr>
        <p:txBody>
          <a:bodyPr wrap="square" rtlCol="0">
            <a:spAutoFit/>
          </a:bodyPr>
          <a:lstStyle/>
          <a:p>
            <a:r>
              <a:rPr lang="en-US" sz="1400" dirty="0"/>
              <a:t>https://</a:t>
            </a:r>
            <a:r>
              <a:rPr lang="en-US" sz="1400" dirty="0" err="1"/>
              <a:t>www.michaeljfox.org</a:t>
            </a:r>
            <a:r>
              <a:rPr lang="en-US" sz="1400" dirty="0"/>
              <a:t>/news/dystonia</a:t>
            </a:r>
          </a:p>
        </p:txBody>
      </p:sp>
      <p:pic>
        <p:nvPicPr>
          <p:cNvPr id="8" name="Content Placeholder 4">
            <a:extLst>
              <a:ext uri="{FF2B5EF4-FFF2-40B4-BE49-F238E27FC236}">
                <a16:creationId xmlns:a16="http://schemas.microsoft.com/office/drawing/2014/main" id="{2EB21190-8593-7E4F-87C2-29ADCD00207E}"/>
              </a:ext>
            </a:extLst>
          </p:cNvPr>
          <p:cNvPicPr>
            <a:picLocks noChangeAspect="1"/>
          </p:cNvPicPr>
          <p:nvPr/>
        </p:nvPicPr>
        <p:blipFill rotWithShape="1">
          <a:blip r:embed="rId2"/>
          <a:srcRect l="2665" t="12895" r="-2665" b="-12895"/>
          <a:stretch/>
        </p:blipFill>
        <p:spPr>
          <a:xfrm>
            <a:off x="5907654" y="1475811"/>
            <a:ext cx="5285435" cy="5382189"/>
          </a:xfrm>
          <a:prstGeom prst="rect">
            <a:avLst/>
          </a:prstGeom>
        </p:spPr>
      </p:pic>
    </p:spTree>
    <p:extLst>
      <p:ext uri="{BB962C8B-B14F-4D97-AF65-F5344CB8AC3E}">
        <p14:creationId xmlns:p14="http://schemas.microsoft.com/office/powerpoint/2010/main" val="2488602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5B82-9CC8-474C-92C4-D59CF460C40B}"/>
              </a:ext>
            </a:extLst>
          </p:cNvPr>
          <p:cNvSpPr>
            <a:spLocks noGrp="1"/>
          </p:cNvSpPr>
          <p:nvPr>
            <p:ph type="title"/>
          </p:nvPr>
        </p:nvSpPr>
        <p:spPr/>
        <p:txBody>
          <a:bodyPr/>
          <a:lstStyle/>
          <a:p>
            <a:r>
              <a:rPr lang="en-US" dirty="0"/>
              <a:t>Extrapyramidal/ Parkinsonism</a:t>
            </a:r>
          </a:p>
        </p:txBody>
      </p:sp>
      <p:sp>
        <p:nvSpPr>
          <p:cNvPr id="3" name="Content Placeholder 2">
            <a:extLst>
              <a:ext uri="{FF2B5EF4-FFF2-40B4-BE49-F238E27FC236}">
                <a16:creationId xmlns:a16="http://schemas.microsoft.com/office/drawing/2014/main" id="{15230B4E-84F3-FA48-9912-B0BAC12F8C26}"/>
              </a:ext>
            </a:extLst>
          </p:cNvPr>
          <p:cNvSpPr>
            <a:spLocks noGrp="1"/>
          </p:cNvSpPr>
          <p:nvPr>
            <p:ph idx="1"/>
          </p:nvPr>
        </p:nvSpPr>
        <p:spPr>
          <a:xfrm>
            <a:off x="345716" y="627299"/>
            <a:ext cx="11500567" cy="3869595"/>
          </a:xfrm>
        </p:spPr>
        <p:txBody>
          <a:bodyPr>
            <a:normAutofit/>
          </a:bodyPr>
          <a:lstStyle/>
          <a:p>
            <a:r>
              <a:rPr lang="en-US" sz="2800" dirty="0"/>
              <a:t>Cogwheel </a:t>
            </a:r>
          </a:p>
          <a:p>
            <a:r>
              <a:rPr lang="en-US" sz="2800" dirty="0"/>
              <a:t>Mild tremor</a:t>
            </a:r>
          </a:p>
        </p:txBody>
      </p:sp>
    </p:spTree>
    <p:extLst>
      <p:ext uri="{BB962C8B-B14F-4D97-AF65-F5344CB8AC3E}">
        <p14:creationId xmlns:p14="http://schemas.microsoft.com/office/powerpoint/2010/main" val="2832812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5E83-6B19-644E-B0E2-F825F34C60BE}"/>
              </a:ext>
            </a:extLst>
          </p:cNvPr>
          <p:cNvSpPr>
            <a:spLocks noGrp="1"/>
          </p:cNvSpPr>
          <p:nvPr>
            <p:ph type="title"/>
          </p:nvPr>
        </p:nvSpPr>
        <p:spPr/>
        <p:txBody>
          <a:bodyPr/>
          <a:lstStyle/>
          <a:p>
            <a:r>
              <a:rPr lang="en-US" dirty="0"/>
              <a:t>Akathisia</a:t>
            </a:r>
          </a:p>
        </p:txBody>
      </p:sp>
      <p:sp>
        <p:nvSpPr>
          <p:cNvPr id="3" name="Content Placeholder 2">
            <a:extLst>
              <a:ext uri="{FF2B5EF4-FFF2-40B4-BE49-F238E27FC236}">
                <a16:creationId xmlns:a16="http://schemas.microsoft.com/office/drawing/2014/main" id="{262106BD-521E-214D-8C3C-E9434CD0C4D5}"/>
              </a:ext>
            </a:extLst>
          </p:cNvPr>
          <p:cNvSpPr>
            <a:spLocks noGrp="1"/>
          </p:cNvSpPr>
          <p:nvPr>
            <p:ph idx="1"/>
          </p:nvPr>
        </p:nvSpPr>
        <p:spPr/>
        <p:txBody>
          <a:bodyPr>
            <a:normAutofit/>
          </a:bodyPr>
          <a:lstStyle/>
          <a:p>
            <a:r>
              <a:rPr lang="en-US" sz="2800" dirty="0"/>
              <a:t>Feeling of internal restlessness or jitteriness</a:t>
            </a:r>
          </a:p>
          <a:p>
            <a:r>
              <a:rPr lang="en-US" sz="2800" dirty="0"/>
              <a:t>In youth often found with new hyperactivity or fidgetiness. </a:t>
            </a:r>
          </a:p>
          <a:p>
            <a:r>
              <a:rPr lang="en-US" sz="2800" dirty="0"/>
              <a:t>Suspect when report these symptoms or if symptoms get worse as you increase the antipsychotic medication. </a:t>
            </a:r>
          </a:p>
        </p:txBody>
      </p:sp>
    </p:spTree>
    <p:extLst>
      <p:ext uri="{BB962C8B-B14F-4D97-AF65-F5344CB8AC3E}">
        <p14:creationId xmlns:p14="http://schemas.microsoft.com/office/powerpoint/2010/main" val="3717923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35E6-54EE-6C4C-9787-338741BB3611}"/>
              </a:ext>
            </a:extLst>
          </p:cNvPr>
          <p:cNvSpPr>
            <a:spLocks noGrp="1"/>
          </p:cNvSpPr>
          <p:nvPr>
            <p:ph type="title"/>
          </p:nvPr>
        </p:nvSpPr>
        <p:spPr>
          <a:xfrm>
            <a:off x="666109" y="236687"/>
            <a:ext cx="8173092" cy="1189431"/>
          </a:xfrm>
        </p:spPr>
        <p:txBody>
          <a:bodyPr/>
          <a:lstStyle/>
          <a:p>
            <a:r>
              <a:rPr lang="en-US" dirty="0"/>
              <a:t>Tardive Dyskinesia</a:t>
            </a:r>
          </a:p>
        </p:txBody>
      </p:sp>
      <p:pic>
        <p:nvPicPr>
          <p:cNvPr id="5" name="Content Placeholder 4">
            <a:extLst>
              <a:ext uri="{FF2B5EF4-FFF2-40B4-BE49-F238E27FC236}">
                <a16:creationId xmlns:a16="http://schemas.microsoft.com/office/drawing/2014/main" id="{69B51EAE-BBA2-0941-BADC-B826D7128A9C}"/>
              </a:ext>
            </a:extLst>
          </p:cNvPr>
          <p:cNvPicPr>
            <a:picLocks noGrp="1" noChangeAspect="1"/>
          </p:cNvPicPr>
          <p:nvPr>
            <p:ph idx="1"/>
          </p:nvPr>
        </p:nvPicPr>
        <p:blipFill>
          <a:blip r:embed="rId2"/>
          <a:stretch>
            <a:fillRect/>
          </a:stretch>
        </p:blipFill>
        <p:spPr>
          <a:xfrm>
            <a:off x="2771535" y="1797979"/>
            <a:ext cx="6817984" cy="4451475"/>
          </a:xfrm>
        </p:spPr>
      </p:pic>
      <p:sp>
        <p:nvSpPr>
          <p:cNvPr id="6" name="TextBox 5">
            <a:extLst>
              <a:ext uri="{FF2B5EF4-FFF2-40B4-BE49-F238E27FC236}">
                <a16:creationId xmlns:a16="http://schemas.microsoft.com/office/drawing/2014/main" id="{9EE602AE-8B89-8E4C-B92D-1D97825E3F8E}"/>
              </a:ext>
            </a:extLst>
          </p:cNvPr>
          <p:cNvSpPr txBox="1"/>
          <p:nvPr/>
        </p:nvSpPr>
        <p:spPr>
          <a:xfrm>
            <a:off x="2771536" y="6359703"/>
            <a:ext cx="6067665" cy="261610"/>
          </a:xfrm>
          <a:prstGeom prst="rect">
            <a:avLst/>
          </a:prstGeom>
          <a:noFill/>
        </p:spPr>
        <p:txBody>
          <a:bodyPr wrap="square" rtlCol="0">
            <a:spAutoFit/>
          </a:bodyPr>
          <a:lstStyle/>
          <a:p>
            <a:r>
              <a:rPr lang="en-US" sz="1100" dirty="0"/>
              <a:t>https://</a:t>
            </a:r>
            <a:r>
              <a:rPr lang="en-US" sz="1100" dirty="0" err="1"/>
              <a:t>sjrhem.ca</a:t>
            </a:r>
            <a:r>
              <a:rPr lang="en-US" sz="1100" dirty="0"/>
              <a:t>/tardive-dyskinesia-in-an-emergency-setting/</a:t>
            </a:r>
          </a:p>
        </p:txBody>
      </p:sp>
    </p:spTree>
    <p:extLst>
      <p:ext uri="{BB962C8B-B14F-4D97-AF65-F5344CB8AC3E}">
        <p14:creationId xmlns:p14="http://schemas.microsoft.com/office/powerpoint/2010/main" val="1117721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D133461C-43E1-264A-B550-46871B119B65}"/>
              </a:ext>
            </a:extLst>
          </p:cNvPr>
          <p:cNvPicPr>
            <a:picLocks noGrp="1" noChangeAspect="1"/>
          </p:cNvPicPr>
          <p:nvPr>
            <p:ph idx="1"/>
          </p:nvPr>
        </p:nvPicPr>
        <p:blipFill>
          <a:blip r:embed="rId2"/>
          <a:stretch>
            <a:fillRect/>
          </a:stretch>
        </p:blipFill>
        <p:spPr>
          <a:xfrm>
            <a:off x="3008671" y="1028962"/>
            <a:ext cx="5970129" cy="5961774"/>
          </a:xfrm>
        </p:spPr>
      </p:pic>
      <p:sp>
        <p:nvSpPr>
          <p:cNvPr id="2" name="TextBox 1">
            <a:extLst>
              <a:ext uri="{FF2B5EF4-FFF2-40B4-BE49-F238E27FC236}">
                <a16:creationId xmlns:a16="http://schemas.microsoft.com/office/drawing/2014/main" id="{EABB7853-077C-42F2-971E-04D491B07E13}"/>
              </a:ext>
            </a:extLst>
          </p:cNvPr>
          <p:cNvSpPr txBox="1"/>
          <p:nvPr/>
        </p:nvSpPr>
        <p:spPr>
          <a:xfrm>
            <a:off x="570270" y="501036"/>
            <a:ext cx="8082116" cy="553998"/>
          </a:xfrm>
          <a:prstGeom prst="rect">
            <a:avLst/>
          </a:prstGeom>
          <a:noFill/>
        </p:spPr>
        <p:txBody>
          <a:bodyPr wrap="square" rtlCol="0">
            <a:spAutoFit/>
          </a:bodyPr>
          <a:lstStyle/>
          <a:p>
            <a:r>
              <a:rPr lang="en-US" sz="3000" dirty="0">
                <a:solidFill>
                  <a:schemeClr val="bg1"/>
                </a:solidFill>
              </a:rPr>
              <a:t>Abnormal Involuntary Movement Scale</a:t>
            </a:r>
          </a:p>
        </p:txBody>
      </p:sp>
    </p:spTree>
    <p:extLst>
      <p:ext uri="{BB962C8B-B14F-4D97-AF65-F5344CB8AC3E}">
        <p14:creationId xmlns:p14="http://schemas.microsoft.com/office/powerpoint/2010/main" val="2495424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C2B2-611B-8B42-8906-C31447081442}"/>
              </a:ext>
            </a:extLst>
          </p:cNvPr>
          <p:cNvSpPr>
            <a:spLocks noGrp="1"/>
          </p:cNvSpPr>
          <p:nvPr>
            <p:ph type="title"/>
          </p:nvPr>
        </p:nvSpPr>
        <p:spPr/>
        <p:txBody>
          <a:bodyPr/>
          <a:lstStyle/>
          <a:p>
            <a:r>
              <a:rPr lang="en-US" dirty="0"/>
              <a:t>AIMS sample</a:t>
            </a:r>
          </a:p>
        </p:txBody>
      </p:sp>
      <p:sp>
        <p:nvSpPr>
          <p:cNvPr id="3" name="Content Placeholder 2">
            <a:extLst>
              <a:ext uri="{FF2B5EF4-FFF2-40B4-BE49-F238E27FC236}">
                <a16:creationId xmlns:a16="http://schemas.microsoft.com/office/drawing/2014/main" id="{40BE43EF-7AF8-F445-9164-CDA6E2D061C1}"/>
              </a:ext>
            </a:extLst>
          </p:cNvPr>
          <p:cNvSpPr>
            <a:spLocks noGrp="1"/>
          </p:cNvSpPr>
          <p:nvPr>
            <p:ph idx="1"/>
          </p:nvPr>
        </p:nvSpPr>
        <p:spPr>
          <a:xfrm>
            <a:off x="1791129" y="2030593"/>
            <a:ext cx="8784404" cy="4095571"/>
          </a:xfrm>
        </p:spPr>
        <p:txBody>
          <a:bodyPr/>
          <a:lstStyle/>
          <a:p>
            <a:pPr marL="0" indent="0">
              <a:buNone/>
            </a:pPr>
            <a:endParaRPr lang="en-US" dirty="0"/>
          </a:p>
        </p:txBody>
      </p:sp>
      <p:sp>
        <p:nvSpPr>
          <p:cNvPr id="4" name="TextBox 3">
            <a:extLst>
              <a:ext uri="{FF2B5EF4-FFF2-40B4-BE49-F238E27FC236}">
                <a16:creationId xmlns:a16="http://schemas.microsoft.com/office/drawing/2014/main" id="{D1210BE5-5F1B-6547-9C6A-B4B81C3CEEB1}"/>
              </a:ext>
            </a:extLst>
          </p:cNvPr>
          <p:cNvSpPr txBox="1"/>
          <p:nvPr/>
        </p:nvSpPr>
        <p:spPr>
          <a:xfrm flipH="1">
            <a:off x="2417649" y="6226140"/>
            <a:ext cx="6123601" cy="307777"/>
          </a:xfrm>
          <a:prstGeom prst="rect">
            <a:avLst/>
          </a:prstGeom>
          <a:noFill/>
        </p:spPr>
        <p:txBody>
          <a:bodyPr wrap="square" rtlCol="0">
            <a:spAutoFit/>
          </a:bodyPr>
          <a:lstStyle/>
          <a:p>
            <a:r>
              <a:rPr lang="en-US" sz="1400" dirty="0"/>
              <a:t>https://</a:t>
            </a:r>
            <a:r>
              <a:rPr lang="en-US" sz="1400" dirty="0" err="1"/>
              <a:t>aapp.org</a:t>
            </a:r>
            <a:r>
              <a:rPr lang="en-US" sz="1400" dirty="0"/>
              <a:t>/ed/movement-disorders</a:t>
            </a:r>
          </a:p>
        </p:txBody>
      </p:sp>
      <p:pic>
        <p:nvPicPr>
          <p:cNvPr id="5" name="Online Media 4" descr="Drug-Induced Movement Disorders: AIMS Sample">
            <a:hlinkClick r:id="" action="ppaction://media"/>
            <a:extLst>
              <a:ext uri="{FF2B5EF4-FFF2-40B4-BE49-F238E27FC236}">
                <a16:creationId xmlns:a16="http://schemas.microsoft.com/office/drawing/2014/main" id="{8ABA8AFC-A415-B349-8CEB-04CD26A7A23E}"/>
              </a:ext>
            </a:extLst>
          </p:cNvPr>
          <p:cNvPicPr>
            <a:picLocks noRot="1" noChangeAspect="1"/>
          </p:cNvPicPr>
          <p:nvPr>
            <a:videoFile r:link="rId1"/>
          </p:nvPr>
        </p:nvPicPr>
        <p:blipFill>
          <a:blip r:embed="rId3"/>
          <a:stretch>
            <a:fillRect/>
          </a:stretch>
        </p:blipFill>
        <p:spPr>
          <a:xfrm>
            <a:off x="1981200" y="1787507"/>
            <a:ext cx="7855986" cy="4438633"/>
          </a:xfrm>
          <a:prstGeom prst="rect">
            <a:avLst/>
          </a:prstGeom>
        </p:spPr>
      </p:pic>
    </p:spTree>
    <p:extLst>
      <p:ext uri="{BB962C8B-B14F-4D97-AF65-F5344CB8AC3E}">
        <p14:creationId xmlns:p14="http://schemas.microsoft.com/office/powerpoint/2010/main" val="41260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2AF9-49A2-2B44-9B00-A0BB47DEA49A}"/>
              </a:ext>
            </a:extLst>
          </p:cNvPr>
          <p:cNvSpPr>
            <a:spLocks noGrp="1"/>
          </p:cNvSpPr>
          <p:nvPr>
            <p:ph type="title"/>
          </p:nvPr>
        </p:nvSpPr>
        <p:spPr/>
        <p:txBody>
          <a:bodyPr>
            <a:normAutofit/>
          </a:bodyPr>
          <a:lstStyle/>
          <a:p>
            <a:r>
              <a:rPr lang="en-US" dirty="0"/>
              <a:t>Neuroleptic Malignant Syndrome</a:t>
            </a:r>
          </a:p>
        </p:txBody>
      </p:sp>
      <p:sp>
        <p:nvSpPr>
          <p:cNvPr id="3" name="Content Placeholder 2">
            <a:extLst>
              <a:ext uri="{FF2B5EF4-FFF2-40B4-BE49-F238E27FC236}">
                <a16:creationId xmlns:a16="http://schemas.microsoft.com/office/drawing/2014/main" id="{1D398089-33A0-8A48-B6BC-4C04155A2F7F}"/>
              </a:ext>
            </a:extLst>
          </p:cNvPr>
          <p:cNvSpPr>
            <a:spLocks noGrp="1"/>
          </p:cNvSpPr>
          <p:nvPr>
            <p:ph idx="1"/>
          </p:nvPr>
        </p:nvSpPr>
        <p:spPr/>
        <p:txBody>
          <a:bodyPr/>
          <a:lstStyle/>
          <a:p>
            <a:pPr lvl="1"/>
            <a:r>
              <a:rPr lang="en-US" sz="2800" dirty="0"/>
              <a:t>Rigidity </a:t>
            </a:r>
          </a:p>
          <a:p>
            <a:pPr lvl="1"/>
            <a:r>
              <a:rPr lang="en-US" sz="2800" dirty="0"/>
              <a:t>change in mental status </a:t>
            </a:r>
          </a:p>
          <a:p>
            <a:pPr lvl="1"/>
            <a:r>
              <a:rPr lang="en-US" sz="2800" dirty="0"/>
              <a:t>CK elevation </a:t>
            </a:r>
          </a:p>
          <a:p>
            <a:pPr lvl="1"/>
            <a:r>
              <a:rPr lang="en-US" sz="2800" dirty="0"/>
              <a:t>vital sign / autonomic instability</a:t>
            </a:r>
          </a:p>
          <a:p>
            <a:pPr marL="0" indent="0">
              <a:buNone/>
            </a:pPr>
            <a:endParaRPr lang="en-US" dirty="0"/>
          </a:p>
        </p:txBody>
      </p:sp>
    </p:spTree>
    <p:extLst>
      <p:ext uri="{BB962C8B-B14F-4D97-AF65-F5344CB8AC3E}">
        <p14:creationId xmlns:p14="http://schemas.microsoft.com/office/powerpoint/2010/main" val="2388846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F984-1A6A-4547-9EEE-768B5EA675F7}"/>
              </a:ext>
            </a:extLst>
          </p:cNvPr>
          <p:cNvSpPr>
            <a:spLocks noGrp="1"/>
          </p:cNvSpPr>
          <p:nvPr>
            <p:ph type="title"/>
          </p:nvPr>
        </p:nvSpPr>
        <p:spPr>
          <a:xfrm>
            <a:off x="548574" y="268591"/>
            <a:ext cx="4114800" cy="1142569"/>
          </a:xfrm>
        </p:spPr>
        <p:txBody>
          <a:bodyPr/>
          <a:lstStyle/>
          <a:p>
            <a:r>
              <a:rPr lang="en-US" dirty="0"/>
              <a:t>QTC Prolongation</a:t>
            </a:r>
          </a:p>
        </p:txBody>
      </p:sp>
      <p:sp>
        <p:nvSpPr>
          <p:cNvPr id="6" name="Content Placeholder 5">
            <a:extLst>
              <a:ext uri="{FF2B5EF4-FFF2-40B4-BE49-F238E27FC236}">
                <a16:creationId xmlns:a16="http://schemas.microsoft.com/office/drawing/2014/main" id="{40E0B65B-7D96-304B-813B-EE76AD71863C}"/>
              </a:ext>
            </a:extLst>
          </p:cNvPr>
          <p:cNvSpPr>
            <a:spLocks noGrp="1"/>
          </p:cNvSpPr>
          <p:nvPr>
            <p:ph idx="1"/>
          </p:nvPr>
        </p:nvSpPr>
        <p:spPr>
          <a:xfrm>
            <a:off x="548574" y="999981"/>
            <a:ext cx="8361485" cy="4411663"/>
          </a:xfrm>
        </p:spPr>
        <p:txBody>
          <a:bodyPr/>
          <a:lstStyle/>
          <a:p>
            <a:r>
              <a:rPr lang="en-US" sz="2800" dirty="0"/>
              <a:t>High risk :</a:t>
            </a:r>
          </a:p>
          <a:p>
            <a:pPr lvl="1"/>
            <a:r>
              <a:rPr lang="en-US" sz="2800" dirty="0"/>
              <a:t>Ziprasidone</a:t>
            </a:r>
          </a:p>
          <a:p>
            <a:r>
              <a:rPr lang="en-US" sz="2800" dirty="0"/>
              <a:t>Lower risk: </a:t>
            </a:r>
          </a:p>
          <a:p>
            <a:pPr lvl="1"/>
            <a:r>
              <a:rPr lang="en-US" sz="2800" dirty="0"/>
              <a:t>Aripiprazole &amp; Latuda</a:t>
            </a:r>
          </a:p>
          <a:p>
            <a:pPr marL="457200" lvl="1" indent="0">
              <a:buNone/>
            </a:pPr>
            <a:r>
              <a:rPr lang="en-US" sz="2800" dirty="0"/>
              <a:t>*Use of other meds </a:t>
            </a:r>
          </a:p>
          <a:p>
            <a:pPr marL="457200" lvl="1" indent="0">
              <a:buNone/>
            </a:pPr>
            <a:endParaRPr lang="en-US" dirty="0"/>
          </a:p>
        </p:txBody>
      </p:sp>
      <p:pic>
        <p:nvPicPr>
          <p:cNvPr id="7" name="Picture 6">
            <a:extLst>
              <a:ext uri="{FF2B5EF4-FFF2-40B4-BE49-F238E27FC236}">
                <a16:creationId xmlns:a16="http://schemas.microsoft.com/office/drawing/2014/main" id="{345BE794-6918-FA47-9513-1AADA66017C0}"/>
              </a:ext>
            </a:extLst>
          </p:cNvPr>
          <p:cNvPicPr>
            <a:picLocks noChangeAspect="1"/>
          </p:cNvPicPr>
          <p:nvPr/>
        </p:nvPicPr>
        <p:blipFill>
          <a:blip r:embed="rId2"/>
          <a:stretch>
            <a:fillRect/>
          </a:stretch>
        </p:blipFill>
        <p:spPr>
          <a:xfrm>
            <a:off x="5553920" y="1411160"/>
            <a:ext cx="3949415" cy="3169165"/>
          </a:xfrm>
          <a:prstGeom prst="rect">
            <a:avLst/>
          </a:prstGeom>
        </p:spPr>
      </p:pic>
      <p:sp>
        <p:nvSpPr>
          <p:cNvPr id="8" name="TextBox 7">
            <a:extLst>
              <a:ext uri="{FF2B5EF4-FFF2-40B4-BE49-F238E27FC236}">
                <a16:creationId xmlns:a16="http://schemas.microsoft.com/office/drawing/2014/main" id="{623E0866-B246-0647-8B6D-D8782C9942BB}"/>
              </a:ext>
            </a:extLst>
          </p:cNvPr>
          <p:cNvSpPr txBox="1"/>
          <p:nvPr/>
        </p:nvSpPr>
        <p:spPr>
          <a:xfrm>
            <a:off x="2493913" y="6469898"/>
            <a:ext cx="6791218" cy="253916"/>
          </a:xfrm>
          <a:prstGeom prst="rect">
            <a:avLst/>
          </a:prstGeom>
          <a:noFill/>
        </p:spPr>
        <p:txBody>
          <a:bodyPr wrap="square" rtlCol="0">
            <a:spAutoFit/>
          </a:bodyPr>
          <a:lstStyle/>
          <a:p>
            <a:r>
              <a:rPr lang="en-US" sz="1050" dirty="0"/>
              <a:t>https://</a:t>
            </a:r>
            <a:r>
              <a:rPr lang="en-US" sz="1050" dirty="0" err="1"/>
              <a:t>www.mayoclinic.org</a:t>
            </a:r>
            <a:r>
              <a:rPr lang="en-US" sz="1050" dirty="0"/>
              <a:t>/diseases-conditions/long-qt-syndrome/multimedia/prolonged-q-t-interval/img-20007972</a:t>
            </a:r>
          </a:p>
        </p:txBody>
      </p:sp>
      <p:pic>
        <p:nvPicPr>
          <p:cNvPr id="10" name="Content Placeholder 4">
            <a:extLst>
              <a:ext uri="{FF2B5EF4-FFF2-40B4-BE49-F238E27FC236}">
                <a16:creationId xmlns:a16="http://schemas.microsoft.com/office/drawing/2014/main" id="{91099F85-A30E-AF4C-8256-D1247FE9E211}"/>
              </a:ext>
            </a:extLst>
          </p:cNvPr>
          <p:cNvPicPr>
            <a:picLocks noChangeAspect="1"/>
          </p:cNvPicPr>
          <p:nvPr/>
        </p:nvPicPr>
        <p:blipFill rotWithShape="1">
          <a:blip r:embed="rId3"/>
          <a:srcRect t="17554" r="3419"/>
          <a:stretch/>
        </p:blipFill>
        <p:spPr>
          <a:xfrm>
            <a:off x="548574" y="4580325"/>
            <a:ext cx="5733029" cy="1979655"/>
          </a:xfrm>
          <a:prstGeom prst="rect">
            <a:avLst/>
          </a:prstGeom>
        </p:spPr>
      </p:pic>
    </p:spTree>
    <p:extLst>
      <p:ext uri="{BB962C8B-B14F-4D97-AF65-F5344CB8AC3E}">
        <p14:creationId xmlns:p14="http://schemas.microsoft.com/office/powerpoint/2010/main" val="368286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Atypical Antipsychotics</a:t>
            </a:r>
          </a:p>
        </p:txBody>
      </p:sp>
      <p:sp>
        <p:nvSpPr>
          <p:cNvPr id="3" name="Content Placeholder 2"/>
          <p:cNvSpPr>
            <a:spLocks noGrp="1"/>
          </p:cNvSpPr>
          <p:nvPr>
            <p:ph sz="half" idx="1"/>
          </p:nvPr>
        </p:nvSpPr>
        <p:spPr>
          <a:xfrm>
            <a:off x="1164868" y="1395648"/>
            <a:ext cx="6740269" cy="4515013"/>
          </a:xfrm>
        </p:spPr>
        <p:txBody>
          <a:bodyPr>
            <a:normAutofit lnSpcReduction="10000"/>
          </a:bodyPr>
          <a:lstStyle/>
          <a:p>
            <a:r>
              <a:rPr lang="en-US" sz="2800" dirty="0"/>
              <a:t>Aripiprazole (</a:t>
            </a:r>
            <a:r>
              <a:rPr lang="en-US" sz="2800" dirty="0" err="1"/>
              <a:t>Abilify</a:t>
            </a:r>
            <a:r>
              <a:rPr lang="en-US" sz="2800" dirty="0"/>
              <a:t>)</a:t>
            </a:r>
          </a:p>
          <a:p>
            <a:r>
              <a:rPr lang="en-US" sz="2800" dirty="0" err="1"/>
              <a:t>Asenapine</a:t>
            </a:r>
            <a:r>
              <a:rPr lang="en-US" sz="2800" dirty="0"/>
              <a:t> (</a:t>
            </a:r>
            <a:r>
              <a:rPr lang="en-US" sz="2800" dirty="0" err="1"/>
              <a:t>Saphris</a:t>
            </a:r>
            <a:r>
              <a:rPr lang="en-US" sz="2800" dirty="0"/>
              <a:t>)</a:t>
            </a:r>
          </a:p>
          <a:p>
            <a:r>
              <a:rPr lang="en-US" sz="2800" dirty="0" err="1"/>
              <a:t>Brexpiprazole</a:t>
            </a:r>
            <a:r>
              <a:rPr lang="en-US" sz="2800" dirty="0"/>
              <a:t> (</a:t>
            </a:r>
            <a:r>
              <a:rPr lang="en-US" sz="2800" dirty="0" err="1"/>
              <a:t>Rexulti</a:t>
            </a:r>
            <a:r>
              <a:rPr lang="en-US" sz="2800" dirty="0"/>
              <a:t>)</a:t>
            </a:r>
          </a:p>
          <a:p>
            <a:r>
              <a:rPr lang="en-US" sz="2800" dirty="0" err="1"/>
              <a:t>Cariprazine</a:t>
            </a:r>
            <a:r>
              <a:rPr lang="en-US" sz="2800" dirty="0"/>
              <a:t> (</a:t>
            </a:r>
            <a:r>
              <a:rPr lang="en-US" sz="2800" dirty="0" err="1"/>
              <a:t>Vraylar</a:t>
            </a:r>
            <a:r>
              <a:rPr lang="en-US" sz="2800" dirty="0"/>
              <a:t>)</a:t>
            </a:r>
          </a:p>
          <a:p>
            <a:r>
              <a:rPr lang="en-US" sz="2800" dirty="0"/>
              <a:t>Clozapine (</a:t>
            </a:r>
            <a:r>
              <a:rPr lang="en-US" sz="2800" dirty="0" err="1"/>
              <a:t>Clozaril</a:t>
            </a:r>
            <a:r>
              <a:rPr lang="en-US" sz="2800" dirty="0"/>
              <a:t>, </a:t>
            </a:r>
            <a:r>
              <a:rPr lang="en-US" sz="2800" dirty="0" err="1"/>
              <a:t>Fazaclo</a:t>
            </a:r>
            <a:r>
              <a:rPr lang="en-US" sz="2800" dirty="0"/>
              <a:t>)</a:t>
            </a:r>
          </a:p>
          <a:p>
            <a:r>
              <a:rPr lang="en-US" sz="2800" dirty="0" err="1"/>
              <a:t>Iloperidone</a:t>
            </a:r>
            <a:r>
              <a:rPr lang="en-US" sz="2800" dirty="0"/>
              <a:t> (</a:t>
            </a:r>
            <a:r>
              <a:rPr lang="en-US" sz="2800" dirty="0" err="1"/>
              <a:t>Fanapt</a:t>
            </a:r>
            <a:r>
              <a:rPr lang="en-US" sz="2800" dirty="0"/>
              <a:t>)</a:t>
            </a:r>
          </a:p>
          <a:p>
            <a:endParaRPr lang="en-US" dirty="0"/>
          </a:p>
          <a:p>
            <a:endParaRPr lang="en-US" dirty="0"/>
          </a:p>
        </p:txBody>
      </p:sp>
      <p:sp>
        <p:nvSpPr>
          <p:cNvPr id="6" name="Content Placeholder 5"/>
          <p:cNvSpPr>
            <a:spLocks noGrp="1"/>
          </p:cNvSpPr>
          <p:nvPr>
            <p:ph sz="half" idx="2"/>
          </p:nvPr>
        </p:nvSpPr>
        <p:spPr>
          <a:xfrm>
            <a:off x="6594585" y="2463785"/>
            <a:ext cx="4312953" cy="3155883"/>
          </a:xfrm>
        </p:spPr>
        <p:txBody>
          <a:bodyPr>
            <a:normAutofit lnSpcReduction="10000"/>
          </a:bodyPr>
          <a:lstStyle/>
          <a:p>
            <a:r>
              <a:rPr lang="en-US" sz="2800" dirty="0" err="1"/>
              <a:t>Lurasidone</a:t>
            </a:r>
            <a:r>
              <a:rPr lang="en-US" sz="2800" dirty="0"/>
              <a:t> (</a:t>
            </a:r>
            <a:r>
              <a:rPr lang="en-US" sz="2800" dirty="0" err="1"/>
              <a:t>Latuda</a:t>
            </a:r>
            <a:r>
              <a:rPr lang="en-US" sz="2800" dirty="0"/>
              <a:t>)</a:t>
            </a:r>
          </a:p>
          <a:p>
            <a:r>
              <a:rPr lang="en-US" sz="2800" dirty="0"/>
              <a:t>Olanzapine (Zyprexa, </a:t>
            </a:r>
            <a:r>
              <a:rPr lang="en-US" sz="2800" dirty="0" err="1"/>
              <a:t>Zydis</a:t>
            </a:r>
            <a:r>
              <a:rPr lang="en-US" sz="2800" dirty="0"/>
              <a:t>)</a:t>
            </a:r>
          </a:p>
          <a:p>
            <a:r>
              <a:rPr lang="en-US" sz="2800" dirty="0" err="1"/>
              <a:t>Paliperidone</a:t>
            </a:r>
            <a:r>
              <a:rPr lang="en-US" sz="2800" dirty="0"/>
              <a:t> (</a:t>
            </a:r>
            <a:r>
              <a:rPr lang="en-US" sz="2800" dirty="0" err="1"/>
              <a:t>Invega</a:t>
            </a:r>
            <a:r>
              <a:rPr lang="en-US" sz="2800" dirty="0"/>
              <a:t>)</a:t>
            </a:r>
          </a:p>
          <a:p>
            <a:r>
              <a:rPr lang="en-US" sz="2800" dirty="0"/>
              <a:t>Quetiapine (Seroquel)</a:t>
            </a:r>
          </a:p>
          <a:p>
            <a:r>
              <a:rPr lang="en-US" sz="2800" dirty="0"/>
              <a:t>Risperidone (Risperdal)</a:t>
            </a:r>
          </a:p>
          <a:p>
            <a:r>
              <a:rPr lang="en-US" sz="2800" dirty="0"/>
              <a:t>Ziprasidone (Geodon)</a:t>
            </a:r>
          </a:p>
          <a:p>
            <a:endParaRPr lang="en-US" b="1" dirty="0"/>
          </a:p>
          <a:p>
            <a:endParaRPr lang="en-US" b="1" dirty="0"/>
          </a:p>
          <a:p>
            <a:pPr marL="118872" indent="0">
              <a:buNone/>
            </a:pPr>
            <a:endParaRPr lang="en-US" b="1" dirty="0"/>
          </a:p>
          <a:p>
            <a:pPr marL="118872" indent="0">
              <a:buNone/>
            </a:pPr>
            <a:endParaRPr lang="en-US" b="1" dirty="0"/>
          </a:p>
        </p:txBody>
      </p:sp>
    </p:spTree>
    <p:extLst>
      <p:ext uri="{BB962C8B-B14F-4D97-AF65-F5344CB8AC3E}">
        <p14:creationId xmlns:p14="http://schemas.microsoft.com/office/powerpoint/2010/main" val="1190506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BE19-B29A-3C4A-9382-434BBC19C057}"/>
              </a:ext>
            </a:extLst>
          </p:cNvPr>
          <p:cNvSpPr>
            <a:spLocks noGrp="1"/>
          </p:cNvSpPr>
          <p:nvPr>
            <p:ph type="title"/>
          </p:nvPr>
        </p:nvSpPr>
        <p:spPr/>
        <p:txBody>
          <a:bodyPr/>
          <a:lstStyle/>
          <a:p>
            <a:r>
              <a:rPr lang="en-US" dirty="0" err="1"/>
              <a:t>Torsades</a:t>
            </a:r>
            <a:r>
              <a:rPr lang="en-US" dirty="0"/>
              <a:t> de pointes</a:t>
            </a:r>
          </a:p>
        </p:txBody>
      </p:sp>
      <p:pic>
        <p:nvPicPr>
          <p:cNvPr id="5" name="Content Placeholder 4">
            <a:extLst>
              <a:ext uri="{FF2B5EF4-FFF2-40B4-BE49-F238E27FC236}">
                <a16:creationId xmlns:a16="http://schemas.microsoft.com/office/drawing/2014/main" id="{198FD931-332B-1741-AF29-A3C939BBF8CE}"/>
              </a:ext>
            </a:extLst>
          </p:cNvPr>
          <p:cNvPicPr>
            <a:picLocks noGrp="1" noChangeAspect="1"/>
          </p:cNvPicPr>
          <p:nvPr>
            <p:ph idx="1"/>
          </p:nvPr>
        </p:nvPicPr>
        <p:blipFill>
          <a:blip r:embed="rId2"/>
          <a:stretch>
            <a:fillRect/>
          </a:stretch>
        </p:blipFill>
        <p:spPr>
          <a:xfrm>
            <a:off x="2395594" y="2635802"/>
            <a:ext cx="7738151" cy="2147337"/>
          </a:xfrm>
          <a:prstGeom prst="rect">
            <a:avLst/>
          </a:prstGeom>
        </p:spPr>
      </p:pic>
      <p:sp>
        <p:nvSpPr>
          <p:cNvPr id="6" name="TextBox 5">
            <a:extLst>
              <a:ext uri="{FF2B5EF4-FFF2-40B4-BE49-F238E27FC236}">
                <a16:creationId xmlns:a16="http://schemas.microsoft.com/office/drawing/2014/main" id="{8BBA8080-9E4E-6F4B-9F92-2FB4AA5CAC16}"/>
              </a:ext>
            </a:extLst>
          </p:cNvPr>
          <p:cNvSpPr txBox="1"/>
          <p:nvPr/>
        </p:nvSpPr>
        <p:spPr>
          <a:xfrm>
            <a:off x="2222643" y="5445303"/>
            <a:ext cx="4325420" cy="261610"/>
          </a:xfrm>
          <a:prstGeom prst="rect">
            <a:avLst/>
          </a:prstGeom>
          <a:noFill/>
        </p:spPr>
        <p:txBody>
          <a:bodyPr wrap="square" rtlCol="0">
            <a:spAutoFit/>
          </a:bodyPr>
          <a:lstStyle/>
          <a:p>
            <a:r>
              <a:rPr lang="en-US" sz="1100" dirty="0"/>
              <a:t>https://first10em.com/</a:t>
            </a:r>
            <a:r>
              <a:rPr lang="en-US" sz="1100" dirty="0" err="1"/>
              <a:t>torsades</a:t>
            </a:r>
            <a:r>
              <a:rPr lang="en-US" sz="1100" dirty="0"/>
              <a:t>-de-pointes/</a:t>
            </a:r>
          </a:p>
        </p:txBody>
      </p:sp>
    </p:spTree>
    <p:extLst>
      <p:ext uri="{BB962C8B-B14F-4D97-AF65-F5344CB8AC3E}">
        <p14:creationId xmlns:p14="http://schemas.microsoft.com/office/powerpoint/2010/main" val="3943324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2442253" y="2971800"/>
            <a:ext cx="7307494" cy="1144926"/>
          </a:xfrm>
        </p:spPr>
        <p:txBody>
          <a:bodyPr>
            <a:normAutofit fontScale="90000"/>
          </a:bodyPr>
          <a:lstStyle/>
          <a:p>
            <a:pPr eaLnBrk="1" hangingPunct="1">
              <a:defRPr/>
            </a:pPr>
            <a:r>
              <a:rPr lang="en-US" b="1" dirty="0">
                <a:solidFill>
                  <a:schemeClr val="tx1"/>
                </a:solidFill>
              </a:rPr>
              <a:t>Antipsychotic Prescribing #4</a:t>
            </a:r>
          </a:p>
        </p:txBody>
      </p:sp>
      <p:sp>
        <p:nvSpPr>
          <p:cNvPr id="62469" name="Rectangle 5"/>
          <p:cNvSpPr>
            <a:spLocks noGrp="1" noChangeArrowheads="1"/>
          </p:cNvSpPr>
          <p:nvPr>
            <p:ph type="subTitle" idx="1"/>
          </p:nvPr>
        </p:nvSpPr>
        <p:spPr>
          <a:xfrm>
            <a:off x="2954594" y="3719052"/>
            <a:ext cx="6436760" cy="1970070"/>
          </a:xfrm>
        </p:spPr>
        <p:txBody>
          <a:bodyPr>
            <a:normAutofit/>
          </a:bodyPr>
          <a:lstStyle/>
          <a:p>
            <a:pPr eaLnBrk="1" hangingPunct="1">
              <a:defRPr/>
            </a:pPr>
            <a:r>
              <a:rPr lang="en-US" b="1" dirty="0"/>
              <a:t>Follow up </a:t>
            </a:r>
          </a:p>
        </p:txBody>
      </p:sp>
      <p:pic>
        <p:nvPicPr>
          <p:cNvPr id="5" name="Picture 3" descr="C:\Users\greeves\AppData\Local\Microsoft\Windows\Temporary Internet Files\Content.IE5\ZT978RIF\image-20150413-24307-1g76hb6[1].jpg">
            <a:extLst>
              <a:ext uri="{FF2B5EF4-FFF2-40B4-BE49-F238E27FC236}">
                <a16:creationId xmlns:a16="http://schemas.microsoft.com/office/drawing/2014/main" id="{38C0C6A9-0CAE-42F0-86FC-E78AC5A3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821" y="1536212"/>
            <a:ext cx="2012206" cy="189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208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70" y="275867"/>
            <a:ext cx="10312298" cy="1143000"/>
          </a:xfrm>
        </p:spPr>
        <p:txBody>
          <a:bodyPr>
            <a:normAutofit/>
          </a:bodyPr>
          <a:lstStyle/>
          <a:p>
            <a:r>
              <a:rPr lang="en-US" b="1" dirty="0"/>
              <a:t>New Psychiatric Medication on Board?  What to Watch for:</a:t>
            </a:r>
          </a:p>
        </p:txBody>
      </p:sp>
      <p:sp>
        <p:nvSpPr>
          <p:cNvPr id="3" name="Content Placeholder 2"/>
          <p:cNvSpPr>
            <a:spLocks noGrp="1"/>
          </p:cNvSpPr>
          <p:nvPr>
            <p:ph sz="half" idx="1"/>
          </p:nvPr>
        </p:nvSpPr>
        <p:spPr>
          <a:xfrm>
            <a:off x="1165938" y="1910480"/>
            <a:ext cx="3579812" cy="4114800"/>
          </a:xfrm>
        </p:spPr>
        <p:txBody>
          <a:bodyPr>
            <a:normAutofit fontScale="77500" lnSpcReduction="20000"/>
          </a:bodyPr>
          <a:lstStyle/>
          <a:p>
            <a:r>
              <a:rPr lang="en-US" sz="2600" dirty="0"/>
              <a:t>Sedation</a:t>
            </a:r>
          </a:p>
          <a:p>
            <a:r>
              <a:rPr lang="en-US" sz="2600" dirty="0"/>
              <a:t>Impaired concentration</a:t>
            </a:r>
          </a:p>
          <a:p>
            <a:r>
              <a:rPr lang="en-US" sz="2600" dirty="0"/>
              <a:t>GI disturbance</a:t>
            </a:r>
          </a:p>
          <a:p>
            <a:r>
              <a:rPr lang="en-US" sz="2600" dirty="0"/>
              <a:t>Headache</a:t>
            </a:r>
          </a:p>
          <a:p>
            <a:r>
              <a:rPr lang="en-US" sz="2600" dirty="0"/>
              <a:t>Restlessness</a:t>
            </a:r>
          </a:p>
          <a:p>
            <a:r>
              <a:rPr lang="en-US" sz="2600" dirty="0"/>
              <a:t>Muscle spasm/tics</a:t>
            </a:r>
          </a:p>
          <a:p>
            <a:r>
              <a:rPr lang="en-US" sz="2600" dirty="0"/>
              <a:t>Activation</a:t>
            </a:r>
          </a:p>
          <a:p>
            <a:r>
              <a:rPr lang="en-US" sz="2600" dirty="0"/>
              <a:t>Jitteriness</a:t>
            </a:r>
          </a:p>
          <a:p>
            <a:r>
              <a:rPr lang="en-US" sz="2600" dirty="0"/>
              <a:t>Dry mouth</a:t>
            </a:r>
          </a:p>
          <a:p>
            <a:r>
              <a:rPr lang="en-US" sz="2600" dirty="0"/>
              <a:t>Blurred vision</a:t>
            </a:r>
          </a:p>
          <a:p>
            <a:r>
              <a:rPr lang="en-US" sz="2600" dirty="0"/>
              <a:t>Constipation or diarrhea</a:t>
            </a:r>
          </a:p>
          <a:p>
            <a:endParaRPr lang="en-US" dirty="0"/>
          </a:p>
        </p:txBody>
      </p:sp>
      <p:sp>
        <p:nvSpPr>
          <p:cNvPr id="5" name="Content Placeholder 4"/>
          <p:cNvSpPr>
            <a:spLocks noGrp="1"/>
          </p:cNvSpPr>
          <p:nvPr>
            <p:ph sz="half" idx="2"/>
          </p:nvPr>
        </p:nvSpPr>
        <p:spPr>
          <a:xfrm>
            <a:off x="5965336" y="924888"/>
            <a:ext cx="3581400" cy="4114799"/>
          </a:xfrm>
        </p:spPr>
        <p:txBody>
          <a:bodyPr>
            <a:normAutofit fontScale="77500" lnSpcReduction="20000"/>
          </a:bodyPr>
          <a:lstStyle/>
          <a:p>
            <a:r>
              <a:rPr lang="en-US" sz="2400" dirty="0"/>
              <a:t>Which side effects should remit over time?</a:t>
            </a:r>
          </a:p>
          <a:p>
            <a:pPr marL="0" indent="0">
              <a:buNone/>
            </a:pPr>
            <a:endParaRPr lang="en-US" sz="2400" dirty="0"/>
          </a:p>
          <a:p>
            <a:r>
              <a:rPr lang="en-US" sz="2400" dirty="0"/>
              <a:t>Which side effects need to be reported to parent/prescriber?</a:t>
            </a:r>
          </a:p>
          <a:p>
            <a:pPr marL="0" indent="0">
              <a:buNone/>
            </a:pPr>
            <a:endParaRPr lang="en-US" sz="2400" dirty="0"/>
          </a:p>
          <a:p>
            <a:r>
              <a:rPr lang="en-US" sz="2400" dirty="0"/>
              <a:t>Which, if any, would warn of potential medical emergency?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Medical Visit</a:t>
            </a:r>
          </a:p>
        </p:txBody>
      </p:sp>
      <p:sp>
        <p:nvSpPr>
          <p:cNvPr id="3" name="Content Placeholder 2"/>
          <p:cNvSpPr>
            <a:spLocks noGrp="1"/>
          </p:cNvSpPr>
          <p:nvPr>
            <p:ph idx="1"/>
          </p:nvPr>
        </p:nvSpPr>
        <p:spPr/>
        <p:txBody>
          <a:bodyPr>
            <a:normAutofit/>
          </a:bodyPr>
          <a:lstStyle/>
          <a:p>
            <a:r>
              <a:rPr lang="en-US" sz="2800" dirty="0"/>
              <a:t>Adherence</a:t>
            </a:r>
          </a:p>
          <a:p>
            <a:r>
              <a:rPr lang="en-US" sz="2800" dirty="0"/>
              <a:t>Side effects</a:t>
            </a:r>
          </a:p>
          <a:p>
            <a:r>
              <a:rPr lang="en-US" sz="2800" dirty="0"/>
              <a:t>Benefits</a:t>
            </a:r>
          </a:p>
          <a:p>
            <a:r>
              <a:rPr lang="en-US" sz="2800" dirty="0"/>
              <a:t>Psychosocial issues– Team work</a:t>
            </a:r>
          </a:p>
        </p:txBody>
      </p:sp>
    </p:spTree>
    <p:extLst>
      <p:ext uri="{BB962C8B-B14F-4D97-AF65-F5344CB8AC3E}">
        <p14:creationId xmlns:p14="http://schemas.microsoft.com/office/powerpoint/2010/main" val="20401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a:t>
            </a:r>
          </a:p>
        </p:txBody>
      </p:sp>
      <p:sp>
        <p:nvSpPr>
          <p:cNvPr id="3" name="Content Placeholder 2"/>
          <p:cNvSpPr>
            <a:spLocks noGrp="1"/>
          </p:cNvSpPr>
          <p:nvPr>
            <p:ph idx="1"/>
          </p:nvPr>
        </p:nvSpPr>
        <p:spPr/>
        <p:txBody>
          <a:bodyPr>
            <a:normAutofit/>
          </a:bodyPr>
          <a:lstStyle/>
          <a:p>
            <a:r>
              <a:rPr lang="en-US" sz="2800" dirty="0"/>
              <a:t>Monthly BMI first three months than quarterly</a:t>
            </a:r>
          </a:p>
          <a:p>
            <a:r>
              <a:rPr lang="en-US" sz="2800" dirty="0"/>
              <a:t>Repeat blood pressure </a:t>
            </a:r>
          </a:p>
          <a:p>
            <a:r>
              <a:rPr lang="en-US" sz="2800" dirty="0"/>
              <a:t>Fasting labs (glucose, lipids, LFT) at 6 months and again at 1 year </a:t>
            </a:r>
          </a:p>
          <a:p>
            <a:r>
              <a:rPr lang="en-US" sz="2800" dirty="0"/>
              <a:t>Annual monitoring of waist circumference</a:t>
            </a:r>
          </a:p>
          <a:p>
            <a:r>
              <a:rPr lang="en-US" sz="2800" dirty="0"/>
              <a:t>More frequent monitoring as clinically indicated </a:t>
            </a:r>
          </a:p>
        </p:txBody>
      </p:sp>
    </p:spTree>
    <p:extLst>
      <p:ext uri="{BB962C8B-B14F-4D97-AF65-F5344CB8AC3E}">
        <p14:creationId xmlns:p14="http://schemas.microsoft.com/office/powerpoint/2010/main" val="514644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Polypharmacy Issues</a:t>
            </a:r>
          </a:p>
        </p:txBody>
      </p:sp>
      <p:sp>
        <p:nvSpPr>
          <p:cNvPr id="3" name="Content Placeholder 2"/>
          <p:cNvSpPr>
            <a:spLocks noGrp="1"/>
          </p:cNvSpPr>
          <p:nvPr>
            <p:ph idx="1"/>
          </p:nvPr>
        </p:nvSpPr>
        <p:spPr/>
        <p:txBody>
          <a:bodyPr>
            <a:normAutofit/>
          </a:bodyPr>
          <a:lstStyle/>
          <a:p>
            <a:r>
              <a:rPr lang="en-US" sz="2800" dirty="0"/>
              <a:t>Step-wise adjustments whenever possible</a:t>
            </a:r>
          </a:p>
          <a:p>
            <a:r>
              <a:rPr lang="en-US" sz="2800" dirty="0"/>
              <a:t>Attention to contraindications (ex. Clarithromycin and Ziprasidone)</a:t>
            </a:r>
          </a:p>
          <a:p>
            <a:r>
              <a:rPr lang="en-US" sz="2800" dirty="0"/>
              <a:t>Optimize before adding (dose and duration)</a:t>
            </a:r>
          </a:p>
          <a:p>
            <a:r>
              <a:rPr lang="en-US" sz="2800" dirty="0"/>
              <a:t>Re-assess ineffective medication</a:t>
            </a:r>
          </a:p>
          <a:p>
            <a:r>
              <a:rPr lang="en-US" sz="2800" dirty="0"/>
              <a:t>Consider if partial response vs treatment refractory</a:t>
            </a:r>
          </a:p>
        </p:txBody>
      </p:sp>
    </p:spTree>
    <p:extLst>
      <p:ext uri="{BB962C8B-B14F-4D97-AF65-F5344CB8AC3E}">
        <p14:creationId xmlns:p14="http://schemas.microsoft.com/office/powerpoint/2010/main" val="2409874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reeves\AppData\Local\Microsoft\Windows\Temporary Internet Files\Content.IE5\Z5FR87E9\planning-620299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506" y="2045117"/>
            <a:ext cx="3604031" cy="23989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3A06634-BCC1-4794-8640-B4E0AC4AAC27}"/>
              </a:ext>
            </a:extLst>
          </p:cNvPr>
          <p:cNvSpPr>
            <a:spLocks noGrp="1"/>
          </p:cNvSpPr>
          <p:nvPr>
            <p:ph type="title"/>
          </p:nvPr>
        </p:nvSpPr>
        <p:spPr/>
        <p:txBody>
          <a:bodyPr/>
          <a:lstStyle/>
          <a:p>
            <a:r>
              <a:rPr lang="en-US" dirty="0"/>
              <a:t>Non-Responses to AP</a:t>
            </a:r>
          </a:p>
        </p:txBody>
      </p:sp>
      <p:sp>
        <p:nvSpPr>
          <p:cNvPr id="7" name="TextBox 6">
            <a:extLst>
              <a:ext uri="{FF2B5EF4-FFF2-40B4-BE49-F238E27FC236}">
                <a16:creationId xmlns:a16="http://schemas.microsoft.com/office/drawing/2014/main" id="{B92EB0C9-2A61-4D68-B7FB-F1E5678FE839}"/>
              </a:ext>
            </a:extLst>
          </p:cNvPr>
          <p:cNvSpPr txBox="1"/>
          <p:nvPr/>
        </p:nvSpPr>
        <p:spPr>
          <a:xfrm>
            <a:off x="532519" y="1868129"/>
            <a:ext cx="8090372"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Reassess the diagnosis and treatment plan.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Seek </a:t>
            </a:r>
            <a:r>
              <a:rPr lang="en-US" sz="2400" dirty="0" err="1"/>
              <a:t>psychopharm</a:t>
            </a:r>
            <a:r>
              <a:rPr lang="en-US" sz="2400" dirty="0"/>
              <a:t> consultation (e.g. from BHIPP or a medical director </a:t>
            </a:r>
            <a:r>
              <a:rPr lang="en-US" sz="2400" dirty="0" err="1"/>
              <a:t>etc</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When switching to another antipsychotic it is typically advantageous to go slowly if clinically possible </a:t>
            </a:r>
          </a:p>
          <a:p>
            <a:endParaRPr lang="en-US" sz="2400" dirty="0"/>
          </a:p>
          <a:p>
            <a:pPr marL="285750" indent="-285750">
              <a:buFont typeface="Arial" panose="020B0604020202020204" pitchFamily="34" charset="0"/>
              <a:buChar char="•"/>
            </a:pPr>
            <a:r>
              <a:rPr lang="en-US" sz="2400" dirty="0"/>
              <a:t>A cross-over titration/tapering is typical for antipsychotic switches. </a:t>
            </a:r>
          </a:p>
          <a:p>
            <a:endParaRPr lang="en-US" dirty="0"/>
          </a:p>
        </p:txBody>
      </p:sp>
    </p:spTree>
    <p:extLst>
      <p:ext uri="{BB962C8B-B14F-4D97-AF65-F5344CB8AC3E}">
        <p14:creationId xmlns:p14="http://schemas.microsoft.com/office/powerpoint/2010/main" val="4236284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09" y="384212"/>
            <a:ext cx="10553627" cy="909304"/>
          </a:xfrm>
        </p:spPr>
        <p:txBody>
          <a:bodyPr/>
          <a:lstStyle/>
          <a:p>
            <a:r>
              <a:rPr lang="en-US" dirty="0"/>
              <a:t>Medication Administration Tips</a:t>
            </a:r>
          </a:p>
        </p:txBody>
      </p:sp>
      <p:sp>
        <p:nvSpPr>
          <p:cNvPr id="3" name="Content Placeholder 2"/>
          <p:cNvSpPr>
            <a:spLocks noGrp="1"/>
          </p:cNvSpPr>
          <p:nvPr>
            <p:ph idx="1"/>
          </p:nvPr>
        </p:nvSpPr>
        <p:spPr>
          <a:xfrm>
            <a:off x="345716" y="1797337"/>
            <a:ext cx="11500567" cy="3869595"/>
          </a:xfrm>
        </p:spPr>
        <p:txBody>
          <a:bodyPr>
            <a:normAutofit/>
          </a:bodyPr>
          <a:lstStyle/>
          <a:p>
            <a:r>
              <a:rPr lang="en-US" sz="2800" dirty="0"/>
              <a:t>Certain medications should be given with food:  </a:t>
            </a:r>
            <a:r>
              <a:rPr lang="en-US" sz="2800" dirty="0" err="1"/>
              <a:t>Geodon</a:t>
            </a:r>
            <a:r>
              <a:rPr lang="en-US" sz="2800" dirty="0"/>
              <a:t> (</a:t>
            </a:r>
            <a:r>
              <a:rPr lang="en-US" sz="2800" dirty="0" err="1"/>
              <a:t>ziprasidone</a:t>
            </a:r>
            <a:r>
              <a:rPr lang="en-US" sz="2800" dirty="0"/>
              <a:t>), </a:t>
            </a:r>
            <a:r>
              <a:rPr lang="en-US" sz="2800" dirty="0" err="1"/>
              <a:t>Latuda</a:t>
            </a:r>
            <a:r>
              <a:rPr lang="en-US" sz="2800" dirty="0"/>
              <a:t> (</a:t>
            </a:r>
            <a:r>
              <a:rPr lang="en-US" sz="2800" dirty="0" err="1"/>
              <a:t>lurasidone</a:t>
            </a:r>
            <a:r>
              <a:rPr lang="en-US" sz="2800" dirty="0"/>
              <a:t>), etc.</a:t>
            </a:r>
          </a:p>
          <a:p>
            <a:r>
              <a:rPr lang="en-US" sz="2800" dirty="0"/>
              <a:t>Others should be taken without food or drink: Saphris (</a:t>
            </a:r>
            <a:r>
              <a:rPr lang="en-US" sz="2800" dirty="0" err="1"/>
              <a:t>asenapine</a:t>
            </a:r>
            <a:r>
              <a:rPr lang="en-US" sz="2800" dirty="0"/>
              <a:t>); dissolve under tongue</a:t>
            </a:r>
          </a:p>
          <a:p>
            <a:r>
              <a:rPr lang="en-US" sz="2800" dirty="0"/>
              <a:t>When switching AP may taper and titrate to switch</a:t>
            </a:r>
          </a:p>
          <a:p>
            <a:r>
              <a:rPr lang="en-US" sz="2800" dirty="0"/>
              <a:t>Close attention should be paid to formulation: longer-acting vs immediate release, rapidly dissolving formulations, etc.</a:t>
            </a:r>
          </a:p>
          <a:p>
            <a:r>
              <a:rPr lang="en-US" sz="2800" dirty="0"/>
              <a:t>Some tablet or capsule shells may be seen in feces: (Invega etc.)</a:t>
            </a:r>
          </a:p>
          <a:p>
            <a:endParaRPr lang="en-US" dirty="0">
              <a:solidFill>
                <a:srgbClr val="00B05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42" y="148974"/>
            <a:ext cx="8347753" cy="1294544"/>
          </a:xfrm>
        </p:spPr>
        <p:txBody>
          <a:bodyPr/>
          <a:lstStyle/>
          <a:p>
            <a:r>
              <a:rPr lang="en-US" dirty="0"/>
              <a:t>Overview</a:t>
            </a:r>
          </a:p>
        </p:txBody>
      </p:sp>
      <p:sp>
        <p:nvSpPr>
          <p:cNvPr id="3" name="Content Placeholder 2"/>
          <p:cNvSpPr>
            <a:spLocks noGrp="1"/>
          </p:cNvSpPr>
          <p:nvPr>
            <p:ph idx="1"/>
          </p:nvPr>
        </p:nvSpPr>
        <p:spPr>
          <a:xfrm>
            <a:off x="418782" y="1140735"/>
            <a:ext cx="11773218" cy="5363110"/>
          </a:xfrm>
        </p:spPr>
        <p:txBody>
          <a:bodyPr>
            <a:noAutofit/>
          </a:bodyPr>
          <a:lstStyle/>
          <a:p>
            <a:r>
              <a:rPr lang="en-US" sz="2400" dirty="0"/>
              <a:t>Indications for various SGAs for schizophrenia and Bipolar1  (except Latuda’s approval is for BPAD depressed)</a:t>
            </a:r>
          </a:p>
          <a:p>
            <a:r>
              <a:rPr lang="en-US" sz="2400" dirty="0"/>
              <a:t>Safety monitoring:  weight/height, fasting labs (glucose, cholesterol/lipids, liver function) at baseline and follow up; ECG for some medications</a:t>
            </a:r>
          </a:p>
          <a:p>
            <a:r>
              <a:rPr lang="en-US" sz="2400" dirty="0"/>
              <a:t>Risk of new onset diabetes, metabolic syndrome and weight gain; less commonly tardive dyskinesia (irreversible)</a:t>
            </a:r>
          </a:p>
          <a:p>
            <a:r>
              <a:rPr lang="en-US" sz="2400" dirty="0"/>
              <a:t> Non-adherence is common (consider restart dosing)</a:t>
            </a:r>
          </a:p>
          <a:p>
            <a:r>
              <a:rPr lang="en-US" sz="2400" dirty="0"/>
              <a:t>Medication titration often necessary</a:t>
            </a:r>
          </a:p>
          <a:p>
            <a:pPr lvl="1"/>
            <a:r>
              <a:rPr lang="en-US" sz="2400" dirty="0"/>
              <a:t>Watch for early onset side effects: sedation, constipation, dry mouth, movement disorders</a:t>
            </a:r>
          </a:p>
          <a:p>
            <a:pPr lvl="1"/>
            <a:r>
              <a:rPr lang="en-US" sz="2400" dirty="0"/>
              <a:t>Medication trial usually 4-6 weeks to see greatest response</a:t>
            </a:r>
          </a:p>
        </p:txBody>
      </p:sp>
    </p:spTree>
    <p:extLst>
      <p:ext uri="{BB962C8B-B14F-4D97-AF65-F5344CB8AC3E}">
        <p14:creationId xmlns:p14="http://schemas.microsoft.com/office/powerpoint/2010/main" val="223138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2800" dirty="0"/>
              <a:t>Many steps to prescribing</a:t>
            </a:r>
          </a:p>
          <a:p>
            <a:r>
              <a:rPr lang="en-US" sz="2800" dirty="0"/>
              <a:t>Collaborative biopsychosocial evaluation and diagnosis</a:t>
            </a:r>
          </a:p>
          <a:p>
            <a:r>
              <a:rPr lang="en-US" sz="2800" dirty="0"/>
              <a:t>Follow evidence-based standards of care</a:t>
            </a:r>
          </a:p>
          <a:p>
            <a:r>
              <a:rPr lang="en-US" sz="2800" dirty="0"/>
              <a:t>Establish baseline symptoms and monitor side effects and adherence </a:t>
            </a:r>
          </a:p>
        </p:txBody>
      </p:sp>
    </p:spTree>
    <p:extLst>
      <p:ext uri="{BB962C8B-B14F-4D97-AF65-F5344CB8AC3E}">
        <p14:creationId xmlns:p14="http://schemas.microsoft.com/office/powerpoint/2010/main" val="417788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79646" y="1460716"/>
            <a:ext cx="8016935"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4200" y="5105400"/>
            <a:ext cx="458780" cy="369332"/>
          </a:xfrm>
          <a:prstGeom prst="rect">
            <a:avLst/>
          </a:prstGeom>
          <a:noFill/>
        </p:spPr>
        <p:txBody>
          <a:bodyPr wrap="none" rtlCol="0">
            <a:spAutoFit/>
          </a:bodyPr>
          <a:lstStyle/>
          <a:p>
            <a:r>
              <a:rPr lang="en-US" dirty="0">
                <a:solidFill>
                  <a:schemeClr val="bg1"/>
                </a:solidFill>
              </a:rPr>
              <a:t>D2</a:t>
            </a:r>
          </a:p>
        </p:txBody>
      </p:sp>
      <p:sp>
        <p:nvSpPr>
          <p:cNvPr id="3" name="TextBox 2"/>
          <p:cNvSpPr txBox="1"/>
          <p:nvPr/>
        </p:nvSpPr>
        <p:spPr>
          <a:xfrm>
            <a:off x="363794" y="6006503"/>
            <a:ext cx="9302588" cy="369332"/>
          </a:xfrm>
          <a:prstGeom prst="rect">
            <a:avLst/>
          </a:prstGeom>
          <a:noFill/>
        </p:spPr>
        <p:txBody>
          <a:bodyPr wrap="square" rtlCol="0">
            <a:spAutoFit/>
          </a:bodyPr>
          <a:lstStyle/>
          <a:p>
            <a:r>
              <a:rPr lang="en-US" dirty="0"/>
              <a:t>SDA = second generation antipsychotics; D2 = dopamine 2 receptors; 5HT2A = serotonin receptors</a:t>
            </a:r>
          </a:p>
        </p:txBody>
      </p:sp>
    </p:spTree>
    <p:extLst>
      <p:ext uri="{BB962C8B-B14F-4D97-AF65-F5344CB8AC3E}">
        <p14:creationId xmlns:p14="http://schemas.microsoft.com/office/powerpoint/2010/main" val="3365875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4524315"/>
          </a:xfrm>
          <a:prstGeom prst="rect">
            <a:avLst/>
          </a:prstGeom>
          <a:noFill/>
        </p:spPr>
        <p:txBody>
          <a:bodyPr wrap="square" rtlCol="0">
            <a:spAutoFit/>
          </a:bodyPr>
          <a:lstStyle/>
          <a:p>
            <a:pPr algn="ctr"/>
            <a:r>
              <a:rPr lang="en-US" sz="2800" dirty="0">
                <a:solidFill>
                  <a:schemeClr val="tx1">
                    <a:lumMod val="65000"/>
                    <a:lumOff val="35000"/>
                  </a:schemeClr>
                </a:solidFill>
              </a:rPr>
              <a:t>Maryland Behavioral Health Integration in Pediatric Primary Care (BHIPP)</a:t>
            </a:r>
          </a:p>
          <a:p>
            <a:pPr algn="ctr"/>
            <a:endParaRPr lang="en-US" sz="2800" dirty="0">
              <a:solidFill>
                <a:schemeClr val="tx1">
                  <a:lumMod val="65000"/>
                  <a:lumOff val="35000"/>
                </a:schemeClr>
              </a:solidFill>
            </a:endParaRPr>
          </a:p>
          <a:p>
            <a:pPr algn="ctr"/>
            <a:endParaRPr lang="en-US" sz="2800" dirty="0">
              <a:solidFill>
                <a:schemeClr val="tx1">
                  <a:lumMod val="65000"/>
                  <a:lumOff val="35000"/>
                </a:schemeClr>
              </a:solidFill>
            </a:endParaRPr>
          </a:p>
          <a:p>
            <a:pPr algn="ctr"/>
            <a:r>
              <a:rPr lang="en-US" sz="2800" b="1" dirty="0">
                <a:solidFill>
                  <a:schemeClr val="tx1">
                    <a:lumMod val="65000"/>
                    <a:lumOff val="35000"/>
                  </a:schemeClr>
                </a:solidFill>
              </a:rPr>
              <a:t>1-855-MD-BHIPP</a:t>
            </a:r>
            <a:r>
              <a:rPr lang="en-US" sz="2800" dirty="0">
                <a:solidFill>
                  <a:schemeClr val="tx1">
                    <a:lumMod val="65000"/>
                    <a:lumOff val="35000"/>
                  </a:schemeClr>
                </a:solidFill>
              </a:rPr>
              <a:t> (632-4477)</a:t>
            </a:r>
          </a:p>
          <a:p>
            <a:pPr algn="ctr"/>
            <a:r>
              <a:rPr lang="en-US" sz="2800" dirty="0">
                <a:solidFill>
                  <a:schemeClr val="tx1">
                    <a:lumMod val="65000"/>
                    <a:lumOff val="35000"/>
                  </a:schemeClr>
                </a:solidFill>
              </a:rPr>
              <a:t>www.mdbhipp.org</a:t>
            </a:r>
          </a:p>
          <a:p>
            <a:pPr algn="ctr"/>
            <a:r>
              <a:rPr lang="en-US" sz="2800" dirty="0">
                <a:solidFill>
                  <a:schemeClr val="tx1">
                    <a:lumMod val="65000"/>
                    <a:lumOff val="35000"/>
                  </a:schemeClr>
                </a:solidFill>
              </a:rPr>
              <a:t>Follow us on Facebook, LinkedIn, and Twitter! @MDBHIPP </a:t>
            </a:r>
          </a:p>
          <a:p>
            <a:pPr algn="ctr"/>
            <a:endParaRPr lang="en-US" sz="2800" dirty="0">
              <a:solidFill>
                <a:schemeClr val="tx1">
                  <a:lumMod val="65000"/>
                  <a:lumOff val="35000"/>
                </a:schemeClr>
              </a:solidFill>
            </a:endParaRPr>
          </a:p>
          <a:p>
            <a:pPr algn="ctr"/>
            <a:endParaRPr lang="en-US" sz="2800" dirty="0">
              <a:solidFill>
                <a:schemeClr val="tx1">
                  <a:lumMod val="65000"/>
                  <a:lumOff val="35000"/>
                </a:schemeClr>
              </a:solidFill>
            </a:endParaRPr>
          </a:p>
          <a:p>
            <a:pPr algn="ctr"/>
            <a:endParaRPr lang="en-US" sz="2800" dirty="0">
              <a:solidFill>
                <a:schemeClr val="tx1">
                  <a:lumMod val="65000"/>
                  <a:lumOff val="35000"/>
                </a:schemeClr>
              </a:solidFill>
            </a:endParaRPr>
          </a:p>
          <a:p>
            <a:endParaRPr lang="en-US" dirty="0"/>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Atypical Antipsychotics</a:t>
            </a:r>
          </a:p>
        </p:txBody>
      </p:sp>
      <p:sp>
        <p:nvSpPr>
          <p:cNvPr id="3" name="Content Placeholder 2"/>
          <p:cNvSpPr>
            <a:spLocks noGrp="1"/>
          </p:cNvSpPr>
          <p:nvPr>
            <p:ph idx="1"/>
          </p:nvPr>
        </p:nvSpPr>
        <p:spPr/>
        <p:txBody>
          <a:bodyPr>
            <a:normAutofit/>
          </a:bodyPr>
          <a:lstStyle/>
          <a:p>
            <a:r>
              <a:rPr lang="en-US" sz="2800" dirty="0"/>
              <a:t>Higher rate of metabolic disturbances</a:t>
            </a:r>
          </a:p>
          <a:p>
            <a:pPr lvl="1"/>
            <a:r>
              <a:rPr lang="en-US" sz="2800" dirty="0"/>
              <a:t>Weight gain</a:t>
            </a:r>
          </a:p>
          <a:p>
            <a:pPr lvl="1"/>
            <a:r>
              <a:rPr lang="en-US" sz="2800" dirty="0"/>
              <a:t>Diabetes</a:t>
            </a:r>
          </a:p>
          <a:p>
            <a:pPr lvl="1"/>
            <a:r>
              <a:rPr lang="en-US" sz="2800" dirty="0"/>
              <a:t>Dyslipidemia</a:t>
            </a:r>
          </a:p>
          <a:p>
            <a:r>
              <a:rPr lang="en-US" sz="2800" dirty="0"/>
              <a:t>Reduced risk of causing extrapyramidal symptoms (EPS) or tardive dyskinesia </a:t>
            </a:r>
          </a:p>
          <a:p>
            <a:r>
              <a:rPr lang="en-US" sz="2800" dirty="0"/>
              <a:t>Do not raise prolactin levels (as a group)</a:t>
            </a:r>
          </a:p>
          <a:p>
            <a:endParaRPr lang="en-US" dirty="0"/>
          </a:p>
        </p:txBody>
      </p:sp>
    </p:spTree>
    <p:extLst>
      <p:ext uri="{BB962C8B-B14F-4D97-AF65-F5344CB8AC3E}">
        <p14:creationId xmlns:p14="http://schemas.microsoft.com/office/powerpoint/2010/main" val="144766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Atypical Antipsychotics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633312"/>
              </p:ext>
            </p:extLst>
          </p:nvPr>
        </p:nvGraphicFramePr>
        <p:xfrm>
          <a:off x="1981200" y="1408177"/>
          <a:ext cx="8229600" cy="5449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907451"/>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ECAF3C29665740B274609919EB75E9" ma:contentTypeVersion="16" ma:contentTypeDescription="Create a new document." ma:contentTypeScope="" ma:versionID="fe377ca88f5be182e20ab9c40562895c">
  <xsd:schema xmlns:xsd="http://www.w3.org/2001/XMLSchema" xmlns:xs="http://www.w3.org/2001/XMLSchema" xmlns:p="http://schemas.microsoft.com/office/2006/metadata/properties" xmlns:ns2="d72ce499-5503-45ab-9540-e62927c0bd01" xmlns:ns3="961f8c9a-bfc5-4117-ab30-c38632eac2a7" targetNamespace="http://schemas.microsoft.com/office/2006/metadata/properties" ma:root="true" ma:fieldsID="d251c8bcd43afab06cc4a1ca4d810be1" ns2:_="" ns3:_="">
    <xsd:import namespace="d72ce499-5503-45ab-9540-e62927c0bd01"/>
    <xsd:import namespace="961f8c9a-bfc5-4117-ab30-c38632eac2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ce499-5503-45ab-9540-e62927c0bd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1f8c9a-bfc5-4117-ab30-c38632eac2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7b5942-6888-45f5-a396-ecea7f4ef7cf}" ma:internalName="TaxCatchAll" ma:showField="CatchAllData" ma:web="961f8c9a-bfc5-4117-ab30-c38632eac2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61f8c9a-bfc5-4117-ab30-c38632eac2a7" xsi:nil="true"/>
    <lcf76f155ced4ddcb4097134ff3c332f xmlns="d72ce499-5503-45ab-9540-e62927c0bd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B40D32-486E-42E3-9186-9BDC66CCC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ce499-5503-45ab-9540-e62927c0bd01"/>
    <ds:schemaRef ds:uri="961f8c9a-bfc5-4117-ab30-c38632eac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5E5647-64B2-4DD2-AE1F-DE0AA65138B9}">
  <ds:schemaRefs>
    <ds:schemaRef ds:uri="http://schemas.microsoft.com/sharepoint/v3/contenttype/forms"/>
  </ds:schemaRefs>
</ds:datastoreItem>
</file>

<file path=customXml/itemProps3.xml><?xml version="1.0" encoding="utf-8"?>
<ds:datastoreItem xmlns:ds="http://schemas.openxmlformats.org/officeDocument/2006/customXml" ds:itemID="{B5023D3E-52EC-4F1A-BEDD-615639077E4E}">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elements/1.1/"/>
    <ds:schemaRef ds:uri="http://www.w3.org/XML/1998/namespace"/>
    <ds:schemaRef ds:uri="http://schemas.openxmlformats.org/package/2006/metadata/core-properties"/>
    <ds:schemaRef ds:uri="961f8c9a-bfc5-4117-ab30-c38632eac2a7"/>
    <ds:schemaRef ds:uri="d72ce499-5503-45ab-9540-e62927c0bd01"/>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3666</TotalTime>
  <Words>3702</Words>
  <Application>Microsoft Office PowerPoint</Application>
  <PresentationFormat>Widescreen</PresentationFormat>
  <Paragraphs>634</Paragraphs>
  <Slides>70</Slides>
  <Notes>32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Wingdings 2</vt:lpstr>
      <vt:lpstr>Frame</vt:lpstr>
      <vt:lpstr>Maryland Behavioral Health Integration in Pediatric Primary Care (MD BHIPP)</vt:lpstr>
      <vt:lpstr>Who We Are – Maryland BHIPP</vt:lpstr>
      <vt:lpstr>Partners &amp; Funding</vt:lpstr>
      <vt:lpstr>BHIPP Resilience Break: Prescribing Atypical Antipsychotics in Pediatric Primary Care</vt:lpstr>
      <vt:lpstr>Atypical (second generation) Antipsychotics Atypical (second generation) Antipsychotics</vt:lpstr>
      <vt:lpstr>Atypical Antipsychotics</vt:lpstr>
      <vt:lpstr>Mechanism of Action</vt:lpstr>
      <vt:lpstr>Atypical Antipsychotics</vt:lpstr>
      <vt:lpstr>Atypical Antipsychotics</vt:lpstr>
      <vt:lpstr>Aripiprazole (Abilify)</vt:lpstr>
      <vt:lpstr>Brexpiprazole (Rexulti)</vt:lpstr>
      <vt:lpstr>Cariprazine (Vraylar) </vt:lpstr>
      <vt:lpstr>Asenapine (Saphris)</vt:lpstr>
      <vt:lpstr>Quetiapine (Seroquel)</vt:lpstr>
      <vt:lpstr>Olanzapine (Zyprexa)</vt:lpstr>
      <vt:lpstr>Clozapine (Clozaril)</vt:lpstr>
      <vt:lpstr>Clozapine (Clozaril)</vt:lpstr>
      <vt:lpstr>Clozapine Monitoring: General Population</vt:lpstr>
      <vt:lpstr>Ziprasidone (Geodon)</vt:lpstr>
      <vt:lpstr>Risperidone (Risperdal)</vt:lpstr>
      <vt:lpstr>Paliperidone (Invega)</vt:lpstr>
      <vt:lpstr>Iloperidone (Fanapt)</vt:lpstr>
      <vt:lpstr>Lurasidone (Latuda)</vt:lpstr>
      <vt:lpstr>Typical (traditional, conventional, or first generation) Antipsychotics </vt:lpstr>
      <vt:lpstr>Typical Antipsychotics</vt:lpstr>
      <vt:lpstr>Mechanism of Action</vt:lpstr>
      <vt:lpstr>Dose Equivalencies</vt:lpstr>
      <vt:lpstr>Typical Antipsychotics</vt:lpstr>
      <vt:lpstr>Side Effects</vt:lpstr>
      <vt:lpstr>Treatment Algorithm</vt:lpstr>
      <vt:lpstr>APA Practice Guidelines  (2020)</vt:lpstr>
      <vt:lpstr>Treatment Considerations</vt:lpstr>
      <vt:lpstr>Antipsychotic Medication Prescribing Tips for Children and Adolescents</vt:lpstr>
      <vt:lpstr>Fictional Case</vt:lpstr>
      <vt:lpstr>Antipsychotic Prescribing Principle #1</vt:lpstr>
      <vt:lpstr>Diagnosis --with Target Symptoms</vt:lpstr>
      <vt:lpstr>Antipsychotic medications are NOT typically indicated for:</vt:lpstr>
      <vt:lpstr>Considering at Risk/ Safety Concerns Related to the Working Diagnosis</vt:lpstr>
      <vt:lpstr>Principle #2: </vt:lpstr>
      <vt:lpstr>Pediatric Evidence-Base for Antipsychotic Use?</vt:lpstr>
      <vt:lpstr>Pediatric Approved Antipsychotics</vt:lpstr>
      <vt:lpstr>Avoid Outlier Prescribing</vt:lpstr>
      <vt:lpstr>Typical Examples of AP Pediatric Start Doses</vt:lpstr>
      <vt:lpstr>Psychosocial therapy</vt:lpstr>
      <vt:lpstr>Antipsychotic Prescribing Principle #3</vt:lpstr>
      <vt:lpstr>Weight gain</vt:lpstr>
      <vt:lpstr>AACAP Practice Parameter Atypical Antipsychotic Medication</vt:lpstr>
      <vt:lpstr>Dyslipidemia</vt:lpstr>
      <vt:lpstr>Metabolic Syndrome</vt:lpstr>
      <vt:lpstr>Systematic review</vt:lpstr>
      <vt:lpstr>Specific Side Effects of Antipsychotic Medications</vt:lpstr>
      <vt:lpstr>Dystonia</vt:lpstr>
      <vt:lpstr>Extrapyramidal/ Parkinsonism</vt:lpstr>
      <vt:lpstr>Akathisia</vt:lpstr>
      <vt:lpstr>Tardive Dyskinesia</vt:lpstr>
      <vt:lpstr>PowerPoint Presentation</vt:lpstr>
      <vt:lpstr>AIMS sample</vt:lpstr>
      <vt:lpstr>Neuroleptic Malignant Syndrome</vt:lpstr>
      <vt:lpstr>QTC Prolongation</vt:lpstr>
      <vt:lpstr>Torsades de pointes</vt:lpstr>
      <vt:lpstr>Antipsychotic Prescribing #4</vt:lpstr>
      <vt:lpstr>New Psychiatric Medication on Board?  What to Watch for:</vt:lpstr>
      <vt:lpstr>Every Medical Visit</vt:lpstr>
      <vt:lpstr>Follow up?</vt:lpstr>
      <vt:lpstr>Polypharmacy Issues</vt:lpstr>
      <vt:lpstr>Non-Responses to AP</vt:lpstr>
      <vt:lpstr>Medication Administration Tips</vt:lpstr>
      <vt:lpstr>Overview</vt:lpstr>
      <vt:lpstr>Summary</vt:lpstr>
      <vt:lpstr>Thank you!</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Jami-Lin Williams</dc:creator>
  <cp:lastModifiedBy>Lily Stavisky</cp:lastModifiedBy>
  <cp:revision>181</cp:revision>
  <dcterms:created xsi:type="dcterms:W3CDTF">2019-10-04T19:22:27Z</dcterms:created>
  <dcterms:modified xsi:type="dcterms:W3CDTF">2023-03-10T18:27:16Z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0x01010066ECAF3C29665740B274609919EB75E9</vt:lpwstr>
  </property>
</Properties>
</file>