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1"/>
  </p:notesMasterIdLst>
  <p:sldIdLst>
    <p:sldId id="972" r:id="rId5"/>
    <p:sldId id="935" r:id="rId6"/>
    <p:sldId id="985" r:id="rId7"/>
    <p:sldId id="906" r:id="rId8"/>
    <p:sldId id="877" r:id="rId9"/>
    <p:sldId id="931" r:id="rId10"/>
    <p:sldId id="846" r:id="rId11"/>
    <p:sldId id="920" r:id="rId12"/>
    <p:sldId id="986" r:id="rId13"/>
    <p:sldId id="611" r:id="rId14"/>
    <p:sldId id="898" r:id="rId15"/>
    <p:sldId id="539" r:id="rId16"/>
    <p:sldId id="904" r:id="rId17"/>
    <p:sldId id="911" r:id="rId18"/>
    <p:sldId id="596" r:id="rId19"/>
    <p:sldId id="918" r:id="rId20"/>
    <p:sldId id="919" r:id="rId21"/>
    <p:sldId id="917" r:id="rId22"/>
    <p:sldId id="939" r:id="rId23"/>
    <p:sldId id="914" r:id="rId24"/>
    <p:sldId id="987" r:id="rId25"/>
    <p:sldId id="913" r:id="rId26"/>
    <p:sldId id="915" r:id="rId27"/>
    <p:sldId id="916" r:id="rId28"/>
    <p:sldId id="927" r:id="rId29"/>
    <p:sldId id="908" r:id="rId30"/>
    <p:sldId id="899" r:id="rId31"/>
    <p:sldId id="988" r:id="rId32"/>
    <p:sldId id="929" r:id="rId33"/>
    <p:sldId id="924" r:id="rId34"/>
    <p:sldId id="923" r:id="rId35"/>
    <p:sldId id="940" r:id="rId36"/>
    <p:sldId id="933" r:id="rId37"/>
    <p:sldId id="936" r:id="rId38"/>
    <p:sldId id="989" r:id="rId39"/>
    <p:sldId id="921" r:id="rId40"/>
    <p:sldId id="934" r:id="rId41"/>
    <p:sldId id="938" r:id="rId42"/>
    <p:sldId id="941" r:id="rId43"/>
    <p:sldId id="536" r:id="rId44"/>
    <p:sldId id="930" r:id="rId45"/>
    <p:sldId id="884" r:id="rId46"/>
    <p:sldId id="886" r:id="rId47"/>
    <p:sldId id="608" r:id="rId48"/>
    <p:sldId id="990" r:id="rId49"/>
    <p:sldId id="964"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s" id="{3F72E87E-9E7C-414D-BA36-1B9402D4E5EF}">
          <p14:sldIdLst>
            <p14:sldId id="972"/>
            <p14:sldId id="935"/>
            <p14:sldId id="985"/>
            <p14:sldId id="906"/>
            <p14:sldId id="877"/>
            <p14:sldId id="931"/>
            <p14:sldId id="846"/>
            <p14:sldId id="920"/>
            <p14:sldId id="986"/>
            <p14:sldId id="611"/>
            <p14:sldId id="898"/>
            <p14:sldId id="539"/>
            <p14:sldId id="904"/>
            <p14:sldId id="911"/>
            <p14:sldId id="596"/>
            <p14:sldId id="918"/>
            <p14:sldId id="919"/>
            <p14:sldId id="917"/>
            <p14:sldId id="939"/>
            <p14:sldId id="914"/>
            <p14:sldId id="987"/>
            <p14:sldId id="913"/>
            <p14:sldId id="915"/>
            <p14:sldId id="916"/>
            <p14:sldId id="927"/>
            <p14:sldId id="908"/>
            <p14:sldId id="899"/>
            <p14:sldId id="988"/>
            <p14:sldId id="929"/>
            <p14:sldId id="924"/>
            <p14:sldId id="923"/>
            <p14:sldId id="940"/>
            <p14:sldId id="933"/>
            <p14:sldId id="936"/>
            <p14:sldId id="989"/>
            <p14:sldId id="921"/>
            <p14:sldId id="934"/>
            <p14:sldId id="938"/>
            <p14:sldId id="941"/>
            <p14:sldId id="536"/>
            <p14:sldId id="930"/>
            <p14:sldId id="884"/>
            <p14:sldId id="886"/>
            <p14:sldId id="608"/>
            <p14:sldId id="990"/>
            <p14:sldId id="9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C5D"/>
    <a:srgbClr val="457886"/>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0" autoAdjust="0"/>
    <p:restoredTop sz="74970" autoAdjust="0"/>
  </p:normalViewPr>
  <p:slideViewPr>
    <p:cSldViewPr snapToGrid="0">
      <p:cViewPr varScale="1">
        <p:scale>
          <a:sx n="77" d="100"/>
          <a:sy n="77" d="100"/>
        </p:scale>
        <p:origin x="114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y Stavisky" userId="53c01211-f4cc-4d1a-a20f-42165c0a9484" providerId="ADAL" clId="{EC05DFA1-9025-4D86-939D-B793F7E08FBB}"/>
    <pc:docChg chg="undo custSel modSld sldOrd">
      <pc:chgData name="Lily Stavisky" userId="53c01211-f4cc-4d1a-a20f-42165c0a9484" providerId="ADAL" clId="{EC05DFA1-9025-4D86-939D-B793F7E08FBB}" dt="2025-05-08T17:45:39.191" v="351" actId="20577"/>
      <pc:docMkLst>
        <pc:docMk/>
      </pc:docMkLst>
      <pc:sldChg chg="modSp mod">
        <pc:chgData name="Lily Stavisky" userId="53c01211-f4cc-4d1a-a20f-42165c0a9484" providerId="ADAL" clId="{EC05DFA1-9025-4D86-939D-B793F7E08FBB}" dt="2025-05-08T17:39:01.652" v="343" actId="27636"/>
        <pc:sldMkLst>
          <pc:docMk/>
          <pc:sldMk cId="3882586074" sldId="536"/>
        </pc:sldMkLst>
        <pc:spChg chg="mod">
          <ac:chgData name="Lily Stavisky" userId="53c01211-f4cc-4d1a-a20f-42165c0a9484" providerId="ADAL" clId="{EC05DFA1-9025-4D86-939D-B793F7E08FBB}" dt="2025-05-08T17:39:01.652" v="343" actId="27636"/>
          <ac:spMkLst>
            <pc:docMk/>
            <pc:sldMk cId="3882586074" sldId="536"/>
            <ac:spMk id="397315" creationId="{00000000-0000-0000-0000-000000000000}"/>
          </ac:spMkLst>
        </pc:spChg>
      </pc:sldChg>
      <pc:sldChg chg="modSp mod modNotesTx">
        <pc:chgData name="Lily Stavisky" userId="53c01211-f4cc-4d1a-a20f-42165c0a9484" providerId="ADAL" clId="{EC05DFA1-9025-4D86-939D-B793F7E08FBB}" dt="2025-05-08T17:34:26.114" v="212" actId="20577"/>
        <pc:sldMkLst>
          <pc:docMk/>
          <pc:sldMk cId="3762173768" sldId="596"/>
        </pc:sldMkLst>
        <pc:spChg chg="mod">
          <ac:chgData name="Lily Stavisky" userId="53c01211-f4cc-4d1a-a20f-42165c0a9484" providerId="ADAL" clId="{EC05DFA1-9025-4D86-939D-B793F7E08FBB}" dt="2025-05-08T17:34:16.049" v="210" actId="255"/>
          <ac:spMkLst>
            <pc:docMk/>
            <pc:sldMk cId="3762173768" sldId="596"/>
            <ac:spMk id="2" creationId="{4AA61EEB-5C47-494F-9C43-91BE3F619CBC}"/>
          </ac:spMkLst>
        </pc:spChg>
        <pc:spChg chg="mod">
          <ac:chgData name="Lily Stavisky" userId="53c01211-f4cc-4d1a-a20f-42165c0a9484" providerId="ADAL" clId="{EC05DFA1-9025-4D86-939D-B793F7E08FBB}" dt="2025-05-08T17:34:21.858" v="211" actId="255"/>
          <ac:spMkLst>
            <pc:docMk/>
            <pc:sldMk cId="3762173768" sldId="596"/>
            <ac:spMk id="3" creationId="{47C2EEAD-CF29-40CD-B8BB-080B355CCBE1}"/>
          </ac:spMkLst>
        </pc:spChg>
      </pc:sldChg>
      <pc:sldChg chg="modNotesTx">
        <pc:chgData name="Lily Stavisky" userId="53c01211-f4cc-4d1a-a20f-42165c0a9484" providerId="ADAL" clId="{EC05DFA1-9025-4D86-939D-B793F7E08FBB}" dt="2025-05-08T17:45:39.191" v="351" actId="20577"/>
        <pc:sldMkLst>
          <pc:docMk/>
          <pc:sldMk cId="2748263119" sldId="608"/>
        </pc:sldMkLst>
      </pc:sldChg>
      <pc:sldChg chg="addSp modSp mod modNotesTx">
        <pc:chgData name="Lily Stavisky" userId="53c01211-f4cc-4d1a-a20f-42165c0a9484" providerId="ADAL" clId="{EC05DFA1-9025-4D86-939D-B793F7E08FBB}" dt="2025-05-08T17:32:52.473" v="166" actId="1076"/>
        <pc:sldMkLst>
          <pc:docMk/>
          <pc:sldMk cId="1702703441" sldId="846"/>
        </pc:sldMkLst>
        <pc:spChg chg="mod">
          <ac:chgData name="Lily Stavisky" userId="53c01211-f4cc-4d1a-a20f-42165c0a9484" providerId="ADAL" clId="{EC05DFA1-9025-4D86-939D-B793F7E08FBB}" dt="2025-05-08T17:32:36.842" v="155" actId="20577"/>
          <ac:spMkLst>
            <pc:docMk/>
            <pc:sldMk cId="1702703441" sldId="846"/>
            <ac:spMk id="2" creationId="{FAC9287F-35D8-457A-AD99-FCA5A191FEAC}"/>
          </ac:spMkLst>
        </pc:spChg>
        <pc:spChg chg="add mod">
          <ac:chgData name="Lily Stavisky" userId="53c01211-f4cc-4d1a-a20f-42165c0a9484" providerId="ADAL" clId="{EC05DFA1-9025-4D86-939D-B793F7E08FBB}" dt="2025-05-08T17:32:52.473" v="166" actId="1076"/>
          <ac:spMkLst>
            <pc:docMk/>
            <pc:sldMk cId="1702703441" sldId="846"/>
            <ac:spMk id="4" creationId="{38E2E231-D0E2-4C62-9EEB-43EF3BDF87EF}"/>
          </ac:spMkLst>
        </pc:spChg>
      </pc:sldChg>
      <pc:sldChg chg="modSp mod modNotesTx">
        <pc:chgData name="Lily Stavisky" userId="53c01211-f4cc-4d1a-a20f-42165c0a9484" providerId="ADAL" clId="{EC05DFA1-9025-4D86-939D-B793F7E08FBB}" dt="2025-05-08T17:30:28.122" v="76" actId="20577"/>
        <pc:sldMkLst>
          <pc:docMk/>
          <pc:sldMk cId="3393065576" sldId="877"/>
        </pc:sldMkLst>
        <pc:spChg chg="mod">
          <ac:chgData name="Lily Stavisky" userId="53c01211-f4cc-4d1a-a20f-42165c0a9484" providerId="ADAL" clId="{EC05DFA1-9025-4D86-939D-B793F7E08FBB}" dt="2025-05-08T17:30:19.218" v="74" actId="20577"/>
          <ac:spMkLst>
            <pc:docMk/>
            <pc:sldMk cId="3393065576" sldId="877"/>
            <ac:spMk id="4" creationId="{B0A958FC-E1D9-4BEA-A0BD-8E3C443C31DD}"/>
          </ac:spMkLst>
        </pc:spChg>
      </pc:sldChg>
      <pc:sldChg chg="modSp mod">
        <pc:chgData name="Lily Stavisky" userId="53c01211-f4cc-4d1a-a20f-42165c0a9484" providerId="ADAL" clId="{EC05DFA1-9025-4D86-939D-B793F7E08FBB}" dt="2025-05-08T17:45:05.945" v="348" actId="207"/>
        <pc:sldMkLst>
          <pc:docMk/>
          <pc:sldMk cId="2792072551" sldId="884"/>
        </pc:sldMkLst>
        <pc:spChg chg="mod">
          <ac:chgData name="Lily Stavisky" userId="53c01211-f4cc-4d1a-a20f-42165c0a9484" providerId="ADAL" clId="{EC05DFA1-9025-4D86-939D-B793F7E08FBB}" dt="2025-05-08T17:45:05.945" v="348" actId="207"/>
          <ac:spMkLst>
            <pc:docMk/>
            <pc:sldMk cId="2792072551" sldId="884"/>
            <ac:spMk id="4" creationId="{32E2ABBC-8C9D-9DE5-17C2-9659C413DFF9}"/>
          </ac:spMkLst>
        </pc:spChg>
      </pc:sldChg>
      <pc:sldChg chg="modSp mod">
        <pc:chgData name="Lily Stavisky" userId="53c01211-f4cc-4d1a-a20f-42165c0a9484" providerId="ADAL" clId="{EC05DFA1-9025-4D86-939D-B793F7E08FBB}" dt="2025-05-08T17:45:22.284" v="350" actId="255"/>
        <pc:sldMkLst>
          <pc:docMk/>
          <pc:sldMk cId="1980020550" sldId="886"/>
        </pc:sldMkLst>
        <pc:spChg chg="mod">
          <ac:chgData name="Lily Stavisky" userId="53c01211-f4cc-4d1a-a20f-42165c0a9484" providerId="ADAL" clId="{EC05DFA1-9025-4D86-939D-B793F7E08FBB}" dt="2025-05-08T17:45:22.284" v="350" actId="255"/>
          <ac:spMkLst>
            <pc:docMk/>
            <pc:sldMk cId="1980020550" sldId="886"/>
            <ac:spMk id="4" creationId="{BF5849CB-1B5A-E17F-C0E6-A1E0920E83CD}"/>
          </ac:spMkLst>
        </pc:spChg>
      </pc:sldChg>
      <pc:sldChg chg="modSp mod">
        <pc:chgData name="Lily Stavisky" userId="53c01211-f4cc-4d1a-a20f-42165c0a9484" providerId="ADAL" clId="{EC05DFA1-9025-4D86-939D-B793F7E08FBB}" dt="2025-05-08T17:33:52.504" v="198" actId="20577"/>
        <pc:sldMkLst>
          <pc:docMk/>
          <pc:sldMk cId="3192044726" sldId="898"/>
        </pc:sldMkLst>
        <pc:spChg chg="mod">
          <ac:chgData name="Lily Stavisky" userId="53c01211-f4cc-4d1a-a20f-42165c0a9484" providerId="ADAL" clId="{EC05DFA1-9025-4D86-939D-B793F7E08FBB}" dt="2025-05-08T17:33:52.504" v="198" actId="20577"/>
          <ac:spMkLst>
            <pc:docMk/>
            <pc:sldMk cId="3192044726" sldId="898"/>
            <ac:spMk id="2" creationId="{2CFA36A6-3DA8-A322-F55C-AA8241AC196E}"/>
          </ac:spMkLst>
        </pc:spChg>
      </pc:sldChg>
      <pc:sldChg chg="modSp mod">
        <pc:chgData name="Lily Stavisky" userId="53c01211-f4cc-4d1a-a20f-42165c0a9484" providerId="ADAL" clId="{EC05DFA1-9025-4D86-939D-B793F7E08FBB}" dt="2025-05-08T17:34:05.248" v="209" actId="20577"/>
        <pc:sldMkLst>
          <pc:docMk/>
          <pc:sldMk cId="1025232911" sldId="904"/>
        </pc:sldMkLst>
        <pc:spChg chg="mod">
          <ac:chgData name="Lily Stavisky" userId="53c01211-f4cc-4d1a-a20f-42165c0a9484" providerId="ADAL" clId="{EC05DFA1-9025-4D86-939D-B793F7E08FBB}" dt="2025-05-08T17:34:05.248" v="209" actId="20577"/>
          <ac:spMkLst>
            <pc:docMk/>
            <pc:sldMk cId="1025232911" sldId="904"/>
            <ac:spMk id="3" creationId="{EE7388D1-2F48-C2BE-C495-86514039ED32}"/>
          </ac:spMkLst>
        </pc:spChg>
      </pc:sldChg>
      <pc:sldChg chg="addSp delSp modSp mod">
        <pc:chgData name="Lily Stavisky" userId="53c01211-f4cc-4d1a-a20f-42165c0a9484" providerId="ADAL" clId="{EC05DFA1-9025-4D86-939D-B793F7E08FBB}" dt="2025-05-08T17:29:05.856" v="4" actId="1076"/>
        <pc:sldMkLst>
          <pc:docMk/>
          <pc:sldMk cId="77925604" sldId="906"/>
        </pc:sldMkLst>
        <pc:picChg chg="add mod">
          <ac:chgData name="Lily Stavisky" userId="53c01211-f4cc-4d1a-a20f-42165c0a9484" providerId="ADAL" clId="{EC05DFA1-9025-4D86-939D-B793F7E08FBB}" dt="2025-05-08T17:29:05.856" v="4" actId="1076"/>
          <ac:picMkLst>
            <pc:docMk/>
            <pc:sldMk cId="77925604" sldId="906"/>
            <ac:picMk id="5" creationId="{18511E77-6335-4E1A-BF7D-496E81F84761}"/>
          </ac:picMkLst>
        </pc:picChg>
        <pc:picChg chg="del">
          <ac:chgData name="Lily Stavisky" userId="53c01211-f4cc-4d1a-a20f-42165c0a9484" providerId="ADAL" clId="{EC05DFA1-9025-4D86-939D-B793F7E08FBB}" dt="2025-05-08T17:28:52.859" v="0" actId="478"/>
          <ac:picMkLst>
            <pc:docMk/>
            <pc:sldMk cId="77925604" sldId="906"/>
            <ac:picMk id="4098" creationId="{5534C184-E8DD-4E87-AC29-C80535BFD882}"/>
          </ac:picMkLst>
        </pc:picChg>
      </pc:sldChg>
      <pc:sldChg chg="modSp mod">
        <pc:chgData name="Lily Stavisky" userId="53c01211-f4cc-4d1a-a20f-42165c0a9484" providerId="ADAL" clId="{EC05DFA1-9025-4D86-939D-B793F7E08FBB}" dt="2025-05-08T17:38:11.434" v="323" actId="1076"/>
        <pc:sldMkLst>
          <pc:docMk/>
          <pc:sldMk cId="1778506122" sldId="908"/>
        </pc:sldMkLst>
        <pc:spChg chg="mod">
          <ac:chgData name="Lily Stavisky" userId="53c01211-f4cc-4d1a-a20f-42165c0a9484" providerId="ADAL" clId="{EC05DFA1-9025-4D86-939D-B793F7E08FBB}" dt="2025-05-08T17:38:11.434" v="323" actId="1076"/>
          <ac:spMkLst>
            <pc:docMk/>
            <pc:sldMk cId="1778506122" sldId="908"/>
            <ac:spMk id="3" creationId="{B54F159E-725A-4819-9A24-552FF38A3815}"/>
          </ac:spMkLst>
        </pc:spChg>
        <pc:picChg chg="mod">
          <ac:chgData name="Lily Stavisky" userId="53c01211-f4cc-4d1a-a20f-42165c0a9484" providerId="ADAL" clId="{EC05DFA1-9025-4D86-939D-B793F7E08FBB}" dt="2025-05-08T17:38:02.691" v="321" actId="1076"/>
          <ac:picMkLst>
            <pc:docMk/>
            <pc:sldMk cId="1778506122" sldId="908"/>
            <ac:picMk id="4" creationId="{A43CBDCD-E4B5-0FF7-EAD5-4643B3457F7D}"/>
          </ac:picMkLst>
        </pc:picChg>
      </pc:sldChg>
      <pc:sldChg chg="modSp mod">
        <pc:chgData name="Lily Stavisky" userId="53c01211-f4cc-4d1a-a20f-42165c0a9484" providerId="ADAL" clId="{EC05DFA1-9025-4D86-939D-B793F7E08FBB}" dt="2025-05-08T17:36:32.169" v="260" actId="27636"/>
        <pc:sldMkLst>
          <pc:docMk/>
          <pc:sldMk cId="466919377" sldId="914"/>
        </pc:sldMkLst>
        <pc:spChg chg="mod">
          <ac:chgData name="Lily Stavisky" userId="53c01211-f4cc-4d1a-a20f-42165c0a9484" providerId="ADAL" clId="{EC05DFA1-9025-4D86-939D-B793F7E08FBB}" dt="2025-05-08T17:35:58.856" v="242" actId="20577"/>
          <ac:spMkLst>
            <pc:docMk/>
            <pc:sldMk cId="466919377" sldId="914"/>
            <ac:spMk id="2" creationId="{1D064BE5-3AD5-42F5-BF97-D4A9E062B474}"/>
          </ac:spMkLst>
        </pc:spChg>
        <pc:spChg chg="mod">
          <ac:chgData name="Lily Stavisky" userId="53c01211-f4cc-4d1a-a20f-42165c0a9484" providerId="ADAL" clId="{EC05DFA1-9025-4D86-939D-B793F7E08FBB}" dt="2025-05-08T17:36:32.169" v="260" actId="27636"/>
          <ac:spMkLst>
            <pc:docMk/>
            <pc:sldMk cId="466919377" sldId="914"/>
            <ac:spMk id="3" creationId="{0D3CDA9D-851C-4005-9E6F-F01861CE1F88}"/>
          </ac:spMkLst>
        </pc:spChg>
      </pc:sldChg>
      <pc:sldChg chg="ord">
        <pc:chgData name="Lily Stavisky" userId="53c01211-f4cc-4d1a-a20f-42165c0a9484" providerId="ADAL" clId="{EC05DFA1-9025-4D86-939D-B793F7E08FBB}" dt="2025-05-08T17:37:02.853" v="265"/>
        <pc:sldMkLst>
          <pc:docMk/>
          <pc:sldMk cId="3711023725" sldId="915"/>
        </pc:sldMkLst>
      </pc:sldChg>
      <pc:sldChg chg="modSp mod">
        <pc:chgData name="Lily Stavisky" userId="53c01211-f4cc-4d1a-a20f-42165c0a9484" providerId="ADAL" clId="{EC05DFA1-9025-4D86-939D-B793F7E08FBB}" dt="2025-05-08T17:36:59.079" v="263" actId="255"/>
        <pc:sldMkLst>
          <pc:docMk/>
          <pc:sldMk cId="273807478" sldId="916"/>
        </pc:sldMkLst>
        <pc:spChg chg="mod">
          <ac:chgData name="Lily Stavisky" userId="53c01211-f4cc-4d1a-a20f-42165c0a9484" providerId="ADAL" clId="{EC05DFA1-9025-4D86-939D-B793F7E08FBB}" dt="2025-05-08T17:36:59.079" v="263" actId="255"/>
          <ac:spMkLst>
            <pc:docMk/>
            <pc:sldMk cId="273807478" sldId="916"/>
            <ac:spMk id="11" creationId="{564D1D30-2CD6-4BFA-8CF3-9A854DC23857}"/>
          </ac:spMkLst>
        </pc:spChg>
        <pc:graphicFrameChg chg="mod modGraphic">
          <ac:chgData name="Lily Stavisky" userId="53c01211-f4cc-4d1a-a20f-42165c0a9484" providerId="ADAL" clId="{EC05DFA1-9025-4D86-939D-B793F7E08FBB}" dt="2025-05-08T17:36:55.653" v="262" actId="1076"/>
          <ac:graphicFrameMkLst>
            <pc:docMk/>
            <pc:sldMk cId="273807478" sldId="916"/>
            <ac:graphicFrameMk id="12" creationId="{F8E3B419-A82F-4BFC-95C4-07A6F9EE89D6}"/>
          </ac:graphicFrameMkLst>
        </pc:graphicFrameChg>
      </pc:sldChg>
      <pc:sldChg chg="modSp mod modNotesTx">
        <pc:chgData name="Lily Stavisky" userId="53c01211-f4cc-4d1a-a20f-42165c0a9484" providerId="ADAL" clId="{EC05DFA1-9025-4D86-939D-B793F7E08FBB}" dt="2025-05-08T17:35:53.040" v="241" actId="20577"/>
        <pc:sldMkLst>
          <pc:docMk/>
          <pc:sldMk cId="2577018891" sldId="917"/>
        </pc:sldMkLst>
        <pc:spChg chg="mod">
          <ac:chgData name="Lily Stavisky" userId="53c01211-f4cc-4d1a-a20f-42165c0a9484" providerId="ADAL" clId="{EC05DFA1-9025-4D86-939D-B793F7E08FBB}" dt="2025-05-08T17:35:13.204" v="222" actId="207"/>
          <ac:spMkLst>
            <pc:docMk/>
            <pc:sldMk cId="2577018891" sldId="917"/>
            <ac:spMk id="2" creationId="{571851C3-F91C-4154-BC5A-FEBB45A321DA}"/>
          </ac:spMkLst>
        </pc:spChg>
        <pc:spChg chg="mod">
          <ac:chgData name="Lily Stavisky" userId="53c01211-f4cc-4d1a-a20f-42165c0a9484" providerId="ADAL" clId="{EC05DFA1-9025-4D86-939D-B793F7E08FBB}" dt="2025-05-08T17:35:36.368" v="238" actId="20577"/>
          <ac:spMkLst>
            <pc:docMk/>
            <pc:sldMk cId="2577018891" sldId="917"/>
            <ac:spMk id="3" creationId="{FF528089-A651-4D40-9584-844CD7D9ECB4}"/>
          </ac:spMkLst>
        </pc:spChg>
      </pc:sldChg>
      <pc:sldChg chg="modSp mod">
        <pc:chgData name="Lily Stavisky" userId="53c01211-f4cc-4d1a-a20f-42165c0a9484" providerId="ADAL" clId="{EC05DFA1-9025-4D86-939D-B793F7E08FBB}" dt="2025-05-08T17:34:53.936" v="217" actId="20577"/>
        <pc:sldMkLst>
          <pc:docMk/>
          <pc:sldMk cId="2075605162" sldId="918"/>
        </pc:sldMkLst>
        <pc:spChg chg="mod">
          <ac:chgData name="Lily Stavisky" userId="53c01211-f4cc-4d1a-a20f-42165c0a9484" providerId="ADAL" clId="{EC05DFA1-9025-4D86-939D-B793F7E08FBB}" dt="2025-05-08T17:34:53.936" v="217" actId="20577"/>
          <ac:spMkLst>
            <pc:docMk/>
            <pc:sldMk cId="2075605162" sldId="918"/>
            <ac:spMk id="2" creationId="{40B9F0D7-065B-1AD5-F5BD-2A1E6C89779E}"/>
          </ac:spMkLst>
        </pc:spChg>
        <pc:spChg chg="mod">
          <ac:chgData name="Lily Stavisky" userId="53c01211-f4cc-4d1a-a20f-42165c0a9484" providerId="ADAL" clId="{EC05DFA1-9025-4D86-939D-B793F7E08FBB}" dt="2025-05-08T17:34:49.744" v="216" actId="207"/>
          <ac:spMkLst>
            <pc:docMk/>
            <pc:sldMk cId="2075605162" sldId="918"/>
            <ac:spMk id="3" creationId="{1A9A98F8-6791-6528-68B8-6DE98FAF3173}"/>
          </ac:spMkLst>
        </pc:spChg>
        <pc:spChg chg="mod">
          <ac:chgData name="Lily Stavisky" userId="53c01211-f4cc-4d1a-a20f-42165c0a9484" providerId="ADAL" clId="{EC05DFA1-9025-4D86-939D-B793F7E08FBB}" dt="2025-05-08T17:34:46.383" v="215" actId="207"/>
          <ac:spMkLst>
            <pc:docMk/>
            <pc:sldMk cId="2075605162" sldId="918"/>
            <ac:spMk id="4" creationId="{5E417401-724E-F045-C19A-83DE261291AE}"/>
          </ac:spMkLst>
        </pc:spChg>
      </pc:sldChg>
      <pc:sldChg chg="modSp mod">
        <pc:chgData name="Lily Stavisky" userId="53c01211-f4cc-4d1a-a20f-42165c0a9484" providerId="ADAL" clId="{EC05DFA1-9025-4D86-939D-B793F7E08FBB}" dt="2025-05-08T17:35:02.529" v="221" actId="20577"/>
        <pc:sldMkLst>
          <pc:docMk/>
          <pc:sldMk cId="2442086774" sldId="919"/>
        </pc:sldMkLst>
        <pc:spChg chg="mod">
          <ac:chgData name="Lily Stavisky" userId="53c01211-f4cc-4d1a-a20f-42165c0a9484" providerId="ADAL" clId="{EC05DFA1-9025-4D86-939D-B793F7E08FBB}" dt="2025-05-08T17:35:02.529" v="221" actId="20577"/>
          <ac:spMkLst>
            <pc:docMk/>
            <pc:sldMk cId="2442086774" sldId="919"/>
            <ac:spMk id="4" creationId="{835E5799-7C50-4E32-8434-F6E01B4BDE50}"/>
          </ac:spMkLst>
        </pc:spChg>
      </pc:sldChg>
      <pc:sldChg chg="modSp mod">
        <pc:chgData name="Lily Stavisky" userId="53c01211-f4cc-4d1a-a20f-42165c0a9484" providerId="ADAL" clId="{EC05DFA1-9025-4D86-939D-B793F7E08FBB}" dt="2025-05-08T17:33:10.456" v="189" actId="20577"/>
        <pc:sldMkLst>
          <pc:docMk/>
          <pc:sldMk cId="1192348918" sldId="920"/>
        </pc:sldMkLst>
        <pc:spChg chg="mod">
          <ac:chgData name="Lily Stavisky" userId="53c01211-f4cc-4d1a-a20f-42165c0a9484" providerId="ADAL" clId="{EC05DFA1-9025-4D86-939D-B793F7E08FBB}" dt="2025-05-08T17:33:06.208" v="187" actId="20577"/>
          <ac:spMkLst>
            <pc:docMk/>
            <pc:sldMk cId="1192348918" sldId="920"/>
            <ac:spMk id="3" creationId="{78DF4CA5-B085-48A7-BA56-D8643C4856FC}"/>
          </ac:spMkLst>
        </pc:spChg>
        <pc:spChg chg="mod">
          <ac:chgData name="Lily Stavisky" userId="53c01211-f4cc-4d1a-a20f-42165c0a9484" providerId="ADAL" clId="{EC05DFA1-9025-4D86-939D-B793F7E08FBB}" dt="2025-05-08T17:33:10.456" v="189" actId="20577"/>
          <ac:spMkLst>
            <pc:docMk/>
            <pc:sldMk cId="1192348918" sldId="920"/>
            <ac:spMk id="5" creationId="{37F26C75-9143-4C93-BCD8-F5C8096F5A5A}"/>
          </ac:spMkLst>
        </pc:spChg>
      </pc:sldChg>
      <pc:sldChg chg="modSp mod">
        <pc:chgData name="Lily Stavisky" userId="53c01211-f4cc-4d1a-a20f-42165c0a9484" providerId="ADAL" clId="{EC05DFA1-9025-4D86-939D-B793F7E08FBB}" dt="2025-05-08T17:38:41.074" v="324" actId="1076"/>
        <pc:sldMkLst>
          <pc:docMk/>
          <pc:sldMk cId="2959631646" sldId="921"/>
        </pc:sldMkLst>
        <pc:picChg chg="mod">
          <ac:chgData name="Lily Stavisky" userId="53c01211-f4cc-4d1a-a20f-42165c0a9484" providerId="ADAL" clId="{EC05DFA1-9025-4D86-939D-B793F7E08FBB}" dt="2025-05-08T17:38:41.074" v="324" actId="1076"/>
          <ac:picMkLst>
            <pc:docMk/>
            <pc:sldMk cId="2959631646" sldId="921"/>
            <ac:picMk id="7" creationId="{D9051A21-1890-082B-02A1-0392924DEBCE}"/>
          </ac:picMkLst>
        </pc:picChg>
      </pc:sldChg>
      <pc:sldChg chg="modSp mod">
        <pc:chgData name="Lily Stavisky" userId="53c01211-f4cc-4d1a-a20f-42165c0a9484" providerId="ADAL" clId="{EC05DFA1-9025-4D86-939D-B793F7E08FBB}" dt="2025-05-08T17:43:26.237" v="344" actId="20577"/>
        <pc:sldMkLst>
          <pc:docMk/>
          <pc:sldMk cId="2931710468" sldId="930"/>
        </pc:sldMkLst>
        <pc:spChg chg="mod">
          <ac:chgData name="Lily Stavisky" userId="53c01211-f4cc-4d1a-a20f-42165c0a9484" providerId="ADAL" clId="{EC05DFA1-9025-4D86-939D-B793F7E08FBB}" dt="2025-05-08T17:43:26.237" v="344" actId="20577"/>
          <ac:spMkLst>
            <pc:docMk/>
            <pc:sldMk cId="2931710468" sldId="930"/>
            <ac:spMk id="3" creationId="{D6461CBC-A369-D6D4-22BF-A77F8BF12E2C}"/>
          </ac:spMkLst>
        </pc:spChg>
      </pc:sldChg>
      <pc:sldChg chg="modSp mod modNotesTx">
        <pc:chgData name="Lily Stavisky" userId="53c01211-f4cc-4d1a-a20f-42165c0a9484" providerId="ADAL" clId="{EC05DFA1-9025-4D86-939D-B793F7E08FBB}" dt="2025-05-08T17:32:07.486" v="149" actId="1076"/>
        <pc:sldMkLst>
          <pc:docMk/>
          <pc:sldMk cId="1571237801" sldId="931"/>
        </pc:sldMkLst>
        <pc:spChg chg="mod">
          <ac:chgData name="Lily Stavisky" userId="53c01211-f4cc-4d1a-a20f-42165c0a9484" providerId="ADAL" clId="{EC05DFA1-9025-4D86-939D-B793F7E08FBB}" dt="2025-05-08T17:32:03.369" v="148" actId="14100"/>
          <ac:spMkLst>
            <pc:docMk/>
            <pc:sldMk cId="1571237801" sldId="931"/>
            <ac:spMk id="2" creationId="{93FF69C3-226F-4B74-97BC-199079F44431}"/>
          </ac:spMkLst>
        </pc:spChg>
        <pc:spChg chg="mod">
          <ac:chgData name="Lily Stavisky" userId="53c01211-f4cc-4d1a-a20f-42165c0a9484" providerId="ADAL" clId="{EC05DFA1-9025-4D86-939D-B793F7E08FBB}" dt="2025-05-08T17:31:25.842" v="100" actId="255"/>
          <ac:spMkLst>
            <pc:docMk/>
            <pc:sldMk cId="1571237801" sldId="931"/>
            <ac:spMk id="4" creationId="{34AEE4C4-4713-4661-AB0C-45CD9AD3200A}"/>
          </ac:spMkLst>
        </pc:spChg>
        <pc:picChg chg="mod">
          <ac:chgData name="Lily Stavisky" userId="53c01211-f4cc-4d1a-a20f-42165c0a9484" providerId="ADAL" clId="{EC05DFA1-9025-4D86-939D-B793F7E08FBB}" dt="2025-05-08T17:32:07.486" v="149" actId="1076"/>
          <ac:picMkLst>
            <pc:docMk/>
            <pc:sldMk cId="1571237801" sldId="931"/>
            <ac:picMk id="5" creationId="{862F4E78-55CD-A1A8-65FA-AECD4C1BEE56}"/>
          </ac:picMkLst>
        </pc:picChg>
      </pc:sldChg>
      <pc:sldChg chg="modSp mod">
        <pc:chgData name="Lily Stavisky" userId="53c01211-f4cc-4d1a-a20f-42165c0a9484" providerId="ADAL" clId="{EC05DFA1-9025-4D86-939D-B793F7E08FBB}" dt="2025-05-08T17:35:48.896" v="240" actId="20577"/>
        <pc:sldMkLst>
          <pc:docMk/>
          <pc:sldMk cId="38734956" sldId="939"/>
        </pc:sldMkLst>
        <pc:spChg chg="mod">
          <ac:chgData name="Lily Stavisky" userId="53c01211-f4cc-4d1a-a20f-42165c0a9484" providerId="ADAL" clId="{EC05DFA1-9025-4D86-939D-B793F7E08FBB}" dt="2025-05-08T17:35:48.896" v="240" actId="20577"/>
          <ac:spMkLst>
            <pc:docMk/>
            <pc:sldMk cId="38734956" sldId="939"/>
            <ac:spMk id="2" creationId="{DCC3CDAB-3524-ED58-220A-ABE9DFEAFE62}"/>
          </ac:spMkLst>
        </pc:spChg>
        <pc:spChg chg="mod">
          <ac:chgData name="Lily Stavisky" userId="53c01211-f4cc-4d1a-a20f-42165c0a9484" providerId="ADAL" clId="{EC05DFA1-9025-4D86-939D-B793F7E08FBB}" dt="2025-05-08T17:35:43.983" v="239" actId="14100"/>
          <ac:spMkLst>
            <pc:docMk/>
            <pc:sldMk cId="38734956" sldId="939"/>
            <ac:spMk id="4" creationId="{00DB2079-0F5E-4B05-931D-87C0B55A793F}"/>
          </ac:spMkLst>
        </pc:spChg>
      </pc:sldChg>
      <pc:sldChg chg="modSp mod">
        <pc:chgData name="Lily Stavisky" userId="53c01211-f4cc-4d1a-a20f-42165c0a9484" providerId="ADAL" clId="{EC05DFA1-9025-4D86-939D-B793F7E08FBB}" dt="2025-05-08T17:33:44.179" v="197" actId="1076"/>
        <pc:sldMkLst>
          <pc:docMk/>
          <pc:sldMk cId="3641115688" sldId="986"/>
        </pc:sldMkLst>
        <pc:spChg chg="mod">
          <ac:chgData name="Lily Stavisky" userId="53c01211-f4cc-4d1a-a20f-42165c0a9484" providerId="ADAL" clId="{EC05DFA1-9025-4D86-939D-B793F7E08FBB}" dt="2025-05-08T17:33:44.179" v="197" actId="1076"/>
          <ac:spMkLst>
            <pc:docMk/>
            <pc:sldMk cId="3641115688" sldId="986"/>
            <ac:spMk id="6" creationId="{AF2E0C00-070F-4700-9528-1201C3B3D091}"/>
          </ac:spMkLst>
        </pc:spChg>
        <pc:picChg chg="mod modCrop">
          <ac:chgData name="Lily Stavisky" userId="53c01211-f4cc-4d1a-a20f-42165c0a9484" providerId="ADAL" clId="{EC05DFA1-9025-4D86-939D-B793F7E08FBB}" dt="2025-05-08T17:33:33.875" v="195" actId="1076"/>
          <ac:picMkLst>
            <pc:docMk/>
            <pc:sldMk cId="3641115688" sldId="986"/>
            <ac:picMk id="4" creationId="{78C7F769-9CCC-47B4-AA91-7CCF911038BE}"/>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15.svg"/></Relationships>
</file>

<file path=ppt/diagrams/_rels/data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AE8AEC-E7F7-41DE-9C53-E830A713E519}"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F1680562-B987-4A8F-9FFC-18CF649BD297}">
      <dgm:prSet/>
      <dgm:spPr/>
      <dgm:t>
        <a:bodyPr/>
        <a:lstStyle/>
        <a:p>
          <a:r>
            <a:rPr lang="en-US"/>
            <a:t>Weight</a:t>
          </a:r>
        </a:p>
      </dgm:t>
    </dgm:pt>
    <dgm:pt modelId="{AC6D1BBC-DB35-442A-AE2F-AE792F304651}" type="parTrans" cxnId="{A6CCE39B-BD12-41DC-AAA1-EE7D63D092B4}">
      <dgm:prSet/>
      <dgm:spPr/>
      <dgm:t>
        <a:bodyPr/>
        <a:lstStyle/>
        <a:p>
          <a:endParaRPr lang="en-US"/>
        </a:p>
      </dgm:t>
    </dgm:pt>
    <dgm:pt modelId="{475A5890-821A-4E04-9453-BCA1A78A3C37}" type="sibTrans" cxnId="{A6CCE39B-BD12-41DC-AAA1-EE7D63D092B4}">
      <dgm:prSet/>
      <dgm:spPr/>
      <dgm:t>
        <a:bodyPr/>
        <a:lstStyle/>
        <a:p>
          <a:endParaRPr lang="en-US"/>
        </a:p>
      </dgm:t>
    </dgm:pt>
    <dgm:pt modelId="{120377AC-9B4D-4A30-AC4C-04304A66B4FE}">
      <dgm:prSet/>
      <dgm:spPr/>
      <dgm:t>
        <a:bodyPr/>
        <a:lstStyle/>
        <a:p>
          <a:r>
            <a:rPr lang="en-US"/>
            <a:t>Shape</a:t>
          </a:r>
        </a:p>
      </dgm:t>
    </dgm:pt>
    <dgm:pt modelId="{8858BEE2-2412-4450-A27F-A22FC40EE567}" type="parTrans" cxnId="{E2964541-FACD-486E-9BF2-346265BB6154}">
      <dgm:prSet/>
      <dgm:spPr/>
      <dgm:t>
        <a:bodyPr/>
        <a:lstStyle/>
        <a:p>
          <a:endParaRPr lang="en-US"/>
        </a:p>
      </dgm:t>
    </dgm:pt>
    <dgm:pt modelId="{A7800FD3-3F1A-46CE-A6E5-C5CD8B0DFC75}" type="sibTrans" cxnId="{E2964541-FACD-486E-9BF2-346265BB6154}">
      <dgm:prSet/>
      <dgm:spPr/>
      <dgm:t>
        <a:bodyPr/>
        <a:lstStyle/>
        <a:p>
          <a:endParaRPr lang="en-US"/>
        </a:p>
      </dgm:t>
    </dgm:pt>
    <dgm:pt modelId="{FB331A9C-B7C5-43B6-A252-903D7B4F5897}" type="pres">
      <dgm:prSet presAssocID="{42AE8AEC-E7F7-41DE-9C53-E830A713E519}" presName="root" presStyleCnt="0">
        <dgm:presLayoutVars>
          <dgm:dir/>
          <dgm:resizeHandles val="exact"/>
        </dgm:presLayoutVars>
      </dgm:prSet>
      <dgm:spPr/>
    </dgm:pt>
    <dgm:pt modelId="{91EE0DBD-88E6-4E70-9457-FE83C18F3D31}" type="pres">
      <dgm:prSet presAssocID="{F1680562-B987-4A8F-9FFC-18CF649BD297}" presName="compNode" presStyleCnt="0"/>
      <dgm:spPr/>
    </dgm:pt>
    <dgm:pt modelId="{C85E5208-5609-4CC7-AD9B-81F0A4D6D285}" type="pres">
      <dgm:prSet presAssocID="{F1680562-B987-4A8F-9FFC-18CF649BD29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
        </a:ext>
      </dgm:extLst>
    </dgm:pt>
    <dgm:pt modelId="{C88BD60C-83F0-4D65-B681-98A9C697B1A7}" type="pres">
      <dgm:prSet presAssocID="{F1680562-B987-4A8F-9FFC-18CF649BD297}" presName="spaceRect" presStyleCnt="0"/>
      <dgm:spPr/>
    </dgm:pt>
    <dgm:pt modelId="{F0E26508-9CF2-4E9C-A7D2-AA46775895CE}" type="pres">
      <dgm:prSet presAssocID="{F1680562-B987-4A8F-9FFC-18CF649BD297}" presName="textRect" presStyleLbl="revTx" presStyleIdx="0" presStyleCnt="2">
        <dgm:presLayoutVars>
          <dgm:chMax val="1"/>
          <dgm:chPref val="1"/>
        </dgm:presLayoutVars>
      </dgm:prSet>
      <dgm:spPr/>
    </dgm:pt>
    <dgm:pt modelId="{9CADEA1F-0687-4A9F-BED4-2EFE73511124}" type="pres">
      <dgm:prSet presAssocID="{475A5890-821A-4E04-9453-BCA1A78A3C37}" presName="sibTrans" presStyleCnt="0"/>
      <dgm:spPr/>
    </dgm:pt>
    <dgm:pt modelId="{BA7DACDC-B79B-4017-AF87-3B7C363C6B39}" type="pres">
      <dgm:prSet presAssocID="{120377AC-9B4D-4A30-AC4C-04304A66B4FE}" presName="compNode" presStyleCnt="0"/>
      <dgm:spPr/>
    </dgm:pt>
    <dgm:pt modelId="{D7049FEC-8C46-4158-B361-25E898243E74}" type="pres">
      <dgm:prSet presAssocID="{120377AC-9B4D-4A30-AC4C-04304A66B4F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a:ext>
      </dgm:extLst>
    </dgm:pt>
    <dgm:pt modelId="{AA03ED47-B580-4507-B1D2-DA96077FF3DA}" type="pres">
      <dgm:prSet presAssocID="{120377AC-9B4D-4A30-AC4C-04304A66B4FE}" presName="spaceRect" presStyleCnt="0"/>
      <dgm:spPr/>
    </dgm:pt>
    <dgm:pt modelId="{B6AE611C-41A1-4F19-9D4D-56BDA3DE7A3D}" type="pres">
      <dgm:prSet presAssocID="{120377AC-9B4D-4A30-AC4C-04304A66B4FE}" presName="textRect" presStyleLbl="revTx" presStyleIdx="1" presStyleCnt="2">
        <dgm:presLayoutVars>
          <dgm:chMax val="1"/>
          <dgm:chPref val="1"/>
        </dgm:presLayoutVars>
      </dgm:prSet>
      <dgm:spPr/>
    </dgm:pt>
  </dgm:ptLst>
  <dgm:cxnLst>
    <dgm:cxn modelId="{2E3CE61D-9FE0-49FA-A462-8E39038B4DDC}" type="presOf" srcId="{F1680562-B987-4A8F-9FFC-18CF649BD297}" destId="{F0E26508-9CF2-4E9C-A7D2-AA46775895CE}" srcOrd="0" destOrd="0" presId="urn:microsoft.com/office/officeart/2018/2/layout/IconLabelList"/>
    <dgm:cxn modelId="{FEC4FC33-DE0E-42D1-AAC9-3F3CCD27F066}" type="presOf" srcId="{42AE8AEC-E7F7-41DE-9C53-E830A713E519}" destId="{FB331A9C-B7C5-43B6-A252-903D7B4F5897}" srcOrd="0" destOrd="0" presId="urn:microsoft.com/office/officeart/2018/2/layout/IconLabelList"/>
    <dgm:cxn modelId="{E2964541-FACD-486E-9BF2-346265BB6154}" srcId="{42AE8AEC-E7F7-41DE-9C53-E830A713E519}" destId="{120377AC-9B4D-4A30-AC4C-04304A66B4FE}" srcOrd="1" destOrd="0" parTransId="{8858BEE2-2412-4450-A27F-A22FC40EE567}" sibTransId="{A7800FD3-3F1A-46CE-A6E5-C5CD8B0DFC75}"/>
    <dgm:cxn modelId="{A5F0FB6D-B6D3-42C0-B86E-3BA0FA9C0315}" type="presOf" srcId="{120377AC-9B4D-4A30-AC4C-04304A66B4FE}" destId="{B6AE611C-41A1-4F19-9D4D-56BDA3DE7A3D}" srcOrd="0" destOrd="0" presId="urn:microsoft.com/office/officeart/2018/2/layout/IconLabelList"/>
    <dgm:cxn modelId="{A6CCE39B-BD12-41DC-AAA1-EE7D63D092B4}" srcId="{42AE8AEC-E7F7-41DE-9C53-E830A713E519}" destId="{F1680562-B987-4A8F-9FFC-18CF649BD297}" srcOrd="0" destOrd="0" parTransId="{AC6D1BBC-DB35-442A-AE2F-AE792F304651}" sibTransId="{475A5890-821A-4E04-9453-BCA1A78A3C37}"/>
    <dgm:cxn modelId="{48F7E3D1-D982-437F-9A2F-A16F279E9826}" type="presParOf" srcId="{FB331A9C-B7C5-43B6-A252-903D7B4F5897}" destId="{91EE0DBD-88E6-4E70-9457-FE83C18F3D31}" srcOrd="0" destOrd="0" presId="urn:microsoft.com/office/officeart/2018/2/layout/IconLabelList"/>
    <dgm:cxn modelId="{F0BA3535-9FFC-420E-A29B-D6C754364086}" type="presParOf" srcId="{91EE0DBD-88E6-4E70-9457-FE83C18F3D31}" destId="{C85E5208-5609-4CC7-AD9B-81F0A4D6D285}" srcOrd="0" destOrd="0" presId="urn:microsoft.com/office/officeart/2018/2/layout/IconLabelList"/>
    <dgm:cxn modelId="{9B3B9A95-3BE8-49DC-B160-1EE4C5B727F9}" type="presParOf" srcId="{91EE0DBD-88E6-4E70-9457-FE83C18F3D31}" destId="{C88BD60C-83F0-4D65-B681-98A9C697B1A7}" srcOrd="1" destOrd="0" presId="urn:microsoft.com/office/officeart/2018/2/layout/IconLabelList"/>
    <dgm:cxn modelId="{B0B3DA90-5094-43DF-B573-C02FB4DB4DA0}" type="presParOf" srcId="{91EE0DBD-88E6-4E70-9457-FE83C18F3D31}" destId="{F0E26508-9CF2-4E9C-A7D2-AA46775895CE}" srcOrd="2" destOrd="0" presId="urn:microsoft.com/office/officeart/2018/2/layout/IconLabelList"/>
    <dgm:cxn modelId="{F59A1E0D-1217-4126-B90B-AD81C6EFF74F}" type="presParOf" srcId="{FB331A9C-B7C5-43B6-A252-903D7B4F5897}" destId="{9CADEA1F-0687-4A9F-BED4-2EFE73511124}" srcOrd="1" destOrd="0" presId="urn:microsoft.com/office/officeart/2018/2/layout/IconLabelList"/>
    <dgm:cxn modelId="{256A15A3-39AE-4EC4-B182-077F0CEEB88F}" type="presParOf" srcId="{FB331A9C-B7C5-43B6-A252-903D7B4F5897}" destId="{BA7DACDC-B79B-4017-AF87-3B7C363C6B39}" srcOrd="2" destOrd="0" presId="urn:microsoft.com/office/officeart/2018/2/layout/IconLabelList"/>
    <dgm:cxn modelId="{3B11B9DE-6500-4399-83A6-E58D3F0CB4EA}" type="presParOf" srcId="{BA7DACDC-B79B-4017-AF87-3B7C363C6B39}" destId="{D7049FEC-8C46-4158-B361-25E898243E74}" srcOrd="0" destOrd="0" presId="urn:microsoft.com/office/officeart/2018/2/layout/IconLabelList"/>
    <dgm:cxn modelId="{770BBE54-2538-4CC0-A89B-C47ADEAFF94D}" type="presParOf" srcId="{BA7DACDC-B79B-4017-AF87-3B7C363C6B39}" destId="{AA03ED47-B580-4507-B1D2-DA96077FF3DA}" srcOrd="1" destOrd="0" presId="urn:microsoft.com/office/officeart/2018/2/layout/IconLabelList"/>
    <dgm:cxn modelId="{2DA06C64-BD63-4EA2-BEA5-2A542873F223}" type="presParOf" srcId="{BA7DACDC-B79B-4017-AF87-3B7C363C6B39}" destId="{B6AE611C-41A1-4F19-9D4D-56BDA3DE7A3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AE8AEC-E7F7-41DE-9C53-E830A713E519}" type="doc">
      <dgm:prSet loTypeId="urn:microsoft.com/office/officeart/2018/2/layout/IconLabelList" loCatId="icon" qsTypeId="urn:microsoft.com/office/officeart/2005/8/quickstyle/simple1" qsCatId="simple" csTypeId="urn:microsoft.com/office/officeart/2005/8/colors/accent1_1" csCatId="accent1" phldr="1"/>
      <dgm:spPr/>
      <dgm:t>
        <a:bodyPr/>
        <a:lstStyle/>
        <a:p>
          <a:endParaRPr lang="en-US"/>
        </a:p>
      </dgm:t>
    </dgm:pt>
    <dgm:pt modelId="{F1680562-B987-4A8F-9FFC-18CF649BD297}">
      <dgm:prSet/>
      <dgm:spPr/>
      <dgm:t>
        <a:bodyPr/>
        <a:lstStyle/>
        <a:p>
          <a:pPr>
            <a:lnSpc>
              <a:spcPct val="100000"/>
            </a:lnSpc>
          </a:pPr>
          <a:r>
            <a:rPr lang="en-US"/>
            <a:t>Weight</a:t>
          </a:r>
        </a:p>
      </dgm:t>
    </dgm:pt>
    <dgm:pt modelId="{AC6D1BBC-DB35-442A-AE2F-AE792F304651}" type="parTrans" cxnId="{A6CCE39B-BD12-41DC-AAA1-EE7D63D092B4}">
      <dgm:prSet/>
      <dgm:spPr/>
      <dgm:t>
        <a:bodyPr/>
        <a:lstStyle/>
        <a:p>
          <a:endParaRPr lang="en-US"/>
        </a:p>
      </dgm:t>
    </dgm:pt>
    <dgm:pt modelId="{475A5890-821A-4E04-9453-BCA1A78A3C37}" type="sibTrans" cxnId="{A6CCE39B-BD12-41DC-AAA1-EE7D63D092B4}">
      <dgm:prSet/>
      <dgm:spPr/>
      <dgm:t>
        <a:bodyPr/>
        <a:lstStyle/>
        <a:p>
          <a:endParaRPr lang="en-US"/>
        </a:p>
      </dgm:t>
    </dgm:pt>
    <dgm:pt modelId="{120377AC-9B4D-4A30-AC4C-04304A66B4FE}">
      <dgm:prSet/>
      <dgm:spPr/>
      <dgm:t>
        <a:bodyPr/>
        <a:lstStyle/>
        <a:p>
          <a:pPr>
            <a:lnSpc>
              <a:spcPct val="100000"/>
            </a:lnSpc>
          </a:pPr>
          <a:r>
            <a:rPr lang="en-US"/>
            <a:t>Shape</a:t>
          </a:r>
        </a:p>
      </dgm:t>
    </dgm:pt>
    <dgm:pt modelId="{8858BEE2-2412-4450-A27F-A22FC40EE567}" type="parTrans" cxnId="{E2964541-FACD-486E-9BF2-346265BB6154}">
      <dgm:prSet/>
      <dgm:spPr/>
      <dgm:t>
        <a:bodyPr/>
        <a:lstStyle/>
        <a:p>
          <a:endParaRPr lang="en-US"/>
        </a:p>
      </dgm:t>
    </dgm:pt>
    <dgm:pt modelId="{A7800FD3-3F1A-46CE-A6E5-C5CD8B0DFC75}" type="sibTrans" cxnId="{E2964541-FACD-486E-9BF2-346265BB6154}">
      <dgm:prSet/>
      <dgm:spPr/>
      <dgm:t>
        <a:bodyPr/>
        <a:lstStyle/>
        <a:p>
          <a:endParaRPr lang="en-US"/>
        </a:p>
      </dgm:t>
    </dgm:pt>
    <dgm:pt modelId="{FB331A9C-B7C5-43B6-A252-903D7B4F5897}" type="pres">
      <dgm:prSet presAssocID="{42AE8AEC-E7F7-41DE-9C53-E830A713E519}" presName="root" presStyleCnt="0">
        <dgm:presLayoutVars>
          <dgm:dir/>
          <dgm:resizeHandles val="exact"/>
        </dgm:presLayoutVars>
      </dgm:prSet>
      <dgm:spPr/>
    </dgm:pt>
    <dgm:pt modelId="{91EE0DBD-88E6-4E70-9457-FE83C18F3D31}" type="pres">
      <dgm:prSet presAssocID="{F1680562-B987-4A8F-9FFC-18CF649BD297}" presName="compNode" presStyleCnt="0"/>
      <dgm:spPr/>
    </dgm:pt>
    <dgm:pt modelId="{C85E5208-5609-4CC7-AD9B-81F0A4D6D285}" type="pres">
      <dgm:prSet presAssocID="{F1680562-B987-4A8F-9FFC-18CF649BD29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ale"/>
        </a:ext>
      </dgm:extLst>
    </dgm:pt>
    <dgm:pt modelId="{C88BD60C-83F0-4D65-B681-98A9C697B1A7}" type="pres">
      <dgm:prSet presAssocID="{F1680562-B987-4A8F-9FFC-18CF649BD297}" presName="spaceRect" presStyleCnt="0"/>
      <dgm:spPr/>
    </dgm:pt>
    <dgm:pt modelId="{F0E26508-9CF2-4E9C-A7D2-AA46775895CE}" type="pres">
      <dgm:prSet presAssocID="{F1680562-B987-4A8F-9FFC-18CF649BD297}" presName="textRect" presStyleLbl="revTx" presStyleIdx="0" presStyleCnt="2">
        <dgm:presLayoutVars>
          <dgm:chMax val="1"/>
          <dgm:chPref val="1"/>
        </dgm:presLayoutVars>
      </dgm:prSet>
      <dgm:spPr/>
    </dgm:pt>
    <dgm:pt modelId="{9CADEA1F-0687-4A9F-BED4-2EFE73511124}" type="pres">
      <dgm:prSet presAssocID="{475A5890-821A-4E04-9453-BCA1A78A3C37}" presName="sibTrans" presStyleCnt="0"/>
      <dgm:spPr/>
    </dgm:pt>
    <dgm:pt modelId="{BA7DACDC-B79B-4017-AF87-3B7C363C6B39}" type="pres">
      <dgm:prSet presAssocID="{120377AC-9B4D-4A30-AC4C-04304A66B4FE}" presName="compNode" presStyleCnt="0"/>
      <dgm:spPr/>
    </dgm:pt>
    <dgm:pt modelId="{D7049FEC-8C46-4158-B361-25E898243E74}" type="pres">
      <dgm:prSet presAssocID="{120377AC-9B4D-4A30-AC4C-04304A66B4F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rt"/>
        </a:ext>
      </dgm:extLst>
    </dgm:pt>
    <dgm:pt modelId="{AA03ED47-B580-4507-B1D2-DA96077FF3DA}" type="pres">
      <dgm:prSet presAssocID="{120377AC-9B4D-4A30-AC4C-04304A66B4FE}" presName="spaceRect" presStyleCnt="0"/>
      <dgm:spPr/>
    </dgm:pt>
    <dgm:pt modelId="{B6AE611C-41A1-4F19-9D4D-56BDA3DE7A3D}" type="pres">
      <dgm:prSet presAssocID="{120377AC-9B4D-4A30-AC4C-04304A66B4FE}" presName="textRect" presStyleLbl="revTx" presStyleIdx="1" presStyleCnt="2">
        <dgm:presLayoutVars>
          <dgm:chMax val="1"/>
          <dgm:chPref val="1"/>
        </dgm:presLayoutVars>
      </dgm:prSet>
      <dgm:spPr/>
    </dgm:pt>
  </dgm:ptLst>
  <dgm:cxnLst>
    <dgm:cxn modelId="{2E3CE61D-9FE0-49FA-A462-8E39038B4DDC}" type="presOf" srcId="{F1680562-B987-4A8F-9FFC-18CF649BD297}" destId="{F0E26508-9CF2-4E9C-A7D2-AA46775895CE}" srcOrd="0" destOrd="0" presId="urn:microsoft.com/office/officeart/2018/2/layout/IconLabelList"/>
    <dgm:cxn modelId="{FEC4FC33-DE0E-42D1-AAC9-3F3CCD27F066}" type="presOf" srcId="{42AE8AEC-E7F7-41DE-9C53-E830A713E519}" destId="{FB331A9C-B7C5-43B6-A252-903D7B4F5897}" srcOrd="0" destOrd="0" presId="urn:microsoft.com/office/officeart/2018/2/layout/IconLabelList"/>
    <dgm:cxn modelId="{E2964541-FACD-486E-9BF2-346265BB6154}" srcId="{42AE8AEC-E7F7-41DE-9C53-E830A713E519}" destId="{120377AC-9B4D-4A30-AC4C-04304A66B4FE}" srcOrd="1" destOrd="0" parTransId="{8858BEE2-2412-4450-A27F-A22FC40EE567}" sibTransId="{A7800FD3-3F1A-46CE-A6E5-C5CD8B0DFC75}"/>
    <dgm:cxn modelId="{A5F0FB6D-B6D3-42C0-B86E-3BA0FA9C0315}" type="presOf" srcId="{120377AC-9B4D-4A30-AC4C-04304A66B4FE}" destId="{B6AE611C-41A1-4F19-9D4D-56BDA3DE7A3D}" srcOrd="0" destOrd="0" presId="urn:microsoft.com/office/officeart/2018/2/layout/IconLabelList"/>
    <dgm:cxn modelId="{A6CCE39B-BD12-41DC-AAA1-EE7D63D092B4}" srcId="{42AE8AEC-E7F7-41DE-9C53-E830A713E519}" destId="{F1680562-B987-4A8F-9FFC-18CF649BD297}" srcOrd="0" destOrd="0" parTransId="{AC6D1BBC-DB35-442A-AE2F-AE792F304651}" sibTransId="{475A5890-821A-4E04-9453-BCA1A78A3C37}"/>
    <dgm:cxn modelId="{48F7E3D1-D982-437F-9A2F-A16F279E9826}" type="presParOf" srcId="{FB331A9C-B7C5-43B6-A252-903D7B4F5897}" destId="{91EE0DBD-88E6-4E70-9457-FE83C18F3D31}" srcOrd="0" destOrd="0" presId="urn:microsoft.com/office/officeart/2018/2/layout/IconLabelList"/>
    <dgm:cxn modelId="{F0BA3535-9FFC-420E-A29B-D6C754364086}" type="presParOf" srcId="{91EE0DBD-88E6-4E70-9457-FE83C18F3D31}" destId="{C85E5208-5609-4CC7-AD9B-81F0A4D6D285}" srcOrd="0" destOrd="0" presId="urn:microsoft.com/office/officeart/2018/2/layout/IconLabelList"/>
    <dgm:cxn modelId="{9B3B9A95-3BE8-49DC-B160-1EE4C5B727F9}" type="presParOf" srcId="{91EE0DBD-88E6-4E70-9457-FE83C18F3D31}" destId="{C88BD60C-83F0-4D65-B681-98A9C697B1A7}" srcOrd="1" destOrd="0" presId="urn:microsoft.com/office/officeart/2018/2/layout/IconLabelList"/>
    <dgm:cxn modelId="{B0B3DA90-5094-43DF-B573-C02FB4DB4DA0}" type="presParOf" srcId="{91EE0DBD-88E6-4E70-9457-FE83C18F3D31}" destId="{F0E26508-9CF2-4E9C-A7D2-AA46775895CE}" srcOrd="2" destOrd="0" presId="urn:microsoft.com/office/officeart/2018/2/layout/IconLabelList"/>
    <dgm:cxn modelId="{F59A1E0D-1217-4126-B90B-AD81C6EFF74F}" type="presParOf" srcId="{FB331A9C-B7C5-43B6-A252-903D7B4F5897}" destId="{9CADEA1F-0687-4A9F-BED4-2EFE73511124}" srcOrd="1" destOrd="0" presId="urn:microsoft.com/office/officeart/2018/2/layout/IconLabelList"/>
    <dgm:cxn modelId="{256A15A3-39AE-4EC4-B182-077F0CEEB88F}" type="presParOf" srcId="{FB331A9C-B7C5-43B6-A252-903D7B4F5897}" destId="{BA7DACDC-B79B-4017-AF87-3B7C363C6B39}" srcOrd="2" destOrd="0" presId="urn:microsoft.com/office/officeart/2018/2/layout/IconLabelList"/>
    <dgm:cxn modelId="{3B11B9DE-6500-4399-83A6-E58D3F0CB4EA}" type="presParOf" srcId="{BA7DACDC-B79B-4017-AF87-3B7C363C6B39}" destId="{D7049FEC-8C46-4158-B361-25E898243E74}" srcOrd="0" destOrd="0" presId="urn:microsoft.com/office/officeart/2018/2/layout/IconLabelList"/>
    <dgm:cxn modelId="{770BBE54-2538-4CC0-A89B-C47ADEAFF94D}" type="presParOf" srcId="{BA7DACDC-B79B-4017-AF87-3B7C363C6B39}" destId="{AA03ED47-B580-4507-B1D2-DA96077FF3DA}" srcOrd="1" destOrd="0" presId="urn:microsoft.com/office/officeart/2018/2/layout/IconLabelList"/>
    <dgm:cxn modelId="{2DA06C64-BD63-4EA2-BEA5-2A542873F223}" type="presParOf" srcId="{BA7DACDC-B79B-4017-AF87-3B7C363C6B39}" destId="{B6AE611C-41A1-4F19-9D4D-56BDA3DE7A3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1479D4-9F12-4C38-BDEA-F5E57A9D1E4B}" type="doc">
      <dgm:prSet loTypeId="urn:microsoft.com/office/officeart/2005/8/layout/venn1" loCatId="relationship" qsTypeId="urn:microsoft.com/office/officeart/2005/8/quickstyle/simple1" qsCatId="simple" csTypeId="urn:microsoft.com/office/officeart/2005/8/colors/accent1_2" csCatId="accent1" phldr="1"/>
      <dgm:spPr/>
    </dgm:pt>
    <dgm:pt modelId="{E639642A-6FEB-4A0A-90F4-9C420D4CD876}">
      <dgm:prSet phldrT="[Text]" custT="1"/>
      <dgm:spPr/>
      <dgm:t>
        <a:bodyPr/>
        <a:lstStyle/>
        <a:p>
          <a:r>
            <a:rPr lang="en-US" sz="2800"/>
            <a:t>Lack of Interest</a:t>
          </a:r>
        </a:p>
      </dgm:t>
    </dgm:pt>
    <dgm:pt modelId="{D99DE528-3091-4568-94BD-52D283E44DE2}" type="parTrans" cxnId="{86EF86D3-FE8F-46B1-B562-105B123500E3}">
      <dgm:prSet/>
      <dgm:spPr/>
      <dgm:t>
        <a:bodyPr/>
        <a:lstStyle/>
        <a:p>
          <a:endParaRPr lang="en-US"/>
        </a:p>
      </dgm:t>
    </dgm:pt>
    <dgm:pt modelId="{5AF91DA9-F502-43EE-AFC8-7BCC5630D374}" type="sibTrans" cxnId="{86EF86D3-FE8F-46B1-B562-105B123500E3}">
      <dgm:prSet/>
      <dgm:spPr/>
      <dgm:t>
        <a:bodyPr/>
        <a:lstStyle/>
        <a:p>
          <a:endParaRPr lang="en-US"/>
        </a:p>
      </dgm:t>
    </dgm:pt>
    <dgm:pt modelId="{0E650912-CDEB-479F-8663-B8E9EC3B8696}">
      <dgm:prSet phldrT="[Text]"/>
      <dgm:spPr>
        <a:solidFill>
          <a:schemeClr val="bg2">
            <a:lumMod val="60000"/>
            <a:lumOff val="40000"/>
            <a:alpha val="50000"/>
          </a:schemeClr>
        </a:solidFill>
      </dgm:spPr>
      <dgm:t>
        <a:bodyPr/>
        <a:lstStyle/>
        <a:p>
          <a:r>
            <a:rPr lang="en-US"/>
            <a:t>Fear of Aversive Consequences </a:t>
          </a:r>
        </a:p>
      </dgm:t>
    </dgm:pt>
    <dgm:pt modelId="{123F9145-9C31-449A-91C2-D8D3C868DDD7}" type="parTrans" cxnId="{10F27D5E-7A97-4AE7-A217-747475B74A2F}">
      <dgm:prSet/>
      <dgm:spPr/>
      <dgm:t>
        <a:bodyPr/>
        <a:lstStyle/>
        <a:p>
          <a:endParaRPr lang="en-US"/>
        </a:p>
      </dgm:t>
    </dgm:pt>
    <dgm:pt modelId="{44AFBBBA-4CBE-408D-BDAB-CEED8F40B6DE}" type="sibTrans" cxnId="{10F27D5E-7A97-4AE7-A217-747475B74A2F}">
      <dgm:prSet/>
      <dgm:spPr/>
      <dgm:t>
        <a:bodyPr/>
        <a:lstStyle/>
        <a:p>
          <a:endParaRPr lang="en-US"/>
        </a:p>
      </dgm:t>
    </dgm:pt>
    <dgm:pt modelId="{BB1EB51E-28EC-40EA-A0B4-D92EDEAB031E}">
      <dgm:prSet phldrT="[Text]"/>
      <dgm:spPr>
        <a:solidFill>
          <a:schemeClr val="accent6">
            <a:lumMod val="75000"/>
            <a:alpha val="50000"/>
          </a:schemeClr>
        </a:solidFill>
      </dgm:spPr>
      <dgm:t>
        <a:bodyPr/>
        <a:lstStyle/>
        <a:p>
          <a:r>
            <a:rPr lang="en-US" baseline="0"/>
            <a:t>Food Selectivity &amp; Sensory Sensitivity</a:t>
          </a:r>
        </a:p>
      </dgm:t>
    </dgm:pt>
    <dgm:pt modelId="{3A3C4371-19CF-4586-A144-C64C40DE5CD5}" type="parTrans" cxnId="{34E75CAB-6445-48B4-BDC2-3C0A25516003}">
      <dgm:prSet/>
      <dgm:spPr/>
      <dgm:t>
        <a:bodyPr/>
        <a:lstStyle/>
        <a:p>
          <a:endParaRPr lang="en-US"/>
        </a:p>
      </dgm:t>
    </dgm:pt>
    <dgm:pt modelId="{1093435C-B37B-43CC-94DF-32789364E19E}" type="sibTrans" cxnId="{34E75CAB-6445-48B4-BDC2-3C0A25516003}">
      <dgm:prSet/>
      <dgm:spPr/>
      <dgm:t>
        <a:bodyPr/>
        <a:lstStyle/>
        <a:p>
          <a:endParaRPr lang="en-US"/>
        </a:p>
      </dgm:t>
    </dgm:pt>
    <dgm:pt modelId="{5B16C3D7-9B81-4B19-84C2-F6AAC5883294}" type="pres">
      <dgm:prSet presAssocID="{591479D4-9F12-4C38-BDEA-F5E57A9D1E4B}" presName="compositeShape" presStyleCnt="0">
        <dgm:presLayoutVars>
          <dgm:chMax val="7"/>
          <dgm:dir/>
          <dgm:resizeHandles val="exact"/>
        </dgm:presLayoutVars>
      </dgm:prSet>
      <dgm:spPr/>
    </dgm:pt>
    <dgm:pt modelId="{34445ABE-0499-4850-B2CB-183E27C8A3C0}" type="pres">
      <dgm:prSet presAssocID="{E639642A-6FEB-4A0A-90F4-9C420D4CD876}" presName="circ1" presStyleLbl="vennNode1" presStyleIdx="0" presStyleCnt="3"/>
      <dgm:spPr/>
    </dgm:pt>
    <dgm:pt modelId="{5367705F-18DC-4A1E-80F1-ECD69EE4202D}" type="pres">
      <dgm:prSet presAssocID="{E639642A-6FEB-4A0A-90F4-9C420D4CD876}" presName="circ1Tx" presStyleLbl="revTx" presStyleIdx="0" presStyleCnt="0">
        <dgm:presLayoutVars>
          <dgm:chMax val="0"/>
          <dgm:chPref val="0"/>
          <dgm:bulletEnabled val="1"/>
        </dgm:presLayoutVars>
      </dgm:prSet>
      <dgm:spPr/>
    </dgm:pt>
    <dgm:pt modelId="{B62AA8A5-507D-4741-9040-DD1731E86A86}" type="pres">
      <dgm:prSet presAssocID="{0E650912-CDEB-479F-8663-B8E9EC3B8696}" presName="circ2" presStyleLbl="vennNode1" presStyleIdx="1" presStyleCnt="3" custScaleX="101415"/>
      <dgm:spPr/>
    </dgm:pt>
    <dgm:pt modelId="{6D478822-0646-4184-9764-D308F52BE7DB}" type="pres">
      <dgm:prSet presAssocID="{0E650912-CDEB-479F-8663-B8E9EC3B8696}" presName="circ2Tx" presStyleLbl="revTx" presStyleIdx="0" presStyleCnt="0">
        <dgm:presLayoutVars>
          <dgm:chMax val="0"/>
          <dgm:chPref val="0"/>
          <dgm:bulletEnabled val="1"/>
        </dgm:presLayoutVars>
      </dgm:prSet>
      <dgm:spPr/>
    </dgm:pt>
    <dgm:pt modelId="{2D003784-D466-4234-97FF-5CCF80E4EF41}" type="pres">
      <dgm:prSet presAssocID="{BB1EB51E-28EC-40EA-A0B4-D92EDEAB031E}" presName="circ3" presStyleLbl="vennNode1" presStyleIdx="2" presStyleCnt="3"/>
      <dgm:spPr/>
    </dgm:pt>
    <dgm:pt modelId="{39B92C31-DD40-4FF1-A7E3-F32833D5E731}" type="pres">
      <dgm:prSet presAssocID="{BB1EB51E-28EC-40EA-A0B4-D92EDEAB031E}" presName="circ3Tx" presStyleLbl="revTx" presStyleIdx="0" presStyleCnt="0">
        <dgm:presLayoutVars>
          <dgm:chMax val="0"/>
          <dgm:chPref val="0"/>
          <dgm:bulletEnabled val="1"/>
        </dgm:presLayoutVars>
      </dgm:prSet>
      <dgm:spPr/>
    </dgm:pt>
  </dgm:ptLst>
  <dgm:cxnLst>
    <dgm:cxn modelId="{3A0DB317-CB7F-43C7-8FA2-B469710EE263}" type="presOf" srcId="{0E650912-CDEB-479F-8663-B8E9EC3B8696}" destId="{6D478822-0646-4184-9764-D308F52BE7DB}" srcOrd="1" destOrd="0" presId="urn:microsoft.com/office/officeart/2005/8/layout/venn1"/>
    <dgm:cxn modelId="{025CF61F-76C3-43AD-A20D-18C4A845F83B}" type="presOf" srcId="{0E650912-CDEB-479F-8663-B8E9EC3B8696}" destId="{B62AA8A5-507D-4741-9040-DD1731E86A86}" srcOrd="0" destOrd="0" presId="urn:microsoft.com/office/officeart/2005/8/layout/venn1"/>
    <dgm:cxn modelId="{6E9C7C20-FAEC-4D92-A0FF-F21A41C7DE22}" type="presOf" srcId="{E639642A-6FEB-4A0A-90F4-9C420D4CD876}" destId="{34445ABE-0499-4850-B2CB-183E27C8A3C0}" srcOrd="0" destOrd="0" presId="urn:microsoft.com/office/officeart/2005/8/layout/venn1"/>
    <dgm:cxn modelId="{10F27D5E-7A97-4AE7-A217-747475B74A2F}" srcId="{591479D4-9F12-4C38-BDEA-F5E57A9D1E4B}" destId="{0E650912-CDEB-479F-8663-B8E9EC3B8696}" srcOrd="1" destOrd="0" parTransId="{123F9145-9C31-449A-91C2-D8D3C868DDD7}" sibTransId="{44AFBBBA-4CBE-408D-BDAB-CEED8F40B6DE}"/>
    <dgm:cxn modelId="{B2A38549-FDFA-4463-820B-AAC321D84C47}" type="presOf" srcId="{BB1EB51E-28EC-40EA-A0B4-D92EDEAB031E}" destId="{2D003784-D466-4234-97FF-5CCF80E4EF41}" srcOrd="0" destOrd="0" presId="urn:microsoft.com/office/officeart/2005/8/layout/venn1"/>
    <dgm:cxn modelId="{F0D00985-9F0F-489C-BDA0-406D1C5E2E88}" type="presOf" srcId="{BB1EB51E-28EC-40EA-A0B4-D92EDEAB031E}" destId="{39B92C31-DD40-4FF1-A7E3-F32833D5E731}" srcOrd="1" destOrd="0" presId="urn:microsoft.com/office/officeart/2005/8/layout/venn1"/>
    <dgm:cxn modelId="{537C8188-707B-4AA3-B61B-A9C35B6A59F6}" type="presOf" srcId="{E639642A-6FEB-4A0A-90F4-9C420D4CD876}" destId="{5367705F-18DC-4A1E-80F1-ECD69EE4202D}" srcOrd="1" destOrd="0" presId="urn:microsoft.com/office/officeart/2005/8/layout/venn1"/>
    <dgm:cxn modelId="{F50FABA3-FFB9-4665-938F-E5BCF4E12F91}" type="presOf" srcId="{591479D4-9F12-4C38-BDEA-F5E57A9D1E4B}" destId="{5B16C3D7-9B81-4B19-84C2-F6AAC5883294}" srcOrd="0" destOrd="0" presId="urn:microsoft.com/office/officeart/2005/8/layout/venn1"/>
    <dgm:cxn modelId="{34E75CAB-6445-48B4-BDC2-3C0A25516003}" srcId="{591479D4-9F12-4C38-BDEA-F5E57A9D1E4B}" destId="{BB1EB51E-28EC-40EA-A0B4-D92EDEAB031E}" srcOrd="2" destOrd="0" parTransId="{3A3C4371-19CF-4586-A144-C64C40DE5CD5}" sibTransId="{1093435C-B37B-43CC-94DF-32789364E19E}"/>
    <dgm:cxn modelId="{86EF86D3-FE8F-46B1-B562-105B123500E3}" srcId="{591479D4-9F12-4C38-BDEA-F5E57A9D1E4B}" destId="{E639642A-6FEB-4A0A-90F4-9C420D4CD876}" srcOrd="0" destOrd="0" parTransId="{D99DE528-3091-4568-94BD-52D283E44DE2}" sibTransId="{5AF91DA9-F502-43EE-AFC8-7BCC5630D374}"/>
    <dgm:cxn modelId="{12E39CC9-514F-4712-8B4A-61AE490DD3FB}" type="presParOf" srcId="{5B16C3D7-9B81-4B19-84C2-F6AAC5883294}" destId="{34445ABE-0499-4850-B2CB-183E27C8A3C0}" srcOrd="0" destOrd="0" presId="urn:microsoft.com/office/officeart/2005/8/layout/venn1"/>
    <dgm:cxn modelId="{C2BA749F-660C-4609-8543-C274754AF1D9}" type="presParOf" srcId="{5B16C3D7-9B81-4B19-84C2-F6AAC5883294}" destId="{5367705F-18DC-4A1E-80F1-ECD69EE4202D}" srcOrd="1" destOrd="0" presId="urn:microsoft.com/office/officeart/2005/8/layout/venn1"/>
    <dgm:cxn modelId="{C2B9FEF7-7164-497C-A10B-D75EB448DE2B}" type="presParOf" srcId="{5B16C3D7-9B81-4B19-84C2-F6AAC5883294}" destId="{B62AA8A5-507D-4741-9040-DD1731E86A86}" srcOrd="2" destOrd="0" presId="urn:microsoft.com/office/officeart/2005/8/layout/venn1"/>
    <dgm:cxn modelId="{A709C1AE-7378-43A0-A8F5-178367911B5E}" type="presParOf" srcId="{5B16C3D7-9B81-4B19-84C2-F6AAC5883294}" destId="{6D478822-0646-4184-9764-D308F52BE7DB}" srcOrd="3" destOrd="0" presId="urn:microsoft.com/office/officeart/2005/8/layout/venn1"/>
    <dgm:cxn modelId="{6EE48503-1764-48B2-8418-FFD0FB090BE8}" type="presParOf" srcId="{5B16C3D7-9B81-4B19-84C2-F6AAC5883294}" destId="{2D003784-D466-4234-97FF-5CCF80E4EF41}" srcOrd="4" destOrd="0" presId="urn:microsoft.com/office/officeart/2005/8/layout/venn1"/>
    <dgm:cxn modelId="{C016DFFC-63E1-4552-9207-5C041748F6D9}" type="presParOf" srcId="{5B16C3D7-9B81-4B19-84C2-F6AAC5883294}" destId="{39B92C31-DD40-4FF1-A7E3-F32833D5E731}"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0517E6-6B8C-4BBB-99EA-3130980DD5F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3071A26-3897-4B18-969B-DEFCBB056B1E}">
      <dgm:prSet/>
      <dgm:spPr/>
      <dgm:t>
        <a:bodyPr/>
        <a:lstStyle/>
        <a:p>
          <a:pPr>
            <a:lnSpc>
              <a:spcPct val="100000"/>
            </a:lnSpc>
          </a:pPr>
          <a:r>
            <a:rPr lang="en-US"/>
            <a:t>Pediatric /PCPs can see multiple somatic symptom presentations  </a:t>
          </a:r>
        </a:p>
      </dgm:t>
    </dgm:pt>
    <dgm:pt modelId="{898B767B-D9D6-4A59-A751-AC664CA92DCB}" type="parTrans" cxnId="{88376746-D5E7-4B36-B22E-0C1CE54A9EC1}">
      <dgm:prSet/>
      <dgm:spPr/>
      <dgm:t>
        <a:bodyPr/>
        <a:lstStyle/>
        <a:p>
          <a:endParaRPr lang="en-US"/>
        </a:p>
      </dgm:t>
    </dgm:pt>
    <dgm:pt modelId="{0B7FA53D-391F-4804-BAF0-F2F2930A386F}" type="sibTrans" cxnId="{88376746-D5E7-4B36-B22E-0C1CE54A9EC1}">
      <dgm:prSet/>
      <dgm:spPr/>
      <dgm:t>
        <a:bodyPr/>
        <a:lstStyle/>
        <a:p>
          <a:endParaRPr lang="en-US"/>
        </a:p>
      </dgm:t>
    </dgm:pt>
    <dgm:pt modelId="{64960555-C9D7-49D4-93A3-6A2862B5868D}">
      <dgm:prSet/>
      <dgm:spPr/>
      <dgm:t>
        <a:bodyPr/>
        <a:lstStyle/>
        <a:p>
          <a:pPr>
            <a:lnSpc>
              <a:spcPct val="100000"/>
            </a:lnSpc>
          </a:pPr>
          <a:r>
            <a:rPr lang="en-US"/>
            <a:t>In multiple body systems..: </a:t>
          </a:r>
        </a:p>
      </dgm:t>
    </dgm:pt>
    <dgm:pt modelId="{282C9B00-947A-44E9-A6CF-D9388FA628DF}" type="parTrans" cxnId="{8F9A9942-5264-4B8A-A762-4027E827BFEF}">
      <dgm:prSet/>
      <dgm:spPr/>
      <dgm:t>
        <a:bodyPr/>
        <a:lstStyle/>
        <a:p>
          <a:endParaRPr lang="en-US"/>
        </a:p>
      </dgm:t>
    </dgm:pt>
    <dgm:pt modelId="{7875A921-5F3D-4F9C-9758-CF43FEDCB825}" type="sibTrans" cxnId="{8F9A9942-5264-4B8A-A762-4027E827BFEF}">
      <dgm:prSet/>
      <dgm:spPr/>
      <dgm:t>
        <a:bodyPr/>
        <a:lstStyle/>
        <a:p>
          <a:endParaRPr lang="en-US"/>
        </a:p>
      </dgm:t>
    </dgm:pt>
    <dgm:pt modelId="{6A30A14A-2F88-441E-9A7D-EE18F4B3A1FB}">
      <dgm:prSet/>
      <dgm:spPr/>
      <dgm:t>
        <a:bodyPr/>
        <a:lstStyle/>
        <a:p>
          <a:pPr>
            <a:lnSpc>
              <a:spcPct val="100000"/>
            </a:lnSpc>
          </a:pPr>
          <a:r>
            <a:rPr lang="en-US"/>
            <a:t>GI  (abdominal pain, motility issues, vomiting, diarrhea, GERD, Constipation …)</a:t>
          </a:r>
        </a:p>
      </dgm:t>
    </dgm:pt>
    <dgm:pt modelId="{6545569F-6EBB-40AC-BF43-21064C1F0880}" type="parTrans" cxnId="{77B2764F-1CBF-48F1-B517-DFE22B4714F7}">
      <dgm:prSet/>
      <dgm:spPr/>
      <dgm:t>
        <a:bodyPr/>
        <a:lstStyle/>
        <a:p>
          <a:endParaRPr lang="en-US"/>
        </a:p>
      </dgm:t>
    </dgm:pt>
    <dgm:pt modelId="{C2C265F2-0DAA-48D8-B12C-54C7E1E2102F}" type="sibTrans" cxnId="{77B2764F-1CBF-48F1-B517-DFE22B4714F7}">
      <dgm:prSet/>
      <dgm:spPr/>
      <dgm:t>
        <a:bodyPr/>
        <a:lstStyle/>
        <a:p>
          <a:endParaRPr lang="en-US"/>
        </a:p>
      </dgm:t>
    </dgm:pt>
    <dgm:pt modelId="{8244972E-6A3A-474E-9E3C-0E29CAEAA55A}">
      <dgm:prSet/>
      <dgm:spPr/>
      <dgm:t>
        <a:bodyPr/>
        <a:lstStyle/>
        <a:p>
          <a:pPr>
            <a:lnSpc>
              <a:spcPct val="100000"/>
            </a:lnSpc>
          </a:pPr>
          <a:r>
            <a:rPr lang="en-US"/>
            <a:t>Cardiac (chest pain, dyspnea, sycope, palpitations …)</a:t>
          </a:r>
        </a:p>
      </dgm:t>
    </dgm:pt>
    <dgm:pt modelId="{AFE360E3-25D3-47C2-9207-23FDD84C24C3}" type="parTrans" cxnId="{7A4AEAFE-EFA8-450C-8CC5-67E50570593D}">
      <dgm:prSet/>
      <dgm:spPr/>
      <dgm:t>
        <a:bodyPr/>
        <a:lstStyle/>
        <a:p>
          <a:endParaRPr lang="en-US"/>
        </a:p>
      </dgm:t>
    </dgm:pt>
    <dgm:pt modelId="{5F6BB771-9A02-46A1-B347-328D42BA3DD9}" type="sibTrans" cxnId="{7A4AEAFE-EFA8-450C-8CC5-67E50570593D}">
      <dgm:prSet/>
      <dgm:spPr/>
      <dgm:t>
        <a:bodyPr/>
        <a:lstStyle/>
        <a:p>
          <a:endParaRPr lang="en-US"/>
        </a:p>
      </dgm:t>
    </dgm:pt>
    <dgm:pt modelId="{6D1A0294-5315-4111-992B-A57B8784BBCF}">
      <dgm:prSet/>
      <dgm:spPr/>
      <dgm:t>
        <a:bodyPr/>
        <a:lstStyle/>
        <a:p>
          <a:pPr>
            <a:lnSpc>
              <a:spcPct val="100000"/>
            </a:lnSpc>
          </a:pPr>
          <a:r>
            <a:rPr lang="en-US"/>
            <a:t>Psychiatric  (suicidal ideation, Obsessive compulsive symptoms, anxiety ….)</a:t>
          </a:r>
        </a:p>
      </dgm:t>
    </dgm:pt>
    <dgm:pt modelId="{4CAF431C-6A61-455A-8ACE-F2BD2CBA7EFF}" type="parTrans" cxnId="{C4D96506-FF84-4E4D-B1B8-2F370CD9D25E}">
      <dgm:prSet/>
      <dgm:spPr/>
      <dgm:t>
        <a:bodyPr/>
        <a:lstStyle/>
        <a:p>
          <a:endParaRPr lang="en-US"/>
        </a:p>
      </dgm:t>
    </dgm:pt>
    <dgm:pt modelId="{B8F7B2DC-0031-485B-94B3-D67061B0C9E3}" type="sibTrans" cxnId="{C4D96506-FF84-4E4D-B1B8-2F370CD9D25E}">
      <dgm:prSet/>
      <dgm:spPr/>
      <dgm:t>
        <a:bodyPr/>
        <a:lstStyle/>
        <a:p>
          <a:endParaRPr lang="en-US"/>
        </a:p>
      </dgm:t>
    </dgm:pt>
    <dgm:pt modelId="{A0E2B34E-EF1C-4109-8669-D9B1460634E6}">
      <dgm:prSet/>
      <dgm:spPr/>
      <dgm:t>
        <a:bodyPr/>
        <a:lstStyle/>
        <a:p>
          <a:pPr>
            <a:lnSpc>
              <a:spcPct val="100000"/>
            </a:lnSpc>
          </a:pPr>
          <a:r>
            <a:rPr lang="en-US"/>
            <a:t>With differential diagnoses. </a:t>
          </a:r>
        </a:p>
      </dgm:t>
    </dgm:pt>
    <dgm:pt modelId="{3C0E42A1-C428-49DE-8F62-A06E12345F1A}" type="parTrans" cxnId="{941D50E1-ED40-4C02-AC03-20445732C1D5}">
      <dgm:prSet/>
      <dgm:spPr/>
      <dgm:t>
        <a:bodyPr/>
        <a:lstStyle/>
        <a:p>
          <a:endParaRPr lang="en-US"/>
        </a:p>
      </dgm:t>
    </dgm:pt>
    <dgm:pt modelId="{32C390AD-05AE-4176-8DF8-F747B8BAF149}" type="sibTrans" cxnId="{941D50E1-ED40-4C02-AC03-20445732C1D5}">
      <dgm:prSet/>
      <dgm:spPr/>
      <dgm:t>
        <a:bodyPr/>
        <a:lstStyle/>
        <a:p>
          <a:endParaRPr lang="en-US"/>
        </a:p>
      </dgm:t>
    </dgm:pt>
    <dgm:pt modelId="{F8839421-257F-43F8-9B56-DD61883ECDF8}" type="pres">
      <dgm:prSet presAssocID="{370517E6-6B8C-4BBB-99EA-3130980DD5F8}" presName="root" presStyleCnt="0">
        <dgm:presLayoutVars>
          <dgm:dir/>
          <dgm:resizeHandles val="exact"/>
        </dgm:presLayoutVars>
      </dgm:prSet>
      <dgm:spPr/>
    </dgm:pt>
    <dgm:pt modelId="{68A68286-BBC1-466C-9BB2-2DD40ACCED66}" type="pres">
      <dgm:prSet presAssocID="{23071A26-3897-4B18-969B-DEFCBB056B1E}" presName="compNode" presStyleCnt="0"/>
      <dgm:spPr/>
    </dgm:pt>
    <dgm:pt modelId="{9C405D7C-1B41-49A2-AFAB-5A9E5405830F}" type="pres">
      <dgm:prSet presAssocID="{23071A26-3897-4B18-969B-DEFCBB056B1E}" presName="bgRect" presStyleLbl="bgShp" presStyleIdx="0" presStyleCnt="6"/>
      <dgm:spPr/>
    </dgm:pt>
    <dgm:pt modelId="{8CB8B2DD-24CF-4494-BD4D-560AF7112BE7}" type="pres">
      <dgm:prSet presAssocID="{23071A26-3897-4B18-969B-DEFCBB056B1E}"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30BCE492-8388-4D2F-AD15-B44EC68E27A4}" type="pres">
      <dgm:prSet presAssocID="{23071A26-3897-4B18-969B-DEFCBB056B1E}" presName="spaceRect" presStyleCnt="0"/>
      <dgm:spPr/>
    </dgm:pt>
    <dgm:pt modelId="{01597116-CD22-4E40-8851-B8CFFF8523C4}" type="pres">
      <dgm:prSet presAssocID="{23071A26-3897-4B18-969B-DEFCBB056B1E}" presName="parTx" presStyleLbl="revTx" presStyleIdx="0" presStyleCnt="6">
        <dgm:presLayoutVars>
          <dgm:chMax val="0"/>
          <dgm:chPref val="0"/>
        </dgm:presLayoutVars>
      </dgm:prSet>
      <dgm:spPr/>
    </dgm:pt>
    <dgm:pt modelId="{6737F115-583C-4AEE-A8DC-9718C025DD45}" type="pres">
      <dgm:prSet presAssocID="{0B7FA53D-391F-4804-BAF0-F2F2930A386F}" presName="sibTrans" presStyleCnt="0"/>
      <dgm:spPr/>
    </dgm:pt>
    <dgm:pt modelId="{89D5E975-76DC-48E5-A80A-AD9BB7C9E33A}" type="pres">
      <dgm:prSet presAssocID="{64960555-C9D7-49D4-93A3-6A2862B5868D}" presName="compNode" presStyleCnt="0"/>
      <dgm:spPr/>
    </dgm:pt>
    <dgm:pt modelId="{D46E7B8E-62C7-491D-9C82-F73C907F1477}" type="pres">
      <dgm:prSet presAssocID="{64960555-C9D7-49D4-93A3-6A2862B5868D}" presName="bgRect" presStyleLbl="bgShp" presStyleIdx="1" presStyleCnt="6"/>
      <dgm:spPr/>
    </dgm:pt>
    <dgm:pt modelId="{22996F5E-9F1C-499E-83AA-95B2399F2F5D}" type="pres">
      <dgm:prSet presAssocID="{64960555-C9D7-49D4-93A3-6A2862B5868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cision chart"/>
        </a:ext>
      </dgm:extLst>
    </dgm:pt>
    <dgm:pt modelId="{13C6F7BC-DFE9-4E8D-BDA8-2CCC5971C6C8}" type="pres">
      <dgm:prSet presAssocID="{64960555-C9D7-49D4-93A3-6A2862B5868D}" presName="spaceRect" presStyleCnt="0"/>
      <dgm:spPr/>
    </dgm:pt>
    <dgm:pt modelId="{E5DAF00E-E507-430D-9904-586931C6D276}" type="pres">
      <dgm:prSet presAssocID="{64960555-C9D7-49D4-93A3-6A2862B5868D}" presName="parTx" presStyleLbl="revTx" presStyleIdx="1" presStyleCnt="6">
        <dgm:presLayoutVars>
          <dgm:chMax val="0"/>
          <dgm:chPref val="0"/>
        </dgm:presLayoutVars>
      </dgm:prSet>
      <dgm:spPr/>
    </dgm:pt>
    <dgm:pt modelId="{702FB995-EEA4-4440-9A67-B542671761DC}" type="pres">
      <dgm:prSet presAssocID="{7875A921-5F3D-4F9C-9758-CF43FEDCB825}" presName="sibTrans" presStyleCnt="0"/>
      <dgm:spPr/>
    </dgm:pt>
    <dgm:pt modelId="{23B44B18-C8F8-4C14-908A-EAB548391410}" type="pres">
      <dgm:prSet presAssocID="{6A30A14A-2F88-441E-9A7D-EE18F4B3A1FB}" presName="compNode" presStyleCnt="0"/>
      <dgm:spPr/>
    </dgm:pt>
    <dgm:pt modelId="{D35597E5-5DA5-4303-970F-9F53BB815587}" type="pres">
      <dgm:prSet presAssocID="{6A30A14A-2F88-441E-9A7D-EE18F4B3A1FB}" presName="bgRect" presStyleLbl="bgShp" presStyleIdx="2" presStyleCnt="6"/>
      <dgm:spPr/>
    </dgm:pt>
    <dgm:pt modelId="{1F284902-AAC1-43C8-8020-3EB15D1BC1C7}" type="pres">
      <dgm:prSet presAssocID="{6A30A14A-2F88-441E-9A7D-EE18F4B3A1F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mach"/>
        </a:ext>
      </dgm:extLst>
    </dgm:pt>
    <dgm:pt modelId="{BD98C757-3F9E-48FE-B6AC-DDAC1A2DB7F6}" type="pres">
      <dgm:prSet presAssocID="{6A30A14A-2F88-441E-9A7D-EE18F4B3A1FB}" presName="spaceRect" presStyleCnt="0"/>
      <dgm:spPr/>
    </dgm:pt>
    <dgm:pt modelId="{6CE57102-B003-4D81-A384-DE36E4199F68}" type="pres">
      <dgm:prSet presAssocID="{6A30A14A-2F88-441E-9A7D-EE18F4B3A1FB}" presName="parTx" presStyleLbl="revTx" presStyleIdx="2" presStyleCnt="6">
        <dgm:presLayoutVars>
          <dgm:chMax val="0"/>
          <dgm:chPref val="0"/>
        </dgm:presLayoutVars>
      </dgm:prSet>
      <dgm:spPr/>
    </dgm:pt>
    <dgm:pt modelId="{ECDF667A-1378-4769-B088-6A5B4E88F7E8}" type="pres">
      <dgm:prSet presAssocID="{C2C265F2-0DAA-48D8-B12C-54C7E1E2102F}" presName="sibTrans" presStyleCnt="0"/>
      <dgm:spPr/>
    </dgm:pt>
    <dgm:pt modelId="{D1A49564-6C00-45AD-9137-36E9F02C7455}" type="pres">
      <dgm:prSet presAssocID="{8244972E-6A3A-474E-9E3C-0E29CAEAA55A}" presName="compNode" presStyleCnt="0"/>
      <dgm:spPr/>
    </dgm:pt>
    <dgm:pt modelId="{B6F399D4-CD92-4EE1-A834-10EAC844CB54}" type="pres">
      <dgm:prSet presAssocID="{8244972E-6A3A-474E-9E3C-0E29CAEAA55A}" presName="bgRect" presStyleLbl="bgShp" presStyleIdx="3" presStyleCnt="6"/>
      <dgm:spPr/>
    </dgm:pt>
    <dgm:pt modelId="{F80E4B6E-902C-4FB8-AA62-323200E8CFF2}" type="pres">
      <dgm:prSet presAssocID="{8244972E-6A3A-474E-9E3C-0E29CAEAA55A}"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rtbeat"/>
        </a:ext>
      </dgm:extLst>
    </dgm:pt>
    <dgm:pt modelId="{C11F20EA-FB6C-46FA-92E1-1FA66AC6C0E2}" type="pres">
      <dgm:prSet presAssocID="{8244972E-6A3A-474E-9E3C-0E29CAEAA55A}" presName="spaceRect" presStyleCnt="0"/>
      <dgm:spPr/>
    </dgm:pt>
    <dgm:pt modelId="{1921F662-F8F9-48FB-9B70-5E036652BD43}" type="pres">
      <dgm:prSet presAssocID="{8244972E-6A3A-474E-9E3C-0E29CAEAA55A}" presName="parTx" presStyleLbl="revTx" presStyleIdx="3" presStyleCnt="6">
        <dgm:presLayoutVars>
          <dgm:chMax val="0"/>
          <dgm:chPref val="0"/>
        </dgm:presLayoutVars>
      </dgm:prSet>
      <dgm:spPr/>
    </dgm:pt>
    <dgm:pt modelId="{8B164C9C-8BE4-423E-9C87-F461948D2748}" type="pres">
      <dgm:prSet presAssocID="{5F6BB771-9A02-46A1-B347-328D42BA3DD9}" presName="sibTrans" presStyleCnt="0"/>
      <dgm:spPr/>
    </dgm:pt>
    <dgm:pt modelId="{26715D46-21D9-4455-8718-9D16E9F70E63}" type="pres">
      <dgm:prSet presAssocID="{6D1A0294-5315-4111-992B-A57B8784BBCF}" presName="compNode" presStyleCnt="0"/>
      <dgm:spPr/>
    </dgm:pt>
    <dgm:pt modelId="{7A6C789E-9A96-4230-BD66-2EFF81399364}" type="pres">
      <dgm:prSet presAssocID="{6D1A0294-5315-4111-992B-A57B8784BBCF}" presName="bgRect" presStyleLbl="bgShp" presStyleIdx="4" presStyleCnt="6"/>
      <dgm:spPr/>
    </dgm:pt>
    <dgm:pt modelId="{8E53C593-3DA9-491B-A1DF-37F06F335CCA}" type="pres">
      <dgm:prSet presAssocID="{6D1A0294-5315-4111-992B-A57B8784BBC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rain in head"/>
        </a:ext>
      </dgm:extLst>
    </dgm:pt>
    <dgm:pt modelId="{2385922F-99B0-443A-9DE4-60688B40FF0E}" type="pres">
      <dgm:prSet presAssocID="{6D1A0294-5315-4111-992B-A57B8784BBCF}" presName="spaceRect" presStyleCnt="0"/>
      <dgm:spPr/>
    </dgm:pt>
    <dgm:pt modelId="{F4533765-1E79-496C-933D-AE03F1A52B01}" type="pres">
      <dgm:prSet presAssocID="{6D1A0294-5315-4111-992B-A57B8784BBCF}" presName="parTx" presStyleLbl="revTx" presStyleIdx="4" presStyleCnt="6">
        <dgm:presLayoutVars>
          <dgm:chMax val="0"/>
          <dgm:chPref val="0"/>
        </dgm:presLayoutVars>
      </dgm:prSet>
      <dgm:spPr/>
    </dgm:pt>
    <dgm:pt modelId="{C707E232-87C1-4CBF-8675-8E430D7B7339}" type="pres">
      <dgm:prSet presAssocID="{B8F7B2DC-0031-485B-94B3-D67061B0C9E3}" presName="sibTrans" presStyleCnt="0"/>
      <dgm:spPr/>
    </dgm:pt>
    <dgm:pt modelId="{498C6A06-4BB3-4599-8994-00D2BAAF8573}" type="pres">
      <dgm:prSet presAssocID="{A0E2B34E-EF1C-4109-8669-D9B1460634E6}" presName="compNode" presStyleCnt="0"/>
      <dgm:spPr/>
    </dgm:pt>
    <dgm:pt modelId="{7F7CE1DC-993D-4EB1-91DE-61F930B2C1E6}" type="pres">
      <dgm:prSet presAssocID="{A0E2B34E-EF1C-4109-8669-D9B1460634E6}" presName="bgRect" presStyleLbl="bgShp" presStyleIdx="5" presStyleCnt="6"/>
      <dgm:spPr/>
    </dgm:pt>
    <dgm:pt modelId="{A6C41E95-A59C-46DF-A22F-C8FEF94140F3}" type="pres">
      <dgm:prSet presAssocID="{A0E2B34E-EF1C-4109-8669-D9B1460634E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mark"/>
        </a:ext>
      </dgm:extLst>
    </dgm:pt>
    <dgm:pt modelId="{41911BB0-ED83-44E7-BD17-B283107AEF8D}" type="pres">
      <dgm:prSet presAssocID="{A0E2B34E-EF1C-4109-8669-D9B1460634E6}" presName="spaceRect" presStyleCnt="0"/>
      <dgm:spPr/>
    </dgm:pt>
    <dgm:pt modelId="{4D67B379-BA40-4771-968C-284B25C919BB}" type="pres">
      <dgm:prSet presAssocID="{A0E2B34E-EF1C-4109-8669-D9B1460634E6}" presName="parTx" presStyleLbl="revTx" presStyleIdx="5" presStyleCnt="6">
        <dgm:presLayoutVars>
          <dgm:chMax val="0"/>
          <dgm:chPref val="0"/>
        </dgm:presLayoutVars>
      </dgm:prSet>
      <dgm:spPr/>
    </dgm:pt>
  </dgm:ptLst>
  <dgm:cxnLst>
    <dgm:cxn modelId="{C4D96506-FF84-4E4D-B1B8-2F370CD9D25E}" srcId="{370517E6-6B8C-4BBB-99EA-3130980DD5F8}" destId="{6D1A0294-5315-4111-992B-A57B8784BBCF}" srcOrd="4" destOrd="0" parTransId="{4CAF431C-6A61-455A-8ACE-F2BD2CBA7EFF}" sibTransId="{B8F7B2DC-0031-485B-94B3-D67061B0C9E3}"/>
    <dgm:cxn modelId="{D9CCF406-D043-4D9E-BBFA-0176783EC861}" type="presOf" srcId="{64960555-C9D7-49D4-93A3-6A2862B5868D}" destId="{E5DAF00E-E507-430D-9904-586931C6D276}" srcOrd="0" destOrd="0" presId="urn:microsoft.com/office/officeart/2018/2/layout/IconVerticalSolidList"/>
    <dgm:cxn modelId="{877DD70E-2CB3-4750-B92A-52ACA5B45585}" type="presOf" srcId="{8244972E-6A3A-474E-9E3C-0E29CAEAA55A}" destId="{1921F662-F8F9-48FB-9B70-5E036652BD43}" srcOrd="0" destOrd="0" presId="urn:microsoft.com/office/officeart/2018/2/layout/IconVerticalSolidList"/>
    <dgm:cxn modelId="{2C5B0C13-2220-4178-BC9D-549877373F17}" type="presOf" srcId="{6A30A14A-2F88-441E-9A7D-EE18F4B3A1FB}" destId="{6CE57102-B003-4D81-A384-DE36E4199F68}" srcOrd="0" destOrd="0" presId="urn:microsoft.com/office/officeart/2018/2/layout/IconVerticalSolidList"/>
    <dgm:cxn modelId="{8F9A9942-5264-4B8A-A762-4027E827BFEF}" srcId="{370517E6-6B8C-4BBB-99EA-3130980DD5F8}" destId="{64960555-C9D7-49D4-93A3-6A2862B5868D}" srcOrd="1" destOrd="0" parTransId="{282C9B00-947A-44E9-A6CF-D9388FA628DF}" sibTransId="{7875A921-5F3D-4F9C-9758-CF43FEDCB825}"/>
    <dgm:cxn modelId="{88376746-D5E7-4B36-B22E-0C1CE54A9EC1}" srcId="{370517E6-6B8C-4BBB-99EA-3130980DD5F8}" destId="{23071A26-3897-4B18-969B-DEFCBB056B1E}" srcOrd="0" destOrd="0" parTransId="{898B767B-D9D6-4A59-A751-AC664CA92DCB}" sibTransId="{0B7FA53D-391F-4804-BAF0-F2F2930A386F}"/>
    <dgm:cxn modelId="{EBF9056C-8EC6-4CE9-B4BE-31D92377CAFB}" type="presOf" srcId="{A0E2B34E-EF1C-4109-8669-D9B1460634E6}" destId="{4D67B379-BA40-4771-968C-284B25C919BB}" srcOrd="0" destOrd="0" presId="urn:microsoft.com/office/officeart/2018/2/layout/IconVerticalSolidList"/>
    <dgm:cxn modelId="{77B2764F-1CBF-48F1-B517-DFE22B4714F7}" srcId="{370517E6-6B8C-4BBB-99EA-3130980DD5F8}" destId="{6A30A14A-2F88-441E-9A7D-EE18F4B3A1FB}" srcOrd="2" destOrd="0" parTransId="{6545569F-6EBB-40AC-BF43-21064C1F0880}" sibTransId="{C2C265F2-0DAA-48D8-B12C-54C7E1E2102F}"/>
    <dgm:cxn modelId="{A2440A88-FC2D-4303-8AA7-929AA3DB9420}" type="presOf" srcId="{6D1A0294-5315-4111-992B-A57B8784BBCF}" destId="{F4533765-1E79-496C-933D-AE03F1A52B01}" srcOrd="0" destOrd="0" presId="urn:microsoft.com/office/officeart/2018/2/layout/IconVerticalSolidList"/>
    <dgm:cxn modelId="{941D50E1-ED40-4C02-AC03-20445732C1D5}" srcId="{370517E6-6B8C-4BBB-99EA-3130980DD5F8}" destId="{A0E2B34E-EF1C-4109-8669-D9B1460634E6}" srcOrd="5" destOrd="0" parTransId="{3C0E42A1-C428-49DE-8F62-A06E12345F1A}" sibTransId="{32C390AD-05AE-4176-8DF8-F747B8BAF149}"/>
    <dgm:cxn modelId="{2FFC0EE8-1A3F-4478-BBF6-F5129DB73C98}" type="presOf" srcId="{23071A26-3897-4B18-969B-DEFCBB056B1E}" destId="{01597116-CD22-4E40-8851-B8CFFF8523C4}" srcOrd="0" destOrd="0" presId="urn:microsoft.com/office/officeart/2018/2/layout/IconVerticalSolidList"/>
    <dgm:cxn modelId="{D3CED4F8-EF45-4439-A1E1-A4F75BCD633B}" type="presOf" srcId="{370517E6-6B8C-4BBB-99EA-3130980DD5F8}" destId="{F8839421-257F-43F8-9B56-DD61883ECDF8}" srcOrd="0" destOrd="0" presId="urn:microsoft.com/office/officeart/2018/2/layout/IconVerticalSolidList"/>
    <dgm:cxn modelId="{7A4AEAFE-EFA8-450C-8CC5-67E50570593D}" srcId="{370517E6-6B8C-4BBB-99EA-3130980DD5F8}" destId="{8244972E-6A3A-474E-9E3C-0E29CAEAA55A}" srcOrd="3" destOrd="0" parTransId="{AFE360E3-25D3-47C2-9207-23FDD84C24C3}" sibTransId="{5F6BB771-9A02-46A1-B347-328D42BA3DD9}"/>
    <dgm:cxn modelId="{1B7B6C63-6CD4-4339-8D19-A071D4B371A5}" type="presParOf" srcId="{F8839421-257F-43F8-9B56-DD61883ECDF8}" destId="{68A68286-BBC1-466C-9BB2-2DD40ACCED66}" srcOrd="0" destOrd="0" presId="urn:microsoft.com/office/officeart/2018/2/layout/IconVerticalSolidList"/>
    <dgm:cxn modelId="{D3B85814-1189-4DFF-9734-7A0AA0A442EA}" type="presParOf" srcId="{68A68286-BBC1-466C-9BB2-2DD40ACCED66}" destId="{9C405D7C-1B41-49A2-AFAB-5A9E5405830F}" srcOrd="0" destOrd="0" presId="urn:microsoft.com/office/officeart/2018/2/layout/IconVerticalSolidList"/>
    <dgm:cxn modelId="{6C7BBF95-E849-430A-8840-FE61463BE60D}" type="presParOf" srcId="{68A68286-BBC1-466C-9BB2-2DD40ACCED66}" destId="{8CB8B2DD-24CF-4494-BD4D-560AF7112BE7}" srcOrd="1" destOrd="0" presId="urn:microsoft.com/office/officeart/2018/2/layout/IconVerticalSolidList"/>
    <dgm:cxn modelId="{11096525-1769-42DE-8732-AC2ABF245889}" type="presParOf" srcId="{68A68286-BBC1-466C-9BB2-2DD40ACCED66}" destId="{30BCE492-8388-4D2F-AD15-B44EC68E27A4}" srcOrd="2" destOrd="0" presId="urn:microsoft.com/office/officeart/2018/2/layout/IconVerticalSolidList"/>
    <dgm:cxn modelId="{8CE7E6B5-20CF-44DA-A226-8728ACAD35C3}" type="presParOf" srcId="{68A68286-BBC1-466C-9BB2-2DD40ACCED66}" destId="{01597116-CD22-4E40-8851-B8CFFF8523C4}" srcOrd="3" destOrd="0" presId="urn:microsoft.com/office/officeart/2018/2/layout/IconVerticalSolidList"/>
    <dgm:cxn modelId="{FB60F5B4-C711-4411-BE00-ACC9BAF21F5E}" type="presParOf" srcId="{F8839421-257F-43F8-9B56-DD61883ECDF8}" destId="{6737F115-583C-4AEE-A8DC-9718C025DD45}" srcOrd="1" destOrd="0" presId="urn:microsoft.com/office/officeart/2018/2/layout/IconVerticalSolidList"/>
    <dgm:cxn modelId="{3A7787F3-1C07-4490-85C5-C44267408338}" type="presParOf" srcId="{F8839421-257F-43F8-9B56-DD61883ECDF8}" destId="{89D5E975-76DC-48E5-A80A-AD9BB7C9E33A}" srcOrd="2" destOrd="0" presId="urn:microsoft.com/office/officeart/2018/2/layout/IconVerticalSolidList"/>
    <dgm:cxn modelId="{EA16D923-87A9-4BDF-ABD8-CC851DC1C559}" type="presParOf" srcId="{89D5E975-76DC-48E5-A80A-AD9BB7C9E33A}" destId="{D46E7B8E-62C7-491D-9C82-F73C907F1477}" srcOrd="0" destOrd="0" presId="urn:microsoft.com/office/officeart/2018/2/layout/IconVerticalSolidList"/>
    <dgm:cxn modelId="{E6906B1C-C8FA-41E3-8C65-73E5D667CA25}" type="presParOf" srcId="{89D5E975-76DC-48E5-A80A-AD9BB7C9E33A}" destId="{22996F5E-9F1C-499E-83AA-95B2399F2F5D}" srcOrd="1" destOrd="0" presId="urn:microsoft.com/office/officeart/2018/2/layout/IconVerticalSolidList"/>
    <dgm:cxn modelId="{D655C9EA-1C08-404F-913B-21CEA44B7E9B}" type="presParOf" srcId="{89D5E975-76DC-48E5-A80A-AD9BB7C9E33A}" destId="{13C6F7BC-DFE9-4E8D-BDA8-2CCC5971C6C8}" srcOrd="2" destOrd="0" presId="urn:microsoft.com/office/officeart/2018/2/layout/IconVerticalSolidList"/>
    <dgm:cxn modelId="{78DBCBBD-D430-4F28-96E0-D304464732C7}" type="presParOf" srcId="{89D5E975-76DC-48E5-A80A-AD9BB7C9E33A}" destId="{E5DAF00E-E507-430D-9904-586931C6D276}" srcOrd="3" destOrd="0" presId="urn:microsoft.com/office/officeart/2018/2/layout/IconVerticalSolidList"/>
    <dgm:cxn modelId="{4E3AAAED-3824-40AB-BFDE-4432EC2D244C}" type="presParOf" srcId="{F8839421-257F-43F8-9B56-DD61883ECDF8}" destId="{702FB995-EEA4-4440-9A67-B542671761DC}" srcOrd="3" destOrd="0" presId="urn:microsoft.com/office/officeart/2018/2/layout/IconVerticalSolidList"/>
    <dgm:cxn modelId="{EA555CE6-2BE6-4A53-B394-AA07FA16628F}" type="presParOf" srcId="{F8839421-257F-43F8-9B56-DD61883ECDF8}" destId="{23B44B18-C8F8-4C14-908A-EAB548391410}" srcOrd="4" destOrd="0" presId="urn:microsoft.com/office/officeart/2018/2/layout/IconVerticalSolidList"/>
    <dgm:cxn modelId="{DB044BEB-FCF2-4326-B2B0-BAA71BA108C8}" type="presParOf" srcId="{23B44B18-C8F8-4C14-908A-EAB548391410}" destId="{D35597E5-5DA5-4303-970F-9F53BB815587}" srcOrd="0" destOrd="0" presId="urn:microsoft.com/office/officeart/2018/2/layout/IconVerticalSolidList"/>
    <dgm:cxn modelId="{848A7B5F-01EC-44EF-8B2E-80E2C084536E}" type="presParOf" srcId="{23B44B18-C8F8-4C14-908A-EAB548391410}" destId="{1F284902-AAC1-43C8-8020-3EB15D1BC1C7}" srcOrd="1" destOrd="0" presId="urn:microsoft.com/office/officeart/2018/2/layout/IconVerticalSolidList"/>
    <dgm:cxn modelId="{CD3AE708-7A87-4A6B-BBD5-2BBEA3C60C43}" type="presParOf" srcId="{23B44B18-C8F8-4C14-908A-EAB548391410}" destId="{BD98C757-3F9E-48FE-B6AC-DDAC1A2DB7F6}" srcOrd="2" destOrd="0" presId="urn:microsoft.com/office/officeart/2018/2/layout/IconVerticalSolidList"/>
    <dgm:cxn modelId="{4F86A64D-87F8-45A3-9F51-2D33E859D180}" type="presParOf" srcId="{23B44B18-C8F8-4C14-908A-EAB548391410}" destId="{6CE57102-B003-4D81-A384-DE36E4199F68}" srcOrd="3" destOrd="0" presId="urn:microsoft.com/office/officeart/2018/2/layout/IconVerticalSolidList"/>
    <dgm:cxn modelId="{2683D61E-4E8E-45A9-BDE7-440487939282}" type="presParOf" srcId="{F8839421-257F-43F8-9B56-DD61883ECDF8}" destId="{ECDF667A-1378-4769-B088-6A5B4E88F7E8}" srcOrd="5" destOrd="0" presId="urn:microsoft.com/office/officeart/2018/2/layout/IconVerticalSolidList"/>
    <dgm:cxn modelId="{988305AE-929B-41C1-AF11-2D48A5299C36}" type="presParOf" srcId="{F8839421-257F-43F8-9B56-DD61883ECDF8}" destId="{D1A49564-6C00-45AD-9137-36E9F02C7455}" srcOrd="6" destOrd="0" presId="urn:microsoft.com/office/officeart/2018/2/layout/IconVerticalSolidList"/>
    <dgm:cxn modelId="{B667C94A-A5EC-46A4-AC49-9190A12CA217}" type="presParOf" srcId="{D1A49564-6C00-45AD-9137-36E9F02C7455}" destId="{B6F399D4-CD92-4EE1-A834-10EAC844CB54}" srcOrd="0" destOrd="0" presId="urn:microsoft.com/office/officeart/2018/2/layout/IconVerticalSolidList"/>
    <dgm:cxn modelId="{837DF76C-B77F-465D-8B83-0594A92A1E97}" type="presParOf" srcId="{D1A49564-6C00-45AD-9137-36E9F02C7455}" destId="{F80E4B6E-902C-4FB8-AA62-323200E8CFF2}" srcOrd="1" destOrd="0" presId="urn:microsoft.com/office/officeart/2018/2/layout/IconVerticalSolidList"/>
    <dgm:cxn modelId="{5D63F5F6-D4A3-498D-BEBB-1061E4C286FA}" type="presParOf" srcId="{D1A49564-6C00-45AD-9137-36E9F02C7455}" destId="{C11F20EA-FB6C-46FA-92E1-1FA66AC6C0E2}" srcOrd="2" destOrd="0" presId="urn:microsoft.com/office/officeart/2018/2/layout/IconVerticalSolidList"/>
    <dgm:cxn modelId="{743BC13A-7D3B-4EEE-8218-214DDACE79AD}" type="presParOf" srcId="{D1A49564-6C00-45AD-9137-36E9F02C7455}" destId="{1921F662-F8F9-48FB-9B70-5E036652BD43}" srcOrd="3" destOrd="0" presId="urn:microsoft.com/office/officeart/2018/2/layout/IconVerticalSolidList"/>
    <dgm:cxn modelId="{842EA06E-1D64-4AF4-A71D-80B4A36F1747}" type="presParOf" srcId="{F8839421-257F-43F8-9B56-DD61883ECDF8}" destId="{8B164C9C-8BE4-423E-9C87-F461948D2748}" srcOrd="7" destOrd="0" presId="urn:microsoft.com/office/officeart/2018/2/layout/IconVerticalSolidList"/>
    <dgm:cxn modelId="{ADE3963C-F5BA-4B68-9248-B5C3502874A4}" type="presParOf" srcId="{F8839421-257F-43F8-9B56-DD61883ECDF8}" destId="{26715D46-21D9-4455-8718-9D16E9F70E63}" srcOrd="8" destOrd="0" presId="urn:microsoft.com/office/officeart/2018/2/layout/IconVerticalSolidList"/>
    <dgm:cxn modelId="{0E4EB3DA-2510-4482-A7DE-57535CC7F439}" type="presParOf" srcId="{26715D46-21D9-4455-8718-9D16E9F70E63}" destId="{7A6C789E-9A96-4230-BD66-2EFF81399364}" srcOrd="0" destOrd="0" presId="urn:microsoft.com/office/officeart/2018/2/layout/IconVerticalSolidList"/>
    <dgm:cxn modelId="{144CC938-4F1F-41D2-8451-9744609E5407}" type="presParOf" srcId="{26715D46-21D9-4455-8718-9D16E9F70E63}" destId="{8E53C593-3DA9-491B-A1DF-37F06F335CCA}" srcOrd="1" destOrd="0" presId="urn:microsoft.com/office/officeart/2018/2/layout/IconVerticalSolidList"/>
    <dgm:cxn modelId="{3528CEED-9247-43AF-882C-C8A83A7353DE}" type="presParOf" srcId="{26715D46-21D9-4455-8718-9D16E9F70E63}" destId="{2385922F-99B0-443A-9DE4-60688B40FF0E}" srcOrd="2" destOrd="0" presId="urn:microsoft.com/office/officeart/2018/2/layout/IconVerticalSolidList"/>
    <dgm:cxn modelId="{D3A779E3-FD45-4153-BF8E-CB8FB7B92526}" type="presParOf" srcId="{26715D46-21D9-4455-8718-9D16E9F70E63}" destId="{F4533765-1E79-496C-933D-AE03F1A52B01}" srcOrd="3" destOrd="0" presId="urn:microsoft.com/office/officeart/2018/2/layout/IconVerticalSolidList"/>
    <dgm:cxn modelId="{2B2F48B9-932A-414A-90B5-30C508D732A0}" type="presParOf" srcId="{F8839421-257F-43F8-9B56-DD61883ECDF8}" destId="{C707E232-87C1-4CBF-8675-8E430D7B7339}" srcOrd="9" destOrd="0" presId="urn:microsoft.com/office/officeart/2018/2/layout/IconVerticalSolidList"/>
    <dgm:cxn modelId="{EBA4B2D1-3098-4114-BC7E-18BAF6F9DAE1}" type="presParOf" srcId="{F8839421-257F-43F8-9B56-DD61883ECDF8}" destId="{498C6A06-4BB3-4599-8994-00D2BAAF8573}" srcOrd="10" destOrd="0" presId="urn:microsoft.com/office/officeart/2018/2/layout/IconVerticalSolidList"/>
    <dgm:cxn modelId="{D6C3FB20-0B6C-4B56-90CC-CD6168CC983D}" type="presParOf" srcId="{498C6A06-4BB3-4599-8994-00D2BAAF8573}" destId="{7F7CE1DC-993D-4EB1-91DE-61F930B2C1E6}" srcOrd="0" destOrd="0" presId="urn:microsoft.com/office/officeart/2018/2/layout/IconVerticalSolidList"/>
    <dgm:cxn modelId="{447C5F6A-CB74-41F8-B4D5-79795394F48E}" type="presParOf" srcId="{498C6A06-4BB3-4599-8994-00D2BAAF8573}" destId="{A6C41E95-A59C-46DF-A22F-C8FEF94140F3}" srcOrd="1" destOrd="0" presId="urn:microsoft.com/office/officeart/2018/2/layout/IconVerticalSolidList"/>
    <dgm:cxn modelId="{93725F2D-CBB8-42C1-A4E5-58980243F47B}" type="presParOf" srcId="{498C6A06-4BB3-4599-8994-00D2BAAF8573}" destId="{41911BB0-ED83-44E7-BD17-B283107AEF8D}" srcOrd="2" destOrd="0" presId="urn:microsoft.com/office/officeart/2018/2/layout/IconVerticalSolidList"/>
    <dgm:cxn modelId="{41FF8532-CBDE-4C93-B4BF-AC927E01B999}" type="presParOf" srcId="{498C6A06-4BB3-4599-8994-00D2BAAF8573}" destId="{4D67B379-BA40-4771-968C-284B25C919B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FD7400-8095-485A-8B7F-7BCEC76533C2}"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2A4D0186-DBC8-4C03-95F3-C178D7EFA7A7}">
      <dgm:prSet/>
      <dgm:spPr/>
      <dgm:t>
        <a:bodyPr/>
        <a:lstStyle/>
        <a:p>
          <a:r>
            <a:rPr lang="en-US"/>
            <a:t>Sick, Control, One, Fat, Food (SCOFF)</a:t>
          </a:r>
        </a:p>
      </dgm:t>
    </dgm:pt>
    <dgm:pt modelId="{48D2B76F-C2A3-44B2-B99F-DA4F9CF276F2}" type="parTrans" cxnId="{F6519A62-A6BE-431D-8EC8-007180388929}">
      <dgm:prSet/>
      <dgm:spPr/>
      <dgm:t>
        <a:bodyPr/>
        <a:lstStyle/>
        <a:p>
          <a:endParaRPr lang="en-US"/>
        </a:p>
      </dgm:t>
    </dgm:pt>
    <dgm:pt modelId="{CDE10247-0E58-4FAE-8FBA-D4A01039CEEF}" type="sibTrans" cxnId="{F6519A62-A6BE-431D-8EC8-007180388929}">
      <dgm:prSet/>
      <dgm:spPr/>
      <dgm:t>
        <a:bodyPr/>
        <a:lstStyle/>
        <a:p>
          <a:endParaRPr lang="en-US"/>
        </a:p>
      </dgm:t>
    </dgm:pt>
    <dgm:pt modelId="{0887DDDD-260F-4BA1-87E9-1BA03DD3C6BC}">
      <dgm:prSet/>
      <dgm:spPr/>
      <dgm:t>
        <a:bodyPr/>
        <a:lstStyle/>
        <a:p>
          <a:r>
            <a:rPr lang="en-US"/>
            <a:t>Eating Disorder Screen for Primary Care (ESP)</a:t>
          </a:r>
        </a:p>
      </dgm:t>
    </dgm:pt>
    <dgm:pt modelId="{A98126F0-677E-43F4-80FF-F7D5534A8D26}" type="parTrans" cxnId="{048C6AA6-6D5A-4FC7-9C8A-8B4F9232D91A}">
      <dgm:prSet/>
      <dgm:spPr/>
      <dgm:t>
        <a:bodyPr/>
        <a:lstStyle/>
        <a:p>
          <a:endParaRPr lang="en-US"/>
        </a:p>
      </dgm:t>
    </dgm:pt>
    <dgm:pt modelId="{E180E468-9693-4616-B563-03FB9497BBF2}" type="sibTrans" cxnId="{048C6AA6-6D5A-4FC7-9C8A-8B4F9232D91A}">
      <dgm:prSet/>
      <dgm:spPr/>
      <dgm:t>
        <a:bodyPr/>
        <a:lstStyle/>
        <a:p>
          <a:endParaRPr lang="en-US"/>
        </a:p>
      </dgm:t>
    </dgm:pt>
    <dgm:pt modelId="{5C9272E0-C830-43A5-9E31-136D3267FEF1}">
      <dgm:prSet/>
      <dgm:spPr/>
      <dgm:t>
        <a:bodyPr/>
        <a:lstStyle/>
        <a:p>
          <a:r>
            <a:rPr lang="en-US"/>
            <a:t>Nine Item Avoidant/Restrictive Food Intake Disorder Screen (NIAS)</a:t>
          </a:r>
        </a:p>
      </dgm:t>
    </dgm:pt>
    <dgm:pt modelId="{A38F473C-48AF-492F-95B4-71BE377892F0}" type="parTrans" cxnId="{0F241E5A-8DB1-4E85-9A46-5B5EF61CD48B}">
      <dgm:prSet/>
      <dgm:spPr/>
      <dgm:t>
        <a:bodyPr/>
        <a:lstStyle/>
        <a:p>
          <a:endParaRPr lang="en-US"/>
        </a:p>
      </dgm:t>
    </dgm:pt>
    <dgm:pt modelId="{E0CAE195-D63B-4864-96D0-1B66D3F0C773}" type="sibTrans" cxnId="{0F241E5A-8DB1-4E85-9A46-5B5EF61CD48B}">
      <dgm:prSet/>
      <dgm:spPr/>
      <dgm:t>
        <a:bodyPr/>
        <a:lstStyle/>
        <a:p>
          <a:endParaRPr lang="en-US"/>
        </a:p>
      </dgm:t>
    </dgm:pt>
    <dgm:pt modelId="{D8C38FF6-5F3C-44DB-BEA7-628EA303F2D8}">
      <dgm:prSet/>
      <dgm:spPr/>
      <dgm:t>
        <a:bodyPr/>
        <a:lstStyle/>
        <a:p>
          <a:endParaRPr lang="en-US"/>
        </a:p>
      </dgm:t>
    </dgm:pt>
    <dgm:pt modelId="{694A8351-4FE5-472B-B5CE-C7D333937785}" type="parTrans" cxnId="{C35CC807-43D9-4B07-97A3-0876BE608C91}">
      <dgm:prSet/>
      <dgm:spPr/>
      <dgm:t>
        <a:bodyPr/>
        <a:lstStyle/>
        <a:p>
          <a:endParaRPr lang="en-US"/>
        </a:p>
      </dgm:t>
    </dgm:pt>
    <dgm:pt modelId="{8393A1D4-1483-4351-954C-7EC4477352BA}" type="sibTrans" cxnId="{C35CC807-43D9-4B07-97A3-0876BE608C91}">
      <dgm:prSet/>
      <dgm:spPr/>
      <dgm:t>
        <a:bodyPr/>
        <a:lstStyle/>
        <a:p>
          <a:endParaRPr lang="en-US"/>
        </a:p>
      </dgm:t>
    </dgm:pt>
    <dgm:pt modelId="{BCB082D3-8EC4-4C1D-8F36-FE2A5B565B70}" type="pres">
      <dgm:prSet presAssocID="{44FD7400-8095-485A-8B7F-7BCEC76533C2}" presName="vert0" presStyleCnt="0">
        <dgm:presLayoutVars>
          <dgm:dir/>
          <dgm:animOne val="branch"/>
          <dgm:animLvl val="lvl"/>
        </dgm:presLayoutVars>
      </dgm:prSet>
      <dgm:spPr/>
    </dgm:pt>
    <dgm:pt modelId="{1C099BF8-EBE0-4D78-B232-374A2DEDDD36}" type="pres">
      <dgm:prSet presAssocID="{2A4D0186-DBC8-4C03-95F3-C178D7EFA7A7}" presName="thickLine" presStyleLbl="alignNode1" presStyleIdx="0" presStyleCnt="4"/>
      <dgm:spPr/>
    </dgm:pt>
    <dgm:pt modelId="{719C7928-D3A5-4EA2-9B47-023BDC395A40}" type="pres">
      <dgm:prSet presAssocID="{2A4D0186-DBC8-4C03-95F3-C178D7EFA7A7}" presName="horz1" presStyleCnt="0"/>
      <dgm:spPr/>
    </dgm:pt>
    <dgm:pt modelId="{B7950FDF-2E29-464E-8BA3-A9A62C7BC1A5}" type="pres">
      <dgm:prSet presAssocID="{2A4D0186-DBC8-4C03-95F3-C178D7EFA7A7}" presName="tx1" presStyleLbl="revTx" presStyleIdx="0" presStyleCnt="4"/>
      <dgm:spPr/>
    </dgm:pt>
    <dgm:pt modelId="{1245F84B-93C2-4539-98D8-C937C1427B78}" type="pres">
      <dgm:prSet presAssocID="{2A4D0186-DBC8-4C03-95F3-C178D7EFA7A7}" presName="vert1" presStyleCnt="0"/>
      <dgm:spPr/>
    </dgm:pt>
    <dgm:pt modelId="{ACA4E6DE-F56A-4CD6-B856-E6276408BEF0}" type="pres">
      <dgm:prSet presAssocID="{0887DDDD-260F-4BA1-87E9-1BA03DD3C6BC}" presName="thickLine" presStyleLbl="alignNode1" presStyleIdx="1" presStyleCnt="4"/>
      <dgm:spPr/>
    </dgm:pt>
    <dgm:pt modelId="{E53B967B-464C-44EC-869A-1F7CB2A813DA}" type="pres">
      <dgm:prSet presAssocID="{0887DDDD-260F-4BA1-87E9-1BA03DD3C6BC}" presName="horz1" presStyleCnt="0"/>
      <dgm:spPr/>
    </dgm:pt>
    <dgm:pt modelId="{577E149D-B401-42A1-AD4C-1CD09DD9FD49}" type="pres">
      <dgm:prSet presAssocID="{0887DDDD-260F-4BA1-87E9-1BA03DD3C6BC}" presName="tx1" presStyleLbl="revTx" presStyleIdx="1" presStyleCnt="4"/>
      <dgm:spPr/>
    </dgm:pt>
    <dgm:pt modelId="{74D80B55-F4A8-417C-AD7D-ADA4D631215E}" type="pres">
      <dgm:prSet presAssocID="{0887DDDD-260F-4BA1-87E9-1BA03DD3C6BC}" presName="vert1" presStyleCnt="0"/>
      <dgm:spPr/>
    </dgm:pt>
    <dgm:pt modelId="{2FCAA3F2-2C05-4DF3-8ED5-272384AB601A}" type="pres">
      <dgm:prSet presAssocID="{5C9272E0-C830-43A5-9E31-136D3267FEF1}" presName="thickLine" presStyleLbl="alignNode1" presStyleIdx="2" presStyleCnt="4"/>
      <dgm:spPr/>
    </dgm:pt>
    <dgm:pt modelId="{0790E702-C7F5-4378-8888-396B18DEFAC1}" type="pres">
      <dgm:prSet presAssocID="{5C9272E0-C830-43A5-9E31-136D3267FEF1}" presName="horz1" presStyleCnt="0"/>
      <dgm:spPr/>
    </dgm:pt>
    <dgm:pt modelId="{5EDA45AD-FD40-4340-BD0C-6C278E02CD3B}" type="pres">
      <dgm:prSet presAssocID="{5C9272E0-C830-43A5-9E31-136D3267FEF1}" presName="tx1" presStyleLbl="revTx" presStyleIdx="2" presStyleCnt="4"/>
      <dgm:spPr/>
    </dgm:pt>
    <dgm:pt modelId="{CA9D6682-1690-44A2-9A14-0E9CC0FDEFD2}" type="pres">
      <dgm:prSet presAssocID="{5C9272E0-C830-43A5-9E31-136D3267FEF1}" presName="vert1" presStyleCnt="0"/>
      <dgm:spPr/>
    </dgm:pt>
    <dgm:pt modelId="{F9D782C9-B24C-40DB-A820-3FC06BEEED0E}" type="pres">
      <dgm:prSet presAssocID="{D8C38FF6-5F3C-44DB-BEA7-628EA303F2D8}" presName="thickLine" presStyleLbl="alignNode1" presStyleIdx="3" presStyleCnt="4"/>
      <dgm:spPr/>
    </dgm:pt>
    <dgm:pt modelId="{51F0F176-E4B8-4276-9D9B-99AB874FA835}" type="pres">
      <dgm:prSet presAssocID="{D8C38FF6-5F3C-44DB-BEA7-628EA303F2D8}" presName="horz1" presStyleCnt="0"/>
      <dgm:spPr/>
    </dgm:pt>
    <dgm:pt modelId="{8EED3880-D190-4A76-BDE0-A1E41207A123}" type="pres">
      <dgm:prSet presAssocID="{D8C38FF6-5F3C-44DB-BEA7-628EA303F2D8}" presName="tx1" presStyleLbl="revTx" presStyleIdx="3" presStyleCnt="4"/>
      <dgm:spPr/>
    </dgm:pt>
    <dgm:pt modelId="{272C1D9A-5E25-400C-811B-CECD9529BFF2}" type="pres">
      <dgm:prSet presAssocID="{D8C38FF6-5F3C-44DB-BEA7-628EA303F2D8}" presName="vert1" presStyleCnt="0"/>
      <dgm:spPr/>
    </dgm:pt>
  </dgm:ptLst>
  <dgm:cxnLst>
    <dgm:cxn modelId="{C35CC807-43D9-4B07-97A3-0876BE608C91}" srcId="{44FD7400-8095-485A-8B7F-7BCEC76533C2}" destId="{D8C38FF6-5F3C-44DB-BEA7-628EA303F2D8}" srcOrd="3" destOrd="0" parTransId="{694A8351-4FE5-472B-B5CE-C7D333937785}" sibTransId="{8393A1D4-1483-4351-954C-7EC4477352BA}"/>
    <dgm:cxn modelId="{7109130B-6FB9-4642-B2F9-31D5716099CB}" type="presOf" srcId="{44FD7400-8095-485A-8B7F-7BCEC76533C2}" destId="{BCB082D3-8EC4-4C1D-8F36-FE2A5B565B70}" srcOrd="0" destOrd="0" presId="urn:microsoft.com/office/officeart/2008/layout/LinedList"/>
    <dgm:cxn modelId="{F6519A62-A6BE-431D-8EC8-007180388929}" srcId="{44FD7400-8095-485A-8B7F-7BCEC76533C2}" destId="{2A4D0186-DBC8-4C03-95F3-C178D7EFA7A7}" srcOrd="0" destOrd="0" parTransId="{48D2B76F-C2A3-44B2-B99F-DA4F9CF276F2}" sibTransId="{CDE10247-0E58-4FAE-8FBA-D4A01039CEEF}"/>
    <dgm:cxn modelId="{94F3F76E-6315-4CE8-B2AB-7208E1E38D42}" type="presOf" srcId="{D8C38FF6-5F3C-44DB-BEA7-628EA303F2D8}" destId="{8EED3880-D190-4A76-BDE0-A1E41207A123}" srcOrd="0" destOrd="0" presId="urn:microsoft.com/office/officeart/2008/layout/LinedList"/>
    <dgm:cxn modelId="{0F241E5A-8DB1-4E85-9A46-5B5EF61CD48B}" srcId="{44FD7400-8095-485A-8B7F-7BCEC76533C2}" destId="{5C9272E0-C830-43A5-9E31-136D3267FEF1}" srcOrd="2" destOrd="0" parTransId="{A38F473C-48AF-492F-95B4-71BE377892F0}" sibTransId="{E0CAE195-D63B-4864-96D0-1B66D3F0C773}"/>
    <dgm:cxn modelId="{62111881-632E-43F1-8D8B-0EB29F9D8379}" type="presOf" srcId="{0887DDDD-260F-4BA1-87E9-1BA03DD3C6BC}" destId="{577E149D-B401-42A1-AD4C-1CD09DD9FD49}" srcOrd="0" destOrd="0" presId="urn:microsoft.com/office/officeart/2008/layout/LinedList"/>
    <dgm:cxn modelId="{FB919F8D-303E-41EE-B209-D83377EDF2DA}" type="presOf" srcId="{2A4D0186-DBC8-4C03-95F3-C178D7EFA7A7}" destId="{B7950FDF-2E29-464E-8BA3-A9A62C7BC1A5}" srcOrd="0" destOrd="0" presId="urn:microsoft.com/office/officeart/2008/layout/LinedList"/>
    <dgm:cxn modelId="{048C6AA6-6D5A-4FC7-9C8A-8B4F9232D91A}" srcId="{44FD7400-8095-485A-8B7F-7BCEC76533C2}" destId="{0887DDDD-260F-4BA1-87E9-1BA03DD3C6BC}" srcOrd="1" destOrd="0" parTransId="{A98126F0-677E-43F4-80FF-F7D5534A8D26}" sibTransId="{E180E468-9693-4616-B563-03FB9497BBF2}"/>
    <dgm:cxn modelId="{13D93ABF-5A5E-49BC-AA94-A76926FFC947}" type="presOf" srcId="{5C9272E0-C830-43A5-9E31-136D3267FEF1}" destId="{5EDA45AD-FD40-4340-BD0C-6C278E02CD3B}" srcOrd="0" destOrd="0" presId="urn:microsoft.com/office/officeart/2008/layout/LinedList"/>
    <dgm:cxn modelId="{060972D2-4EDE-4D8D-9A7B-B14311892715}" type="presParOf" srcId="{BCB082D3-8EC4-4C1D-8F36-FE2A5B565B70}" destId="{1C099BF8-EBE0-4D78-B232-374A2DEDDD36}" srcOrd="0" destOrd="0" presId="urn:microsoft.com/office/officeart/2008/layout/LinedList"/>
    <dgm:cxn modelId="{561F90F5-D1FE-4B82-851B-32B74D84FDBF}" type="presParOf" srcId="{BCB082D3-8EC4-4C1D-8F36-FE2A5B565B70}" destId="{719C7928-D3A5-4EA2-9B47-023BDC395A40}" srcOrd="1" destOrd="0" presId="urn:microsoft.com/office/officeart/2008/layout/LinedList"/>
    <dgm:cxn modelId="{F75DB47D-569F-4780-9633-64380B465ED5}" type="presParOf" srcId="{719C7928-D3A5-4EA2-9B47-023BDC395A40}" destId="{B7950FDF-2E29-464E-8BA3-A9A62C7BC1A5}" srcOrd="0" destOrd="0" presId="urn:microsoft.com/office/officeart/2008/layout/LinedList"/>
    <dgm:cxn modelId="{DEE87626-7A08-4763-A741-E147AA23F575}" type="presParOf" srcId="{719C7928-D3A5-4EA2-9B47-023BDC395A40}" destId="{1245F84B-93C2-4539-98D8-C937C1427B78}" srcOrd="1" destOrd="0" presId="urn:microsoft.com/office/officeart/2008/layout/LinedList"/>
    <dgm:cxn modelId="{2DBC2FFC-4C14-41E0-B004-BBD28DB4ED7F}" type="presParOf" srcId="{BCB082D3-8EC4-4C1D-8F36-FE2A5B565B70}" destId="{ACA4E6DE-F56A-4CD6-B856-E6276408BEF0}" srcOrd="2" destOrd="0" presId="urn:microsoft.com/office/officeart/2008/layout/LinedList"/>
    <dgm:cxn modelId="{4D609C7B-93A5-438B-91D2-53A7EB7E16B1}" type="presParOf" srcId="{BCB082D3-8EC4-4C1D-8F36-FE2A5B565B70}" destId="{E53B967B-464C-44EC-869A-1F7CB2A813DA}" srcOrd="3" destOrd="0" presId="urn:microsoft.com/office/officeart/2008/layout/LinedList"/>
    <dgm:cxn modelId="{EF6E7F61-952C-4D64-92E5-F8723065E668}" type="presParOf" srcId="{E53B967B-464C-44EC-869A-1F7CB2A813DA}" destId="{577E149D-B401-42A1-AD4C-1CD09DD9FD49}" srcOrd="0" destOrd="0" presId="urn:microsoft.com/office/officeart/2008/layout/LinedList"/>
    <dgm:cxn modelId="{CF74AADF-95C0-4F39-9CA6-904B0F1D6E89}" type="presParOf" srcId="{E53B967B-464C-44EC-869A-1F7CB2A813DA}" destId="{74D80B55-F4A8-417C-AD7D-ADA4D631215E}" srcOrd="1" destOrd="0" presId="urn:microsoft.com/office/officeart/2008/layout/LinedList"/>
    <dgm:cxn modelId="{6D599982-D26D-441B-8AC3-2220B75911D2}" type="presParOf" srcId="{BCB082D3-8EC4-4C1D-8F36-FE2A5B565B70}" destId="{2FCAA3F2-2C05-4DF3-8ED5-272384AB601A}" srcOrd="4" destOrd="0" presId="urn:microsoft.com/office/officeart/2008/layout/LinedList"/>
    <dgm:cxn modelId="{2E295EF1-AB66-4693-8C80-DB61E4224323}" type="presParOf" srcId="{BCB082D3-8EC4-4C1D-8F36-FE2A5B565B70}" destId="{0790E702-C7F5-4378-8888-396B18DEFAC1}" srcOrd="5" destOrd="0" presId="urn:microsoft.com/office/officeart/2008/layout/LinedList"/>
    <dgm:cxn modelId="{6F815026-462D-40E8-9C8E-0D3CC45A6E61}" type="presParOf" srcId="{0790E702-C7F5-4378-8888-396B18DEFAC1}" destId="{5EDA45AD-FD40-4340-BD0C-6C278E02CD3B}" srcOrd="0" destOrd="0" presId="urn:microsoft.com/office/officeart/2008/layout/LinedList"/>
    <dgm:cxn modelId="{412CD5D3-D620-4378-AD69-F9B926562F72}" type="presParOf" srcId="{0790E702-C7F5-4378-8888-396B18DEFAC1}" destId="{CA9D6682-1690-44A2-9A14-0E9CC0FDEFD2}" srcOrd="1" destOrd="0" presId="urn:microsoft.com/office/officeart/2008/layout/LinedList"/>
    <dgm:cxn modelId="{708E5BF7-DEE5-4533-9753-D4FA7F9DAE7B}" type="presParOf" srcId="{BCB082D3-8EC4-4C1D-8F36-FE2A5B565B70}" destId="{F9D782C9-B24C-40DB-A820-3FC06BEEED0E}" srcOrd="6" destOrd="0" presId="urn:microsoft.com/office/officeart/2008/layout/LinedList"/>
    <dgm:cxn modelId="{5408696B-84A6-414B-ACF1-7975A30A7FED}" type="presParOf" srcId="{BCB082D3-8EC4-4C1D-8F36-FE2A5B565B70}" destId="{51F0F176-E4B8-4276-9D9B-99AB874FA835}" srcOrd="7" destOrd="0" presId="urn:microsoft.com/office/officeart/2008/layout/LinedList"/>
    <dgm:cxn modelId="{2EDB6665-072F-4E5A-9022-D24029937E71}" type="presParOf" srcId="{51F0F176-E4B8-4276-9D9B-99AB874FA835}" destId="{8EED3880-D190-4A76-BDE0-A1E41207A123}" srcOrd="0" destOrd="0" presId="urn:microsoft.com/office/officeart/2008/layout/LinedList"/>
    <dgm:cxn modelId="{BF51FBEF-B36F-403C-B043-E5BD2A0BE94C}" type="presParOf" srcId="{51F0F176-E4B8-4276-9D9B-99AB874FA835}" destId="{272C1D9A-5E25-400C-811B-CECD9529BFF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E5208-5609-4CC7-AD9B-81F0A4D6D285}">
      <dsp:nvSpPr>
        <dsp:cNvPr id="0" name=""/>
        <dsp:cNvSpPr/>
      </dsp:nvSpPr>
      <dsp:spPr>
        <a:xfrm>
          <a:off x="521771" y="532999"/>
          <a:ext cx="845437" cy="845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E26508-9CF2-4E9C-A7D2-AA46775895CE}">
      <dsp:nvSpPr>
        <dsp:cNvPr id="0" name=""/>
        <dsp:cNvSpPr/>
      </dsp:nvSpPr>
      <dsp:spPr>
        <a:xfrm>
          <a:off x="5115" y="1654791"/>
          <a:ext cx="187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90000"/>
            </a:lnSpc>
            <a:spcBef>
              <a:spcPct val="0"/>
            </a:spcBef>
            <a:spcAft>
              <a:spcPct val="35000"/>
            </a:spcAft>
            <a:buNone/>
          </a:pPr>
          <a:r>
            <a:rPr lang="en-US" sz="5000" kern="1200"/>
            <a:t>Weight</a:t>
          </a:r>
        </a:p>
      </dsp:txBody>
      <dsp:txXfrm>
        <a:off x="5115" y="1654791"/>
        <a:ext cx="1878750" cy="720000"/>
      </dsp:txXfrm>
    </dsp:sp>
    <dsp:sp modelId="{D7049FEC-8C46-4158-B361-25E898243E74}">
      <dsp:nvSpPr>
        <dsp:cNvPr id="0" name=""/>
        <dsp:cNvSpPr/>
      </dsp:nvSpPr>
      <dsp:spPr>
        <a:xfrm>
          <a:off x="2729302" y="532999"/>
          <a:ext cx="845437" cy="845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AE611C-41A1-4F19-9D4D-56BDA3DE7A3D}">
      <dsp:nvSpPr>
        <dsp:cNvPr id="0" name=""/>
        <dsp:cNvSpPr/>
      </dsp:nvSpPr>
      <dsp:spPr>
        <a:xfrm>
          <a:off x="2212646" y="1654791"/>
          <a:ext cx="187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90000"/>
            </a:lnSpc>
            <a:spcBef>
              <a:spcPct val="0"/>
            </a:spcBef>
            <a:spcAft>
              <a:spcPct val="35000"/>
            </a:spcAft>
            <a:buNone/>
          </a:pPr>
          <a:r>
            <a:rPr lang="en-US" sz="5000" kern="1200"/>
            <a:t>Shape</a:t>
          </a:r>
        </a:p>
      </dsp:txBody>
      <dsp:txXfrm>
        <a:off x="2212646" y="1654791"/>
        <a:ext cx="18787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E5208-5609-4CC7-AD9B-81F0A4D6D285}">
      <dsp:nvSpPr>
        <dsp:cNvPr id="0" name=""/>
        <dsp:cNvSpPr/>
      </dsp:nvSpPr>
      <dsp:spPr>
        <a:xfrm>
          <a:off x="1144441" y="54357"/>
          <a:ext cx="432685" cy="4326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E26508-9CF2-4E9C-A7D2-AA46775895CE}">
      <dsp:nvSpPr>
        <dsp:cNvPr id="0" name=""/>
        <dsp:cNvSpPr/>
      </dsp:nvSpPr>
      <dsp:spPr>
        <a:xfrm>
          <a:off x="880022" y="631275"/>
          <a:ext cx="961523" cy="38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a:t>Weight</a:t>
          </a:r>
        </a:p>
      </dsp:txBody>
      <dsp:txXfrm>
        <a:off x="880022" y="631275"/>
        <a:ext cx="961523" cy="384609"/>
      </dsp:txXfrm>
    </dsp:sp>
    <dsp:sp modelId="{D7049FEC-8C46-4158-B361-25E898243E74}">
      <dsp:nvSpPr>
        <dsp:cNvPr id="0" name=""/>
        <dsp:cNvSpPr/>
      </dsp:nvSpPr>
      <dsp:spPr>
        <a:xfrm>
          <a:off x="2274231" y="54357"/>
          <a:ext cx="432685" cy="4326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AE611C-41A1-4F19-9D4D-56BDA3DE7A3D}">
      <dsp:nvSpPr>
        <dsp:cNvPr id="0" name=""/>
        <dsp:cNvSpPr/>
      </dsp:nvSpPr>
      <dsp:spPr>
        <a:xfrm>
          <a:off x="2009812" y="631275"/>
          <a:ext cx="961523" cy="38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a:t>Shape</a:t>
          </a:r>
        </a:p>
      </dsp:txBody>
      <dsp:txXfrm>
        <a:off x="2009812" y="631275"/>
        <a:ext cx="961523" cy="3846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45ABE-0499-4850-B2CB-183E27C8A3C0}">
      <dsp:nvSpPr>
        <dsp:cNvPr id="0" name=""/>
        <dsp:cNvSpPr/>
      </dsp:nvSpPr>
      <dsp:spPr>
        <a:xfrm>
          <a:off x="1634585" y="40495"/>
          <a:ext cx="1943803" cy="1943803"/>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a:t>Lack of Interest</a:t>
          </a:r>
        </a:p>
      </dsp:txBody>
      <dsp:txXfrm>
        <a:off x="1893759" y="380661"/>
        <a:ext cx="1425455" cy="874711"/>
      </dsp:txXfrm>
    </dsp:sp>
    <dsp:sp modelId="{B62AA8A5-507D-4741-9040-DD1731E86A86}">
      <dsp:nvSpPr>
        <dsp:cNvPr id="0" name=""/>
        <dsp:cNvSpPr/>
      </dsp:nvSpPr>
      <dsp:spPr>
        <a:xfrm>
          <a:off x="2322222" y="1255372"/>
          <a:ext cx="1971308" cy="1943803"/>
        </a:xfrm>
        <a:prstGeom prst="ellipse">
          <a:avLst/>
        </a:prstGeom>
        <a:solidFill>
          <a:schemeClr val="bg2">
            <a:lumMod val="60000"/>
            <a:lumOff val="40000"/>
            <a:alpha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a:t>Fear of Aversive Consequences </a:t>
          </a:r>
        </a:p>
      </dsp:txBody>
      <dsp:txXfrm>
        <a:off x="2925113" y="1757522"/>
        <a:ext cx="1182784" cy="1069091"/>
      </dsp:txXfrm>
    </dsp:sp>
    <dsp:sp modelId="{2D003784-D466-4234-97FF-5CCF80E4EF41}">
      <dsp:nvSpPr>
        <dsp:cNvPr id="0" name=""/>
        <dsp:cNvSpPr/>
      </dsp:nvSpPr>
      <dsp:spPr>
        <a:xfrm>
          <a:off x="933196" y="1255372"/>
          <a:ext cx="1943803" cy="1943803"/>
        </a:xfrm>
        <a:prstGeom prst="ellipse">
          <a:avLst/>
        </a:prstGeom>
        <a:solidFill>
          <a:schemeClr val="accent6">
            <a:lumMod val="75000"/>
            <a:alpha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baseline="0"/>
            <a:t>Food Selectivity &amp; Sensory Sensitivity</a:t>
          </a:r>
        </a:p>
      </dsp:txBody>
      <dsp:txXfrm>
        <a:off x="1116238" y="1757522"/>
        <a:ext cx="1166281" cy="10690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05D7C-1B41-49A2-AFAB-5A9E5405830F}">
      <dsp:nvSpPr>
        <dsp:cNvPr id="0" name=""/>
        <dsp:cNvSpPr/>
      </dsp:nvSpPr>
      <dsp:spPr>
        <a:xfrm>
          <a:off x="0" y="1407"/>
          <a:ext cx="10515600"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B8B2DD-24CF-4494-BD4D-560AF7112BE7}">
      <dsp:nvSpPr>
        <dsp:cNvPr id="0" name=""/>
        <dsp:cNvSpPr/>
      </dsp:nvSpPr>
      <dsp:spPr>
        <a:xfrm>
          <a:off x="181438" y="136361"/>
          <a:ext cx="329887" cy="3298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597116-CD22-4E40-8851-B8CFFF8523C4}">
      <dsp:nvSpPr>
        <dsp:cNvPr id="0" name=""/>
        <dsp:cNvSpPr/>
      </dsp:nvSpPr>
      <dsp:spPr>
        <a:xfrm>
          <a:off x="692764" y="1407"/>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a:t>Pediatric /PCPs can see multiple somatic symptom presentations  </a:t>
          </a:r>
        </a:p>
      </dsp:txBody>
      <dsp:txXfrm>
        <a:off x="692764" y="1407"/>
        <a:ext cx="9822835" cy="599796"/>
      </dsp:txXfrm>
    </dsp:sp>
    <dsp:sp modelId="{D46E7B8E-62C7-491D-9C82-F73C907F1477}">
      <dsp:nvSpPr>
        <dsp:cNvPr id="0" name=""/>
        <dsp:cNvSpPr/>
      </dsp:nvSpPr>
      <dsp:spPr>
        <a:xfrm>
          <a:off x="0" y="751152"/>
          <a:ext cx="10515600"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996F5E-9F1C-499E-83AA-95B2399F2F5D}">
      <dsp:nvSpPr>
        <dsp:cNvPr id="0" name=""/>
        <dsp:cNvSpPr/>
      </dsp:nvSpPr>
      <dsp:spPr>
        <a:xfrm>
          <a:off x="181438" y="886107"/>
          <a:ext cx="329887" cy="3298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DAF00E-E507-430D-9904-586931C6D276}">
      <dsp:nvSpPr>
        <dsp:cNvPr id="0" name=""/>
        <dsp:cNvSpPr/>
      </dsp:nvSpPr>
      <dsp:spPr>
        <a:xfrm>
          <a:off x="692764" y="751152"/>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a:t>In multiple body systems..: </a:t>
          </a:r>
        </a:p>
      </dsp:txBody>
      <dsp:txXfrm>
        <a:off x="692764" y="751152"/>
        <a:ext cx="9822835" cy="599796"/>
      </dsp:txXfrm>
    </dsp:sp>
    <dsp:sp modelId="{D35597E5-5DA5-4303-970F-9F53BB815587}">
      <dsp:nvSpPr>
        <dsp:cNvPr id="0" name=""/>
        <dsp:cNvSpPr/>
      </dsp:nvSpPr>
      <dsp:spPr>
        <a:xfrm>
          <a:off x="0" y="1500898"/>
          <a:ext cx="10515600"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284902-AAC1-43C8-8020-3EB15D1BC1C7}">
      <dsp:nvSpPr>
        <dsp:cNvPr id="0" name=""/>
        <dsp:cNvSpPr/>
      </dsp:nvSpPr>
      <dsp:spPr>
        <a:xfrm>
          <a:off x="181438" y="1635852"/>
          <a:ext cx="329887" cy="3298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E57102-B003-4D81-A384-DE36E4199F68}">
      <dsp:nvSpPr>
        <dsp:cNvPr id="0" name=""/>
        <dsp:cNvSpPr/>
      </dsp:nvSpPr>
      <dsp:spPr>
        <a:xfrm>
          <a:off x="692764" y="150089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a:t>GI  (abdominal pain, motility issues, vomiting, diarrhea, GERD, Constipation …)</a:t>
          </a:r>
        </a:p>
      </dsp:txBody>
      <dsp:txXfrm>
        <a:off x="692764" y="1500898"/>
        <a:ext cx="9822835" cy="599796"/>
      </dsp:txXfrm>
    </dsp:sp>
    <dsp:sp modelId="{B6F399D4-CD92-4EE1-A834-10EAC844CB54}">
      <dsp:nvSpPr>
        <dsp:cNvPr id="0" name=""/>
        <dsp:cNvSpPr/>
      </dsp:nvSpPr>
      <dsp:spPr>
        <a:xfrm>
          <a:off x="0" y="2250643"/>
          <a:ext cx="10515600"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0E4B6E-902C-4FB8-AA62-323200E8CFF2}">
      <dsp:nvSpPr>
        <dsp:cNvPr id="0" name=""/>
        <dsp:cNvSpPr/>
      </dsp:nvSpPr>
      <dsp:spPr>
        <a:xfrm>
          <a:off x="181438" y="2385597"/>
          <a:ext cx="329887" cy="3298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21F662-F8F9-48FB-9B70-5E036652BD43}">
      <dsp:nvSpPr>
        <dsp:cNvPr id="0" name=""/>
        <dsp:cNvSpPr/>
      </dsp:nvSpPr>
      <dsp:spPr>
        <a:xfrm>
          <a:off x="692764" y="2250643"/>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a:t>Cardiac (chest pain, dyspnea, sycope, palpitations …)</a:t>
          </a:r>
        </a:p>
      </dsp:txBody>
      <dsp:txXfrm>
        <a:off x="692764" y="2250643"/>
        <a:ext cx="9822835" cy="599796"/>
      </dsp:txXfrm>
    </dsp:sp>
    <dsp:sp modelId="{7A6C789E-9A96-4230-BD66-2EFF81399364}">
      <dsp:nvSpPr>
        <dsp:cNvPr id="0" name=""/>
        <dsp:cNvSpPr/>
      </dsp:nvSpPr>
      <dsp:spPr>
        <a:xfrm>
          <a:off x="0" y="3000388"/>
          <a:ext cx="10515600"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53C593-3DA9-491B-A1DF-37F06F335CCA}">
      <dsp:nvSpPr>
        <dsp:cNvPr id="0" name=""/>
        <dsp:cNvSpPr/>
      </dsp:nvSpPr>
      <dsp:spPr>
        <a:xfrm>
          <a:off x="181438" y="3135342"/>
          <a:ext cx="329887" cy="3298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533765-1E79-496C-933D-AE03F1A52B01}">
      <dsp:nvSpPr>
        <dsp:cNvPr id="0" name=""/>
        <dsp:cNvSpPr/>
      </dsp:nvSpPr>
      <dsp:spPr>
        <a:xfrm>
          <a:off x="692764" y="300038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a:t>Psychiatric  (suicidal ideation, Obsessive compulsive symptoms, anxiety ….)</a:t>
          </a:r>
        </a:p>
      </dsp:txBody>
      <dsp:txXfrm>
        <a:off x="692764" y="3000388"/>
        <a:ext cx="9822835" cy="599796"/>
      </dsp:txXfrm>
    </dsp:sp>
    <dsp:sp modelId="{7F7CE1DC-993D-4EB1-91DE-61F930B2C1E6}">
      <dsp:nvSpPr>
        <dsp:cNvPr id="0" name=""/>
        <dsp:cNvSpPr/>
      </dsp:nvSpPr>
      <dsp:spPr>
        <a:xfrm>
          <a:off x="0" y="3750134"/>
          <a:ext cx="10515600"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C41E95-A59C-46DF-A22F-C8FEF94140F3}">
      <dsp:nvSpPr>
        <dsp:cNvPr id="0" name=""/>
        <dsp:cNvSpPr/>
      </dsp:nvSpPr>
      <dsp:spPr>
        <a:xfrm>
          <a:off x="181438" y="3885088"/>
          <a:ext cx="329887" cy="32988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67B379-BA40-4771-968C-284B25C919BB}">
      <dsp:nvSpPr>
        <dsp:cNvPr id="0" name=""/>
        <dsp:cNvSpPr/>
      </dsp:nvSpPr>
      <dsp:spPr>
        <a:xfrm>
          <a:off x="692764" y="3750134"/>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a:t>With differential diagnoses. </a:t>
          </a:r>
        </a:p>
      </dsp:txBody>
      <dsp:txXfrm>
        <a:off x="692764" y="3750134"/>
        <a:ext cx="9822835" cy="5997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99BF8-EBE0-4D78-B232-374A2DEDDD36}">
      <dsp:nvSpPr>
        <dsp:cNvPr id="0" name=""/>
        <dsp:cNvSpPr/>
      </dsp:nvSpPr>
      <dsp:spPr>
        <a:xfrm>
          <a:off x="0" y="0"/>
          <a:ext cx="10515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950FDF-2E29-464E-8BA3-A9A62C7BC1A5}">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Sick, Control, One, Fat, Food (SCOFF)</a:t>
          </a:r>
        </a:p>
      </dsp:txBody>
      <dsp:txXfrm>
        <a:off x="0" y="0"/>
        <a:ext cx="10515600" cy="1087834"/>
      </dsp:txXfrm>
    </dsp:sp>
    <dsp:sp modelId="{ACA4E6DE-F56A-4CD6-B856-E6276408BEF0}">
      <dsp:nvSpPr>
        <dsp:cNvPr id="0" name=""/>
        <dsp:cNvSpPr/>
      </dsp:nvSpPr>
      <dsp:spPr>
        <a:xfrm>
          <a:off x="0" y="1087834"/>
          <a:ext cx="10515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7E149D-B401-42A1-AD4C-1CD09DD9FD49}">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Eating Disorder Screen for Primary Care (ESP)</a:t>
          </a:r>
        </a:p>
      </dsp:txBody>
      <dsp:txXfrm>
        <a:off x="0" y="1087834"/>
        <a:ext cx="10515600" cy="1087834"/>
      </dsp:txXfrm>
    </dsp:sp>
    <dsp:sp modelId="{2FCAA3F2-2C05-4DF3-8ED5-272384AB601A}">
      <dsp:nvSpPr>
        <dsp:cNvPr id="0" name=""/>
        <dsp:cNvSpPr/>
      </dsp:nvSpPr>
      <dsp:spPr>
        <a:xfrm>
          <a:off x="0" y="2175669"/>
          <a:ext cx="10515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DA45AD-FD40-4340-BD0C-6C278E02CD3B}">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Nine Item Avoidant/Restrictive Food Intake Disorder Screen (NIAS)</a:t>
          </a:r>
        </a:p>
      </dsp:txBody>
      <dsp:txXfrm>
        <a:off x="0" y="2175669"/>
        <a:ext cx="10515600" cy="1087834"/>
      </dsp:txXfrm>
    </dsp:sp>
    <dsp:sp modelId="{F9D782C9-B24C-40DB-A820-3FC06BEEED0E}">
      <dsp:nvSpPr>
        <dsp:cNvPr id="0" name=""/>
        <dsp:cNvSpPr/>
      </dsp:nvSpPr>
      <dsp:spPr>
        <a:xfrm>
          <a:off x="0" y="3263503"/>
          <a:ext cx="10515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ED3880-D190-4A76-BDE0-A1E41207A123}">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endParaRPr lang="en-US" sz="3000" kern="1200"/>
        </a:p>
      </dsp:txBody>
      <dsp:txXfrm>
        <a:off x="0" y="3263503"/>
        <a:ext cx="10515600" cy="108783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9BB5F-A404-CF48-83EA-1E2E31ACACCD}" type="datetimeFigureOut">
              <a:rPr lang="en-US" smtClean="0"/>
              <a:t>5/8/2025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0E3CB2-DCA9-A74B-95E0-2FDE0E9ECBD9}" type="slidenum">
              <a:rPr lang="en-US" smtClean="0"/>
              <a:t>‹#›</a:t>
            </a:fld>
            <a:endParaRPr lang="en-US"/>
          </a:p>
        </p:txBody>
      </p:sp>
    </p:spTree>
    <p:extLst>
      <p:ext uri="{BB962C8B-B14F-4D97-AF65-F5344CB8AC3E}">
        <p14:creationId xmlns:p14="http://schemas.microsoft.com/office/powerpoint/2010/main" val="409935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1E027A-0A7D-47EF-813D-C15571B0DAD7}" type="slidenum">
              <a:rPr lang="en-US" smtClean="0"/>
              <a:t>1</a:t>
            </a:fld>
            <a:endParaRPr lang="en-US" dirty="0"/>
          </a:p>
        </p:txBody>
      </p:sp>
    </p:spTree>
    <p:extLst>
      <p:ext uri="{BB962C8B-B14F-4D97-AF65-F5344CB8AC3E}">
        <p14:creationId xmlns:p14="http://schemas.microsoft.com/office/powerpoint/2010/main" val="1138140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15</a:t>
            </a:fld>
            <a:endParaRPr lang="en-US"/>
          </a:p>
        </p:txBody>
      </p:sp>
    </p:spTree>
    <p:extLst>
      <p:ext uri="{BB962C8B-B14F-4D97-AF65-F5344CB8AC3E}">
        <p14:creationId xmlns:p14="http://schemas.microsoft.com/office/powerpoint/2010/main" val="471972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a:noFill/>
          <a:ln/>
        </p:spPr>
        <p:txBody>
          <a:bodyPr/>
          <a:lstStyle/>
          <a:p>
            <a:endParaRPr lang="en-US" baseline="0" dirty="0">
              <a:latin typeface="Arial" pitchFamily="34" charset="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A79D3B03-4885-4FD5-B84E-02F1E9FB0DA6}" type="slidenum">
              <a:rPr lang="en-US" smtClean="0"/>
              <a:pPr>
                <a:defRPr/>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F27713-1F29-4EDB-A872-FD4C7AE3C741}" type="slidenum">
              <a:rPr lang="en-US" smtClean="0"/>
              <a:t>20</a:t>
            </a:fld>
            <a:endParaRPr lang="en-US"/>
          </a:p>
        </p:txBody>
      </p:sp>
    </p:spTree>
    <p:extLst>
      <p:ext uri="{BB962C8B-B14F-4D97-AF65-F5344CB8AC3E}">
        <p14:creationId xmlns:p14="http://schemas.microsoft.com/office/powerpoint/2010/main" val="2703032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굴림" pitchFamily="34" charset="-127"/>
              <a:ea typeface="굴림" pitchFamily="34" charset="-127"/>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eaLnBrk="1" hangingPunct="1"/>
            <a:fld id="{7F993086-6EE3-46BF-982C-C5F4B9B0528E}" type="slidenum">
              <a:rPr lang="en-US" altLang="ko-KR" smtClean="0"/>
              <a:pPr eaLnBrk="1" hangingPunct="1"/>
              <a:t>22</a:t>
            </a:fld>
            <a:endParaRPr lang="en-US" altLang="ko-KR"/>
          </a:p>
        </p:txBody>
      </p:sp>
    </p:spTree>
    <p:extLst>
      <p:ext uri="{BB962C8B-B14F-4D97-AF65-F5344CB8AC3E}">
        <p14:creationId xmlns:p14="http://schemas.microsoft.com/office/powerpoint/2010/main" val="2443108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F27713-1F29-4EDB-A872-FD4C7AE3C741}" type="slidenum">
              <a:rPr lang="en-US" smtClean="0"/>
              <a:t>23</a:t>
            </a:fld>
            <a:endParaRPr lang="en-US"/>
          </a:p>
        </p:txBody>
      </p:sp>
    </p:spTree>
    <p:extLst>
      <p:ext uri="{BB962C8B-B14F-4D97-AF65-F5344CB8AC3E}">
        <p14:creationId xmlns:p14="http://schemas.microsoft.com/office/powerpoint/2010/main" val="2222560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F27713-1F29-4EDB-A872-FD4C7AE3C741}" type="slidenum">
              <a:rPr lang="en-US" smtClean="0"/>
              <a:t>24</a:t>
            </a:fld>
            <a:endParaRPr lang="en-US"/>
          </a:p>
        </p:txBody>
      </p:sp>
    </p:spTree>
    <p:extLst>
      <p:ext uri="{BB962C8B-B14F-4D97-AF65-F5344CB8AC3E}">
        <p14:creationId xmlns:p14="http://schemas.microsoft.com/office/powerpoint/2010/main" val="2550909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굴림" pitchFamily="34" charset="-127"/>
              <a:ea typeface="굴림" pitchFamily="34" charset="-127"/>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eaLnBrk="1" hangingPunct="1"/>
            <a:fld id="{7F993086-6EE3-46BF-982C-C5F4B9B0528E}" type="slidenum">
              <a:rPr lang="en-US" altLang="ko-KR" smtClean="0"/>
              <a:pPr eaLnBrk="1" hangingPunct="1"/>
              <a:t>25</a:t>
            </a:fld>
            <a:endParaRPr lang="en-US" altLang="ko-KR"/>
          </a:p>
        </p:txBody>
      </p:sp>
    </p:spTree>
    <p:extLst>
      <p:ext uri="{BB962C8B-B14F-4D97-AF65-F5344CB8AC3E}">
        <p14:creationId xmlns:p14="http://schemas.microsoft.com/office/powerpoint/2010/main" val="2443108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F27713-1F29-4EDB-A872-FD4C7AE3C741}" type="slidenum">
              <a:rPr lang="en-US" smtClean="0"/>
              <a:t>26</a:t>
            </a:fld>
            <a:endParaRPr lang="en-US"/>
          </a:p>
        </p:txBody>
      </p:sp>
    </p:spTree>
    <p:extLst>
      <p:ext uri="{BB962C8B-B14F-4D97-AF65-F5344CB8AC3E}">
        <p14:creationId xmlns:p14="http://schemas.microsoft.com/office/powerpoint/2010/main" val="2825589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84F27713-1F29-4EDB-A872-FD4C7AE3C741}" type="slidenum">
              <a:rPr lang="en-US" smtClean="0"/>
              <a:t>40</a:t>
            </a:fld>
            <a:endParaRPr lang="en-US"/>
          </a:p>
        </p:txBody>
      </p:sp>
    </p:spTree>
    <p:extLst>
      <p:ext uri="{BB962C8B-B14F-4D97-AF65-F5344CB8AC3E}">
        <p14:creationId xmlns:p14="http://schemas.microsoft.com/office/powerpoint/2010/main" val="80449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44</a:t>
            </a:fld>
            <a:endParaRPr lang="en-US"/>
          </a:p>
        </p:txBody>
      </p:sp>
    </p:spTree>
    <p:extLst>
      <p:ext uri="{BB962C8B-B14F-4D97-AF65-F5344CB8AC3E}">
        <p14:creationId xmlns:p14="http://schemas.microsoft.com/office/powerpoint/2010/main" val="3568605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F0E3CB2-DCA9-A74B-95E0-2FDE0E9ECBD9}" type="slidenum">
              <a:rPr lang="en-US" smtClean="0"/>
              <a:t>3</a:t>
            </a:fld>
            <a:endParaRPr lang="en-US"/>
          </a:p>
        </p:txBody>
      </p:sp>
    </p:spTree>
    <p:extLst>
      <p:ext uri="{BB962C8B-B14F-4D97-AF65-F5344CB8AC3E}">
        <p14:creationId xmlns:p14="http://schemas.microsoft.com/office/powerpoint/2010/main" val="411693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46</a:t>
            </a:fld>
            <a:endParaRPr lang="en-US"/>
          </a:p>
        </p:txBody>
      </p:sp>
    </p:spTree>
    <p:extLst>
      <p:ext uri="{BB962C8B-B14F-4D97-AF65-F5344CB8AC3E}">
        <p14:creationId xmlns:p14="http://schemas.microsoft.com/office/powerpoint/2010/main" val="3029715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6x risk suicide</a:t>
            </a:r>
          </a:p>
        </p:txBody>
      </p:sp>
      <p:sp>
        <p:nvSpPr>
          <p:cNvPr id="4" name="Slide Number Placeholder 3"/>
          <p:cNvSpPr>
            <a:spLocks noGrp="1"/>
          </p:cNvSpPr>
          <p:nvPr>
            <p:ph type="sldNum" sz="quarter" idx="5"/>
          </p:nvPr>
        </p:nvSpPr>
        <p:spPr/>
        <p:txBody>
          <a:bodyPr/>
          <a:lstStyle/>
          <a:p>
            <a:fld id="{84F27713-1F29-4EDB-A872-FD4C7AE3C741}" type="slidenum">
              <a:rPr lang="en-US" smtClean="0"/>
              <a:t>4</a:t>
            </a:fld>
            <a:endParaRPr lang="en-US"/>
          </a:p>
        </p:txBody>
      </p:sp>
    </p:spTree>
    <p:extLst>
      <p:ext uri="{BB962C8B-B14F-4D97-AF65-F5344CB8AC3E}">
        <p14:creationId xmlns:p14="http://schemas.microsoft.com/office/powerpoint/2010/main" val="3966512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5</a:t>
            </a:fld>
            <a:endParaRPr lang="en-US"/>
          </a:p>
        </p:txBody>
      </p:sp>
    </p:spTree>
    <p:extLst>
      <p:ext uri="{BB962C8B-B14F-4D97-AF65-F5344CB8AC3E}">
        <p14:creationId xmlns:p14="http://schemas.microsoft.com/office/powerpoint/2010/main" val="1939745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6</a:t>
            </a:fld>
            <a:endParaRPr lang="en-US"/>
          </a:p>
        </p:txBody>
      </p:sp>
    </p:spTree>
    <p:extLst>
      <p:ext uri="{BB962C8B-B14F-4D97-AF65-F5344CB8AC3E}">
        <p14:creationId xmlns:p14="http://schemas.microsoft.com/office/powerpoint/2010/main" val="84371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27713-1F29-4EDB-A872-FD4C7AE3C74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24883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27713-1F29-4EDB-A872-FD4C7AE3C7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495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F27713-1F29-4EDB-A872-FD4C7AE3C741}" type="slidenum">
              <a:rPr lang="en-US" smtClean="0"/>
              <a:t>12</a:t>
            </a:fld>
            <a:endParaRPr lang="en-US"/>
          </a:p>
        </p:txBody>
      </p:sp>
    </p:spTree>
    <p:extLst>
      <p:ext uri="{BB962C8B-B14F-4D97-AF65-F5344CB8AC3E}">
        <p14:creationId xmlns:p14="http://schemas.microsoft.com/office/powerpoint/2010/main" val="2695664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086B4-0151-8B27-2624-2BD13C49CC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E8A393-7D6B-5F6D-EE52-FB7E985D81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E6BC57-86C8-2D62-B92E-D11D530AC29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0B19076-CA8E-DA0E-05E5-3A4EBD8EA09B}"/>
              </a:ext>
            </a:extLst>
          </p:cNvPr>
          <p:cNvSpPr>
            <a:spLocks noGrp="1"/>
          </p:cNvSpPr>
          <p:nvPr>
            <p:ph type="sldNum" sz="quarter" idx="5"/>
          </p:nvPr>
        </p:nvSpPr>
        <p:spPr/>
        <p:txBody>
          <a:bodyPr/>
          <a:lstStyle/>
          <a:p>
            <a:fld id="{84F27713-1F29-4EDB-A872-FD4C7AE3C741}" type="slidenum">
              <a:rPr lang="en-US" smtClean="0"/>
              <a:t>13</a:t>
            </a:fld>
            <a:endParaRPr lang="en-US"/>
          </a:p>
        </p:txBody>
      </p:sp>
    </p:spTree>
    <p:extLst>
      <p:ext uri="{BB962C8B-B14F-4D97-AF65-F5344CB8AC3E}">
        <p14:creationId xmlns:p14="http://schemas.microsoft.com/office/powerpoint/2010/main" val="31921060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 black background with a black square&#10;&#10;Description automatically generated with medium confidence">
            <a:extLst>
              <a:ext uri="{FF2B5EF4-FFF2-40B4-BE49-F238E27FC236}">
                <a16:creationId xmlns:a16="http://schemas.microsoft.com/office/drawing/2014/main" id="{3819EBC1-3706-F479-105F-9E4E5937172F}"/>
              </a:ext>
            </a:extLst>
          </p:cNvPr>
          <p:cNvPicPr>
            <a:picLocks noChangeAspect="1"/>
          </p:cNvPicPr>
          <p:nvPr userDrawn="1"/>
        </p:nvPicPr>
        <p:blipFill>
          <a:blip r:embed="rId2">
            <a:alphaModFix amt="10000"/>
          </a:blip>
          <a:stretch>
            <a:fillRect/>
          </a:stretch>
        </p:blipFill>
        <p:spPr>
          <a:xfrm>
            <a:off x="4356012" y="-636937"/>
            <a:ext cx="8570276" cy="8133826"/>
          </a:xfrm>
          <a:prstGeom prst="rect">
            <a:avLst/>
          </a:prstGeom>
        </p:spPr>
      </p:pic>
      <p:sp>
        <p:nvSpPr>
          <p:cNvPr id="2" name="Title 1">
            <a:extLst>
              <a:ext uri="{FF2B5EF4-FFF2-40B4-BE49-F238E27FC236}">
                <a16:creationId xmlns:a16="http://schemas.microsoft.com/office/drawing/2014/main" id="{2A326B9A-CD62-106D-759E-74257680ED71}"/>
              </a:ext>
            </a:extLst>
          </p:cNvPr>
          <p:cNvSpPr>
            <a:spLocks noGrp="1"/>
          </p:cNvSpPr>
          <p:nvPr>
            <p:ph type="ctrTitle"/>
          </p:nvPr>
        </p:nvSpPr>
        <p:spPr>
          <a:xfrm>
            <a:off x="-815136" y="3930316"/>
            <a:ext cx="12123216" cy="2009130"/>
          </a:xfrm>
          <a:prstGeom prst="roundRect">
            <a:avLst>
              <a:gd name="adj" fmla="val 50000"/>
            </a:avLst>
          </a:prstGeom>
          <a:solidFill>
            <a:srgbClr val="F4F4F4">
              <a:alpha val="57051"/>
            </a:srgbClr>
          </a:solidFill>
          <a:ln w="19050">
            <a:solidFill>
              <a:srgbClr val="182D5D"/>
            </a:solidFill>
          </a:ln>
        </p:spPr>
        <p:style>
          <a:lnRef idx="2">
            <a:schemeClr val="accent1">
              <a:shade val="15000"/>
            </a:schemeClr>
          </a:lnRef>
          <a:fillRef idx="1">
            <a:schemeClr val="accent1"/>
          </a:fillRef>
          <a:effectRef idx="0">
            <a:schemeClr val="accent1"/>
          </a:effectRef>
          <a:fontRef idx="minor">
            <a:schemeClr val="lt1"/>
          </a:fontRef>
        </p:style>
        <p:txBody>
          <a:bodyPr lIns="1097280" rtlCol="0" anchor="t" anchorCtr="0"/>
          <a:lstStyle>
            <a:lvl1pPr>
              <a:defRPr kumimoji="0" lang="en-US" b="1" i="0" u="none" strike="noStrike" cap="none" spc="0" normalizeH="0" baseline="0">
                <a:ln>
                  <a:noFill/>
                </a:ln>
                <a:solidFill>
                  <a:srgbClr val="182D5D"/>
                </a:solidFill>
                <a:effectLst/>
                <a:uLnTx/>
                <a:uFillTx/>
                <a:latin typeface="Inter" panose="02000503000000020004" pitchFamily="2" charset="0"/>
                <a:ea typeface="Inter" panose="02000503000000020004" pitchFamily="2" charset="0"/>
                <a:cs typeface="Gelasio" pitchFamily="2" charset="77"/>
              </a:defRPr>
            </a:lvl1pPr>
          </a:lstStyle>
          <a:p>
            <a:pPr marL="0" lvl="0">
              <a:spcAft>
                <a:spcPts val="1200"/>
              </a:spcAft>
            </a:pPr>
            <a:r>
              <a:rPr lang="en-US" dirty="0"/>
              <a:t>Click to edit Master title style</a:t>
            </a:r>
          </a:p>
        </p:txBody>
      </p:sp>
      <p:sp>
        <p:nvSpPr>
          <p:cNvPr id="3" name="Subtitle 2">
            <a:extLst>
              <a:ext uri="{FF2B5EF4-FFF2-40B4-BE49-F238E27FC236}">
                <a16:creationId xmlns:a16="http://schemas.microsoft.com/office/drawing/2014/main" id="{68028D73-CE91-6798-1DE8-107EFE117BA2}"/>
              </a:ext>
            </a:extLst>
          </p:cNvPr>
          <p:cNvSpPr>
            <a:spLocks noGrp="1"/>
          </p:cNvSpPr>
          <p:nvPr>
            <p:ph type="subTitle" idx="1"/>
          </p:nvPr>
        </p:nvSpPr>
        <p:spPr>
          <a:xfrm>
            <a:off x="505326" y="5063478"/>
            <a:ext cx="9200147" cy="759805"/>
          </a:xfrm>
        </p:spPr>
        <p:txBody>
          <a:bodyPr>
            <a:normAutofit/>
          </a:bodyPr>
          <a:lstStyle>
            <a:lvl1pPr marL="0" indent="0" algn="l" defTabSz="914400" rtl="0" eaLnBrk="1" latinLnBrk="0" hangingPunct="1">
              <a:buNone/>
              <a:defRPr lang="en-US" sz="3200" kern="1200" dirty="0">
                <a:solidFill>
                  <a:srgbClr val="182D5D"/>
                </a:solidFill>
                <a:latin typeface="Inter" panose="02000503000000020004" pitchFamily="2" charset="0"/>
                <a:ea typeface="Inter" panose="02000503000000020004" pitchFamily="2" charset="0"/>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descr="A black background with red text&#10;&#10;Description automatically generated">
            <a:extLst>
              <a:ext uri="{FF2B5EF4-FFF2-40B4-BE49-F238E27FC236}">
                <a16:creationId xmlns:a16="http://schemas.microsoft.com/office/drawing/2014/main" id="{ECBCF88E-CC17-4CB5-BC56-EE27D6148CCD}"/>
              </a:ext>
            </a:extLst>
          </p:cNvPr>
          <p:cNvPicPr>
            <a:picLocks noChangeAspect="1"/>
          </p:cNvPicPr>
          <p:nvPr userDrawn="1"/>
        </p:nvPicPr>
        <p:blipFill>
          <a:blip r:embed="rId3"/>
          <a:stretch>
            <a:fillRect/>
          </a:stretch>
        </p:blipFill>
        <p:spPr>
          <a:xfrm>
            <a:off x="1" y="-7404"/>
            <a:ext cx="3616959" cy="1808480"/>
          </a:xfrm>
          <a:prstGeom prst="rect">
            <a:avLst/>
          </a:prstGeom>
        </p:spPr>
      </p:pic>
    </p:spTree>
    <p:extLst>
      <p:ext uri="{BB962C8B-B14F-4D97-AF65-F5344CB8AC3E}">
        <p14:creationId xmlns:p14="http://schemas.microsoft.com/office/powerpoint/2010/main" val="1023712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8" name="Rectangle 7"/>
          <p:cNvSpPr/>
          <p:nvPr/>
        </p:nvSpPr>
        <p:spPr>
          <a:xfrm rot="5400000">
            <a:off x="7065767" y="1527802"/>
            <a:ext cx="1927239" cy="7460705"/>
          </a:xfrm>
          <a:prstGeom prst="rect">
            <a:avLst/>
          </a:prstGeom>
          <a:solidFill>
            <a:schemeClr val="tx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7" name="Rectangle 6"/>
          <p:cNvSpPr/>
          <p:nvPr/>
        </p:nvSpPr>
        <p:spPr>
          <a:xfrm>
            <a:off x="397594" y="282945"/>
            <a:ext cx="11362145" cy="38762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818707" y="596830"/>
            <a:ext cx="10458893" cy="3255264"/>
          </a:xfrm>
        </p:spPr>
        <p:txBody>
          <a:bodyPr anchor="t">
            <a:normAutofit/>
          </a:bodyPr>
          <a:lstStyle>
            <a:lvl1pPr algn="l">
              <a:defRPr sz="6000" b="0" i="0" spc="-100" baseline="0">
                <a:solidFill>
                  <a:srgbClr val="FFFFFF"/>
                </a:solidFill>
              </a:defRPr>
            </a:lvl1pPr>
          </a:lstStyle>
          <a:p>
            <a:br>
              <a:rPr lang="en-US" dirty="0"/>
            </a:br>
            <a:r>
              <a:rPr lang="en-US" dirty="0"/>
              <a:t>Maryland BHIPP</a:t>
            </a:r>
            <a:br>
              <a:rPr lang="en-US" dirty="0"/>
            </a:br>
            <a:endParaRPr lang="en-US" dirty="0"/>
          </a:p>
        </p:txBody>
      </p:sp>
      <p:sp>
        <p:nvSpPr>
          <p:cNvPr id="3" name="Subtitle 2"/>
          <p:cNvSpPr>
            <a:spLocks noGrp="1"/>
          </p:cNvSpPr>
          <p:nvPr>
            <p:ph type="subTitle" idx="1" hasCustomPrompt="1"/>
          </p:nvPr>
        </p:nvSpPr>
        <p:spPr>
          <a:xfrm>
            <a:off x="4505325" y="4550734"/>
            <a:ext cx="4943475" cy="1392865"/>
          </a:xfrm>
        </p:spPr>
        <p:txBody>
          <a:bodyPr anchor="ctr">
            <a:normAutofit/>
          </a:bodyPr>
          <a:lstStyle>
            <a:lvl1pPr marL="0" indent="0" algn="l">
              <a:buNone/>
              <a:defRPr sz="2400" b="0" cap="none" spc="0" baseline="0">
                <a:solidFill>
                  <a:schemeClr val="bg1"/>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1-855-MD-BHIPP (632-4477)</a:t>
            </a:r>
          </a:p>
          <a:p>
            <a:r>
              <a:rPr lang="en-US" dirty="0"/>
              <a:t>www.mdbhipp.org</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
        <p:nvSpPr>
          <p:cNvPr id="12" name="Media Placeholder 11">
            <a:extLst>
              <a:ext uri="{FF2B5EF4-FFF2-40B4-BE49-F238E27FC236}">
                <a16:creationId xmlns:a16="http://schemas.microsoft.com/office/drawing/2014/main" id="{26D3E6F9-57D3-4558-AA96-57463CB32C60}"/>
              </a:ext>
            </a:extLst>
          </p:cNvPr>
          <p:cNvSpPr>
            <a:spLocks noGrp="1"/>
          </p:cNvSpPr>
          <p:nvPr>
            <p:ph type="media" sz="quarter" idx="13"/>
          </p:nvPr>
        </p:nvSpPr>
        <p:spPr>
          <a:xfrm>
            <a:off x="413607" y="4294535"/>
            <a:ext cx="3623277" cy="1927963"/>
          </a:xfrm>
        </p:spPr>
        <p:txBody>
          <a:bodyPr/>
          <a:lstStyle/>
          <a:p>
            <a:r>
              <a:rPr lang="en-US" dirty="0"/>
              <a:t>Click icon to add media</a:t>
            </a:r>
          </a:p>
        </p:txBody>
      </p:sp>
      <p:pic>
        <p:nvPicPr>
          <p:cNvPr id="11" name="Picture 10">
            <a:extLst>
              <a:ext uri="{FF2B5EF4-FFF2-40B4-BE49-F238E27FC236}">
                <a16:creationId xmlns:a16="http://schemas.microsoft.com/office/drawing/2014/main" id="{BD6DD11F-E10B-42AB-8D9E-FBF01463E1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310" y="4418698"/>
            <a:ext cx="3313870" cy="1656935"/>
          </a:xfrm>
          <a:prstGeom prst="rect">
            <a:avLst/>
          </a:prstGeom>
        </p:spPr>
      </p:pic>
    </p:spTree>
    <p:extLst>
      <p:ext uri="{BB962C8B-B14F-4D97-AF65-F5344CB8AC3E}">
        <p14:creationId xmlns:p14="http://schemas.microsoft.com/office/powerpoint/2010/main" val="996109357"/>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
        <p:nvSpPr>
          <p:cNvPr id="6" name="Rectangle 5"/>
          <p:cNvSpPr/>
          <p:nvPr userDrawn="1"/>
        </p:nvSpPr>
        <p:spPr>
          <a:xfrm>
            <a:off x="375426" y="287383"/>
            <a:ext cx="11394208" cy="966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1170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2BD96E-3838-45D2-9031-D3AF67C920A5}" type="slidenum">
              <a:rPr lang="en-US" smtClean="0"/>
              <a:pPr/>
              <a:t>‹#›</a:t>
            </a:fld>
            <a:endParaRPr lang="en-US" dirty="0"/>
          </a:p>
        </p:txBody>
      </p:sp>
    </p:spTree>
    <p:extLst>
      <p:ext uri="{BB962C8B-B14F-4D97-AF65-F5344CB8AC3E}">
        <p14:creationId xmlns:p14="http://schemas.microsoft.com/office/powerpoint/2010/main" val="4164456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solidFill>
                <a:schemeClr val="tx1"/>
              </a:solidFill>
              <a:latin typeface="Times" panose="02020603050405020304" pitchFamily="18" charset="0"/>
            </a:endParaRPr>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08367F78-B5D9-49CF-AB52-397D52275281}" type="slidenum">
              <a:rPr lang="en-US" altLang="en-US"/>
              <a:pPr/>
              <a:t>‹#›</a:t>
            </a:fld>
            <a:endParaRPr lang="en-US" altLang="en-US" dirty="0"/>
          </a:p>
        </p:txBody>
      </p:sp>
    </p:spTree>
    <p:extLst>
      <p:ext uri="{BB962C8B-B14F-4D97-AF65-F5344CB8AC3E}">
        <p14:creationId xmlns:p14="http://schemas.microsoft.com/office/powerpoint/2010/main" val="1043266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solidFill>
                <a:schemeClr val="tx1"/>
              </a:solidFill>
              <a:latin typeface="Times" panose="02020603050405020304" pitchFamily="18" charset="0"/>
            </a:endParaRPr>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93F27704-52BE-480C-8C41-A5CC8F546950}" type="slidenum">
              <a:rPr lang="en-US" altLang="en-US"/>
              <a:pPr/>
              <a:t>‹#›</a:t>
            </a:fld>
            <a:endParaRPr lang="en-US" altLang="en-US" dirty="0"/>
          </a:p>
        </p:txBody>
      </p:sp>
    </p:spTree>
    <p:extLst>
      <p:ext uri="{BB962C8B-B14F-4D97-AF65-F5344CB8AC3E}">
        <p14:creationId xmlns:p14="http://schemas.microsoft.com/office/powerpoint/2010/main" val="953743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352946-8834-419D-873E-83A2D53642A5}" type="datetimeFigureOut">
              <a:rPr lang="en-US" smtClean="0"/>
              <a:t>5/8/2025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373166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352946-8834-419D-873E-83A2D53642A5}" type="datetimeFigureOut">
              <a:rPr lang="en-US" smtClean="0"/>
              <a:t>5/8/2025</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1D474C43-4828-4D61-9CE3-F878A80C0143}" type="slidenum">
              <a:rPr lang="en-US" smtClean="0"/>
              <a:t>‹#›</a:t>
            </a:fld>
            <a:endParaRPr lang="en-US"/>
          </a:p>
        </p:txBody>
      </p:sp>
      <p:pic>
        <p:nvPicPr>
          <p:cNvPr id="6" name="Picture 5" descr="A close up of a sign&#10;&#10;Description automatically generated">
            <a:extLst>
              <a:ext uri="{FF2B5EF4-FFF2-40B4-BE49-F238E27FC236}">
                <a16:creationId xmlns:a16="http://schemas.microsoft.com/office/drawing/2014/main" id="{1AD1DE2F-0CBE-4866-A375-69AA680591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9523" y="5332451"/>
            <a:ext cx="4714754" cy="1389025"/>
          </a:xfrm>
          <a:prstGeom prst="rect">
            <a:avLst/>
          </a:prstGeom>
        </p:spPr>
      </p:pic>
    </p:spTree>
    <p:extLst>
      <p:ext uri="{BB962C8B-B14F-4D97-AF65-F5344CB8AC3E}">
        <p14:creationId xmlns:p14="http://schemas.microsoft.com/office/powerpoint/2010/main" val="107037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FBAFA-03CB-B8C3-373E-41E02650F377}"/>
              </a:ext>
            </a:extLst>
          </p:cNvPr>
          <p:cNvSpPr>
            <a:spLocks noGrp="1"/>
          </p:cNvSpPr>
          <p:nvPr>
            <p:ph type="title"/>
          </p:nvPr>
        </p:nvSpPr>
        <p:spPr>
          <a:xfrm>
            <a:off x="-994611" y="136526"/>
            <a:ext cx="10058400" cy="914400"/>
          </a:xfrm>
        </p:spPr>
        <p:txBody>
          <a:bodyPr/>
          <a:lstStyle>
            <a:lvl1pPr>
              <a:defRPr sz="3200">
                <a:latin typeface="Inter" panose="02000503000000020004" pitchFamily="2" charset="0"/>
                <a:ea typeface="Inter" panose="02000503000000020004"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C8759A5-72D6-5D0C-5FF3-25C9406EFB6C}"/>
              </a:ext>
            </a:extLst>
          </p:cNvPr>
          <p:cNvSpPr>
            <a:spLocks noGrp="1"/>
          </p:cNvSpPr>
          <p:nvPr>
            <p:ph idx="1"/>
          </p:nvPr>
        </p:nvSpPr>
        <p:spPr>
          <a:xfrm>
            <a:off x="389021" y="1473283"/>
            <a:ext cx="10515600" cy="4351338"/>
          </a:xfrm>
        </p:spPr>
        <p:txBody>
          <a:bodyPr>
            <a:noAutofit/>
          </a:bodyPr>
          <a:lstStyle>
            <a:lvl1pPr>
              <a:lnSpc>
                <a:spcPct val="100000"/>
              </a:lnSpc>
              <a:spcBef>
                <a:spcPts val="300"/>
              </a:spcBef>
              <a:spcAft>
                <a:spcPts val="1200"/>
              </a:spcAft>
              <a:defRPr sz="2800">
                <a:latin typeface="Inter" panose="02000503000000020004" pitchFamily="2" charset="0"/>
                <a:ea typeface="Inter" panose="02000503000000020004" pitchFamily="2" charset="0"/>
              </a:defRPr>
            </a:lvl1pPr>
            <a:lvl2pPr marL="685800" indent="-228600">
              <a:lnSpc>
                <a:spcPct val="100000"/>
              </a:lnSpc>
              <a:spcBef>
                <a:spcPts val="0"/>
              </a:spcBef>
              <a:spcAft>
                <a:spcPts val="600"/>
              </a:spcAft>
              <a:buFont typeface="System Font Regular"/>
              <a:buChar char="-"/>
              <a:defRPr sz="2800"/>
            </a:lvl2pPr>
            <a:lvl3pPr marL="1143000" indent="-228600">
              <a:lnSpc>
                <a:spcPct val="100000"/>
              </a:lnSpc>
              <a:spcBef>
                <a:spcPts val="300"/>
              </a:spcBef>
              <a:spcAft>
                <a:spcPts val="600"/>
              </a:spcAft>
              <a:buFont typeface="Courier New" panose="02070309020205020404" pitchFamily="49" charset="0"/>
              <a:buChar char="o"/>
              <a:defRPr sz="2400"/>
            </a:lvl3pPr>
            <a:lvl4pPr marL="1600200" indent="-228600">
              <a:lnSpc>
                <a:spcPct val="100000"/>
              </a:lnSpc>
              <a:spcBef>
                <a:spcPts val="300"/>
              </a:spcBef>
              <a:spcAft>
                <a:spcPts val="600"/>
              </a:spcAft>
              <a:buFont typeface="Wingdings" pitchFamily="2" charset="2"/>
              <a:buChar char="§"/>
              <a:defRPr sz="2000"/>
            </a:lvl4pPr>
            <a:lvl5pPr>
              <a:lnSpc>
                <a:spcPct val="100000"/>
              </a:lnSpc>
              <a:spcBef>
                <a:spcPts val="300"/>
              </a:spcBef>
              <a:spcAft>
                <a:spcPts val="600"/>
              </a:spcAft>
              <a:defRPr sz="2000"/>
            </a:lvl5pPr>
          </a:lstStyle>
          <a:p>
            <a:pPr lvl="0"/>
            <a:r>
              <a:rPr lang="en-US" dirty="0"/>
              <a:t>Click to edit Master text styles</a:t>
            </a:r>
          </a:p>
          <a:p>
            <a:pPr lvl="0"/>
            <a:r>
              <a:rPr lang="en-US" dirty="0"/>
              <a:t>Second major bullet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00EDBAF-4BFC-C50D-98D0-B09FB47B96DF}"/>
              </a:ext>
            </a:extLst>
          </p:cNvPr>
          <p:cNvPicPr>
            <a:picLocks noChangeAspect="1"/>
          </p:cNvPicPr>
          <p:nvPr userDrawn="1"/>
        </p:nvPicPr>
        <p:blipFill>
          <a:blip r:embed="rId2">
            <a:alphaModFix amt="6000"/>
          </a:blip>
          <a:srcRect l="11245" t="9600" r="50000" b="13333"/>
          <a:stretch/>
        </p:blipFill>
        <p:spPr>
          <a:xfrm>
            <a:off x="8487419" y="1033379"/>
            <a:ext cx="3824596" cy="7605332"/>
          </a:xfrm>
          <a:prstGeom prst="rect">
            <a:avLst/>
          </a:prstGeom>
        </p:spPr>
      </p:pic>
      <p:pic>
        <p:nvPicPr>
          <p:cNvPr id="9" name="Picture 8" descr="A black background with red text&#10;&#10;Description automatically generated">
            <a:extLst>
              <a:ext uri="{FF2B5EF4-FFF2-40B4-BE49-F238E27FC236}">
                <a16:creationId xmlns:a16="http://schemas.microsoft.com/office/drawing/2014/main" id="{401F1E72-06C8-403C-9114-B7F5BC77046F}"/>
              </a:ext>
            </a:extLst>
          </p:cNvPr>
          <p:cNvPicPr>
            <a:picLocks noChangeAspect="1"/>
          </p:cNvPicPr>
          <p:nvPr userDrawn="1"/>
        </p:nvPicPr>
        <p:blipFill>
          <a:blip r:embed="rId3"/>
          <a:stretch>
            <a:fillRect/>
          </a:stretch>
        </p:blipFill>
        <p:spPr>
          <a:xfrm>
            <a:off x="9610704" y="-91439"/>
            <a:ext cx="2438400" cy="1219200"/>
          </a:xfrm>
          <a:prstGeom prst="rect">
            <a:avLst/>
          </a:prstGeom>
        </p:spPr>
      </p:pic>
    </p:spTree>
    <p:extLst>
      <p:ext uri="{BB962C8B-B14F-4D97-AF65-F5344CB8AC3E}">
        <p14:creationId xmlns:p14="http://schemas.microsoft.com/office/powerpoint/2010/main" val="3206193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FBAFA-03CB-B8C3-373E-41E02650F377}"/>
              </a:ext>
            </a:extLst>
          </p:cNvPr>
          <p:cNvSpPr>
            <a:spLocks noGrp="1"/>
          </p:cNvSpPr>
          <p:nvPr>
            <p:ph type="title"/>
          </p:nvPr>
        </p:nvSpPr>
        <p:spPr>
          <a:xfrm>
            <a:off x="-994611" y="136526"/>
            <a:ext cx="10058400" cy="914400"/>
          </a:xfrm>
        </p:spPr>
        <p:txBody>
          <a:bodyPr/>
          <a:lstStyle>
            <a:lvl1pPr>
              <a:defRPr sz="3200">
                <a:latin typeface="Inter" panose="02000503000000020004" pitchFamily="2" charset="0"/>
                <a:ea typeface="Inter" panose="02000503000000020004"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C8759A5-72D6-5D0C-5FF3-25C9406EFB6C}"/>
              </a:ext>
            </a:extLst>
          </p:cNvPr>
          <p:cNvSpPr>
            <a:spLocks noGrp="1"/>
          </p:cNvSpPr>
          <p:nvPr>
            <p:ph idx="1"/>
          </p:nvPr>
        </p:nvSpPr>
        <p:spPr>
          <a:xfrm>
            <a:off x="389021" y="1473283"/>
            <a:ext cx="10515600" cy="4351338"/>
          </a:xfrm>
        </p:spPr>
        <p:txBody>
          <a:bodyPr>
            <a:noAutofit/>
          </a:bodyPr>
          <a:lstStyle>
            <a:lvl1pPr>
              <a:lnSpc>
                <a:spcPct val="100000"/>
              </a:lnSpc>
              <a:spcBef>
                <a:spcPts val="300"/>
              </a:spcBef>
              <a:spcAft>
                <a:spcPts val="1200"/>
              </a:spcAft>
              <a:defRPr sz="2800">
                <a:latin typeface="Inter" panose="02000503000000020004" pitchFamily="2" charset="0"/>
                <a:ea typeface="Inter" panose="02000503000000020004" pitchFamily="2" charset="0"/>
              </a:defRPr>
            </a:lvl1pPr>
            <a:lvl2pPr marL="685800" indent="-228600">
              <a:lnSpc>
                <a:spcPct val="100000"/>
              </a:lnSpc>
              <a:spcBef>
                <a:spcPts val="0"/>
              </a:spcBef>
              <a:spcAft>
                <a:spcPts val="600"/>
              </a:spcAft>
              <a:buFont typeface="System Font Regular"/>
              <a:buChar char="-"/>
              <a:defRPr sz="2800"/>
            </a:lvl2pPr>
            <a:lvl3pPr marL="1143000" indent="-228600">
              <a:lnSpc>
                <a:spcPct val="100000"/>
              </a:lnSpc>
              <a:spcBef>
                <a:spcPts val="300"/>
              </a:spcBef>
              <a:spcAft>
                <a:spcPts val="600"/>
              </a:spcAft>
              <a:buFont typeface="Courier New" panose="02070309020205020404" pitchFamily="49" charset="0"/>
              <a:buChar char="o"/>
              <a:defRPr sz="2400"/>
            </a:lvl3pPr>
            <a:lvl4pPr marL="1600200" indent="-228600">
              <a:lnSpc>
                <a:spcPct val="100000"/>
              </a:lnSpc>
              <a:spcBef>
                <a:spcPts val="300"/>
              </a:spcBef>
              <a:spcAft>
                <a:spcPts val="600"/>
              </a:spcAft>
              <a:buFont typeface="Wingdings" pitchFamily="2" charset="2"/>
              <a:buChar char="§"/>
              <a:defRPr sz="2000"/>
            </a:lvl4pPr>
            <a:lvl5pPr>
              <a:lnSpc>
                <a:spcPct val="100000"/>
              </a:lnSpc>
              <a:spcBef>
                <a:spcPts val="300"/>
              </a:spcBef>
              <a:spcAft>
                <a:spcPts val="600"/>
              </a:spcAft>
              <a:defRPr sz="2000"/>
            </a:lvl5pPr>
          </a:lstStyle>
          <a:p>
            <a:pPr lvl="0"/>
            <a:r>
              <a:rPr lang="en-US" dirty="0"/>
              <a:t>Click to edit Master text styles</a:t>
            </a:r>
          </a:p>
          <a:p>
            <a:pPr lvl="0"/>
            <a:r>
              <a:rPr lang="en-US" dirty="0"/>
              <a:t>Second major bullet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A black background with red text&#10;&#10;Description automatically generated">
            <a:extLst>
              <a:ext uri="{FF2B5EF4-FFF2-40B4-BE49-F238E27FC236}">
                <a16:creationId xmlns:a16="http://schemas.microsoft.com/office/drawing/2014/main" id="{401F1E72-06C8-403C-9114-B7F5BC77046F}"/>
              </a:ext>
            </a:extLst>
          </p:cNvPr>
          <p:cNvPicPr>
            <a:picLocks noChangeAspect="1"/>
          </p:cNvPicPr>
          <p:nvPr userDrawn="1"/>
        </p:nvPicPr>
        <p:blipFill>
          <a:blip r:embed="rId2"/>
          <a:stretch>
            <a:fillRect/>
          </a:stretch>
        </p:blipFill>
        <p:spPr>
          <a:xfrm>
            <a:off x="9610704" y="-91439"/>
            <a:ext cx="2438400" cy="1219200"/>
          </a:xfrm>
          <a:prstGeom prst="rect">
            <a:avLst/>
          </a:prstGeom>
        </p:spPr>
      </p:pic>
    </p:spTree>
    <p:extLst>
      <p:ext uri="{BB962C8B-B14F-4D97-AF65-F5344CB8AC3E}">
        <p14:creationId xmlns:p14="http://schemas.microsoft.com/office/powerpoint/2010/main" val="241310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FBAFA-03CB-B8C3-373E-41E02650F377}"/>
              </a:ext>
            </a:extLst>
          </p:cNvPr>
          <p:cNvSpPr>
            <a:spLocks noGrp="1"/>
          </p:cNvSpPr>
          <p:nvPr>
            <p:ph type="title"/>
          </p:nvPr>
        </p:nvSpPr>
        <p:spPr>
          <a:xfrm>
            <a:off x="-994611" y="136526"/>
            <a:ext cx="12994106" cy="914400"/>
          </a:xfrm>
        </p:spPr>
        <p:txBody>
          <a:bodyPr/>
          <a:lstStyle>
            <a:lvl1pPr>
              <a:defRPr>
                <a:latin typeface="Inter" panose="02000503000000020004" pitchFamily="2" charset="0"/>
                <a:ea typeface="Inter" panose="02000503000000020004"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C8759A5-72D6-5D0C-5FF3-25C9406EFB6C}"/>
              </a:ext>
            </a:extLst>
          </p:cNvPr>
          <p:cNvSpPr>
            <a:spLocks noGrp="1"/>
          </p:cNvSpPr>
          <p:nvPr>
            <p:ph idx="1"/>
          </p:nvPr>
        </p:nvSpPr>
        <p:spPr>
          <a:xfrm>
            <a:off x="389021" y="1473283"/>
            <a:ext cx="10515600" cy="4351338"/>
          </a:xfrm>
        </p:spPr>
        <p:txBody>
          <a:bodyPr>
            <a:noAutofit/>
          </a:bodyPr>
          <a:lstStyle>
            <a:lvl1pPr>
              <a:lnSpc>
                <a:spcPct val="100000"/>
              </a:lnSpc>
              <a:spcBef>
                <a:spcPts val="300"/>
              </a:spcBef>
              <a:spcAft>
                <a:spcPts val="1200"/>
              </a:spcAft>
              <a:defRPr sz="2800"/>
            </a:lvl1pPr>
            <a:lvl2pPr marL="685800" indent="-228600">
              <a:lnSpc>
                <a:spcPct val="100000"/>
              </a:lnSpc>
              <a:spcBef>
                <a:spcPts val="0"/>
              </a:spcBef>
              <a:spcAft>
                <a:spcPts val="600"/>
              </a:spcAft>
              <a:buFont typeface="System Font Regular"/>
              <a:buChar char="-"/>
              <a:defRPr sz="2800"/>
            </a:lvl2pPr>
            <a:lvl3pPr marL="1143000" indent="-228600">
              <a:lnSpc>
                <a:spcPct val="100000"/>
              </a:lnSpc>
              <a:spcBef>
                <a:spcPts val="300"/>
              </a:spcBef>
              <a:spcAft>
                <a:spcPts val="600"/>
              </a:spcAft>
              <a:buFont typeface="Courier New" panose="02070309020205020404" pitchFamily="49" charset="0"/>
              <a:buChar char="o"/>
              <a:defRPr sz="2400"/>
            </a:lvl3pPr>
            <a:lvl4pPr marL="1600200" indent="-228600">
              <a:lnSpc>
                <a:spcPct val="100000"/>
              </a:lnSpc>
              <a:spcBef>
                <a:spcPts val="300"/>
              </a:spcBef>
              <a:spcAft>
                <a:spcPts val="600"/>
              </a:spcAft>
              <a:buFont typeface="Wingdings" pitchFamily="2" charset="2"/>
              <a:buChar char="§"/>
              <a:defRPr sz="2000"/>
            </a:lvl4pPr>
            <a:lvl5pPr>
              <a:lnSpc>
                <a:spcPct val="100000"/>
              </a:lnSpc>
              <a:spcBef>
                <a:spcPts val="300"/>
              </a:spcBef>
              <a:spcAft>
                <a:spcPts val="600"/>
              </a:spcAft>
              <a:defRPr sz="2000"/>
            </a:lvl5pPr>
          </a:lstStyle>
          <a:p>
            <a:pPr lvl="0"/>
            <a:r>
              <a:rPr lang="en-US" dirty="0"/>
              <a:t>Click to edit Master text styles</a:t>
            </a:r>
          </a:p>
          <a:p>
            <a:pPr lvl="0"/>
            <a:r>
              <a:rPr lang="en-US" dirty="0"/>
              <a:t>Second major bullet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00EDBAF-4BFC-C50D-98D0-B09FB47B96DF}"/>
              </a:ext>
            </a:extLst>
          </p:cNvPr>
          <p:cNvPicPr>
            <a:picLocks noChangeAspect="1"/>
          </p:cNvPicPr>
          <p:nvPr userDrawn="1"/>
        </p:nvPicPr>
        <p:blipFill>
          <a:blip r:embed="rId2">
            <a:alphaModFix amt="6000"/>
          </a:blip>
          <a:srcRect l="11245" t="9600" r="50000" b="13333"/>
          <a:stretch/>
        </p:blipFill>
        <p:spPr>
          <a:xfrm>
            <a:off x="8487419" y="1033379"/>
            <a:ext cx="3824596" cy="7605332"/>
          </a:xfrm>
          <a:prstGeom prst="rect">
            <a:avLst/>
          </a:prstGeom>
        </p:spPr>
      </p:pic>
    </p:spTree>
    <p:extLst>
      <p:ext uri="{BB962C8B-B14F-4D97-AF65-F5344CB8AC3E}">
        <p14:creationId xmlns:p14="http://schemas.microsoft.com/office/powerpoint/2010/main" val="3722319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FBAFA-03CB-B8C3-373E-41E02650F377}"/>
              </a:ext>
            </a:extLst>
          </p:cNvPr>
          <p:cNvSpPr>
            <a:spLocks noGrp="1"/>
          </p:cNvSpPr>
          <p:nvPr>
            <p:ph type="title"/>
          </p:nvPr>
        </p:nvSpPr>
        <p:spPr>
          <a:xfrm>
            <a:off x="-994611" y="136526"/>
            <a:ext cx="12994106" cy="914400"/>
          </a:xfrm>
        </p:spPr>
        <p:txBody>
          <a:bodyPr/>
          <a:lstStyle>
            <a:lvl1pPr>
              <a:defRPr>
                <a:latin typeface="Inter" panose="02000503000000020004" pitchFamily="2" charset="0"/>
                <a:ea typeface="Inter" panose="02000503000000020004"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C8759A5-72D6-5D0C-5FF3-25C9406EFB6C}"/>
              </a:ext>
            </a:extLst>
          </p:cNvPr>
          <p:cNvSpPr>
            <a:spLocks noGrp="1"/>
          </p:cNvSpPr>
          <p:nvPr>
            <p:ph idx="1"/>
          </p:nvPr>
        </p:nvSpPr>
        <p:spPr>
          <a:xfrm>
            <a:off x="389021" y="1473283"/>
            <a:ext cx="10515600" cy="4351338"/>
          </a:xfrm>
        </p:spPr>
        <p:txBody>
          <a:bodyPr>
            <a:noAutofit/>
          </a:bodyPr>
          <a:lstStyle>
            <a:lvl1pPr>
              <a:lnSpc>
                <a:spcPct val="100000"/>
              </a:lnSpc>
              <a:spcBef>
                <a:spcPts val="300"/>
              </a:spcBef>
              <a:spcAft>
                <a:spcPts val="1200"/>
              </a:spcAft>
              <a:defRPr sz="2800"/>
            </a:lvl1pPr>
            <a:lvl2pPr marL="685800" indent="-228600">
              <a:lnSpc>
                <a:spcPct val="100000"/>
              </a:lnSpc>
              <a:spcBef>
                <a:spcPts val="0"/>
              </a:spcBef>
              <a:spcAft>
                <a:spcPts val="600"/>
              </a:spcAft>
              <a:buFont typeface="System Font Regular"/>
              <a:buChar char="-"/>
              <a:defRPr sz="2800"/>
            </a:lvl2pPr>
            <a:lvl3pPr marL="1143000" indent="-228600">
              <a:lnSpc>
                <a:spcPct val="100000"/>
              </a:lnSpc>
              <a:spcBef>
                <a:spcPts val="300"/>
              </a:spcBef>
              <a:spcAft>
                <a:spcPts val="600"/>
              </a:spcAft>
              <a:buFont typeface="Courier New" panose="02070309020205020404" pitchFamily="49" charset="0"/>
              <a:buChar char="o"/>
              <a:defRPr sz="2400"/>
            </a:lvl3pPr>
            <a:lvl4pPr marL="1600200" indent="-228600">
              <a:lnSpc>
                <a:spcPct val="100000"/>
              </a:lnSpc>
              <a:spcBef>
                <a:spcPts val="300"/>
              </a:spcBef>
              <a:spcAft>
                <a:spcPts val="600"/>
              </a:spcAft>
              <a:buFont typeface="Wingdings" pitchFamily="2" charset="2"/>
              <a:buChar char="§"/>
              <a:defRPr sz="2000"/>
            </a:lvl4pPr>
            <a:lvl5pPr>
              <a:lnSpc>
                <a:spcPct val="100000"/>
              </a:lnSpc>
              <a:spcBef>
                <a:spcPts val="300"/>
              </a:spcBef>
              <a:spcAft>
                <a:spcPts val="600"/>
              </a:spcAft>
              <a:defRPr sz="2000"/>
            </a:lvl5pPr>
          </a:lstStyle>
          <a:p>
            <a:pPr lvl="0"/>
            <a:r>
              <a:rPr lang="en-US" dirty="0"/>
              <a:t>Click to edit Master text styles</a:t>
            </a:r>
          </a:p>
          <a:p>
            <a:pPr lvl="0"/>
            <a:r>
              <a:rPr lang="en-US" dirty="0"/>
              <a:t>Second major bullet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1472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D4AADF-297A-C87A-DE57-D6B108B1DBA8}"/>
              </a:ext>
            </a:extLst>
          </p:cNvPr>
          <p:cNvPicPr>
            <a:picLocks noChangeAspect="1"/>
          </p:cNvPicPr>
          <p:nvPr userDrawn="1"/>
        </p:nvPicPr>
        <p:blipFill>
          <a:blip r:embed="rId2">
            <a:alphaModFix amt="6000"/>
          </a:blip>
          <a:srcRect l="11245" t="9600" r="50000" b="13333"/>
          <a:stretch/>
        </p:blipFill>
        <p:spPr>
          <a:xfrm>
            <a:off x="8487419" y="1033379"/>
            <a:ext cx="3824596" cy="7605332"/>
          </a:xfrm>
          <a:prstGeom prst="rect">
            <a:avLst/>
          </a:prstGeom>
        </p:spPr>
      </p:pic>
      <p:sp>
        <p:nvSpPr>
          <p:cNvPr id="2" name="Title 1">
            <a:extLst>
              <a:ext uri="{FF2B5EF4-FFF2-40B4-BE49-F238E27FC236}">
                <a16:creationId xmlns:a16="http://schemas.microsoft.com/office/drawing/2014/main" id="{E9C3E3EF-E954-AD4A-B8D6-13F0D0FF9971}"/>
              </a:ext>
            </a:extLst>
          </p:cNvPr>
          <p:cNvSpPr>
            <a:spLocks noGrp="1"/>
          </p:cNvSpPr>
          <p:nvPr>
            <p:ph type="title"/>
          </p:nvPr>
        </p:nvSpPr>
        <p:spPr>
          <a:xfrm>
            <a:off x="-994609" y="136525"/>
            <a:ext cx="10149840" cy="914400"/>
          </a:xfrm>
        </p:spPr>
        <p:txBody>
          <a:bodyPr/>
          <a:lstStyle>
            <a:lvl1pPr>
              <a:defRPr>
                <a:latin typeface="Inter" panose="02000503000000020004" pitchFamily="2" charset="0"/>
                <a:ea typeface="Inter" panose="02000503000000020004"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446BB4D-CEE5-7FD4-86A3-38C43BABB6C0}"/>
              </a:ext>
            </a:extLst>
          </p:cNvPr>
          <p:cNvSpPr>
            <a:spLocks noGrp="1"/>
          </p:cNvSpPr>
          <p:nvPr>
            <p:ph sz="half" idx="1"/>
          </p:nvPr>
        </p:nvSpPr>
        <p:spPr>
          <a:xfrm>
            <a:off x="389021" y="1473283"/>
            <a:ext cx="5181600" cy="4351338"/>
          </a:xfrm>
        </p:spPr>
        <p:txBody>
          <a:bodyPr/>
          <a:lstStyle>
            <a:lvl1pPr>
              <a:defRPr>
                <a:latin typeface="Inter" panose="02000503000000020004" pitchFamily="2" charset="0"/>
                <a:ea typeface="Inter" panose="02000503000000020004" pitchFamily="2"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F8B7203-BCC7-ABF5-284E-04FA6FFA20D9}"/>
              </a:ext>
            </a:extLst>
          </p:cNvPr>
          <p:cNvSpPr>
            <a:spLocks noGrp="1"/>
          </p:cNvSpPr>
          <p:nvPr>
            <p:ph sz="half" idx="2"/>
          </p:nvPr>
        </p:nvSpPr>
        <p:spPr>
          <a:xfrm>
            <a:off x="5723021" y="1473283"/>
            <a:ext cx="5181600" cy="4351338"/>
          </a:xfrm>
        </p:spPr>
        <p:txBody>
          <a:bodyPr/>
          <a:lstStyle>
            <a:lvl1pPr>
              <a:defRPr>
                <a:latin typeface="Inter" panose="02000503000000020004" pitchFamily="2" charset="0"/>
                <a:ea typeface="Inter" panose="02000503000000020004" pitchFamily="2"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background with red text&#10;&#10;Description automatically generated">
            <a:extLst>
              <a:ext uri="{FF2B5EF4-FFF2-40B4-BE49-F238E27FC236}">
                <a16:creationId xmlns:a16="http://schemas.microsoft.com/office/drawing/2014/main" id="{7592B1C3-1EFA-441F-BB95-65D31FAAEA27}"/>
              </a:ext>
            </a:extLst>
          </p:cNvPr>
          <p:cNvPicPr>
            <a:picLocks noChangeAspect="1"/>
          </p:cNvPicPr>
          <p:nvPr userDrawn="1"/>
        </p:nvPicPr>
        <p:blipFill>
          <a:blip r:embed="rId3"/>
          <a:stretch>
            <a:fillRect/>
          </a:stretch>
        </p:blipFill>
        <p:spPr>
          <a:xfrm>
            <a:off x="9610704" y="-91439"/>
            <a:ext cx="2438400" cy="1219200"/>
          </a:xfrm>
          <a:prstGeom prst="rect">
            <a:avLst/>
          </a:prstGeom>
        </p:spPr>
      </p:pic>
    </p:spTree>
    <p:extLst>
      <p:ext uri="{BB962C8B-B14F-4D97-AF65-F5344CB8AC3E}">
        <p14:creationId xmlns:p14="http://schemas.microsoft.com/office/powerpoint/2010/main" val="3603125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3E3EF-E954-AD4A-B8D6-13F0D0FF9971}"/>
              </a:ext>
            </a:extLst>
          </p:cNvPr>
          <p:cNvSpPr>
            <a:spLocks noGrp="1"/>
          </p:cNvSpPr>
          <p:nvPr>
            <p:ph type="title"/>
          </p:nvPr>
        </p:nvSpPr>
        <p:spPr>
          <a:xfrm>
            <a:off x="-994609" y="136525"/>
            <a:ext cx="10149840" cy="914400"/>
          </a:xfrm>
        </p:spPr>
        <p:txBody>
          <a:bodyPr/>
          <a:lstStyle>
            <a:lvl1pPr>
              <a:defRPr>
                <a:latin typeface="Inter" panose="02000503000000020004" pitchFamily="2" charset="0"/>
                <a:ea typeface="Inter" panose="02000503000000020004"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446BB4D-CEE5-7FD4-86A3-38C43BABB6C0}"/>
              </a:ext>
            </a:extLst>
          </p:cNvPr>
          <p:cNvSpPr>
            <a:spLocks noGrp="1"/>
          </p:cNvSpPr>
          <p:nvPr>
            <p:ph sz="half" idx="1"/>
          </p:nvPr>
        </p:nvSpPr>
        <p:spPr>
          <a:xfrm>
            <a:off x="389021" y="1473283"/>
            <a:ext cx="5181600" cy="4351338"/>
          </a:xfrm>
        </p:spPr>
        <p:txBody>
          <a:bodyPr/>
          <a:lstStyle>
            <a:lvl1pPr>
              <a:defRPr>
                <a:latin typeface="Inter" panose="02000503000000020004" pitchFamily="2" charset="0"/>
                <a:ea typeface="Inter" panose="02000503000000020004" pitchFamily="2"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F8B7203-BCC7-ABF5-284E-04FA6FFA20D9}"/>
              </a:ext>
            </a:extLst>
          </p:cNvPr>
          <p:cNvSpPr>
            <a:spLocks noGrp="1"/>
          </p:cNvSpPr>
          <p:nvPr>
            <p:ph sz="half" idx="2"/>
          </p:nvPr>
        </p:nvSpPr>
        <p:spPr>
          <a:xfrm>
            <a:off x="5723021" y="1473283"/>
            <a:ext cx="5181600" cy="4351338"/>
          </a:xfrm>
        </p:spPr>
        <p:txBody>
          <a:bodyPr/>
          <a:lstStyle>
            <a:lvl1pPr>
              <a:defRPr>
                <a:latin typeface="Inter" panose="02000503000000020004" pitchFamily="2" charset="0"/>
                <a:ea typeface="Inter" panose="02000503000000020004" pitchFamily="2"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background with red text&#10;&#10;Description automatically generated">
            <a:extLst>
              <a:ext uri="{FF2B5EF4-FFF2-40B4-BE49-F238E27FC236}">
                <a16:creationId xmlns:a16="http://schemas.microsoft.com/office/drawing/2014/main" id="{7592B1C3-1EFA-441F-BB95-65D31FAAEA27}"/>
              </a:ext>
            </a:extLst>
          </p:cNvPr>
          <p:cNvPicPr>
            <a:picLocks noChangeAspect="1"/>
          </p:cNvPicPr>
          <p:nvPr userDrawn="1"/>
        </p:nvPicPr>
        <p:blipFill>
          <a:blip r:embed="rId2"/>
          <a:stretch>
            <a:fillRect/>
          </a:stretch>
        </p:blipFill>
        <p:spPr>
          <a:xfrm>
            <a:off x="9610704" y="-91439"/>
            <a:ext cx="2438400" cy="1219200"/>
          </a:xfrm>
          <a:prstGeom prst="rect">
            <a:avLst/>
          </a:prstGeom>
        </p:spPr>
      </p:pic>
    </p:spTree>
    <p:extLst>
      <p:ext uri="{BB962C8B-B14F-4D97-AF65-F5344CB8AC3E}">
        <p14:creationId xmlns:p14="http://schemas.microsoft.com/office/powerpoint/2010/main" val="1408882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E41206-65A8-388C-1DE0-EF4CA2CAFD83}"/>
              </a:ext>
            </a:extLst>
          </p:cNvPr>
          <p:cNvPicPr>
            <a:picLocks noChangeAspect="1"/>
          </p:cNvPicPr>
          <p:nvPr userDrawn="1"/>
        </p:nvPicPr>
        <p:blipFill>
          <a:blip r:embed="rId2">
            <a:alphaModFix amt="6000"/>
          </a:blip>
          <a:srcRect l="11245" t="9600" r="50000" b="13333"/>
          <a:stretch/>
        </p:blipFill>
        <p:spPr>
          <a:xfrm>
            <a:off x="8487419" y="1033379"/>
            <a:ext cx="3824596" cy="7605332"/>
          </a:xfrm>
          <a:prstGeom prst="rect">
            <a:avLst/>
          </a:prstGeom>
        </p:spPr>
      </p:pic>
      <p:sp>
        <p:nvSpPr>
          <p:cNvPr id="2" name="Title 1">
            <a:extLst>
              <a:ext uri="{FF2B5EF4-FFF2-40B4-BE49-F238E27FC236}">
                <a16:creationId xmlns:a16="http://schemas.microsoft.com/office/drawing/2014/main" id="{68D054DC-B5F9-62C4-86CD-33E397488ABA}"/>
              </a:ext>
            </a:extLst>
          </p:cNvPr>
          <p:cNvSpPr>
            <a:spLocks noGrp="1"/>
          </p:cNvSpPr>
          <p:nvPr>
            <p:ph type="title"/>
          </p:nvPr>
        </p:nvSpPr>
        <p:spPr>
          <a:xfrm>
            <a:off x="-994609" y="136525"/>
            <a:ext cx="10149840" cy="914400"/>
          </a:xfrm>
        </p:spPr>
        <p:txBody>
          <a:bodyPr/>
          <a:lstStyle>
            <a:lvl1pPr>
              <a:defRPr>
                <a:latin typeface="Inter" panose="02000503000000020004" pitchFamily="2" charset="0"/>
                <a:ea typeface="Inter" panose="02000503000000020004" pitchFamily="2" charset="0"/>
              </a:defRPr>
            </a:lvl1pPr>
          </a:lstStyle>
          <a:p>
            <a:r>
              <a:rPr lang="en-US"/>
              <a:t>Click to edit Master title style</a:t>
            </a:r>
          </a:p>
        </p:txBody>
      </p:sp>
      <p:pic>
        <p:nvPicPr>
          <p:cNvPr id="5" name="Picture 4" descr="A black background with red text&#10;&#10;Description automatically generated">
            <a:extLst>
              <a:ext uri="{FF2B5EF4-FFF2-40B4-BE49-F238E27FC236}">
                <a16:creationId xmlns:a16="http://schemas.microsoft.com/office/drawing/2014/main" id="{832D8CD2-B85C-434B-9148-2D2FB9FEF437}"/>
              </a:ext>
            </a:extLst>
          </p:cNvPr>
          <p:cNvPicPr>
            <a:picLocks noChangeAspect="1"/>
          </p:cNvPicPr>
          <p:nvPr userDrawn="1"/>
        </p:nvPicPr>
        <p:blipFill>
          <a:blip r:embed="rId3"/>
          <a:stretch>
            <a:fillRect/>
          </a:stretch>
        </p:blipFill>
        <p:spPr>
          <a:xfrm>
            <a:off x="9610704" y="-91439"/>
            <a:ext cx="2438400" cy="1219200"/>
          </a:xfrm>
          <a:prstGeom prst="rect">
            <a:avLst/>
          </a:prstGeom>
        </p:spPr>
      </p:pic>
    </p:spTree>
    <p:extLst>
      <p:ext uri="{BB962C8B-B14F-4D97-AF65-F5344CB8AC3E}">
        <p14:creationId xmlns:p14="http://schemas.microsoft.com/office/powerpoint/2010/main" val="2594861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54DC-B5F9-62C4-86CD-33E397488ABA}"/>
              </a:ext>
            </a:extLst>
          </p:cNvPr>
          <p:cNvSpPr>
            <a:spLocks noGrp="1"/>
          </p:cNvSpPr>
          <p:nvPr>
            <p:ph type="title"/>
          </p:nvPr>
        </p:nvSpPr>
        <p:spPr>
          <a:xfrm>
            <a:off x="-994609" y="136525"/>
            <a:ext cx="10149840" cy="914400"/>
          </a:xfrm>
        </p:spPr>
        <p:txBody>
          <a:bodyPr/>
          <a:lstStyle>
            <a:lvl1pPr>
              <a:defRPr>
                <a:latin typeface="Inter" panose="02000503000000020004" pitchFamily="2" charset="0"/>
                <a:ea typeface="Inter" panose="02000503000000020004" pitchFamily="2" charset="0"/>
              </a:defRPr>
            </a:lvl1pPr>
          </a:lstStyle>
          <a:p>
            <a:r>
              <a:rPr lang="en-US"/>
              <a:t>Click to edit Master title style</a:t>
            </a:r>
          </a:p>
        </p:txBody>
      </p:sp>
      <p:pic>
        <p:nvPicPr>
          <p:cNvPr id="5" name="Picture 4" descr="A black background with red text&#10;&#10;Description automatically generated">
            <a:extLst>
              <a:ext uri="{FF2B5EF4-FFF2-40B4-BE49-F238E27FC236}">
                <a16:creationId xmlns:a16="http://schemas.microsoft.com/office/drawing/2014/main" id="{832D8CD2-B85C-434B-9148-2D2FB9FEF437}"/>
              </a:ext>
            </a:extLst>
          </p:cNvPr>
          <p:cNvPicPr>
            <a:picLocks noChangeAspect="1"/>
          </p:cNvPicPr>
          <p:nvPr userDrawn="1"/>
        </p:nvPicPr>
        <p:blipFill>
          <a:blip r:embed="rId2"/>
          <a:stretch>
            <a:fillRect/>
          </a:stretch>
        </p:blipFill>
        <p:spPr>
          <a:xfrm>
            <a:off x="9610704" y="-91439"/>
            <a:ext cx="2438400" cy="1219200"/>
          </a:xfrm>
          <a:prstGeom prst="rect">
            <a:avLst/>
          </a:prstGeom>
        </p:spPr>
      </p:pic>
    </p:spTree>
    <p:extLst>
      <p:ext uri="{BB962C8B-B14F-4D97-AF65-F5344CB8AC3E}">
        <p14:creationId xmlns:p14="http://schemas.microsoft.com/office/powerpoint/2010/main" val="2489332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4FD72B-B18B-421E-FFC2-E387BDAD4504}"/>
              </a:ext>
            </a:extLst>
          </p:cNvPr>
          <p:cNvSpPr>
            <a:spLocks noGrp="1"/>
          </p:cNvSpPr>
          <p:nvPr>
            <p:ph type="title"/>
          </p:nvPr>
        </p:nvSpPr>
        <p:spPr>
          <a:xfrm>
            <a:off x="-994609" y="136525"/>
            <a:ext cx="10058400" cy="914400"/>
          </a:xfrm>
          <a:prstGeom prst="roundRect">
            <a:avLst>
              <a:gd name="adj" fmla="val 50000"/>
            </a:avLst>
          </a:prstGeom>
          <a:solidFill>
            <a:srgbClr val="F4F4F4">
              <a:alpha val="92039"/>
            </a:srgbClr>
          </a:solidFill>
          <a:ln w="19050">
            <a:solidFill>
              <a:srgbClr val="182D5D"/>
            </a:solidFill>
          </a:ln>
        </p:spPr>
        <p:style>
          <a:lnRef idx="2">
            <a:schemeClr val="accent1">
              <a:shade val="15000"/>
            </a:schemeClr>
          </a:lnRef>
          <a:fillRef idx="1">
            <a:schemeClr val="accent1"/>
          </a:fillRef>
          <a:effectRef idx="0">
            <a:schemeClr val="accent1"/>
          </a:effectRef>
          <a:fontRef idx="none"/>
        </p:style>
        <p:txBody>
          <a:bodyPr lIns="1097280" rtlCol="0" anchor="ctr"/>
          <a:lstStyle/>
          <a:p>
            <a:pPr marL="0" lvl="0">
              <a:spcAft>
                <a:spcPts val="1200"/>
              </a:spcAft>
            </a:pPr>
            <a:r>
              <a:rPr lang="en-US" dirty="0"/>
              <a:t>Click to edit Master title style</a:t>
            </a:r>
          </a:p>
        </p:txBody>
      </p:sp>
      <p:sp>
        <p:nvSpPr>
          <p:cNvPr id="3" name="Text Placeholder 2">
            <a:extLst>
              <a:ext uri="{FF2B5EF4-FFF2-40B4-BE49-F238E27FC236}">
                <a16:creationId xmlns:a16="http://schemas.microsoft.com/office/drawing/2014/main" id="{E023EF90-70EF-3507-FF07-39CCA9DB502C}"/>
              </a:ext>
            </a:extLst>
          </p:cNvPr>
          <p:cNvSpPr>
            <a:spLocks noGrp="1"/>
          </p:cNvSpPr>
          <p:nvPr>
            <p:ph type="body" idx="1"/>
          </p:nvPr>
        </p:nvSpPr>
        <p:spPr>
          <a:xfrm>
            <a:off x="292769" y="1793540"/>
            <a:ext cx="10515600" cy="4351338"/>
          </a:xfrm>
          <a:prstGeom prst="rect">
            <a:avLst/>
          </a:prstGeom>
        </p:spPr>
        <p:txBody>
          <a:bodyPr vert="horz" lIns="91440" tIns="45720" rIns="91440" bIns="45720" rtlCol="0">
            <a:normAutofit/>
          </a:bodyPr>
          <a:lstStyle/>
          <a:p>
            <a:pPr lvl="0">
              <a:spcBef>
                <a:spcPts val="1800"/>
              </a:spcBef>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8015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3" r:id="rId4"/>
    <p:sldLayoutId id="2147483668" r:id="rId5"/>
    <p:sldLayoutId id="2147483652" r:id="rId6"/>
    <p:sldLayoutId id="2147483669" r:id="rId7"/>
    <p:sldLayoutId id="2147483654" r:id="rId8"/>
    <p:sldLayoutId id="2147483670" r:id="rId9"/>
    <p:sldLayoutId id="2147483664" r:id="rId10"/>
    <p:sldLayoutId id="2147483665" r:id="rId11"/>
    <p:sldLayoutId id="2147483666" r:id="rId12"/>
    <p:sldLayoutId id="2147483671" r:id="rId13"/>
    <p:sldLayoutId id="2147483672" r:id="rId14"/>
    <p:sldLayoutId id="2147483673" r:id="rId15"/>
    <p:sldLayoutId id="2147483674" r:id="rId16"/>
  </p:sldLayoutIdLst>
  <p:hf sldNum="0" hdr="0" ftr="0" dt="0"/>
  <p:txStyles>
    <p:titleStyle>
      <a:lvl1pPr algn="l" defTabSz="914400" rtl="0" eaLnBrk="1" latinLnBrk="0" hangingPunct="1">
        <a:lnSpc>
          <a:spcPct val="90000"/>
        </a:lnSpc>
        <a:spcBef>
          <a:spcPct val="0"/>
        </a:spcBef>
        <a:buNone/>
        <a:defRPr lang="en-US" sz="3200" b="1" kern="1200">
          <a:solidFill>
            <a:srgbClr val="182C5D"/>
          </a:solidFill>
          <a:latin typeface="Inter" panose="02000503000000020004" pitchFamily="2" charset="0"/>
          <a:ea typeface="Inter" panose="02000503000000020004" pitchFamily="2" charset="0"/>
          <a:cs typeface="Gelasio" pitchFamily="2" charset="77"/>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lang="en-US" sz="2400" kern="1200" smtClean="0">
          <a:solidFill>
            <a:schemeClr val="tx1"/>
          </a:solidFill>
          <a:latin typeface="Inter" panose="02000503000000020004" pitchFamily="2" charset="0"/>
          <a:ea typeface="Inter" panose="02000503000000020004" pitchFamily="2" charset="0"/>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lang="en-US" sz="2400" kern="1200" smtClean="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lang="en-US" sz="2000" kern="1200" smtClean="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www.mdbhipp.org/"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nationaleatingdisorders.org/avoidant-restrictive-food-intake-disorder-arfid/"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2BB60-AE4A-4B2E-9A4E-ED53AB1F63FA}"/>
              </a:ext>
            </a:extLst>
          </p:cNvPr>
          <p:cNvSpPr>
            <a:spLocks noGrp="1"/>
          </p:cNvSpPr>
          <p:nvPr>
            <p:ph type="ctrTitle"/>
          </p:nvPr>
        </p:nvSpPr>
        <p:spPr>
          <a:xfrm>
            <a:off x="-840536" y="3828715"/>
            <a:ext cx="12123216" cy="2206079"/>
          </a:xfrm>
        </p:spPr>
        <p:txBody>
          <a:bodyPr anchor="t"/>
          <a:lstStyle/>
          <a:p>
            <a:r>
              <a:rPr lang="en-US" sz="3600" dirty="0"/>
              <a:t>Acute Care of Eating Disorders in Pediatric Primary Care</a:t>
            </a:r>
          </a:p>
        </p:txBody>
      </p:sp>
      <p:sp>
        <p:nvSpPr>
          <p:cNvPr id="8" name="Subtitle 7">
            <a:extLst>
              <a:ext uri="{FF2B5EF4-FFF2-40B4-BE49-F238E27FC236}">
                <a16:creationId xmlns:a16="http://schemas.microsoft.com/office/drawing/2014/main" id="{E3523011-3CC6-D2D1-8DF7-619AF03C9166}"/>
              </a:ext>
            </a:extLst>
          </p:cNvPr>
          <p:cNvSpPr>
            <a:spLocks noGrp="1"/>
          </p:cNvSpPr>
          <p:nvPr>
            <p:ph type="subTitle" idx="1"/>
          </p:nvPr>
        </p:nvSpPr>
        <p:spPr>
          <a:xfrm>
            <a:off x="519398" y="5274989"/>
            <a:ext cx="9200147" cy="759805"/>
          </a:xfrm>
        </p:spPr>
        <p:txBody>
          <a:bodyPr>
            <a:normAutofit/>
          </a:bodyPr>
          <a:lstStyle/>
          <a:p>
            <a:r>
              <a:rPr lang="en-US" dirty="0"/>
              <a:t>Shauna Reinblatt, MD, DFAPA, DFAACAP</a:t>
            </a:r>
          </a:p>
        </p:txBody>
      </p:sp>
    </p:spTree>
    <p:extLst>
      <p:ext uri="{BB962C8B-B14F-4D97-AF65-F5344CB8AC3E}">
        <p14:creationId xmlns:p14="http://schemas.microsoft.com/office/powerpoint/2010/main" val="1111188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extBox 3">
            <a:extLst>
              <a:ext uri="{FF2B5EF4-FFF2-40B4-BE49-F238E27FC236}">
                <a16:creationId xmlns:a16="http://schemas.microsoft.com/office/drawing/2014/main" id="{A87E4842-7EB2-4089-978E-DA99EEB9DB45}"/>
              </a:ext>
            </a:extLst>
          </p:cNvPr>
          <p:cNvGraphicFramePr/>
          <p:nvPr/>
        </p:nvGraphicFramePr>
        <p:xfrm>
          <a:off x="7276299" y="1572768"/>
          <a:ext cx="4096512" cy="2907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6CD41DD7-11FE-44B4-B127-6F7C61B26017}"/>
              </a:ext>
            </a:extLst>
          </p:cNvPr>
          <p:cNvSpPr txBox="1"/>
          <p:nvPr/>
        </p:nvSpPr>
        <p:spPr>
          <a:xfrm>
            <a:off x="345716" y="1572768"/>
            <a:ext cx="5896588" cy="4641271"/>
          </a:xfrm>
          <a:prstGeom prst="rect">
            <a:avLst/>
          </a:prstGeom>
          <a:noFill/>
        </p:spPr>
        <p:txBody>
          <a:bodyPr wrap="square" lIns="91440" tIns="45720" rIns="91440" bIns="45720" rtlCol="0" anchor="t">
            <a:spAutoFit/>
          </a:bodyPr>
          <a:lstStyle/>
          <a:p>
            <a:pPr marL="182880" indent="-182880">
              <a:lnSpc>
                <a:spcPct val="90000"/>
              </a:lnSpc>
              <a:spcBef>
                <a:spcPts val="1200"/>
              </a:spcBef>
              <a:buClr>
                <a:srgbClr val="C00000"/>
              </a:buClr>
              <a:buFont typeface="Wingdings 2" pitchFamily="18" charset="2"/>
              <a:buChar char=""/>
              <a:defRPr/>
            </a:pPr>
            <a:r>
              <a:rPr kumimoji="0" lang="en-US" sz="3000" b="0" i="0" u="none" strike="noStrike" kern="1200" cap="none" spc="0" normalizeH="0" baseline="0" noProof="0" dirty="0">
                <a:ln>
                  <a:noFill/>
                </a:ln>
                <a:effectLst/>
                <a:uLnTx/>
                <a:uFillTx/>
                <a:latin typeface="Calibri" panose="020F0502020204030204"/>
                <a:ea typeface="+mn-ea"/>
                <a:cs typeface="+mn-cs"/>
              </a:rPr>
              <a:t>1. </a:t>
            </a:r>
            <a:r>
              <a:rPr kumimoji="0" lang="en-US" sz="3000" b="1" i="0" u="sng" strike="noStrike" kern="1200" cap="none" spc="0" normalizeH="0" baseline="0" noProof="0" dirty="0">
                <a:ln>
                  <a:noFill/>
                </a:ln>
                <a:effectLst/>
                <a:uLnTx/>
                <a:uFillTx/>
                <a:latin typeface="Calibri" panose="020F0502020204030204"/>
                <a:ea typeface="+mn-ea"/>
                <a:cs typeface="+mn-cs"/>
              </a:rPr>
              <a:t>Weight:  </a:t>
            </a:r>
            <a:r>
              <a:rPr kumimoji="0" lang="en-US" sz="3000" b="0" i="0" u="none" strike="noStrike" kern="1200" cap="none" spc="0" normalizeH="0" baseline="0" noProof="0" dirty="0">
                <a:ln>
                  <a:noFill/>
                </a:ln>
                <a:effectLst/>
                <a:uLnTx/>
                <a:uFillTx/>
                <a:latin typeface="Calibri" panose="020F0502020204030204"/>
                <a:ea typeface="+mn-ea"/>
                <a:cs typeface="+mn-cs"/>
              </a:rPr>
              <a:t>highest #, lowest #, ideal #/wish (for current developmental stage</a:t>
            </a:r>
            <a:r>
              <a:rPr lang="en-US" sz="3000" dirty="0">
                <a:latin typeface="Calibri" panose="020F0502020204030204"/>
              </a:rPr>
              <a:t>)/growth curve</a:t>
            </a:r>
            <a:endParaRPr kumimoji="0" lang="en-US" sz="3000" b="0" i="0" u="none" strike="noStrike" kern="1200" cap="none" spc="0" normalizeH="0" baseline="0" noProof="0" dirty="0">
              <a:ln>
                <a:noFill/>
              </a:ln>
              <a:effectLst/>
              <a:uLnTx/>
              <a:uFillTx/>
              <a:latin typeface="Calibri" panose="020F0502020204030204"/>
              <a:ea typeface="+mn-ea"/>
              <a:cs typeface="+mn-cs"/>
            </a:endParaRPr>
          </a:p>
          <a:p>
            <a:pPr marL="640080" lvl="1" indent="-182880">
              <a:lnSpc>
                <a:spcPct val="90000"/>
              </a:lnSpc>
              <a:spcBef>
                <a:spcPts val="1200"/>
              </a:spcBef>
              <a:buClr>
                <a:srgbClr val="C00000"/>
              </a:buClr>
              <a:buFont typeface="Wingdings 2" pitchFamily="18" charset="2"/>
              <a:buChar char=""/>
              <a:defRPr/>
            </a:pPr>
            <a:r>
              <a:rPr lang="en-US" sz="2800" b="1" dirty="0"/>
              <a:t>SCALE: in view vs out of sight?</a:t>
            </a:r>
            <a:endParaRPr lang="en-US" sz="2800" b="1" dirty="0">
              <a:ea typeface="Calibri"/>
              <a:cs typeface="Calibri"/>
            </a:endParaRPr>
          </a:p>
          <a:p>
            <a:pPr marL="640080" lvl="1" indent="-182880">
              <a:lnSpc>
                <a:spcPct val="90000"/>
              </a:lnSpc>
              <a:spcBef>
                <a:spcPts val="1200"/>
              </a:spcBef>
              <a:buClr>
                <a:srgbClr val="C00000"/>
              </a:buClr>
              <a:buFont typeface="Wingdings 2" pitchFamily="18" charset="2"/>
              <a:buChar char=""/>
              <a:defRPr/>
            </a:pPr>
            <a:r>
              <a:rPr lang="en-US" sz="2800" b="1" dirty="0"/>
              <a:t>Frequency of weighing? </a:t>
            </a:r>
            <a:endParaRPr lang="en-US" sz="2800" b="1" dirty="0">
              <a:ea typeface="Calibri"/>
              <a:cs typeface="Calibri"/>
            </a:endParaRPr>
          </a:p>
          <a:p>
            <a:pPr marL="182880" marR="0" lvl="0" indent="-182880" algn="l" defTabSz="914400" rtl="0" eaLnBrk="1" fontAlgn="auto" latinLnBrk="0" hangingPunct="1">
              <a:lnSpc>
                <a:spcPct val="90000"/>
              </a:lnSpc>
              <a:spcBef>
                <a:spcPts val="1200"/>
              </a:spcBef>
              <a:spcAft>
                <a:spcPts val="0"/>
              </a:spcAft>
              <a:buClr>
                <a:srgbClr val="C00000"/>
              </a:buClr>
              <a:buSzTx/>
              <a:buFont typeface="Wingdings 2" pitchFamily="18" charset="2"/>
              <a:buChar char=""/>
              <a:tabLst/>
              <a:defRPr/>
            </a:pPr>
            <a:endParaRPr kumimoji="0" lang="en-US" sz="3000" b="0" i="0" u="none" strike="noStrike" kern="1200" cap="none" spc="0" normalizeH="0" baseline="0" noProof="0" dirty="0">
              <a:ln>
                <a:noFill/>
              </a:ln>
              <a:effectLst/>
              <a:uLnTx/>
              <a:uFillTx/>
              <a:latin typeface="Calibri" panose="020F0502020204030204"/>
              <a:ea typeface="+mn-ea"/>
              <a:cs typeface="+mn-cs"/>
            </a:endParaRPr>
          </a:p>
          <a:p>
            <a:pPr marL="182880" marR="0" lvl="0" indent="-182880" algn="l" defTabSz="914400" rtl="0" eaLnBrk="1" fontAlgn="auto" latinLnBrk="0" hangingPunct="1">
              <a:lnSpc>
                <a:spcPct val="90000"/>
              </a:lnSpc>
              <a:spcBef>
                <a:spcPts val="1200"/>
              </a:spcBef>
              <a:spcAft>
                <a:spcPts val="0"/>
              </a:spcAft>
              <a:buClr>
                <a:srgbClr val="C00000"/>
              </a:buClr>
              <a:buSzTx/>
              <a:buFont typeface="Wingdings 2" pitchFamily="18" charset="2"/>
              <a:buChar char=""/>
              <a:tabLst/>
              <a:defRPr/>
            </a:pPr>
            <a:r>
              <a:rPr kumimoji="0" lang="en-US" sz="3000" b="0" i="0" u="none" strike="noStrike" kern="1200" cap="none" spc="0" normalizeH="0" baseline="0" noProof="0" dirty="0">
                <a:ln>
                  <a:noFill/>
                </a:ln>
                <a:effectLst/>
                <a:uLnTx/>
                <a:uFillTx/>
                <a:latin typeface="Calibri" panose="020F0502020204030204"/>
                <a:ea typeface="+mn-ea"/>
                <a:cs typeface="+mn-cs"/>
              </a:rPr>
              <a:t>2. </a:t>
            </a:r>
            <a:r>
              <a:rPr kumimoji="0" lang="en-US" sz="3000" b="1" i="0" u="sng" strike="noStrike" kern="1200" cap="none" spc="0" normalizeH="0" baseline="0" noProof="0" dirty="0">
                <a:ln>
                  <a:noFill/>
                </a:ln>
                <a:effectLst/>
                <a:uLnTx/>
                <a:uFillTx/>
                <a:latin typeface="Calibri" panose="020F0502020204030204"/>
                <a:ea typeface="+mn-ea"/>
                <a:cs typeface="+mn-cs"/>
              </a:rPr>
              <a:t>Shape</a:t>
            </a:r>
            <a:r>
              <a:rPr kumimoji="0" lang="en-US" sz="3000" b="0" i="0" u="none" strike="noStrike" kern="1200" cap="none" spc="0" normalizeH="0" baseline="0" noProof="0" dirty="0">
                <a:ln>
                  <a:noFill/>
                </a:ln>
                <a:effectLst/>
                <a:uLnTx/>
                <a:uFillTx/>
                <a:latin typeface="Calibri" panose="020F0502020204030204"/>
                <a:ea typeface="+mn-ea"/>
                <a:cs typeface="+mn-cs"/>
              </a:rPr>
              <a:t>: </a:t>
            </a:r>
            <a:r>
              <a:rPr kumimoji="0" lang="en-US" sz="3000" b="1" i="0" u="none" strike="noStrike" kern="1200" cap="none" spc="0" normalizeH="0" baseline="0" noProof="0" dirty="0">
                <a:ln>
                  <a:noFill/>
                </a:ln>
                <a:effectLst/>
                <a:uLnTx/>
                <a:uFillTx/>
                <a:latin typeface="Calibri" panose="020F0502020204030204"/>
                <a:ea typeface="+mn-ea"/>
                <a:cs typeface="+mn-cs"/>
              </a:rPr>
              <a:t>What are thoughts about your body shape or how they look in mirror</a:t>
            </a:r>
            <a:br>
              <a:rPr lang="en-US" sz="3000" b="1" i="0" u="none" strike="noStrike" kern="1200" cap="none" spc="0" normalizeH="0" baseline="0" noProof="0" dirty="0">
                <a:ln>
                  <a:noFill/>
                </a:ln>
                <a:effectLst/>
                <a:uLnTx/>
                <a:uFillTx/>
                <a:latin typeface="Calibri" panose="020F0502020204030204"/>
              </a:rPr>
            </a:br>
            <a:endParaRPr lang="en-US" b="1" dirty="0"/>
          </a:p>
        </p:txBody>
      </p:sp>
      <p:sp>
        <p:nvSpPr>
          <p:cNvPr id="7" name="Title 6">
            <a:extLst>
              <a:ext uri="{FF2B5EF4-FFF2-40B4-BE49-F238E27FC236}">
                <a16:creationId xmlns:a16="http://schemas.microsoft.com/office/drawing/2014/main" id="{1933E664-0B0A-4828-A579-7BB02CC928F4}"/>
              </a:ext>
            </a:extLst>
          </p:cNvPr>
          <p:cNvSpPr>
            <a:spLocks noGrp="1"/>
          </p:cNvSpPr>
          <p:nvPr>
            <p:ph type="title"/>
          </p:nvPr>
        </p:nvSpPr>
        <p:spPr/>
        <p:txBody>
          <a:bodyPr/>
          <a:lstStyle/>
          <a:p>
            <a:r>
              <a:rPr lang="en-US" dirty="0"/>
              <a:t>Screening/Assessment Basics</a:t>
            </a:r>
          </a:p>
        </p:txBody>
      </p:sp>
    </p:spTree>
    <p:extLst>
      <p:ext uri="{BB962C8B-B14F-4D97-AF65-F5344CB8AC3E}">
        <p14:creationId xmlns:p14="http://schemas.microsoft.com/office/powerpoint/2010/main" val="2547835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A36A6-3DA8-A322-F55C-AA8241AC196E}"/>
              </a:ext>
            </a:extLst>
          </p:cNvPr>
          <p:cNvSpPr>
            <a:spLocks noGrp="1"/>
          </p:cNvSpPr>
          <p:nvPr>
            <p:ph type="title"/>
          </p:nvPr>
        </p:nvSpPr>
        <p:spPr/>
        <p:txBody>
          <a:bodyPr/>
          <a:lstStyle/>
          <a:p>
            <a:r>
              <a:rPr lang="en-US" dirty="0">
                <a:ea typeface="Calibri"/>
                <a:cs typeface="Calibri"/>
              </a:rPr>
              <a:t> Pediatric Eating Disorders - Body Image</a:t>
            </a:r>
            <a:endParaRPr lang="en-US" dirty="0"/>
          </a:p>
        </p:txBody>
      </p:sp>
      <p:graphicFrame>
        <p:nvGraphicFramePr>
          <p:cNvPr id="5" name="Content Placeholder 4">
            <a:extLst>
              <a:ext uri="{FF2B5EF4-FFF2-40B4-BE49-F238E27FC236}">
                <a16:creationId xmlns:a16="http://schemas.microsoft.com/office/drawing/2014/main" id="{6D786075-1772-94ED-9F1C-D5BBA6FC0B24}"/>
              </a:ext>
            </a:extLst>
          </p:cNvPr>
          <p:cNvGraphicFramePr>
            <a:graphicFrameLocks noGrp="1"/>
          </p:cNvGraphicFramePr>
          <p:nvPr>
            <p:ph idx="1"/>
            <p:extLst>
              <p:ext uri="{D42A27DB-BD31-4B8C-83A1-F6EECF244321}">
                <p14:modId xmlns:p14="http://schemas.microsoft.com/office/powerpoint/2010/main" val="1564937795"/>
              </p:ext>
            </p:extLst>
          </p:nvPr>
        </p:nvGraphicFramePr>
        <p:xfrm>
          <a:off x="388938" y="1473200"/>
          <a:ext cx="10515599" cy="3883658"/>
        </p:xfrm>
        <a:graphic>
          <a:graphicData uri="http://schemas.openxmlformats.org/drawingml/2006/table">
            <a:tbl>
              <a:tblPr firstRow="1" bandRow="1">
                <a:tableStyleId>{5C22544A-7EE6-4342-B048-85BDC9FD1C3A}</a:tableStyleId>
              </a:tblPr>
              <a:tblGrid>
                <a:gridCol w="215541">
                  <a:extLst>
                    <a:ext uri="{9D8B030D-6E8A-4147-A177-3AD203B41FA5}">
                      <a16:colId xmlns:a16="http://schemas.microsoft.com/office/drawing/2014/main" val="3312211263"/>
                    </a:ext>
                  </a:extLst>
                </a:gridCol>
                <a:gridCol w="5222056">
                  <a:extLst>
                    <a:ext uri="{9D8B030D-6E8A-4147-A177-3AD203B41FA5}">
                      <a16:colId xmlns:a16="http://schemas.microsoft.com/office/drawing/2014/main" val="94141592"/>
                    </a:ext>
                  </a:extLst>
                </a:gridCol>
                <a:gridCol w="5078002">
                  <a:extLst>
                    <a:ext uri="{9D8B030D-6E8A-4147-A177-3AD203B41FA5}">
                      <a16:colId xmlns:a16="http://schemas.microsoft.com/office/drawing/2014/main" val="4166914067"/>
                    </a:ext>
                  </a:extLst>
                </a:gridCol>
              </a:tblGrid>
              <a:tr h="1819373">
                <a:tc>
                  <a:txBody>
                    <a:bodyPr/>
                    <a:lstStyle/>
                    <a:p>
                      <a:pPr lvl="0">
                        <a:buNone/>
                      </a:pPr>
                      <a:endParaRPr lang="en-US"/>
                    </a:p>
                  </a:txBody>
                  <a:tcPr>
                    <a:solidFill>
                      <a:schemeClr val="bg1"/>
                    </a:solidFill>
                  </a:tcPr>
                </a:tc>
                <a:tc>
                  <a:txBody>
                    <a:bodyPr/>
                    <a:lstStyle/>
                    <a:p>
                      <a:pPr algn="ctr"/>
                      <a:r>
                        <a:rPr lang="en-US"/>
                        <a:t>BODY IMAGE DISTURBANCE</a:t>
                      </a:r>
                      <a:endParaRPr lang="en-US">
                        <a:solidFill>
                          <a:schemeClr val="tx1"/>
                        </a:solidFill>
                      </a:endParaRPr>
                    </a:p>
                  </a:txBody>
                  <a:tcPr/>
                </a:tc>
                <a:tc>
                  <a:txBody>
                    <a:bodyPr/>
                    <a:lstStyle/>
                    <a:p>
                      <a:pPr algn="ctr"/>
                      <a:r>
                        <a:rPr lang="en-US">
                          <a:solidFill>
                            <a:schemeClr val="bg1"/>
                          </a:solidFill>
                        </a:rPr>
                        <a:t> NO BODY IMAGE DISTURBANCE</a:t>
                      </a:r>
                    </a:p>
                  </a:txBody>
                  <a:tcPr/>
                </a:tc>
                <a:extLst>
                  <a:ext uri="{0D108BD9-81ED-4DB2-BD59-A6C34878D82A}">
                    <a16:rowId xmlns:a16="http://schemas.microsoft.com/office/drawing/2014/main" val="3883795745"/>
                  </a:ext>
                </a:extLst>
              </a:tr>
              <a:tr h="688095">
                <a:tc>
                  <a:txBody>
                    <a:bodyPr/>
                    <a:lstStyle/>
                    <a:p>
                      <a:pPr lvl="0">
                        <a:buNone/>
                      </a:pPr>
                      <a:endParaRPr lang="en-US"/>
                    </a:p>
                  </a:txBody>
                  <a:tcPr>
                    <a:noFill/>
                  </a:tcPr>
                </a:tc>
                <a:tc>
                  <a:txBody>
                    <a:bodyPr/>
                    <a:lstStyle/>
                    <a:p>
                      <a:r>
                        <a:rPr lang="en-US" err="1"/>
                        <a:t>Anorexa</a:t>
                      </a:r>
                      <a:r>
                        <a:rPr lang="en-US"/>
                        <a:t> Nervosa (AN)</a:t>
                      </a:r>
                    </a:p>
                  </a:txBody>
                  <a:tcPr/>
                </a:tc>
                <a:tc>
                  <a:txBody>
                    <a:bodyPr/>
                    <a:lstStyle/>
                    <a:p>
                      <a:r>
                        <a:rPr lang="en-US" dirty="0">
                          <a:solidFill>
                            <a:schemeClr val="tx1"/>
                          </a:solidFill>
                        </a:rPr>
                        <a:t>Avoidant/Restrictive Food Intake Disorder (ARFID)</a:t>
                      </a:r>
                    </a:p>
                  </a:txBody>
                  <a:tcPr/>
                </a:tc>
                <a:extLst>
                  <a:ext uri="{0D108BD9-81ED-4DB2-BD59-A6C34878D82A}">
                    <a16:rowId xmlns:a16="http://schemas.microsoft.com/office/drawing/2014/main" val="533879976"/>
                  </a:ext>
                </a:extLst>
              </a:tr>
              <a:tr h="688095">
                <a:tc>
                  <a:txBody>
                    <a:bodyPr/>
                    <a:lstStyle/>
                    <a:p>
                      <a:pPr lvl="0">
                        <a:buNone/>
                      </a:pPr>
                      <a:endParaRPr lang="en-US">
                        <a:solidFill>
                          <a:schemeClr val="bg1"/>
                        </a:solidFill>
                      </a:endParaRPr>
                    </a:p>
                  </a:txBody>
                  <a:tcPr>
                    <a:solidFill>
                      <a:schemeClr val="bg1"/>
                    </a:solidFill>
                  </a:tcPr>
                </a:tc>
                <a:tc>
                  <a:txBody>
                    <a:bodyPr/>
                    <a:lstStyle/>
                    <a:p>
                      <a:r>
                        <a:rPr lang="en-US"/>
                        <a:t>Bulimia Nervosa (BN)</a:t>
                      </a:r>
                    </a:p>
                  </a:txBody>
                  <a:tcPr>
                    <a:lnB w="0">
                      <a:noFill/>
                    </a:lnB>
                  </a:tcPr>
                </a:tc>
                <a:tc>
                  <a:txBody>
                    <a:bodyPr/>
                    <a:lstStyle/>
                    <a:p>
                      <a:endParaRPr lang="en-US">
                        <a:solidFill>
                          <a:schemeClr val="tx1"/>
                        </a:solidFill>
                      </a:endParaRPr>
                    </a:p>
                  </a:txBody>
                  <a:tcPr/>
                </a:tc>
                <a:extLst>
                  <a:ext uri="{0D108BD9-81ED-4DB2-BD59-A6C34878D82A}">
                    <a16:rowId xmlns:a16="http://schemas.microsoft.com/office/drawing/2014/main" val="3256144269"/>
                  </a:ext>
                </a:extLst>
              </a:tr>
              <a:tr h="688095">
                <a:tc>
                  <a:txBody>
                    <a:bodyPr/>
                    <a:lstStyle/>
                    <a:p>
                      <a:pPr lvl="0">
                        <a:buNone/>
                      </a:pPr>
                      <a:endParaRPr lang="en-US"/>
                    </a:p>
                  </a:txBody>
                  <a:tcPr>
                    <a:lnR w="0">
                      <a:noFill/>
                    </a:lnR>
                    <a:solidFill>
                      <a:schemeClr val="bg1"/>
                    </a:solidFill>
                  </a:tcPr>
                </a:tc>
                <a:tc>
                  <a:txBody>
                    <a:bodyPr/>
                    <a:lstStyle/>
                    <a:p>
                      <a:r>
                        <a:rPr lang="en-US"/>
                        <a:t>Binge Eating Disorder (BED)</a:t>
                      </a:r>
                    </a:p>
                  </a:txBody>
                  <a:tcPr>
                    <a:lnL w="0">
                      <a:noFill/>
                    </a:lnL>
                    <a:lnR w="0">
                      <a:noFill/>
                    </a:lnR>
                    <a:lnT w="0">
                      <a:noFill/>
                    </a:lnT>
                    <a:lnB w="0">
                      <a:noFill/>
                    </a:lnB>
                  </a:tcPr>
                </a:tc>
                <a:tc>
                  <a:txBody>
                    <a:bodyPr/>
                    <a:lstStyle/>
                    <a:p>
                      <a:endParaRPr lang="en-US" dirty="0">
                        <a:solidFill>
                          <a:schemeClr val="tx1"/>
                        </a:solidFill>
                      </a:endParaRPr>
                    </a:p>
                  </a:txBody>
                  <a:tcPr>
                    <a:lnL w="0">
                      <a:noFill/>
                    </a:lnL>
                  </a:tcPr>
                </a:tc>
                <a:extLst>
                  <a:ext uri="{0D108BD9-81ED-4DB2-BD59-A6C34878D82A}">
                    <a16:rowId xmlns:a16="http://schemas.microsoft.com/office/drawing/2014/main" val="4289728718"/>
                  </a:ext>
                </a:extLst>
              </a:tr>
            </a:tbl>
          </a:graphicData>
        </a:graphic>
      </p:graphicFrame>
      <p:pic>
        <p:nvPicPr>
          <p:cNvPr id="4" name="Picture 3" descr="A screenshot of a white background&#10;&#10;AI-generated content may be incorrect.">
            <a:extLst>
              <a:ext uri="{FF2B5EF4-FFF2-40B4-BE49-F238E27FC236}">
                <a16:creationId xmlns:a16="http://schemas.microsoft.com/office/drawing/2014/main" id="{B12FFE8E-CF25-94C1-3534-3007FA2C6CA1}"/>
              </a:ext>
            </a:extLst>
          </p:cNvPr>
          <p:cNvPicPr>
            <a:picLocks noChangeAspect="1"/>
          </p:cNvPicPr>
          <p:nvPr/>
        </p:nvPicPr>
        <p:blipFill>
          <a:blip r:embed="rId2"/>
          <a:srcRect t="18584" r="-1256" b="25000"/>
          <a:stretch/>
        </p:blipFill>
        <p:spPr>
          <a:xfrm>
            <a:off x="6096000" y="1937885"/>
            <a:ext cx="4594089" cy="1271564"/>
          </a:xfrm>
          <a:prstGeom prst="rect">
            <a:avLst/>
          </a:prstGeom>
          <a:ln>
            <a:solidFill>
              <a:srgbClr val="4472C4"/>
            </a:solidFill>
          </a:ln>
        </p:spPr>
      </p:pic>
      <p:graphicFrame>
        <p:nvGraphicFramePr>
          <p:cNvPr id="9" name="TextBox 3">
            <a:extLst>
              <a:ext uri="{FF2B5EF4-FFF2-40B4-BE49-F238E27FC236}">
                <a16:creationId xmlns:a16="http://schemas.microsoft.com/office/drawing/2014/main" id="{65B21755-1C23-1467-B88C-DA2550BFBAD2}"/>
              </a:ext>
            </a:extLst>
          </p:cNvPr>
          <p:cNvGraphicFramePr/>
          <p:nvPr>
            <p:extLst>
              <p:ext uri="{D42A27DB-BD31-4B8C-83A1-F6EECF244321}">
                <p14:modId xmlns:p14="http://schemas.microsoft.com/office/powerpoint/2010/main" val="621991299"/>
              </p:ext>
            </p:extLst>
          </p:nvPr>
        </p:nvGraphicFramePr>
        <p:xfrm>
          <a:off x="1171904" y="2038546"/>
          <a:ext cx="3851359" cy="1070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2044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FA7F625B-249F-4016-B798-CA4B0F1CD51B}"/>
              </a:ext>
            </a:extLst>
          </p:cNvPr>
          <p:cNvGraphicFramePr>
            <a:graphicFrameLocks noGrp="1"/>
          </p:cNvGraphicFramePr>
          <p:nvPr>
            <p:extLst>
              <p:ext uri="{D42A27DB-BD31-4B8C-83A1-F6EECF244321}">
                <p14:modId xmlns:p14="http://schemas.microsoft.com/office/powerpoint/2010/main" val="1658687441"/>
              </p:ext>
            </p:extLst>
          </p:nvPr>
        </p:nvGraphicFramePr>
        <p:xfrm>
          <a:off x="219456" y="0"/>
          <a:ext cx="11686034" cy="6858000"/>
        </p:xfrm>
        <a:graphic>
          <a:graphicData uri="http://schemas.openxmlformats.org/drawingml/2006/table">
            <a:tbl>
              <a:tblPr firstRow="1" bandRow="1">
                <a:tableStyleId>{5C22544A-7EE6-4342-B048-85BDC9FD1C3A}</a:tableStyleId>
              </a:tblPr>
              <a:tblGrid>
                <a:gridCol w="2907983">
                  <a:extLst>
                    <a:ext uri="{9D8B030D-6E8A-4147-A177-3AD203B41FA5}">
                      <a16:colId xmlns:a16="http://schemas.microsoft.com/office/drawing/2014/main" val="2311164894"/>
                    </a:ext>
                  </a:extLst>
                </a:gridCol>
                <a:gridCol w="2907983">
                  <a:extLst>
                    <a:ext uri="{9D8B030D-6E8A-4147-A177-3AD203B41FA5}">
                      <a16:colId xmlns:a16="http://schemas.microsoft.com/office/drawing/2014/main" val="4262896467"/>
                    </a:ext>
                  </a:extLst>
                </a:gridCol>
                <a:gridCol w="2907983">
                  <a:extLst>
                    <a:ext uri="{9D8B030D-6E8A-4147-A177-3AD203B41FA5}">
                      <a16:colId xmlns:a16="http://schemas.microsoft.com/office/drawing/2014/main" val="3075265907"/>
                    </a:ext>
                  </a:extLst>
                </a:gridCol>
                <a:gridCol w="2962085">
                  <a:extLst>
                    <a:ext uri="{9D8B030D-6E8A-4147-A177-3AD203B41FA5}">
                      <a16:colId xmlns:a16="http://schemas.microsoft.com/office/drawing/2014/main" val="946665957"/>
                    </a:ext>
                  </a:extLst>
                </a:gridCol>
              </a:tblGrid>
              <a:tr h="973231">
                <a:tc>
                  <a:txBody>
                    <a:bodyPr/>
                    <a:lstStyle/>
                    <a:p>
                      <a:endParaRPr lang="en-US"/>
                    </a:p>
                  </a:txBody>
                  <a:tcPr/>
                </a:tc>
                <a:tc>
                  <a:txBody>
                    <a:bodyPr/>
                    <a:lstStyle/>
                    <a:p>
                      <a:r>
                        <a:rPr lang="en-US" sz="2800"/>
                        <a:t>Anorexia </a:t>
                      </a:r>
                    </a:p>
                    <a:p>
                      <a:r>
                        <a:rPr lang="en-US" sz="2800"/>
                        <a:t>Nervosa</a:t>
                      </a:r>
                    </a:p>
                  </a:txBody>
                  <a:tcPr/>
                </a:tc>
                <a:tc>
                  <a:txBody>
                    <a:bodyPr/>
                    <a:lstStyle/>
                    <a:p>
                      <a:r>
                        <a:rPr lang="en-US" sz="2800"/>
                        <a:t>Bulimia Nervosa</a:t>
                      </a:r>
                    </a:p>
                  </a:txBody>
                  <a:tcPr/>
                </a:tc>
                <a:tc>
                  <a:txBody>
                    <a:bodyPr/>
                    <a:lstStyle/>
                    <a:p>
                      <a:r>
                        <a:rPr lang="en-US" sz="2800"/>
                        <a:t>Binge Eating </a:t>
                      </a:r>
                    </a:p>
                    <a:p>
                      <a:r>
                        <a:rPr lang="en-US" sz="2800"/>
                        <a:t>Disorder</a:t>
                      </a:r>
                    </a:p>
                  </a:txBody>
                  <a:tcPr/>
                </a:tc>
                <a:extLst>
                  <a:ext uri="{0D108BD9-81ED-4DB2-BD59-A6C34878D82A}">
                    <a16:rowId xmlns:a16="http://schemas.microsoft.com/office/drawing/2014/main" val="3918103969"/>
                  </a:ext>
                </a:extLst>
              </a:tr>
              <a:tr h="1412756">
                <a:tc>
                  <a:txBody>
                    <a:bodyPr/>
                    <a:lstStyle/>
                    <a:p>
                      <a:r>
                        <a:rPr lang="en-US" sz="2800" b="1"/>
                        <a:t>Weight</a:t>
                      </a:r>
                    </a:p>
                  </a:txBody>
                  <a:tcPr/>
                </a:tc>
                <a:tc>
                  <a:txBody>
                    <a:bodyPr/>
                    <a:lstStyle/>
                    <a:p>
                      <a:r>
                        <a:rPr lang="en-US" sz="2800" b="0"/>
                        <a:t>Underweight</a:t>
                      </a:r>
                    </a:p>
                  </a:txBody>
                  <a:tcPr/>
                </a:tc>
                <a:tc>
                  <a:txBody>
                    <a:bodyPr/>
                    <a:lstStyle/>
                    <a:p>
                      <a:r>
                        <a:rPr lang="en-US" sz="2800" b="0"/>
                        <a:t>Normal Range or Overweight/ Obese</a:t>
                      </a:r>
                    </a:p>
                  </a:txBody>
                  <a:tcPr/>
                </a:tc>
                <a:tc>
                  <a:txBody>
                    <a:bodyPr/>
                    <a:lstStyle/>
                    <a:p>
                      <a:r>
                        <a:rPr lang="en-US" sz="2800" b="0"/>
                        <a:t>Normal Range or Overweight/</a:t>
                      </a:r>
                    </a:p>
                    <a:p>
                      <a:r>
                        <a:rPr lang="en-US" sz="2800" b="0"/>
                        <a:t>Obese</a:t>
                      </a:r>
                    </a:p>
                  </a:txBody>
                  <a:tcPr/>
                </a:tc>
                <a:extLst>
                  <a:ext uri="{0D108BD9-81ED-4DB2-BD59-A6C34878D82A}">
                    <a16:rowId xmlns:a16="http://schemas.microsoft.com/office/drawing/2014/main" val="1358785703"/>
                  </a:ext>
                </a:extLst>
              </a:tr>
              <a:tr h="1412756">
                <a:tc>
                  <a:txBody>
                    <a:bodyPr/>
                    <a:lstStyle/>
                    <a:p>
                      <a:r>
                        <a:rPr lang="en-US" sz="2800" b="1"/>
                        <a:t>Shape</a:t>
                      </a:r>
                    </a:p>
                  </a:txBody>
                  <a:tcPr/>
                </a:tc>
                <a:tc>
                  <a:txBody>
                    <a:bodyPr/>
                    <a:lstStyle/>
                    <a:p>
                      <a:r>
                        <a:rPr lang="en-US" sz="2800" b="0"/>
                        <a:t>Overvaluation</a:t>
                      </a:r>
                    </a:p>
                  </a:txBody>
                  <a:tcPr/>
                </a:tc>
                <a:tc>
                  <a:txBody>
                    <a:bodyPr/>
                    <a:lstStyle/>
                    <a:p>
                      <a:r>
                        <a:rPr lang="en-US" sz="2800" b="0"/>
                        <a:t>Overvaluation</a:t>
                      </a:r>
                    </a:p>
                  </a:txBody>
                  <a:tcPr/>
                </a:tc>
                <a:tc>
                  <a:txBody>
                    <a:bodyPr/>
                    <a:lstStyle/>
                    <a:p>
                      <a:r>
                        <a:rPr lang="en-US" sz="2800" b="0"/>
                        <a:t>Overvaluation mainly</a:t>
                      </a:r>
                    </a:p>
                  </a:txBody>
                  <a:tcPr/>
                </a:tc>
                <a:extLst>
                  <a:ext uri="{0D108BD9-81ED-4DB2-BD59-A6C34878D82A}">
                    <a16:rowId xmlns:a16="http://schemas.microsoft.com/office/drawing/2014/main" val="367644759"/>
                  </a:ext>
                </a:extLst>
              </a:tr>
              <a:tr h="1206977">
                <a:tc>
                  <a:txBody>
                    <a:bodyPr/>
                    <a:lstStyle/>
                    <a:p>
                      <a:r>
                        <a:rPr lang="en-US" sz="2800" b="1"/>
                        <a:t>Eating behaviors</a:t>
                      </a:r>
                    </a:p>
                  </a:txBody>
                  <a:tcPr/>
                </a:tc>
                <a:tc>
                  <a:txBody>
                    <a:bodyPr/>
                    <a:lstStyle/>
                    <a:p>
                      <a:r>
                        <a:rPr lang="en-US" sz="2800" b="0" dirty="0"/>
                        <a:t>Restricting vs</a:t>
                      </a:r>
                    </a:p>
                    <a:p>
                      <a:r>
                        <a:rPr lang="en-US" sz="2800" b="0" dirty="0"/>
                        <a:t>Purging</a:t>
                      </a:r>
                    </a:p>
                  </a:txBody>
                  <a:tcPr/>
                </a:tc>
                <a:tc>
                  <a:txBody>
                    <a:bodyPr/>
                    <a:lstStyle/>
                    <a:p>
                      <a:r>
                        <a:rPr lang="en-US" sz="2800" b="0"/>
                        <a:t>Restricting vs Purging</a:t>
                      </a:r>
                    </a:p>
                  </a:txBody>
                  <a:tcPr/>
                </a:tc>
                <a:tc>
                  <a:txBody>
                    <a:bodyPr/>
                    <a:lstStyle/>
                    <a:p>
                      <a:r>
                        <a:rPr lang="en-US" sz="2800" b="0"/>
                        <a:t>Bingeing </a:t>
                      </a:r>
                    </a:p>
                  </a:txBody>
                  <a:tcPr/>
                </a:tc>
                <a:extLst>
                  <a:ext uri="{0D108BD9-81ED-4DB2-BD59-A6C34878D82A}">
                    <a16:rowId xmlns:a16="http://schemas.microsoft.com/office/drawing/2014/main" val="1431321859"/>
                  </a:ext>
                </a:extLst>
              </a:tr>
              <a:tr h="1852280">
                <a:tc>
                  <a:txBody>
                    <a:bodyPr/>
                    <a:lstStyle/>
                    <a:p>
                      <a:r>
                        <a:rPr lang="en-US" sz="2800" b="1"/>
                        <a:t>Associated Symptoms</a:t>
                      </a:r>
                    </a:p>
                    <a:p>
                      <a:pPr lvl="0">
                        <a:buNone/>
                      </a:pPr>
                      <a:r>
                        <a:rPr lang="en-US" sz="2800" b="1"/>
                        <a:t>(</a:t>
                      </a:r>
                      <a:r>
                        <a:rPr lang="en-US" sz="2800" b="1" u="sng"/>
                        <a:t>Compensatory Behaviors)</a:t>
                      </a:r>
                    </a:p>
                  </a:txBody>
                  <a:tcPr/>
                </a:tc>
                <a:tc>
                  <a:txBody>
                    <a:bodyPr/>
                    <a:lstStyle/>
                    <a:p>
                      <a:r>
                        <a:rPr lang="en-US" sz="2800" b="0"/>
                        <a:t>Fasting vs </a:t>
                      </a:r>
                    </a:p>
                    <a:p>
                      <a:r>
                        <a:rPr lang="en-US" sz="2800" b="0"/>
                        <a:t>Purging</a:t>
                      </a:r>
                    </a:p>
                    <a:p>
                      <a:pPr lvl="0">
                        <a:buNone/>
                      </a:pPr>
                      <a:r>
                        <a:rPr lang="en-US" sz="2800" b="0"/>
                        <a:t>(Compensatory Behavior)</a:t>
                      </a:r>
                    </a:p>
                  </a:txBody>
                  <a:tcPr/>
                </a:tc>
                <a:tc>
                  <a:txBody>
                    <a:bodyPr/>
                    <a:lstStyle/>
                    <a:p>
                      <a:r>
                        <a:rPr lang="en-US" sz="2800" b="0"/>
                        <a:t>Binge &amp;</a:t>
                      </a:r>
                    </a:p>
                    <a:p>
                      <a:r>
                        <a:rPr lang="en-US" sz="2800" b="0"/>
                        <a:t>Purge (Compensatory Behavior)</a:t>
                      </a:r>
                    </a:p>
                  </a:txBody>
                  <a:tcPr/>
                </a:tc>
                <a:tc>
                  <a:txBody>
                    <a:bodyPr/>
                    <a:lstStyle/>
                    <a:p>
                      <a:r>
                        <a:rPr lang="en-US" sz="2800" b="0" dirty="0"/>
                        <a:t>Binge</a:t>
                      </a:r>
                    </a:p>
                    <a:p>
                      <a:r>
                        <a:rPr lang="en-US" sz="2800" b="0" dirty="0"/>
                        <a:t>(NO Compensatory </a:t>
                      </a:r>
                    </a:p>
                    <a:p>
                      <a:r>
                        <a:rPr lang="en-US" sz="2800" b="0" dirty="0"/>
                        <a:t>Behavior)</a:t>
                      </a:r>
                    </a:p>
                  </a:txBody>
                  <a:tcPr/>
                </a:tc>
                <a:extLst>
                  <a:ext uri="{0D108BD9-81ED-4DB2-BD59-A6C34878D82A}">
                    <a16:rowId xmlns:a16="http://schemas.microsoft.com/office/drawing/2014/main" val="3803793678"/>
                  </a:ext>
                </a:extLst>
              </a:tr>
            </a:tbl>
          </a:graphicData>
        </a:graphic>
      </p:graphicFrame>
    </p:spTree>
    <p:extLst>
      <p:ext uri="{BB962C8B-B14F-4D97-AF65-F5344CB8AC3E}">
        <p14:creationId xmlns:p14="http://schemas.microsoft.com/office/powerpoint/2010/main" val="2655473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DB20A-B6E6-7A52-2C43-6498A6D9F6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29127D-A044-24BE-19A8-1632E1E7275B}"/>
              </a:ext>
            </a:extLst>
          </p:cNvPr>
          <p:cNvSpPr>
            <a:spLocks noGrp="1"/>
          </p:cNvSpPr>
          <p:nvPr>
            <p:ph type="title"/>
          </p:nvPr>
        </p:nvSpPr>
        <p:spPr/>
        <p:txBody>
          <a:bodyPr/>
          <a:lstStyle/>
          <a:p>
            <a:r>
              <a:rPr lang="en-US" sz="3200" dirty="0"/>
              <a:t>Screening /Assessment Basics </a:t>
            </a:r>
            <a:r>
              <a:rPr lang="en-US" dirty="0"/>
              <a:t>(Continued) </a:t>
            </a:r>
          </a:p>
        </p:txBody>
      </p:sp>
      <p:sp>
        <p:nvSpPr>
          <p:cNvPr id="3" name="Content Placeholder 2">
            <a:extLst>
              <a:ext uri="{FF2B5EF4-FFF2-40B4-BE49-F238E27FC236}">
                <a16:creationId xmlns:a16="http://schemas.microsoft.com/office/drawing/2014/main" id="{EE7388D1-2F48-C2BE-C495-86514039ED32}"/>
              </a:ext>
            </a:extLst>
          </p:cNvPr>
          <p:cNvSpPr>
            <a:spLocks noGrp="1"/>
          </p:cNvSpPr>
          <p:nvPr>
            <p:ph idx="1"/>
          </p:nvPr>
        </p:nvSpPr>
        <p:spPr>
          <a:xfrm>
            <a:off x="305893" y="1050926"/>
            <a:ext cx="10515600" cy="4351338"/>
          </a:xfrm>
        </p:spPr>
        <p:txBody>
          <a:bodyPr>
            <a:normAutofit/>
          </a:bodyPr>
          <a:lstStyle/>
          <a:p>
            <a:pPr marL="0" indent="0">
              <a:buNone/>
            </a:pPr>
            <a:br>
              <a:rPr lang="en-US" sz="3200" dirty="0"/>
            </a:br>
            <a:r>
              <a:rPr lang="en-US" sz="2800" dirty="0"/>
              <a:t>3.  </a:t>
            </a:r>
            <a:r>
              <a:rPr lang="en-US" sz="2800" b="1" u="sng" dirty="0"/>
              <a:t>Associated behaviors/ details:</a:t>
            </a:r>
            <a:r>
              <a:rPr lang="en-US" sz="2800" b="1" dirty="0"/>
              <a:t> </a:t>
            </a:r>
            <a:endParaRPr lang="en-US" dirty="0"/>
          </a:p>
          <a:p>
            <a:pPr marL="457200" indent="-457200"/>
            <a:r>
              <a:rPr lang="en-US" sz="2800" dirty="0"/>
              <a:t>Restrict to lose weight? Vs Purge: </a:t>
            </a:r>
            <a:endParaRPr lang="en-US" dirty="0">
              <a:ea typeface="Calibri" panose="020F0502020204030204"/>
              <a:cs typeface="Calibri" panose="020F0502020204030204"/>
            </a:endParaRPr>
          </a:p>
          <a:p>
            <a:pPr marL="502920" lvl="1" indent="0">
              <a:buNone/>
            </a:pPr>
            <a:r>
              <a:rPr lang="en-US" sz="2600" dirty="0"/>
              <a:t>“Get rid “ of the food you eat? (e.g., purge, Laxatives , excessive exercise)</a:t>
            </a:r>
            <a:endParaRPr lang="en-US" sz="2600" dirty="0">
              <a:ea typeface="Calibri"/>
              <a:cs typeface="Calibri"/>
            </a:endParaRPr>
          </a:p>
          <a:p>
            <a:pPr lvl="1"/>
            <a:r>
              <a:rPr lang="en-US" sz="2600" dirty="0"/>
              <a:t>Feelings of losing control overeating (frequency too)</a:t>
            </a:r>
            <a:endParaRPr lang="en-US" sz="2600" dirty="0">
              <a:ea typeface="Calibri"/>
              <a:cs typeface="Calibri"/>
            </a:endParaRPr>
          </a:p>
          <a:p>
            <a:pPr marL="502920" lvl="1" indent="0">
              <a:buNone/>
            </a:pPr>
            <a:endParaRPr lang="en-US" sz="2800" dirty="0">
              <a:ea typeface="Calibri"/>
              <a:cs typeface="Calibri"/>
            </a:endParaRPr>
          </a:p>
          <a:p>
            <a:pPr marL="502920" lvl="1" indent="0">
              <a:buNone/>
            </a:pPr>
            <a:endParaRPr lang="en-US" sz="2800" dirty="0">
              <a:ea typeface="Calibri"/>
              <a:cs typeface="Calibri"/>
            </a:endParaRPr>
          </a:p>
          <a:p>
            <a:endParaRPr lang="en-US" sz="3200" dirty="0">
              <a:ea typeface="Calibri"/>
              <a:cs typeface="Calibri"/>
            </a:endParaRPr>
          </a:p>
          <a:p>
            <a:endParaRPr lang="en-US" sz="3200" dirty="0">
              <a:ea typeface="Calibri"/>
              <a:cs typeface="Calibri"/>
            </a:endParaRPr>
          </a:p>
        </p:txBody>
      </p:sp>
    </p:spTree>
    <p:extLst>
      <p:ext uri="{BB962C8B-B14F-4D97-AF65-F5344CB8AC3E}">
        <p14:creationId xmlns:p14="http://schemas.microsoft.com/office/powerpoint/2010/main" val="1025232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8DD5619-1472-40C2-B129-DDBE5CADF696}"/>
              </a:ext>
            </a:extLst>
          </p:cNvPr>
          <p:cNvSpPr>
            <a:spLocks noGrp="1"/>
          </p:cNvSpPr>
          <p:nvPr>
            <p:ph type="title"/>
          </p:nvPr>
        </p:nvSpPr>
        <p:spPr/>
        <p:txBody>
          <a:bodyPr>
            <a:normAutofit/>
          </a:bodyPr>
          <a:lstStyle/>
          <a:p>
            <a:r>
              <a:rPr lang="en-US" sz="3200" dirty="0"/>
              <a:t>What about ARFID?</a:t>
            </a:r>
          </a:p>
        </p:txBody>
      </p:sp>
      <p:sp>
        <p:nvSpPr>
          <p:cNvPr id="12" name="Content Placeholder 2">
            <a:extLst>
              <a:ext uri="{FF2B5EF4-FFF2-40B4-BE49-F238E27FC236}">
                <a16:creationId xmlns:a16="http://schemas.microsoft.com/office/drawing/2014/main" id="{4BFF16F6-6A21-48E0-B2DD-2045915D4362}"/>
              </a:ext>
            </a:extLst>
          </p:cNvPr>
          <p:cNvSpPr>
            <a:spLocks noGrp="1"/>
          </p:cNvSpPr>
          <p:nvPr>
            <p:ph idx="1"/>
          </p:nvPr>
        </p:nvSpPr>
        <p:spPr>
          <a:xfrm>
            <a:off x="389021" y="1473283"/>
            <a:ext cx="7175561" cy="4351338"/>
          </a:xfrm>
        </p:spPr>
        <p:txBody>
          <a:bodyPr>
            <a:normAutofit fontScale="92500" lnSpcReduction="20000"/>
          </a:bodyPr>
          <a:lstStyle/>
          <a:p>
            <a:r>
              <a:rPr lang="en-US" sz="2800" b="1" i="1" dirty="0"/>
              <a:t>Pattern of eating limited in variety and/or amount, </a:t>
            </a:r>
            <a:r>
              <a:rPr lang="en-US" sz="2800" dirty="0"/>
              <a:t>which is often associated with </a:t>
            </a:r>
            <a:r>
              <a:rPr lang="en-US" sz="2800" i="1" dirty="0"/>
              <a:t>medical and psychiatric sequalae. </a:t>
            </a:r>
          </a:p>
          <a:p>
            <a:r>
              <a:rPr lang="en-US" sz="2800" dirty="0"/>
              <a:t>Not just occasional picky eating. </a:t>
            </a:r>
          </a:p>
          <a:p>
            <a:r>
              <a:rPr lang="en-US" sz="2800" dirty="0"/>
              <a:t>Not due to lack of available food</a:t>
            </a:r>
          </a:p>
          <a:p>
            <a:r>
              <a:rPr lang="en-US" sz="2800" dirty="0"/>
              <a:t>Not motivated by fear of weight gain nor shape concerns. </a:t>
            </a:r>
          </a:p>
          <a:p>
            <a:r>
              <a:rPr lang="en-US" sz="2800" dirty="0"/>
              <a:t>If co-occurring with a medical or psychiatric problem must be severe enough to require attention in and of itself. </a:t>
            </a:r>
          </a:p>
        </p:txBody>
      </p:sp>
      <p:graphicFrame>
        <p:nvGraphicFramePr>
          <p:cNvPr id="6" name="Content Placeholder 7">
            <a:extLst>
              <a:ext uri="{FF2B5EF4-FFF2-40B4-BE49-F238E27FC236}">
                <a16:creationId xmlns:a16="http://schemas.microsoft.com/office/drawing/2014/main" id="{7CF2AD37-E990-4D9E-9444-67A24DEC0FCA}"/>
              </a:ext>
            </a:extLst>
          </p:cNvPr>
          <p:cNvGraphicFramePr>
            <a:graphicFrameLocks noGrp="1"/>
          </p:cNvGraphicFramePr>
          <p:nvPr/>
        </p:nvGraphicFramePr>
        <p:xfrm>
          <a:off x="6742942" y="1713367"/>
          <a:ext cx="5226727" cy="3239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0233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61EEB-5C47-494F-9C43-91BE3F619CBC}"/>
              </a:ext>
            </a:extLst>
          </p:cNvPr>
          <p:cNvSpPr>
            <a:spLocks noGrp="1"/>
          </p:cNvSpPr>
          <p:nvPr>
            <p:ph type="title"/>
          </p:nvPr>
        </p:nvSpPr>
        <p:spPr/>
        <p:txBody>
          <a:bodyPr>
            <a:normAutofit/>
          </a:bodyPr>
          <a:lstStyle/>
          <a:p>
            <a:r>
              <a:rPr lang="en-US" dirty="0"/>
              <a:t>Some Basic Screening Questions for ARFID:  </a:t>
            </a:r>
          </a:p>
        </p:txBody>
      </p:sp>
      <p:sp>
        <p:nvSpPr>
          <p:cNvPr id="3" name="Content Placeholder 2">
            <a:extLst>
              <a:ext uri="{FF2B5EF4-FFF2-40B4-BE49-F238E27FC236}">
                <a16:creationId xmlns:a16="http://schemas.microsoft.com/office/drawing/2014/main" id="{47C2EEAD-CF29-40CD-B8BB-080B355CCBE1}"/>
              </a:ext>
            </a:extLst>
          </p:cNvPr>
          <p:cNvSpPr>
            <a:spLocks noGrp="1"/>
          </p:cNvSpPr>
          <p:nvPr>
            <p:ph idx="1"/>
          </p:nvPr>
        </p:nvSpPr>
        <p:spPr>
          <a:xfrm>
            <a:off x="282143" y="1390156"/>
            <a:ext cx="10515600" cy="4351338"/>
          </a:xfrm>
        </p:spPr>
        <p:txBody>
          <a:bodyPr>
            <a:normAutofit/>
          </a:bodyPr>
          <a:lstStyle/>
          <a:p>
            <a:r>
              <a:rPr lang="en-US" b="1" i="1" dirty="0"/>
              <a:t>What reason does youth give for not eating (r/o shape and weight concerns)</a:t>
            </a:r>
          </a:p>
          <a:p>
            <a:r>
              <a:rPr lang="en-US" b="1" i="1" dirty="0"/>
              <a:t>What does youth think of weight loss? </a:t>
            </a:r>
          </a:p>
          <a:p>
            <a:r>
              <a:rPr lang="en-US" dirty="0">
                <a:ea typeface="Calibri" panose="020F0502020204030204"/>
                <a:cs typeface="Calibri" panose="020F0502020204030204"/>
              </a:rPr>
              <a:t>Food avoidance / Neophobia (fear of new foods)</a:t>
            </a:r>
          </a:p>
          <a:p>
            <a:r>
              <a:rPr lang="en-US" dirty="0">
                <a:ea typeface="Calibri" panose="020F0502020204030204"/>
                <a:cs typeface="Calibri" panose="020F0502020204030204"/>
              </a:rPr>
              <a:t>Nausea or early satiety/abdominal pain</a:t>
            </a:r>
            <a:endParaRPr lang="en-US" dirty="0"/>
          </a:p>
          <a:p>
            <a:r>
              <a:rPr lang="en-US" dirty="0">
                <a:ea typeface="Calibri"/>
                <a:cs typeface="Calibri"/>
              </a:rPr>
              <a:t>Fear of choking, gagging or vomiting when eat or fear of having an allergic reaction</a:t>
            </a:r>
            <a:endParaRPr lang="en-US" dirty="0"/>
          </a:p>
        </p:txBody>
      </p:sp>
    </p:spTree>
    <p:extLst>
      <p:ext uri="{BB962C8B-B14F-4D97-AF65-F5344CB8AC3E}">
        <p14:creationId xmlns:p14="http://schemas.microsoft.com/office/powerpoint/2010/main" val="3762173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9F0D7-065B-1AD5-F5BD-2A1E6C89779E}"/>
              </a:ext>
            </a:extLst>
          </p:cNvPr>
          <p:cNvSpPr>
            <a:spLocks noGrp="1"/>
          </p:cNvSpPr>
          <p:nvPr>
            <p:ph type="title"/>
          </p:nvPr>
        </p:nvSpPr>
        <p:spPr/>
        <p:txBody>
          <a:bodyPr/>
          <a:lstStyle/>
          <a:p>
            <a:r>
              <a:rPr lang="en-US" dirty="0"/>
              <a:t>Eating Disorders and Psychiatric Comorbidity</a:t>
            </a:r>
          </a:p>
        </p:txBody>
      </p:sp>
      <p:sp>
        <p:nvSpPr>
          <p:cNvPr id="3" name="Content Placeholder 2">
            <a:extLst>
              <a:ext uri="{FF2B5EF4-FFF2-40B4-BE49-F238E27FC236}">
                <a16:creationId xmlns:a16="http://schemas.microsoft.com/office/drawing/2014/main" id="{1A9A98F8-6791-6528-68B8-6DE98FAF3173}"/>
              </a:ext>
            </a:extLst>
          </p:cNvPr>
          <p:cNvSpPr>
            <a:spLocks noGrp="1"/>
          </p:cNvSpPr>
          <p:nvPr>
            <p:ph idx="1"/>
          </p:nvPr>
        </p:nvSpPr>
        <p:spPr>
          <a:xfrm>
            <a:off x="4940135" y="1402281"/>
            <a:ext cx="6000112" cy="4782847"/>
          </a:xfrm>
        </p:spPr>
        <p:txBody>
          <a:bodyPr>
            <a:normAutofit/>
          </a:bodyPr>
          <a:lstStyle/>
          <a:p>
            <a:pPr marL="0" indent="0">
              <a:buNone/>
            </a:pPr>
            <a:r>
              <a:rPr lang="en-US" sz="2800" b="1" dirty="0">
                <a:solidFill>
                  <a:srgbClr val="000000"/>
                </a:solidFill>
              </a:rPr>
              <a:t>Commonly</a:t>
            </a:r>
            <a:r>
              <a:rPr lang="en-US" sz="2800" b="1" dirty="0">
                <a:solidFill>
                  <a:srgbClr val="000000"/>
                </a:solidFill>
                <a:ea typeface="Calibri"/>
                <a:cs typeface="Calibri"/>
              </a:rPr>
              <a:t> comorbid  with ARFID</a:t>
            </a:r>
            <a:r>
              <a:rPr lang="en-US" sz="2800" dirty="0">
                <a:solidFill>
                  <a:srgbClr val="000000"/>
                </a:solidFill>
                <a:ea typeface="Calibri"/>
                <a:cs typeface="Calibri"/>
              </a:rPr>
              <a:t>: </a:t>
            </a:r>
            <a:endParaRPr lang="en-US" sz="2800" dirty="0">
              <a:solidFill>
                <a:srgbClr val="595959"/>
              </a:solidFill>
              <a:ea typeface="Calibri"/>
              <a:cs typeface="Calibri"/>
            </a:endParaRPr>
          </a:p>
          <a:p>
            <a:r>
              <a:rPr lang="en-US" sz="2800" dirty="0">
                <a:solidFill>
                  <a:schemeClr val="tx1"/>
                </a:solidFill>
                <a:ea typeface="Calibri"/>
                <a:cs typeface="Calibri"/>
              </a:rPr>
              <a:t>ADHD, Autism Spectrum and/or Anxiety disorders</a:t>
            </a:r>
          </a:p>
          <a:p>
            <a:r>
              <a:rPr lang="en-US" sz="2800" dirty="0">
                <a:ea typeface="Calibri"/>
                <a:cs typeface="Calibri"/>
              </a:rPr>
              <a:t>Screen for ADHD and other comorbidities like anxiety</a:t>
            </a:r>
            <a:endParaRPr lang="en-US" dirty="0">
              <a:ea typeface="Calibri"/>
              <a:cs typeface="Calibri"/>
            </a:endParaRPr>
          </a:p>
          <a:p>
            <a:r>
              <a:rPr lang="en-US" sz="2800" dirty="0">
                <a:ea typeface="Calibri"/>
                <a:cs typeface="Calibri"/>
              </a:rPr>
              <a:t>Screen for past or current Neuropsychiatric Disorders such as history of autism or developmental history of social and other deficits?</a:t>
            </a:r>
          </a:p>
          <a:p>
            <a:pPr marL="0" indent="0">
              <a:buNone/>
            </a:pPr>
            <a:endParaRPr lang="en-US" sz="2600" dirty="0">
              <a:solidFill>
                <a:srgbClr val="595959"/>
              </a:solidFill>
              <a:ea typeface="Calibri"/>
              <a:cs typeface="Calibri"/>
            </a:endParaRPr>
          </a:p>
          <a:p>
            <a:pPr>
              <a:spcAft>
                <a:spcPts val="0"/>
              </a:spcAft>
            </a:pPr>
            <a:endParaRPr lang="en-US" sz="2800" dirty="0">
              <a:solidFill>
                <a:srgbClr val="595959"/>
              </a:solidFill>
              <a:ea typeface="Calibri"/>
              <a:cs typeface="Calibri"/>
            </a:endParaRPr>
          </a:p>
          <a:p>
            <a:pPr lvl="1">
              <a:buFont typeface="Courier New" pitchFamily="18" charset="2"/>
              <a:buChar char="o"/>
            </a:pPr>
            <a:endParaRPr lang="en-US" sz="2800" dirty="0">
              <a:solidFill>
                <a:srgbClr val="000000"/>
              </a:solidFill>
              <a:ea typeface="Calibri"/>
              <a:cs typeface="Calibri"/>
            </a:endParaRPr>
          </a:p>
          <a:p>
            <a:endParaRPr lang="en-US" sz="2800" dirty="0">
              <a:ea typeface="Calibri"/>
              <a:cs typeface="Calibri"/>
            </a:endParaRPr>
          </a:p>
          <a:p>
            <a:endParaRPr lang="en-US" sz="2800" dirty="0">
              <a:ea typeface="Calibri"/>
              <a:cs typeface="Calibri"/>
            </a:endParaRPr>
          </a:p>
          <a:p>
            <a:endParaRPr lang="en-US" sz="2800" dirty="0">
              <a:ea typeface="Calibri"/>
              <a:cs typeface="Calibri"/>
            </a:endParaRPr>
          </a:p>
        </p:txBody>
      </p:sp>
      <p:sp>
        <p:nvSpPr>
          <p:cNvPr id="4" name="TextBox 3">
            <a:extLst>
              <a:ext uri="{FF2B5EF4-FFF2-40B4-BE49-F238E27FC236}">
                <a16:creationId xmlns:a16="http://schemas.microsoft.com/office/drawing/2014/main" id="{5E417401-724E-F045-C19A-83DE261291AE}"/>
              </a:ext>
            </a:extLst>
          </p:cNvPr>
          <p:cNvSpPr txBox="1"/>
          <p:nvPr/>
        </p:nvSpPr>
        <p:spPr>
          <a:xfrm>
            <a:off x="984555" y="1402282"/>
            <a:ext cx="3553528" cy="4782848"/>
          </a:xfrm>
          <a:prstGeom prst="rect">
            <a:avLst/>
          </a:prstGeom>
          <a:solidFill>
            <a:schemeClr val="tx2">
              <a:lumMod val="10000"/>
              <a:lumOff val="90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200"/>
              </a:spcBef>
            </a:pPr>
            <a:r>
              <a:rPr lang="en-US" sz="2800" b="1" dirty="0">
                <a:ea typeface="Calibri"/>
                <a:cs typeface="Calibri"/>
              </a:rPr>
              <a:t>Psychiatric comorbidities most often encountered with EDs are</a:t>
            </a:r>
            <a:r>
              <a:rPr lang="en-US" sz="2800" dirty="0">
                <a:ea typeface="Calibri"/>
                <a:cs typeface="Calibri"/>
              </a:rPr>
              <a:t>: </a:t>
            </a:r>
          </a:p>
          <a:p>
            <a:pPr marL="285750" indent="-285750">
              <a:lnSpc>
                <a:spcPct val="90000"/>
              </a:lnSpc>
              <a:spcBef>
                <a:spcPts val="1200"/>
              </a:spcBef>
              <a:buFont typeface="Arial"/>
              <a:buChar char="•"/>
            </a:pPr>
            <a:r>
              <a:rPr lang="en-US" sz="2800" dirty="0">
                <a:ea typeface="Calibri"/>
                <a:cs typeface="Calibri"/>
              </a:rPr>
              <a:t>ADHD</a:t>
            </a:r>
          </a:p>
          <a:p>
            <a:pPr marL="285750" indent="-285750">
              <a:lnSpc>
                <a:spcPct val="90000"/>
              </a:lnSpc>
              <a:spcBef>
                <a:spcPts val="1200"/>
              </a:spcBef>
              <a:buFont typeface="Arial"/>
              <a:buChar char="•"/>
            </a:pPr>
            <a:r>
              <a:rPr lang="en-US" sz="2800" dirty="0">
                <a:ea typeface="Calibri"/>
                <a:cs typeface="Calibri"/>
              </a:rPr>
              <a:t>Anxiety</a:t>
            </a:r>
          </a:p>
          <a:p>
            <a:pPr marL="285750" indent="-285750">
              <a:lnSpc>
                <a:spcPct val="90000"/>
              </a:lnSpc>
              <a:spcBef>
                <a:spcPts val="1200"/>
              </a:spcBef>
              <a:buFont typeface="Arial"/>
              <a:buChar char="•"/>
            </a:pPr>
            <a:r>
              <a:rPr lang="en-US" sz="2800" dirty="0">
                <a:ea typeface="Calibri"/>
                <a:cs typeface="Calibri"/>
              </a:rPr>
              <a:t>Depression </a:t>
            </a:r>
          </a:p>
          <a:p>
            <a:pPr marL="285750" indent="-285750">
              <a:lnSpc>
                <a:spcPct val="90000"/>
              </a:lnSpc>
              <a:spcBef>
                <a:spcPts val="1200"/>
              </a:spcBef>
              <a:buFont typeface="Arial"/>
              <a:buChar char="•"/>
            </a:pPr>
            <a:r>
              <a:rPr lang="en-US" sz="2800" dirty="0">
                <a:ea typeface="Calibri"/>
                <a:cs typeface="Calibri"/>
              </a:rPr>
              <a:t>OCD</a:t>
            </a:r>
          </a:p>
          <a:p>
            <a:pPr marL="285750" indent="-285750">
              <a:lnSpc>
                <a:spcPct val="90000"/>
              </a:lnSpc>
              <a:spcBef>
                <a:spcPts val="1200"/>
              </a:spcBef>
              <a:buFont typeface="Arial"/>
              <a:buChar char="•"/>
            </a:pPr>
            <a:endParaRPr lang="en-US" sz="2800" dirty="0">
              <a:ea typeface="Calibri"/>
              <a:cs typeface="Calibri"/>
            </a:endParaRPr>
          </a:p>
          <a:p>
            <a:pPr algn="l"/>
            <a:endParaRPr lang="en-US" sz="2800" dirty="0">
              <a:ea typeface="Calibri"/>
              <a:cs typeface="Calibri"/>
            </a:endParaRPr>
          </a:p>
        </p:txBody>
      </p:sp>
    </p:spTree>
    <p:extLst>
      <p:ext uri="{BB962C8B-B14F-4D97-AF65-F5344CB8AC3E}">
        <p14:creationId xmlns:p14="http://schemas.microsoft.com/office/powerpoint/2010/main" val="2075605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9BFD9A8A-20DF-1B99-F03D-EAC883C6429B}"/>
              </a:ext>
            </a:extLst>
          </p:cNvPr>
          <p:cNvGraphicFramePr>
            <a:graphicFrameLocks noGrp="1"/>
          </p:cNvGraphicFramePr>
          <p:nvPr>
            <p:ph idx="1"/>
            <p:extLst>
              <p:ext uri="{D42A27DB-BD31-4B8C-83A1-F6EECF244321}">
                <p14:modId xmlns:p14="http://schemas.microsoft.com/office/powerpoint/2010/main" val="1649551324"/>
              </p:ext>
            </p:extLst>
          </p:nvPr>
        </p:nvGraphicFramePr>
        <p:xfrm>
          <a:off x="388938" y="147320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835E5799-7C50-4E32-8434-F6E01B4BDE50}"/>
              </a:ext>
            </a:extLst>
          </p:cNvPr>
          <p:cNvSpPr>
            <a:spLocks noGrp="1"/>
          </p:cNvSpPr>
          <p:nvPr>
            <p:ph type="title"/>
          </p:nvPr>
        </p:nvSpPr>
        <p:spPr/>
        <p:txBody>
          <a:bodyPr/>
          <a:lstStyle/>
          <a:p>
            <a:r>
              <a:rPr lang="en-US" dirty="0"/>
              <a:t>How Else Can Eating Disorders Manifest Acutely?</a:t>
            </a:r>
          </a:p>
        </p:txBody>
      </p:sp>
    </p:spTree>
    <p:extLst>
      <p:ext uri="{BB962C8B-B14F-4D97-AF65-F5344CB8AC3E}">
        <p14:creationId xmlns:p14="http://schemas.microsoft.com/office/powerpoint/2010/main" val="2442086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528089-A651-4D40-9584-844CD7D9ECB4}"/>
              </a:ext>
            </a:extLst>
          </p:cNvPr>
          <p:cNvSpPr>
            <a:spLocks noGrp="1"/>
          </p:cNvSpPr>
          <p:nvPr>
            <p:ph sz="half" idx="4294967295"/>
          </p:nvPr>
        </p:nvSpPr>
        <p:spPr>
          <a:xfrm>
            <a:off x="3634805" y="1656144"/>
            <a:ext cx="7679371" cy="5345112"/>
          </a:xfrm>
        </p:spPr>
        <p:txBody>
          <a:bodyPr>
            <a:noAutofit/>
          </a:bodyPr>
          <a:lstStyle/>
          <a:p>
            <a:r>
              <a:rPr lang="en-US" b="1" dirty="0">
                <a:latin typeface="Arial"/>
                <a:ea typeface="ＭＳ Ｐゴシック"/>
                <a:cs typeface="ＭＳ Ｐゴシック"/>
              </a:rPr>
              <a:t>Metabolic</a:t>
            </a:r>
            <a:r>
              <a:rPr lang="en-US" dirty="0">
                <a:latin typeface="Arial"/>
                <a:ea typeface="ＭＳ Ｐゴシック"/>
                <a:cs typeface="ＭＳ Ｐゴシック"/>
              </a:rPr>
              <a:t> – hypokalemia, hypoglycemia, hypophosphatemia</a:t>
            </a:r>
          </a:p>
          <a:p>
            <a:r>
              <a:rPr lang="en-US" b="1" dirty="0">
                <a:latin typeface="Arial"/>
                <a:ea typeface="ＭＳ Ｐゴシック"/>
                <a:cs typeface="ＭＳ Ｐゴシック"/>
              </a:rPr>
              <a:t>Cardiovascular </a:t>
            </a:r>
            <a:r>
              <a:rPr lang="en-US" dirty="0">
                <a:latin typeface="Arial"/>
                <a:ea typeface="ＭＳ Ｐゴシック"/>
                <a:cs typeface="ＭＳ Ｐゴシック"/>
              </a:rPr>
              <a:t>– bradycardia, hypotension, orthostasis</a:t>
            </a:r>
          </a:p>
          <a:p>
            <a:r>
              <a:rPr lang="en-US" b="1" dirty="0">
                <a:latin typeface="Arial"/>
                <a:ea typeface="ＭＳ Ｐゴシック"/>
                <a:cs typeface="ＭＳ Ｐゴシック"/>
              </a:rPr>
              <a:t>Musculoskeletal </a:t>
            </a:r>
            <a:r>
              <a:rPr lang="en-US" dirty="0">
                <a:latin typeface="Arial"/>
                <a:ea typeface="ＭＳ Ｐゴシック"/>
                <a:cs typeface="ＭＳ Ｐゴシック"/>
              </a:rPr>
              <a:t>– osteoporosis</a:t>
            </a:r>
          </a:p>
          <a:p>
            <a:r>
              <a:rPr lang="en-US" b="1" dirty="0">
                <a:latin typeface="Arial"/>
                <a:ea typeface="ＭＳ Ｐゴシック"/>
                <a:cs typeface="ＭＳ Ｐゴシック"/>
              </a:rPr>
              <a:t>GI</a:t>
            </a:r>
            <a:r>
              <a:rPr lang="en-US" dirty="0">
                <a:latin typeface="Arial"/>
                <a:ea typeface="ＭＳ Ｐゴシック"/>
                <a:cs typeface="ＭＳ Ｐゴシック"/>
              </a:rPr>
              <a:t> – constipation, GERD</a:t>
            </a:r>
          </a:p>
          <a:p>
            <a:r>
              <a:rPr lang="en-US" b="1" dirty="0">
                <a:latin typeface="Arial"/>
                <a:ea typeface="ＭＳ Ｐゴシック"/>
                <a:cs typeface="ＭＳ Ｐゴシック"/>
              </a:rPr>
              <a:t>Endocrine</a:t>
            </a:r>
            <a:r>
              <a:rPr lang="en-US" dirty="0">
                <a:latin typeface="Arial"/>
                <a:ea typeface="ＭＳ Ｐゴシック"/>
                <a:cs typeface="ＭＳ Ｐゴシック"/>
              </a:rPr>
              <a:t> – amenorrhea, sick euthyroid</a:t>
            </a:r>
          </a:p>
          <a:p>
            <a:r>
              <a:rPr lang="en-US" b="1" dirty="0">
                <a:latin typeface="Arial"/>
                <a:ea typeface="ＭＳ Ｐゴシック"/>
                <a:cs typeface="ＭＳ Ｐゴシック"/>
              </a:rPr>
              <a:t>Immunologic</a:t>
            </a:r>
            <a:r>
              <a:rPr lang="en-US" dirty="0">
                <a:latin typeface="Arial"/>
                <a:ea typeface="ＭＳ Ｐゴシック"/>
                <a:cs typeface="ＭＳ Ｐゴシック"/>
              </a:rPr>
              <a:t> suppression</a:t>
            </a:r>
          </a:p>
          <a:p>
            <a:r>
              <a:rPr lang="en-US" b="1" dirty="0">
                <a:latin typeface="Arial"/>
                <a:ea typeface="ＭＳ Ｐゴシック"/>
                <a:cs typeface="ＭＳ Ｐゴシック"/>
              </a:rPr>
              <a:t>Neuro</a:t>
            </a:r>
            <a:r>
              <a:rPr lang="en-US" dirty="0">
                <a:latin typeface="Arial"/>
                <a:ea typeface="ＭＳ Ｐゴシック"/>
                <a:cs typeface="ＭＳ Ｐゴシック"/>
              </a:rPr>
              <a:t> – seizures (e.g., water loading) </a:t>
            </a:r>
            <a:endParaRPr lang="en-US" dirty="0">
              <a:latin typeface="Arial"/>
            </a:endParaRPr>
          </a:p>
        </p:txBody>
      </p:sp>
      <p:sp>
        <p:nvSpPr>
          <p:cNvPr id="5" name="Rectangle 4">
            <a:extLst>
              <a:ext uri="{FF2B5EF4-FFF2-40B4-BE49-F238E27FC236}">
                <a16:creationId xmlns:a16="http://schemas.microsoft.com/office/drawing/2014/main" id="{E0C70F74-BE24-48D4-B79D-01E168A3F5B4}"/>
              </a:ext>
            </a:extLst>
          </p:cNvPr>
          <p:cNvSpPr/>
          <p:nvPr/>
        </p:nvSpPr>
        <p:spPr>
          <a:xfrm>
            <a:off x="3406452" y="1538741"/>
            <a:ext cx="8013240" cy="46246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llout: Right Arrow 1">
            <a:extLst>
              <a:ext uri="{FF2B5EF4-FFF2-40B4-BE49-F238E27FC236}">
                <a16:creationId xmlns:a16="http://schemas.microsoft.com/office/drawing/2014/main" id="{571851C3-F91C-4154-BC5A-FEBB45A321DA}"/>
              </a:ext>
            </a:extLst>
          </p:cNvPr>
          <p:cNvSpPr/>
          <p:nvPr/>
        </p:nvSpPr>
        <p:spPr>
          <a:xfrm>
            <a:off x="388556" y="2385707"/>
            <a:ext cx="3246249" cy="2488766"/>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MANY BODY SYSTEMS</a:t>
            </a:r>
          </a:p>
        </p:txBody>
      </p:sp>
      <p:pic>
        <p:nvPicPr>
          <p:cNvPr id="7" name="Picture 2" descr="Hold your fire: Democrats could fix this red-flag bill">
            <a:extLst>
              <a:ext uri="{FF2B5EF4-FFF2-40B4-BE49-F238E27FC236}">
                <a16:creationId xmlns:a16="http://schemas.microsoft.com/office/drawing/2014/main" id="{BDC1A670-75BD-44D9-0CEB-FD8A32AC6B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824" y="1068243"/>
            <a:ext cx="1075070" cy="1175802"/>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a:extLst>
              <a:ext uri="{FF2B5EF4-FFF2-40B4-BE49-F238E27FC236}">
                <a16:creationId xmlns:a16="http://schemas.microsoft.com/office/drawing/2014/main" id="{21886B74-5BFF-46A8-A151-D1B295E5DD7E}"/>
              </a:ext>
            </a:extLst>
          </p:cNvPr>
          <p:cNvSpPr>
            <a:spLocks noGrp="1"/>
          </p:cNvSpPr>
          <p:nvPr>
            <p:ph type="title"/>
          </p:nvPr>
        </p:nvSpPr>
        <p:spPr/>
        <p:txBody>
          <a:bodyPr/>
          <a:lstStyle/>
          <a:p>
            <a:r>
              <a:rPr lang="en-US" dirty="0"/>
              <a:t>Medical Complications</a:t>
            </a:r>
          </a:p>
        </p:txBody>
      </p:sp>
    </p:spTree>
    <p:extLst>
      <p:ext uri="{BB962C8B-B14F-4D97-AF65-F5344CB8AC3E}">
        <p14:creationId xmlns:p14="http://schemas.microsoft.com/office/powerpoint/2010/main" val="2577018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3CDAB-3524-ED58-220A-ABE9DFEAFE62}"/>
              </a:ext>
            </a:extLst>
          </p:cNvPr>
          <p:cNvSpPr>
            <a:spLocks noGrp="1"/>
          </p:cNvSpPr>
          <p:nvPr>
            <p:ph type="title"/>
          </p:nvPr>
        </p:nvSpPr>
        <p:spPr/>
        <p:txBody>
          <a:bodyPr/>
          <a:lstStyle/>
          <a:p>
            <a:r>
              <a:rPr lang="en-US" dirty="0">
                <a:ea typeface="Calibri"/>
                <a:cs typeface="Calibri"/>
              </a:rPr>
              <a:t>Atypical Cases that can Present Urgently</a:t>
            </a:r>
          </a:p>
        </p:txBody>
      </p:sp>
      <p:sp>
        <p:nvSpPr>
          <p:cNvPr id="4" name="Content Placeholder 3">
            <a:extLst>
              <a:ext uri="{FF2B5EF4-FFF2-40B4-BE49-F238E27FC236}">
                <a16:creationId xmlns:a16="http://schemas.microsoft.com/office/drawing/2014/main" id="{00DB2079-0F5E-4B05-931D-87C0B55A793F}"/>
              </a:ext>
            </a:extLst>
          </p:cNvPr>
          <p:cNvSpPr>
            <a:spLocks noGrp="1"/>
          </p:cNvSpPr>
          <p:nvPr>
            <p:ph idx="1"/>
          </p:nvPr>
        </p:nvSpPr>
        <p:spPr>
          <a:xfrm>
            <a:off x="389021" y="1473283"/>
            <a:ext cx="11134924" cy="4351338"/>
          </a:xfrm>
        </p:spPr>
        <p:txBody>
          <a:bodyPr/>
          <a:lstStyle/>
          <a:p>
            <a:r>
              <a:rPr lang="en-US" dirty="0"/>
              <a:t>Youth with Diabetes type 1</a:t>
            </a:r>
          </a:p>
          <a:p>
            <a:r>
              <a:rPr lang="en-US" dirty="0"/>
              <a:t>Males </a:t>
            </a:r>
          </a:p>
          <a:p>
            <a:r>
              <a:rPr lang="en-US" dirty="0"/>
              <a:t>GI complaints (bloating and GI motility)</a:t>
            </a:r>
          </a:p>
          <a:p>
            <a:r>
              <a:rPr lang="en-US" dirty="0"/>
              <a:t>Menstrual disturbances</a:t>
            </a:r>
          </a:p>
          <a:p>
            <a:r>
              <a:rPr lang="en-US" dirty="0"/>
              <a:t>Unexplained Liver dysfunction, electrolyte imbalances and hypoglycemic</a:t>
            </a:r>
          </a:p>
          <a:p>
            <a:r>
              <a:rPr lang="en-US" dirty="0"/>
              <a:t>Bradycardia</a:t>
            </a:r>
          </a:p>
          <a:p>
            <a:endParaRPr lang="en-US" dirty="0"/>
          </a:p>
        </p:txBody>
      </p:sp>
    </p:spTree>
    <p:extLst>
      <p:ext uri="{BB962C8B-B14F-4D97-AF65-F5344CB8AC3E}">
        <p14:creationId xmlns:p14="http://schemas.microsoft.com/office/powerpoint/2010/main" val="38734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Disclosures</a:t>
            </a:r>
          </a:p>
        </p:txBody>
      </p:sp>
      <p:sp>
        <p:nvSpPr>
          <p:cNvPr id="3" name="Content Placeholder 2"/>
          <p:cNvSpPr>
            <a:spLocks noGrp="1"/>
          </p:cNvSpPr>
          <p:nvPr>
            <p:ph idx="1"/>
          </p:nvPr>
        </p:nvSpPr>
        <p:spPr/>
        <p:txBody>
          <a:bodyPr>
            <a:normAutofit/>
          </a:bodyPr>
          <a:lstStyle/>
          <a:p>
            <a:r>
              <a:rPr lang="en-US" dirty="0">
                <a:latin typeface="Inter" panose="02000503000000020004"/>
                <a:cs typeface="Arial" panose="020B0604020202020204" pitchFamily="34" charset="0"/>
              </a:rPr>
              <a:t>No potential conflicts of interest</a:t>
            </a:r>
          </a:p>
          <a:p>
            <a:r>
              <a:rPr lang="en-US" dirty="0">
                <a:latin typeface="Inter" panose="02000503000000020004"/>
                <a:cs typeface="Arial" panose="020B0604020202020204" pitchFamily="34" charset="0"/>
              </a:rPr>
              <a:t>Faculty at the University of Maryland School of Medicine </a:t>
            </a:r>
          </a:p>
          <a:p>
            <a:r>
              <a:rPr lang="en-US" dirty="0">
                <a:latin typeface="Inter" panose="02000503000000020004"/>
                <a:cs typeface="Arial" panose="020B0604020202020204" pitchFamily="34" charset="0"/>
              </a:rPr>
              <a:t>This presentation aims to help present general teaching options for typically presenting Eating Disorders in youths but does not represent clinical guidance nor is it meant to substitute your clinical decision making or judgment.</a:t>
            </a:r>
          </a:p>
          <a:p>
            <a:endParaRPr lang="en-US" dirty="0">
              <a:latin typeface="Inter" panose="02000503000000020004"/>
              <a:cs typeface="Arial" panose="020B0604020202020204" pitchFamily="34" charset="0"/>
            </a:endParaRPr>
          </a:p>
          <a:p>
            <a:pPr marL="0" indent="0">
              <a:buNone/>
            </a:pPr>
            <a:endParaRPr lang="en-US" dirty="0"/>
          </a:p>
          <a:p>
            <a:endParaRPr lang="en-US" sz="2400" dirty="0"/>
          </a:p>
        </p:txBody>
      </p:sp>
    </p:spTree>
    <p:extLst>
      <p:ext uri="{BB962C8B-B14F-4D97-AF65-F5344CB8AC3E}">
        <p14:creationId xmlns:p14="http://schemas.microsoft.com/office/powerpoint/2010/main" val="2919620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64BE5-3AD5-42F5-BF97-D4A9E062B474}"/>
              </a:ext>
            </a:extLst>
          </p:cNvPr>
          <p:cNvSpPr>
            <a:spLocks noGrp="1"/>
          </p:cNvSpPr>
          <p:nvPr>
            <p:ph type="title"/>
          </p:nvPr>
        </p:nvSpPr>
        <p:spPr/>
        <p:txBody>
          <a:bodyPr/>
          <a:lstStyle/>
          <a:p>
            <a:r>
              <a:rPr lang="en-US" dirty="0"/>
              <a:t>Red Flags Eating Disorders (Psychiatric and Medical)</a:t>
            </a:r>
          </a:p>
        </p:txBody>
      </p:sp>
      <p:sp>
        <p:nvSpPr>
          <p:cNvPr id="3" name="Content Placeholder 2">
            <a:extLst>
              <a:ext uri="{FF2B5EF4-FFF2-40B4-BE49-F238E27FC236}">
                <a16:creationId xmlns:a16="http://schemas.microsoft.com/office/drawing/2014/main" id="{0D3CDA9D-851C-4005-9E6F-F01861CE1F88}"/>
              </a:ext>
            </a:extLst>
          </p:cNvPr>
          <p:cNvSpPr>
            <a:spLocks noGrp="1"/>
          </p:cNvSpPr>
          <p:nvPr>
            <p:ph idx="1"/>
          </p:nvPr>
        </p:nvSpPr>
        <p:spPr>
          <a:xfrm>
            <a:off x="348178" y="1317272"/>
            <a:ext cx="10515600" cy="4975018"/>
          </a:xfrm>
        </p:spPr>
        <p:txBody>
          <a:bodyPr>
            <a:normAutofit/>
          </a:bodyPr>
          <a:lstStyle/>
          <a:p>
            <a:r>
              <a:rPr lang="en-US" sz="2600" dirty="0"/>
              <a:t>New reduction in intake or cutting out foods</a:t>
            </a:r>
          </a:p>
          <a:p>
            <a:r>
              <a:rPr lang="en-US" sz="2600" dirty="0"/>
              <a:t>New intense exercise</a:t>
            </a:r>
          </a:p>
          <a:p>
            <a:r>
              <a:rPr lang="en-US" sz="2600" dirty="0"/>
              <a:t>Newly using the bathroom much more? Purging </a:t>
            </a:r>
            <a:endParaRPr lang="en-US" sz="2600" dirty="0">
              <a:ea typeface="Calibri"/>
              <a:cs typeface="Calibri"/>
            </a:endParaRPr>
          </a:p>
          <a:p>
            <a:r>
              <a:rPr lang="en-US" sz="2600" dirty="0"/>
              <a:t>New preoccupation with weight and shape</a:t>
            </a:r>
          </a:p>
          <a:p>
            <a:r>
              <a:rPr lang="en-US" sz="2600" dirty="0"/>
              <a:t>New psychiatric symptoms (obsessions, etc.)</a:t>
            </a:r>
          </a:p>
          <a:p>
            <a:r>
              <a:rPr lang="en-US" sz="2600" dirty="0"/>
              <a:t>New lab work findings (new hypokalemia?)</a:t>
            </a:r>
          </a:p>
          <a:p>
            <a:r>
              <a:rPr lang="en-US" sz="2600" dirty="0"/>
              <a:t>New physical exam findings (bradycardia, parotid enlargement, falling off growth curve, Callus on hands)</a:t>
            </a:r>
          </a:p>
          <a:p>
            <a:pPr marL="0" indent="0">
              <a:buNone/>
            </a:pPr>
            <a:endParaRPr lang="en-US" sz="2600" dirty="0"/>
          </a:p>
          <a:p>
            <a:pPr marL="0" indent="0">
              <a:buNone/>
            </a:pPr>
            <a:endParaRPr lang="en-US" sz="2600" dirty="0"/>
          </a:p>
          <a:p>
            <a:pPr marL="0" indent="0">
              <a:buNone/>
            </a:pPr>
            <a:endParaRPr lang="en-US" sz="2600" dirty="0"/>
          </a:p>
          <a:p>
            <a:endParaRPr lang="en-US" sz="3200" dirty="0"/>
          </a:p>
        </p:txBody>
      </p:sp>
      <p:pic>
        <p:nvPicPr>
          <p:cNvPr id="1026" name="Picture 2" descr="Hold your fire: Democrats could fix this red-flag bill">
            <a:extLst>
              <a:ext uri="{FF2B5EF4-FFF2-40B4-BE49-F238E27FC236}">
                <a16:creationId xmlns:a16="http://schemas.microsoft.com/office/drawing/2014/main" id="{02EC4D2C-9C07-42DF-A686-EA0594198150}"/>
              </a:ext>
            </a:extLst>
          </p:cNvPr>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8973622" y="1486972"/>
            <a:ext cx="2870200" cy="315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919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247F0-89B6-483C-9187-A207ADB2294B}"/>
              </a:ext>
            </a:extLst>
          </p:cNvPr>
          <p:cNvSpPr>
            <a:spLocks noGrp="1"/>
          </p:cNvSpPr>
          <p:nvPr>
            <p:ph type="title"/>
          </p:nvPr>
        </p:nvSpPr>
        <p:spPr/>
        <p:txBody>
          <a:bodyPr/>
          <a:lstStyle/>
          <a:p>
            <a:r>
              <a:rPr lang="en-US" dirty="0"/>
              <a:t>Warning Signs of ARFID</a:t>
            </a:r>
          </a:p>
        </p:txBody>
      </p:sp>
      <p:sp>
        <p:nvSpPr>
          <p:cNvPr id="3" name="Content Placeholder 2">
            <a:extLst>
              <a:ext uri="{FF2B5EF4-FFF2-40B4-BE49-F238E27FC236}">
                <a16:creationId xmlns:a16="http://schemas.microsoft.com/office/drawing/2014/main" id="{13E1EFFE-216D-4B45-8D7D-3ECF36F8F565}"/>
              </a:ext>
            </a:extLst>
          </p:cNvPr>
          <p:cNvSpPr>
            <a:spLocks noGrp="1"/>
          </p:cNvSpPr>
          <p:nvPr>
            <p:ph idx="1"/>
          </p:nvPr>
        </p:nvSpPr>
        <p:spPr/>
        <p:txBody>
          <a:bodyPr/>
          <a:lstStyle/>
          <a:p>
            <a:r>
              <a:rPr lang="en-US" dirty="0"/>
              <a:t>Fear of chocking or vomiting</a:t>
            </a:r>
          </a:p>
          <a:p>
            <a:r>
              <a:rPr lang="en-US" dirty="0"/>
              <a:t>Sudden refusal to gain weight</a:t>
            </a:r>
          </a:p>
          <a:p>
            <a:r>
              <a:rPr lang="en-US" dirty="0"/>
              <a:t>Sudden refusal to eat foods that were previously eaten</a:t>
            </a:r>
          </a:p>
          <a:p>
            <a:r>
              <a:rPr lang="en-US" dirty="0"/>
              <a:t>Losing appetite for unclear reasons</a:t>
            </a:r>
          </a:p>
          <a:p>
            <a:r>
              <a:rPr lang="en-US" dirty="0"/>
              <a:t>Not gaining weight anymore or growing</a:t>
            </a:r>
          </a:p>
        </p:txBody>
      </p:sp>
      <p:pic>
        <p:nvPicPr>
          <p:cNvPr id="4" name="Picture 2" descr="Hold your fire: Democrats could fix this red-flag bill">
            <a:extLst>
              <a:ext uri="{FF2B5EF4-FFF2-40B4-BE49-F238E27FC236}">
                <a16:creationId xmlns:a16="http://schemas.microsoft.com/office/drawing/2014/main" id="{D6CDD0B3-338A-4D2E-A307-958BD797BF1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3622" y="1486972"/>
            <a:ext cx="2870200" cy="315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885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chor="ctr">
            <a:normAutofit/>
          </a:bodyPr>
          <a:lstStyle/>
          <a:p>
            <a:pPr eaLnBrk="1" hangingPunct="1"/>
            <a:r>
              <a:rPr lang="en-US" dirty="0"/>
              <a:t>Screeners</a:t>
            </a:r>
          </a:p>
        </p:txBody>
      </p:sp>
      <p:graphicFrame>
        <p:nvGraphicFramePr>
          <p:cNvPr id="28679" name="Content Placeholder 2">
            <a:extLst>
              <a:ext uri="{FF2B5EF4-FFF2-40B4-BE49-F238E27FC236}">
                <a16:creationId xmlns:a16="http://schemas.microsoft.com/office/drawing/2014/main" id="{B6FB3231-437D-984D-38A6-518665D541B3}"/>
              </a:ext>
            </a:extLst>
          </p:cNvPr>
          <p:cNvGraphicFramePr>
            <a:graphicFrameLocks noGrp="1"/>
          </p:cNvGraphicFramePr>
          <p:nvPr>
            <p:ph idx="1"/>
            <p:extLst>
              <p:ext uri="{D42A27DB-BD31-4B8C-83A1-F6EECF244321}">
                <p14:modId xmlns:p14="http://schemas.microsoft.com/office/powerpoint/2010/main" val="4266444923"/>
              </p:ext>
            </p:extLst>
          </p:nvPr>
        </p:nvGraphicFramePr>
        <p:xfrm>
          <a:off x="388938" y="147320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514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A274F2E-1FB7-4C6C-8DE2-9F77190EE44B}"/>
              </a:ext>
            </a:extLst>
          </p:cNvPr>
          <p:cNvGraphicFramePr>
            <a:graphicFrameLocks noGrp="1"/>
          </p:cNvGraphicFramePr>
          <p:nvPr>
            <p:ph idx="1"/>
            <p:extLst>
              <p:ext uri="{D42A27DB-BD31-4B8C-83A1-F6EECF244321}">
                <p14:modId xmlns:p14="http://schemas.microsoft.com/office/powerpoint/2010/main" val="916882704"/>
              </p:ext>
            </p:extLst>
          </p:nvPr>
        </p:nvGraphicFramePr>
        <p:xfrm>
          <a:off x="365187" y="845849"/>
          <a:ext cx="10515600" cy="5166301"/>
        </p:xfrm>
        <a:graphic>
          <a:graphicData uri="http://schemas.openxmlformats.org/drawingml/2006/table">
            <a:tbl>
              <a:tblPr firstRow="1" firstCol="1" bandRow="1"/>
              <a:tblGrid>
                <a:gridCol w="10515600">
                  <a:extLst>
                    <a:ext uri="{9D8B030D-6E8A-4147-A177-3AD203B41FA5}">
                      <a16:colId xmlns:a16="http://schemas.microsoft.com/office/drawing/2014/main" val="1624219678"/>
                    </a:ext>
                  </a:extLst>
                </a:gridCol>
              </a:tblGrid>
              <a:tr h="5166301">
                <a:tc>
                  <a:txBody>
                    <a:bodyPr/>
                    <a:lstStyle/>
                    <a:p>
                      <a:pPr marL="0" marR="0">
                        <a:spcBef>
                          <a:spcPts val="0"/>
                        </a:spcBef>
                        <a:spcAft>
                          <a:spcPts val="0"/>
                        </a:spcAft>
                      </a:pPr>
                      <a:r>
                        <a:rPr lang="en-US" sz="2800" dirty="0">
                          <a:effectLst/>
                          <a:latin typeface="Inter" panose="02000503000000020004"/>
                          <a:ea typeface="Times New Roman" panose="02020603050405020304" pitchFamily="18" charset="0"/>
                        </a:rPr>
                        <a:t>Do you make yourself </a:t>
                      </a:r>
                      <a:r>
                        <a:rPr lang="en-US" sz="2800" b="1" dirty="0">
                          <a:effectLst/>
                          <a:highlight>
                            <a:srgbClr val="FFFF00"/>
                          </a:highlight>
                          <a:latin typeface="Inter" panose="02000503000000020004"/>
                          <a:ea typeface="Times New Roman" panose="02020603050405020304" pitchFamily="18" charset="0"/>
                        </a:rPr>
                        <a:t>S</a:t>
                      </a:r>
                      <a:r>
                        <a:rPr lang="en-US" sz="2800" b="1" dirty="0">
                          <a:effectLst/>
                          <a:latin typeface="Inter" panose="02000503000000020004"/>
                          <a:ea typeface="Times New Roman" panose="02020603050405020304" pitchFamily="18" charset="0"/>
                        </a:rPr>
                        <a:t>ick</a:t>
                      </a:r>
                      <a:r>
                        <a:rPr lang="en-US" sz="2800" dirty="0">
                          <a:effectLst/>
                          <a:latin typeface="Inter" panose="02000503000000020004"/>
                          <a:ea typeface="Times New Roman" panose="02020603050405020304" pitchFamily="18" charset="0"/>
                        </a:rPr>
                        <a:t> because you feel uncomfortably full?</a:t>
                      </a:r>
                    </a:p>
                    <a:p>
                      <a:pPr marL="0" marR="0">
                        <a:spcBef>
                          <a:spcPts val="0"/>
                        </a:spcBef>
                        <a:spcAft>
                          <a:spcPts val="0"/>
                        </a:spcAft>
                      </a:pPr>
                      <a:r>
                        <a:rPr lang="en-US" sz="2800" dirty="0">
                          <a:effectLst/>
                          <a:latin typeface="Inter" panose="02000503000000020004"/>
                          <a:ea typeface="Times New Roman" panose="02020603050405020304" pitchFamily="18" charset="0"/>
                        </a:rPr>
                        <a:t>Do you worry you have lost </a:t>
                      </a:r>
                      <a:r>
                        <a:rPr lang="en-US" sz="2800" b="1" dirty="0">
                          <a:effectLst/>
                          <a:highlight>
                            <a:srgbClr val="FFFF00"/>
                          </a:highlight>
                          <a:latin typeface="Inter" panose="02000503000000020004"/>
                          <a:ea typeface="Times New Roman" panose="02020603050405020304" pitchFamily="18" charset="0"/>
                        </a:rPr>
                        <a:t>C</a:t>
                      </a:r>
                      <a:r>
                        <a:rPr lang="en-US" sz="2800" b="1" dirty="0">
                          <a:effectLst/>
                          <a:latin typeface="Inter" panose="02000503000000020004"/>
                          <a:ea typeface="Times New Roman" panose="02020603050405020304" pitchFamily="18" charset="0"/>
                        </a:rPr>
                        <a:t>ontrol </a:t>
                      </a:r>
                      <a:r>
                        <a:rPr lang="en-US" sz="2800" dirty="0">
                          <a:effectLst/>
                          <a:latin typeface="Inter" panose="02000503000000020004"/>
                          <a:ea typeface="Times New Roman" panose="02020603050405020304" pitchFamily="18" charset="0"/>
                        </a:rPr>
                        <a:t>over how much you eat?</a:t>
                      </a:r>
                      <a:endParaRPr lang="en-US" sz="2800" dirty="0">
                        <a:effectLst/>
                        <a:latin typeface="Inter" panose="02000503000000020004"/>
                        <a:ea typeface="Calibri" panose="020F0502020204030204" pitchFamily="34" charset="0"/>
                      </a:endParaRPr>
                    </a:p>
                    <a:p>
                      <a:pPr marL="0" marR="0" lvl="0" indent="0">
                        <a:spcBef>
                          <a:spcPts val="0"/>
                        </a:spcBef>
                        <a:spcAft>
                          <a:spcPts val="0"/>
                        </a:spcAft>
                        <a:buFont typeface="+mj-lt"/>
                        <a:buNone/>
                        <a:tabLst>
                          <a:tab pos="457200" algn="l"/>
                        </a:tabLst>
                      </a:pPr>
                      <a:r>
                        <a:rPr lang="en-US" sz="2800" dirty="0">
                          <a:effectLst/>
                          <a:latin typeface="Inter" panose="02000503000000020004"/>
                          <a:ea typeface="Times New Roman" panose="02020603050405020304" pitchFamily="18" charset="0"/>
                        </a:rPr>
                        <a:t>Have you recently lost </a:t>
                      </a:r>
                      <a:r>
                        <a:rPr lang="en-US" sz="2800" b="1" dirty="0">
                          <a:effectLst/>
                          <a:latin typeface="Inter" panose="02000503000000020004"/>
                          <a:ea typeface="Times New Roman" panose="02020603050405020304" pitchFamily="18" charset="0"/>
                        </a:rPr>
                        <a:t>&gt; 1 St</a:t>
                      </a:r>
                      <a:r>
                        <a:rPr lang="en-US" sz="2800" b="1" dirty="0">
                          <a:effectLst/>
                          <a:highlight>
                            <a:srgbClr val="FFFF00"/>
                          </a:highlight>
                          <a:latin typeface="Inter" panose="02000503000000020004"/>
                          <a:ea typeface="Times New Roman" panose="02020603050405020304" pitchFamily="18" charset="0"/>
                        </a:rPr>
                        <a:t>o</a:t>
                      </a:r>
                      <a:r>
                        <a:rPr lang="en-US" sz="2800" b="1" dirty="0">
                          <a:effectLst/>
                          <a:latin typeface="Inter" panose="02000503000000020004"/>
                          <a:ea typeface="Times New Roman" panose="02020603050405020304" pitchFamily="18" charset="0"/>
                        </a:rPr>
                        <a:t>ne</a:t>
                      </a:r>
                      <a:r>
                        <a:rPr lang="en-US" sz="2800" dirty="0">
                          <a:effectLst/>
                          <a:latin typeface="Inter" panose="02000503000000020004"/>
                          <a:ea typeface="Times New Roman" panose="02020603050405020304" pitchFamily="18" charset="0"/>
                        </a:rPr>
                        <a:t> (14 </a:t>
                      </a:r>
                      <a:r>
                        <a:rPr lang="en-US" sz="2800" dirty="0" err="1">
                          <a:effectLst/>
                          <a:latin typeface="Inter" panose="02000503000000020004"/>
                          <a:ea typeface="Times New Roman" panose="02020603050405020304" pitchFamily="18" charset="0"/>
                        </a:rPr>
                        <a:t>lbs</a:t>
                      </a:r>
                      <a:r>
                        <a:rPr lang="en-US" sz="2800" dirty="0">
                          <a:effectLst/>
                          <a:latin typeface="Inter" panose="02000503000000020004"/>
                          <a:ea typeface="Times New Roman" panose="02020603050405020304" pitchFamily="18" charset="0"/>
                        </a:rPr>
                        <a:t>) in a 3-month period?</a:t>
                      </a:r>
                    </a:p>
                    <a:p>
                      <a:pPr marL="0" marR="0" lvl="0" indent="0">
                        <a:spcBef>
                          <a:spcPts val="0"/>
                        </a:spcBef>
                        <a:spcAft>
                          <a:spcPts val="0"/>
                        </a:spcAft>
                        <a:buFont typeface="+mj-lt"/>
                        <a:buNone/>
                        <a:tabLst>
                          <a:tab pos="457200" algn="l"/>
                        </a:tabLst>
                      </a:pPr>
                      <a:r>
                        <a:rPr lang="en-US" sz="2800" dirty="0">
                          <a:effectLst/>
                          <a:latin typeface="Inter" panose="02000503000000020004"/>
                          <a:ea typeface="Times New Roman" panose="02020603050405020304" pitchFamily="18" charset="0"/>
                        </a:rPr>
                        <a:t>Do you believe yourself to be </a:t>
                      </a:r>
                      <a:r>
                        <a:rPr lang="en-US" sz="2800" b="1" dirty="0">
                          <a:effectLst/>
                          <a:highlight>
                            <a:srgbClr val="FFFF00"/>
                          </a:highlight>
                          <a:latin typeface="Inter" panose="02000503000000020004"/>
                          <a:ea typeface="Times New Roman" panose="02020603050405020304" pitchFamily="18" charset="0"/>
                        </a:rPr>
                        <a:t>F</a:t>
                      </a:r>
                      <a:r>
                        <a:rPr lang="en-US" sz="2800" b="1" dirty="0">
                          <a:effectLst/>
                          <a:latin typeface="Inter" panose="02000503000000020004"/>
                          <a:ea typeface="Times New Roman" panose="02020603050405020304" pitchFamily="18" charset="0"/>
                        </a:rPr>
                        <a:t>at </a:t>
                      </a:r>
                      <a:r>
                        <a:rPr lang="en-US" sz="2800" dirty="0">
                          <a:effectLst/>
                          <a:latin typeface="Inter" panose="02000503000000020004"/>
                          <a:ea typeface="Times New Roman" panose="02020603050405020304" pitchFamily="18" charset="0"/>
                        </a:rPr>
                        <a:t>when others say you are too thin?</a:t>
                      </a:r>
                      <a:endParaRPr lang="en-US" sz="2800" dirty="0">
                        <a:effectLst/>
                        <a:latin typeface="Inter" panose="02000503000000020004"/>
                        <a:ea typeface="Calibri" panose="020F0502020204030204" pitchFamily="34" charset="0"/>
                      </a:endParaRPr>
                    </a:p>
                    <a:p>
                      <a:pPr marL="0" marR="0" lvl="0" indent="0">
                        <a:spcBef>
                          <a:spcPts val="0"/>
                        </a:spcBef>
                        <a:spcAft>
                          <a:spcPts val="0"/>
                        </a:spcAft>
                        <a:buFont typeface="+mj-lt"/>
                        <a:buNone/>
                        <a:tabLst>
                          <a:tab pos="457200" algn="l"/>
                        </a:tabLst>
                      </a:pPr>
                      <a:r>
                        <a:rPr lang="en-US" sz="2800" dirty="0">
                          <a:effectLst/>
                          <a:latin typeface="Inter" panose="02000503000000020004"/>
                          <a:ea typeface="Times New Roman" panose="02020603050405020304" pitchFamily="18" charset="0"/>
                        </a:rPr>
                        <a:t>Would you say that</a:t>
                      </a:r>
                      <a:r>
                        <a:rPr lang="en-US" sz="2800" b="1" dirty="0">
                          <a:effectLst/>
                          <a:latin typeface="Inter" panose="02000503000000020004"/>
                          <a:ea typeface="Times New Roman" panose="02020603050405020304" pitchFamily="18" charset="0"/>
                        </a:rPr>
                        <a:t> </a:t>
                      </a:r>
                      <a:r>
                        <a:rPr lang="en-US" sz="2800" b="1" dirty="0">
                          <a:effectLst/>
                          <a:highlight>
                            <a:srgbClr val="FFFF00"/>
                          </a:highlight>
                          <a:latin typeface="Inter" panose="02000503000000020004"/>
                          <a:ea typeface="Times New Roman" panose="02020603050405020304" pitchFamily="18" charset="0"/>
                        </a:rPr>
                        <a:t>F</a:t>
                      </a:r>
                      <a:r>
                        <a:rPr lang="en-US" sz="2800" b="1" dirty="0">
                          <a:effectLst/>
                          <a:latin typeface="Inter" panose="02000503000000020004"/>
                          <a:ea typeface="Times New Roman" panose="02020603050405020304" pitchFamily="18" charset="0"/>
                        </a:rPr>
                        <a:t>ood</a:t>
                      </a:r>
                      <a:r>
                        <a:rPr lang="en-US" sz="2800" dirty="0">
                          <a:effectLst/>
                          <a:latin typeface="Inter" panose="02000503000000020004"/>
                          <a:ea typeface="Times New Roman" panose="02020603050405020304" pitchFamily="18" charset="0"/>
                        </a:rPr>
                        <a:t> dominates your life?</a:t>
                      </a:r>
                    </a:p>
                    <a:p>
                      <a:pPr marL="0" marR="0" lvl="0" indent="0">
                        <a:spcBef>
                          <a:spcPts val="0"/>
                        </a:spcBef>
                        <a:spcAft>
                          <a:spcPts val="0"/>
                        </a:spcAft>
                        <a:buFont typeface="+mj-lt"/>
                        <a:buNone/>
                        <a:tabLst>
                          <a:tab pos="457200" algn="l"/>
                        </a:tabLst>
                      </a:pPr>
                      <a:endParaRPr lang="en-US" sz="2800" dirty="0">
                        <a:effectLst/>
                        <a:latin typeface="Inter" panose="02000503000000020004"/>
                        <a:ea typeface="Calibri" panose="020F0502020204030204" pitchFamily="34" charset="0"/>
                      </a:endParaRPr>
                    </a:p>
                    <a:p>
                      <a:pPr marL="0" marR="0">
                        <a:spcBef>
                          <a:spcPts val="0"/>
                        </a:spcBef>
                        <a:spcAft>
                          <a:spcPts val="0"/>
                        </a:spcAft>
                      </a:pPr>
                      <a:r>
                        <a:rPr lang="en-US" sz="2800" b="1" i="1" u="sng" dirty="0">
                          <a:effectLst/>
                          <a:latin typeface="Inter" panose="02000503000000020004"/>
                          <a:ea typeface="Calibri" panose="020F0502020204030204" pitchFamily="34" charset="0"/>
                        </a:rPr>
                        <a:t>Scoring</a:t>
                      </a:r>
                      <a:r>
                        <a:rPr lang="en-US" sz="2800" i="1" u="sng" dirty="0">
                          <a:effectLst/>
                          <a:latin typeface="Inter" panose="02000503000000020004"/>
                          <a:ea typeface="Calibri" panose="020F0502020204030204" pitchFamily="34" charset="0"/>
                        </a:rPr>
                        <a:t>: </a:t>
                      </a:r>
                      <a:r>
                        <a:rPr lang="en-US" sz="2800" dirty="0">
                          <a:effectLst/>
                          <a:latin typeface="Inter" panose="02000503000000020004"/>
                          <a:ea typeface="Calibri" panose="020F0502020204030204" pitchFamily="34" charset="0"/>
                        </a:rPr>
                        <a:t>1 point for every affirmative answer;</a:t>
                      </a:r>
                    </a:p>
                    <a:p>
                      <a:pPr marL="0" marR="0">
                        <a:spcBef>
                          <a:spcPts val="0"/>
                        </a:spcBef>
                        <a:spcAft>
                          <a:spcPts val="0"/>
                        </a:spcAft>
                      </a:pPr>
                      <a:r>
                        <a:rPr lang="en-US" sz="2800" dirty="0">
                          <a:effectLst/>
                          <a:latin typeface="Inter" panose="02000503000000020004"/>
                          <a:ea typeface="Calibri" panose="020F0502020204030204" pitchFamily="34" charset="0"/>
                        </a:rPr>
                        <a:t> if &gt;=2 possible Eating Disorder symptoms; warrants further evaluation</a:t>
                      </a:r>
                    </a:p>
                    <a:p>
                      <a:pPr marL="0" marR="0">
                        <a:spcBef>
                          <a:spcPts val="0"/>
                        </a:spcBef>
                        <a:spcAft>
                          <a:spcPts val="0"/>
                        </a:spcAft>
                      </a:pPr>
                      <a:endParaRPr lang="en-US" sz="2800" dirty="0">
                        <a:effectLst/>
                        <a:latin typeface="Inter" panose="02000503000000020004"/>
                        <a:ea typeface="Calibri" panose="020F0502020204030204" pitchFamily="34" charset="0"/>
                      </a:endParaRPr>
                    </a:p>
                    <a:p>
                      <a:pPr marL="0" marR="0">
                        <a:spcBef>
                          <a:spcPts val="0"/>
                        </a:spcBef>
                        <a:spcAft>
                          <a:spcPts val="0"/>
                        </a:spcAft>
                      </a:pPr>
                      <a:r>
                        <a:rPr lang="en-US" sz="1400" dirty="0">
                          <a:latin typeface="Inter" panose="02000503000000020004"/>
                        </a:rPr>
                        <a:t>Morgan JF, Reid F, Lacey JH. The SCOFF questionnaire: assessment of a new screening tool for eating disorders. BMJ 1999; 319:1467</a:t>
                      </a:r>
                      <a:endParaRPr lang="en-US" sz="3200" dirty="0">
                        <a:effectLst/>
                        <a:latin typeface="Inter" panose="02000503000000020004"/>
                        <a:ea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61822924"/>
                  </a:ext>
                </a:extLst>
              </a:tr>
            </a:tbl>
          </a:graphicData>
        </a:graphic>
      </p:graphicFrame>
      <p:sp>
        <p:nvSpPr>
          <p:cNvPr id="5" name="Title 4">
            <a:extLst>
              <a:ext uri="{FF2B5EF4-FFF2-40B4-BE49-F238E27FC236}">
                <a16:creationId xmlns:a16="http://schemas.microsoft.com/office/drawing/2014/main" id="{AC792594-06FD-4B98-8664-A9EBEF20E6F2}"/>
              </a:ext>
            </a:extLst>
          </p:cNvPr>
          <p:cNvSpPr>
            <a:spLocks noGrp="1"/>
          </p:cNvSpPr>
          <p:nvPr>
            <p:ph type="title"/>
          </p:nvPr>
        </p:nvSpPr>
        <p:spPr/>
        <p:txBody>
          <a:bodyPr/>
          <a:lstStyle/>
          <a:p>
            <a:r>
              <a:rPr lang="en-US" dirty="0"/>
              <a:t>SCOFF Questionnaire</a:t>
            </a:r>
          </a:p>
        </p:txBody>
      </p:sp>
    </p:spTree>
    <p:extLst>
      <p:ext uri="{BB962C8B-B14F-4D97-AF65-F5344CB8AC3E}">
        <p14:creationId xmlns:p14="http://schemas.microsoft.com/office/powerpoint/2010/main" val="3711023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64D1D30-2CD6-4BFA-8CF3-9A854DC23857}"/>
              </a:ext>
            </a:extLst>
          </p:cNvPr>
          <p:cNvSpPr>
            <a:spLocks noGrp="1"/>
          </p:cNvSpPr>
          <p:nvPr>
            <p:ph type="title"/>
          </p:nvPr>
        </p:nvSpPr>
        <p:spPr/>
        <p:txBody>
          <a:bodyPr>
            <a:noAutofit/>
          </a:bodyPr>
          <a:lstStyle/>
          <a:p>
            <a:br>
              <a:rPr lang="en-US" u="sng" dirty="0">
                <a:latin typeface="Times New Roman" panose="02020603050405020304" pitchFamily="18" charset="0"/>
                <a:ea typeface="Calibri" panose="020F0502020204030204" pitchFamily="34" charset="0"/>
              </a:rPr>
            </a:br>
            <a:r>
              <a:rPr lang="en-US" b="1" dirty="0">
                <a:latin typeface="Inter" panose="02000503000000020004"/>
                <a:ea typeface="Calibri" panose="020F0502020204030204" pitchFamily="34" charset="0"/>
              </a:rPr>
              <a:t>Eating Disorder Screen for Primary Care (ESP)</a:t>
            </a:r>
            <a:br>
              <a:rPr lang="en-US" dirty="0">
                <a:latin typeface="Times New Roman" panose="02020603050405020304" pitchFamily="18" charset="0"/>
                <a:ea typeface="Calibri" panose="020F0502020204030204" pitchFamily="34" charset="0"/>
              </a:rPr>
            </a:br>
            <a:endParaRPr lang="en-US" dirty="0"/>
          </a:p>
        </p:txBody>
      </p:sp>
      <p:graphicFrame>
        <p:nvGraphicFramePr>
          <p:cNvPr id="12" name="Content Placeholder 4">
            <a:extLst>
              <a:ext uri="{FF2B5EF4-FFF2-40B4-BE49-F238E27FC236}">
                <a16:creationId xmlns:a16="http://schemas.microsoft.com/office/drawing/2014/main" id="{F8E3B419-A82F-4BFC-95C4-07A6F9EE89D6}"/>
              </a:ext>
            </a:extLst>
          </p:cNvPr>
          <p:cNvGraphicFramePr>
            <a:graphicFrameLocks/>
          </p:cNvGraphicFramePr>
          <p:nvPr>
            <p:extLst>
              <p:ext uri="{D42A27DB-BD31-4B8C-83A1-F6EECF244321}">
                <p14:modId xmlns:p14="http://schemas.microsoft.com/office/powerpoint/2010/main" val="3187776987"/>
              </p:ext>
            </p:extLst>
          </p:nvPr>
        </p:nvGraphicFramePr>
        <p:xfrm>
          <a:off x="297078" y="835123"/>
          <a:ext cx="11395843" cy="4659000"/>
        </p:xfrm>
        <a:graphic>
          <a:graphicData uri="http://schemas.openxmlformats.org/drawingml/2006/table">
            <a:tbl>
              <a:tblPr firstRow="1" firstCol="1" bandRow="1"/>
              <a:tblGrid>
                <a:gridCol w="11395843">
                  <a:extLst>
                    <a:ext uri="{9D8B030D-6E8A-4147-A177-3AD203B41FA5}">
                      <a16:colId xmlns:a16="http://schemas.microsoft.com/office/drawing/2014/main" val="4280189911"/>
                    </a:ext>
                  </a:extLst>
                </a:gridCol>
              </a:tblGrid>
              <a:tr h="4659000">
                <a:tc>
                  <a:txBody>
                    <a:bodyPr/>
                    <a:lstStyle/>
                    <a:p>
                      <a:pPr marL="342900" marR="0" lvl="0" indent="-342900">
                        <a:spcBef>
                          <a:spcPts val="0"/>
                        </a:spcBef>
                        <a:spcAft>
                          <a:spcPts val="0"/>
                        </a:spcAft>
                        <a:buFont typeface="+mj-lt"/>
                        <a:buAutoNum type="arabicPeriod"/>
                        <a:tabLst>
                          <a:tab pos="457200" algn="l"/>
                        </a:tabLst>
                      </a:pPr>
                      <a:r>
                        <a:rPr lang="en-US" sz="2600" dirty="0">
                          <a:effectLst/>
                          <a:latin typeface="Inter" panose="02000503000000020004"/>
                          <a:ea typeface="Times New Roman" panose="02020603050405020304" pitchFamily="18" charset="0"/>
                        </a:rPr>
                        <a:t>Are you satisfied with your eating patterns?</a:t>
                      </a:r>
                      <a:endParaRPr lang="en-US" sz="2600" dirty="0">
                        <a:effectLst/>
                        <a:latin typeface="Inter" panose="02000503000000020004"/>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2600" dirty="0">
                          <a:effectLst/>
                          <a:latin typeface="Inter" panose="02000503000000020004"/>
                          <a:ea typeface="Times New Roman" panose="02020603050405020304" pitchFamily="18" charset="0"/>
                        </a:rPr>
                        <a:t>Do you ever eat in secret?</a:t>
                      </a:r>
                      <a:endParaRPr lang="en-US" sz="2600" dirty="0">
                        <a:effectLst/>
                        <a:latin typeface="Inter" panose="02000503000000020004"/>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2600" dirty="0">
                          <a:effectLst/>
                          <a:latin typeface="Inter" panose="02000503000000020004"/>
                          <a:ea typeface="Times New Roman" panose="02020603050405020304" pitchFamily="18" charset="0"/>
                        </a:rPr>
                        <a:t>Does your weight affect the way you feel about yourself?</a:t>
                      </a:r>
                      <a:endParaRPr lang="en-US" sz="2600" dirty="0">
                        <a:effectLst/>
                        <a:latin typeface="Inter" panose="02000503000000020004"/>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2600" dirty="0">
                          <a:effectLst/>
                          <a:latin typeface="Inter" panose="02000503000000020004"/>
                          <a:ea typeface="Times New Roman" panose="02020603050405020304" pitchFamily="18" charset="0"/>
                        </a:rPr>
                        <a:t>Have any members of your family suffered with an eating disorder?</a:t>
                      </a:r>
                      <a:endParaRPr lang="en-US" sz="2600" dirty="0">
                        <a:effectLst/>
                        <a:latin typeface="Inter" panose="02000503000000020004"/>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2600" dirty="0">
                          <a:effectLst/>
                          <a:latin typeface="Inter" panose="02000503000000020004"/>
                          <a:ea typeface="Times New Roman" panose="02020603050405020304" pitchFamily="18" charset="0"/>
                        </a:rPr>
                        <a:t>Do you currently suffer with or have you ever suffered in the past with an eating disorder?</a:t>
                      </a:r>
                    </a:p>
                    <a:p>
                      <a:pPr marL="0" marR="0">
                        <a:spcBef>
                          <a:spcPts val="0"/>
                        </a:spcBef>
                        <a:spcAft>
                          <a:spcPts val="0"/>
                        </a:spcAft>
                      </a:pPr>
                      <a:r>
                        <a:rPr lang="en-US" sz="2600" i="1" u="sng" dirty="0">
                          <a:effectLst/>
                          <a:latin typeface="Inter" panose="02000503000000020004"/>
                          <a:ea typeface="Calibri" panose="020F0502020204030204" pitchFamily="34" charset="0"/>
                        </a:rPr>
                        <a:t>Scoring:</a:t>
                      </a:r>
                      <a:r>
                        <a:rPr lang="en-US" sz="2600" dirty="0">
                          <a:effectLst/>
                          <a:latin typeface="Inter" panose="02000503000000020004"/>
                          <a:ea typeface="Calibri" panose="020F0502020204030204" pitchFamily="34" charset="0"/>
                        </a:rPr>
                        <a:t> </a:t>
                      </a:r>
                      <a:r>
                        <a:rPr lang="en-US" sz="2600" i="1" dirty="0">
                          <a:effectLst/>
                          <a:latin typeface="Inter" panose="02000503000000020004"/>
                          <a:ea typeface="Calibri" panose="020F0502020204030204" pitchFamily="34" charset="0"/>
                        </a:rPr>
                        <a:t>Affirmative screen =“no” answer for question 1 and “yes” answer for all other questions; </a:t>
                      </a:r>
                    </a:p>
                    <a:p>
                      <a:pPr marL="0" marR="0">
                        <a:spcBef>
                          <a:spcPts val="0"/>
                        </a:spcBef>
                        <a:spcAft>
                          <a:spcPts val="0"/>
                        </a:spcAft>
                      </a:pPr>
                      <a:r>
                        <a:rPr lang="en-US" sz="2600" i="1" dirty="0">
                          <a:effectLst/>
                          <a:latin typeface="Inter" panose="02000503000000020004"/>
                          <a:ea typeface="Calibri" panose="020F0502020204030204" pitchFamily="34" charset="0"/>
                        </a:rPr>
                        <a:t>If &gt;=3 -&gt;high likelihood of an Eating Disorder</a:t>
                      </a:r>
                    </a:p>
                  </a:txBody>
                  <a:tcPr marL="0" marR="0" marT="0" marB="0" anchor="ctr">
                    <a:lnL>
                      <a:noFill/>
                    </a:lnL>
                    <a:lnR>
                      <a:noFill/>
                    </a:lnR>
                    <a:lnT>
                      <a:noFill/>
                    </a:lnT>
                    <a:lnB>
                      <a:noFill/>
                    </a:lnB>
                  </a:tcPr>
                </a:tc>
                <a:extLst>
                  <a:ext uri="{0D108BD9-81ED-4DB2-BD59-A6C34878D82A}">
                    <a16:rowId xmlns:a16="http://schemas.microsoft.com/office/drawing/2014/main" val="588124914"/>
                  </a:ext>
                </a:extLst>
              </a:tr>
            </a:tbl>
          </a:graphicData>
        </a:graphic>
      </p:graphicFrame>
      <p:sp>
        <p:nvSpPr>
          <p:cNvPr id="14" name="TextBox 13">
            <a:extLst>
              <a:ext uri="{FF2B5EF4-FFF2-40B4-BE49-F238E27FC236}">
                <a16:creationId xmlns:a16="http://schemas.microsoft.com/office/drawing/2014/main" id="{FB900162-7C99-4284-A24B-3BE7E47F539F}"/>
              </a:ext>
            </a:extLst>
          </p:cNvPr>
          <p:cNvSpPr txBox="1"/>
          <p:nvPr/>
        </p:nvSpPr>
        <p:spPr>
          <a:xfrm>
            <a:off x="0" y="6125762"/>
            <a:ext cx="763904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Cotton MA, et al. Four Simple Questions Can Help Screen for Eating Disorders. J Gen Intern Med 2003. </a:t>
            </a:r>
          </a:p>
        </p:txBody>
      </p:sp>
    </p:spTree>
    <p:extLst>
      <p:ext uri="{BB962C8B-B14F-4D97-AF65-F5344CB8AC3E}">
        <p14:creationId xmlns:p14="http://schemas.microsoft.com/office/powerpoint/2010/main" val="273807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pPr eaLnBrk="1" hangingPunct="1"/>
            <a:r>
              <a:rPr lang="en-US" sz="3600" dirty="0">
                <a:ea typeface="HY얕은샘물M"/>
              </a:rPr>
              <a:t>Nine Item Avoidant/Restrictive Food Intake Disorder SCREEN (NIAS)</a:t>
            </a:r>
          </a:p>
        </p:txBody>
      </p:sp>
      <p:pic>
        <p:nvPicPr>
          <p:cNvPr id="7" name="Content Placeholder 6" descr="Table&#10;&#10;Description automatically generated">
            <a:extLst>
              <a:ext uri="{FF2B5EF4-FFF2-40B4-BE49-F238E27FC236}">
                <a16:creationId xmlns:a16="http://schemas.microsoft.com/office/drawing/2014/main" id="{61848F60-6A41-4013-8991-DC5919651E0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0486" y="1295400"/>
            <a:ext cx="6384697" cy="5458672"/>
          </a:xfrm>
        </p:spPr>
      </p:pic>
      <p:sp>
        <p:nvSpPr>
          <p:cNvPr id="8" name="TextBox 7">
            <a:extLst>
              <a:ext uri="{FF2B5EF4-FFF2-40B4-BE49-F238E27FC236}">
                <a16:creationId xmlns:a16="http://schemas.microsoft.com/office/drawing/2014/main" id="{F3546DD5-9DFA-4725-95DC-3C6669496309}"/>
              </a:ext>
            </a:extLst>
          </p:cNvPr>
          <p:cNvSpPr txBox="1"/>
          <p:nvPr/>
        </p:nvSpPr>
        <p:spPr>
          <a:xfrm>
            <a:off x="6931773" y="1736126"/>
            <a:ext cx="4713962" cy="2014148"/>
          </a:xfrm>
          <a:prstGeom prst="rect">
            <a:avLst/>
          </a:prstGeom>
          <a:noFill/>
        </p:spPr>
        <p:txBody>
          <a:bodyPr wrap="square" rtlCol="0">
            <a:spAutoFit/>
          </a:bodyPr>
          <a:lstStyle/>
          <a:p>
            <a:r>
              <a:rPr lang="en-US" sz="2400" dirty="0"/>
              <a:t>Range of scores for subscales </a:t>
            </a:r>
          </a:p>
          <a:p>
            <a:r>
              <a:rPr lang="en-US" sz="2400" dirty="0"/>
              <a:t>(0 to 15):</a:t>
            </a:r>
          </a:p>
          <a:p>
            <a:r>
              <a:rPr lang="en-US" sz="2400" dirty="0"/>
              <a:t>Picky eating (cutoff 10)</a:t>
            </a:r>
          </a:p>
          <a:p>
            <a:r>
              <a:rPr lang="en-US" sz="2400" dirty="0"/>
              <a:t>Lack of appetite (cutoff 9)</a:t>
            </a:r>
          </a:p>
          <a:p>
            <a:r>
              <a:rPr lang="en-US" sz="2400" dirty="0"/>
              <a:t>Fear (cut off 7)</a:t>
            </a:r>
          </a:p>
        </p:txBody>
      </p:sp>
    </p:spTree>
    <p:extLst>
      <p:ext uri="{BB962C8B-B14F-4D97-AF65-F5344CB8AC3E}">
        <p14:creationId xmlns:p14="http://schemas.microsoft.com/office/powerpoint/2010/main" val="2300457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D7288-986E-492F-A1BC-886CBD9B4890}"/>
              </a:ext>
            </a:extLst>
          </p:cNvPr>
          <p:cNvSpPr>
            <a:spLocks noGrp="1"/>
          </p:cNvSpPr>
          <p:nvPr>
            <p:ph type="title"/>
          </p:nvPr>
        </p:nvSpPr>
        <p:spPr/>
        <p:txBody>
          <a:bodyPr anchor="ctr">
            <a:normAutofit fontScale="90000"/>
          </a:bodyPr>
          <a:lstStyle/>
          <a:p>
            <a:r>
              <a:rPr lang="en-US" sz="2800" dirty="0"/>
              <a:t>What can you do if you think there is an ED:</a:t>
            </a:r>
            <a:br>
              <a:rPr lang="en-US" sz="2800" dirty="0"/>
            </a:br>
            <a:r>
              <a:rPr lang="en-US" sz="2800" dirty="0"/>
              <a:t>Safety Assessment (Psychiatric and Medical)</a:t>
            </a:r>
          </a:p>
        </p:txBody>
      </p:sp>
      <p:sp>
        <p:nvSpPr>
          <p:cNvPr id="3" name="Content Placeholder 2">
            <a:extLst>
              <a:ext uri="{FF2B5EF4-FFF2-40B4-BE49-F238E27FC236}">
                <a16:creationId xmlns:a16="http://schemas.microsoft.com/office/drawing/2014/main" id="{B54F159E-725A-4819-9A24-552FF38A3815}"/>
              </a:ext>
            </a:extLst>
          </p:cNvPr>
          <p:cNvSpPr>
            <a:spLocks noGrp="1"/>
          </p:cNvSpPr>
          <p:nvPr>
            <p:ph idx="1"/>
          </p:nvPr>
        </p:nvSpPr>
        <p:spPr>
          <a:xfrm>
            <a:off x="329644" y="1615795"/>
            <a:ext cx="10515600" cy="4351338"/>
          </a:xfrm>
        </p:spPr>
        <p:txBody>
          <a:bodyPr anchor="ctr">
            <a:normAutofit fontScale="77500" lnSpcReduction="20000"/>
          </a:bodyPr>
          <a:lstStyle/>
          <a:p>
            <a:r>
              <a:rPr lang="en-US" sz="2800" dirty="0">
                <a:latin typeface="Inter" panose="02000503000000020004"/>
              </a:rPr>
              <a:t>Psychiatric vs medical safety (e.g., physical exam findings)</a:t>
            </a:r>
            <a:endParaRPr lang="en-US" sz="2800" dirty="0">
              <a:latin typeface="Inter" panose="02000503000000020004"/>
              <a:ea typeface="Calibri"/>
              <a:cs typeface="Calibri"/>
            </a:endParaRPr>
          </a:p>
          <a:p>
            <a:r>
              <a:rPr lang="en-US" sz="2800" dirty="0">
                <a:latin typeface="Inter" panose="02000503000000020004"/>
              </a:rPr>
              <a:t>Suicidal ideation, Self-Injurious Behaviors? (e.g., lethality, plan)</a:t>
            </a:r>
            <a:endParaRPr lang="en-US" sz="2800" dirty="0">
              <a:latin typeface="Inter" panose="02000503000000020004"/>
              <a:ea typeface="Calibri"/>
              <a:cs typeface="Calibri"/>
            </a:endParaRPr>
          </a:p>
          <a:p>
            <a:r>
              <a:rPr lang="en-US" sz="2800" dirty="0">
                <a:latin typeface="Inter" panose="02000503000000020004"/>
              </a:rPr>
              <a:t>Danger to others? </a:t>
            </a:r>
            <a:endParaRPr lang="en-US" sz="2800" dirty="0">
              <a:latin typeface="Inter" panose="02000503000000020004"/>
              <a:ea typeface="Calibri"/>
              <a:cs typeface="Calibri"/>
            </a:endParaRPr>
          </a:p>
          <a:p>
            <a:r>
              <a:rPr lang="en-US" sz="2800" dirty="0">
                <a:latin typeface="Inter" panose="02000503000000020004"/>
              </a:rPr>
              <a:t> Purging: several times a week vs sporadic? (k+/ </a:t>
            </a:r>
            <a:r>
              <a:rPr lang="en-US" sz="2800" dirty="0" err="1">
                <a:latin typeface="Inter" panose="02000503000000020004"/>
              </a:rPr>
              <a:t>lytes</a:t>
            </a:r>
            <a:r>
              <a:rPr lang="en-US" sz="2800" dirty="0">
                <a:latin typeface="Inter" panose="02000503000000020004"/>
              </a:rPr>
              <a:t>)</a:t>
            </a:r>
            <a:endParaRPr lang="en-US" sz="2800" dirty="0">
              <a:latin typeface="Inter" panose="02000503000000020004"/>
              <a:ea typeface="Calibri"/>
              <a:cs typeface="Calibri"/>
            </a:endParaRPr>
          </a:p>
          <a:p>
            <a:r>
              <a:rPr lang="en-US" sz="2800" dirty="0">
                <a:latin typeface="Inter" panose="02000503000000020004"/>
              </a:rPr>
              <a:t>Symptomatic Vital sign changes?</a:t>
            </a:r>
            <a:endParaRPr lang="en-US" sz="2800" dirty="0">
              <a:latin typeface="Inter" panose="02000503000000020004"/>
              <a:ea typeface="Calibri"/>
              <a:cs typeface="Calibri"/>
            </a:endParaRPr>
          </a:p>
          <a:p>
            <a:r>
              <a:rPr lang="en-US" sz="2800" dirty="0">
                <a:latin typeface="Inter" panose="02000503000000020004"/>
              </a:rPr>
              <a:t>How low is BMI/weight?</a:t>
            </a:r>
            <a:endParaRPr lang="en-US" sz="2800" dirty="0">
              <a:latin typeface="Inter" panose="02000503000000020004"/>
              <a:ea typeface="Calibri"/>
              <a:cs typeface="Calibri"/>
            </a:endParaRPr>
          </a:p>
          <a:p>
            <a:r>
              <a:rPr lang="en-US" b="1" dirty="0">
                <a:latin typeface="Inter" panose="02000503000000020004"/>
                <a:ea typeface="Calibri"/>
                <a:cs typeface="Calibri"/>
              </a:rPr>
              <a:t>Brief symptom screens and working diagnoses help focus the treatment plan and to prioritize evaluating medical and psychiatric stability.</a:t>
            </a:r>
            <a:r>
              <a:rPr lang="en-US" dirty="0">
                <a:latin typeface="Inter" panose="02000503000000020004"/>
                <a:ea typeface="Calibri"/>
                <a:cs typeface="Calibri"/>
              </a:rPr>
              <a:t> </a:t>
            </a:r>
            <a:endParaRPr lang="en-US" dirty="0">
              <a:solidFill>
                <a:srgbClr val="000000"/>
              </a:solidFill>
              <a:latin typeface="Inter" panose="02000503000000020004"/>
              <a:ea typeface="Calibri"/>
              <a:cs typeface="Calibri"/>
            </a:endParaRPr>
          </a:p>
          <a:p>
            <a:r>
              <a:rPr lang="en-US" dirty="0">
                <a:latin typeface="Inter" panose="02000503000000020004"/>
                <a:ea typeface="Calibri"/>
                <a:cs typeface="Calibri"/>
              </a:rPr>
              <a:t>Consider Screeners such as for mood or anxiety or ADHD and suicidality (like Columbia suicide screener)</a:t>
            </a:r>
          </a:p>
          <a:p>
            <a:endParaRPr lang="en-US" sz="2800" dirty="0">
              <a:ea typeface="Calibri"/>
              <a:cs typeface="Calibri"/>
            </a:endParaRPr>
          </a:p>
          <a:p>
            <a:endParaRPr lang="en-US" sz="2800" dirty="0">
              <a:ea typeface="Calibri"/>
              <a:cs typeface="Calibri"/>
            </a:endParaRPr>
          </a:p>
        </p:txBody>
      </p:sp>
      <p:pic>
        <p:nvPicPr>
          <p:cNvPr id="4" name="Picture 3" descr="A purple and orange logo&#10;&#10;AI-generated content may be incorrect.">
            <a:extLst>
              <a:ext uri="{FF2B5EF4-FFF2-40B4-BE49-F238E27FC236}">
                <a16:creationId xmlns:a16="http://schemas.microsoft.com/office/drawing/2014/main" id="{A43CBDCD-E4B5-0FF7-EAD5-4643B3457F7D}"/>
              </a:ext>
            </a:extLst>
          </p:cNvPr>
          <p:cNvPicPr>
            <a:picLocks noChangeAspect="1"/>
          </p:cNvPicPr>
          <p:nvPr/>
        </p:nvPicPr>
        <p:blipFill>
          <a:blip r:embed="rId3"/>
          <a:stretch>
            <a:fillRect/>
          </a:stretch>
        </p:blipFill>
        <p:spPr>
          <a:xfrm>
            <a:off x="8385884" y="1615795"/>
            <a:ext cx="3476472" cy="1813205"/>
          </a:xfrm>
          <a:prstGeom prst="rect">
            <a:avLst/>
          </a:prstGeom>
          <a:noFill/>
        </p:spPr>
      </p:pic>
    </p:spTree>
    <p:extLst>
      <p:ext uri="{BB962C8B-B14F-4D97-AF65-F5344CB8AC3E}">
        <p14:creationId xmlns:p14="http://schemas.microsoft.com/office/powerpoint/2010/main" val="1778506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688B3-8561-ADDF-7A8A-42623B044F5A}"/>
              </a:ext>
            </a:extLst>
          </p:cNvPr>
          <p:cNvSpPr>
            <a:spLocks noGrp="1"/>
          </p:cNvSpPr>
          <p:nvPr>
            <p:ph type="title"/>
          </p:nvPr>
        </p:nvSpPr>
        <p:spPr/>
        <p:txBody>
          <a:bodyPr>
            <a:normAutofit fontScale="90000"/>
          </a:bodyPr>
          <a:lstStyle/>
          <a:p>
            <a:r>
              <a:rPr lang="en-US" dirty="0">
                <a:ea typeface="Calibri"/>
                <a:cs typeface="Calibri"/>
              </a:rPr>
              <a:t>Psychiatric and Medical Factors that Increase the Risk of Morbidity/Mortality in ED patients: </a:t>
            </a:r>
          </a:p>
        </p:txBody>
      </p:sp>
      <p:sp>
        <p:nvSpPr>
          <p:cNvPr id="3" name="Content Placeholder 2">
            <a:extLst>
              <a:ext uri="{FF2B5EF4-FFF2-40B4-BE49-F238E27FC236}">
                <a16:creationId xmlns:a16="http://schemas.microsoft.com/office/drawing/2014/main" id="{D1371C64-BDBB-44AF-0A9E-650C6A706DAC}"/>
              </a:ext>
            </a:extLst>
          </p:cNvPr>
          <p:cNvSpPr>
            <a:spLocks noGrp="1"/>
          </p:cNvSpPr>
          <p:nvPr>
            <p:ph idx="1"/>
          </p:nvPr>
        </p:nvSpPr>
        <p:spPr>
          <a:xfrm>
            <a:off x="241300" y="1342655"/>
            <a:ext cx="10515600" cy="4351338"/>
          </a:xfrm>
        </p:spPr>
        <p:txBody>
          <a:bodyPr>
            <a:normAutofit/>
          </a:bodyPr>
          <a:lstStyle/>
          <a:p>
            <a:pPr marL="0" indent="0">
              <a:buNone/>
            </a:pPr>
            <a:r>
              <a:rPr lang="en-US" sz="2200" b="1" i="1" u="sng" dirty="0">
                <a:ea typeface="Calibri"/>
                <a:cs typeface="Calibri"/>
              </a:rPr>
              <a:t>PSYCHIATRIC FACTORS</a:t>
            </a:r>
            <a:r>
              <a:rPr lang="en-US" sz="2200" dirty="0">
                <a:ea typeface="Calibri"/>
                <a:cs typeface="Calibri"/>
              </a:rPr>
              <a:t> associated with high morbidity/ mortality:</a:t>
            </a:r>
          </a:p>
          <a:p>
            <a:pPr lvl="1">
              <a:spcAft>
                <a:spcPts val="0"/>
              </a:spcAft>
              <a:buFont typeface="Courier New" pitchFamily="18" charset="2"/>
              <a:buChar char="o"/>
            </a:pPr>
            <a:r>
              <a:rPr lang="en-US" sz="2200" dirty="0">
                <a:ea typeface="Calibri"/>
                <a:cs typeface="Calibri"/>
              </a:rPr>
              <a:t>Suicidal thinking</a:t>
            </a:r>
          </a:p>
          <a:p>
            <a:pPr lvl="1">
              <a:spcAft>
                <a:spcPts val="0"/>
              </a:spcAft>
              <a:buFont typeface="Courier New" pitchFamily="18" charset="2"/>
              <a:buChar char="o"/>
            </a:pPr>
            <a:r>
              <a:rPr lang="en-US" sz="2200" dirty="0">
                <a:ea typeface="Calibri"/>
                <a:cs typeface="Calibri"/>
              </a:rPr>
              <a:t>Depression </a:t>
            </a:r>
          </a:p>
          <a:p>
            <a:pPr lvl="1">
              <a:spcAft>
                <a:spcPts val="0"/>
              </a:spcAft>
              <a:buFont typeface="Courier New" pitchFamily="18" charset="2"/>
              <a:buChar char="o"/>
            </a:pPr>
            <a:r>
              <a:rPr lang="en-US" sz="2200" dirty="0">
                <a:ea typeface="Calibri"/>
                <a:cs typeface="Calibri"/>
              </a:rPr>
              <a:t>Poor insight into illness and need for treatment , leading to ambivalence or refusal to comply with the treatment. </a:t>
            </a:r>
          </a:p>
          <a:p>
            <a:pPr lvl="1">
              <a:spcAft>
                <a:spcPts val="0"/>
              </a:spcAft>
              <a:buFont typeface="Courier New" pitchFamily="18" charset="2"/>
              <a:buChar char="o"/>
            </a:pPr>
            <a:r>
              <a:rPr lang="en-US" sz="2200" dirty="0">
                <a:ea typeface="Calibri"/>
                <a:cs typeface="Calibri"/>
              </a:rPr>
              <a:t>More than mild (1-3 times weekly) purging leading to electrolytic abnormalities (thus cardiac arrythmia risk </a:t>
            </a:r>
            <a:r>
              <a:rPr lang="en-US" sz="2200" dirty="0" err="1">
                <a:ea typeface="Calibri"/>
                <a:cs typeface="Calibri"/>
              </a:rPr>
              <a:t>etc</a:t>
            </a:r>
            <a:r>
              <a:rPr lang="en-US" sz="2200" dirty="0">
                <a:ea typeface="Calibri"/>
                <a:cs typeface="Calibri"/>
              </a:rPr>
              <a:t>)</a:t>
            </a:r>
          </a:p>
        </p:txBody>
      </p:sp>
      <p:sp>
        <p:nvSpPr>
          <p:cNvPr id="4" name="Content Placeholder 3">
            <a:extLst>
              <a:ext uri="{FF2B5EF4-FFF2-40B4-BE49-F238E27FC236}">
                <a16:creationId xmlns:a16="http://schemas.microsoft.com/office/drawing/2014/main" id="{7284CA0D-3689-897D-4AE7-A64CBD86DF88}"/>
              </a:ext>
            </a:extLst>
          </p:cNvPr>
          <p:cNvSpPr>
            <a:spLocks noGrp="1"/>
          </p:cNvSpPr>
          <p:nvPr>
            <p:ph sz="half" idx="4294967295"/>
          </p:nvPr>
        </p:nvSpPr>
        <p:spPr>
          <a:xfrm>
            <a:off x="241300" y="3870324"/>
            <a:ext cx="11950700" cy="2851150"/>
          </a:xfrm>
        </p:spPr>
        <p:txBody>
          <a:bodyPr>
            <a:normAutofit lnSpcReduction="10000"/>
          </a:bodyPr>
          <a:lstStyle/>
          <a:p>
            <a:pPr marL="0" indent="0">
              <a:buNone/>
            </a:pPr>
            <a:r>
              <a:rPr lang="en-US" sz="2200" dirty="0">
                <a:ea typeface="Calibri"/>
                <a:cs typeface="Calibri"/>
              </a:rPr>
              <a:t>-----&gt; Anorexia with purging has very high morbidity/mortality risk. </a:t>
            </a:r>
          </a:p>
          <a:p>
            <a:pPr marL="0" indent="0">
              <a:buNone/>
            </a:pPr>
            <a:r>
              <a:rPr lang="en-US" sz="2200" b="1" i="1" dirty="0">
                <a:ea typeface="Calibri"/>
                <a:cs typeface="Calibri"/>
              </a:rPr>
              <a:t> </a:t>
            </a:r>
            <a:r>
              <a:rPr lang="en-US" sz="2200" b="1" i="1" u="sng" dirty="0">
                <a:ea typeface="Calibri"/>
                <a:cs typeface="Calibri"/>
              </a:rPr>
              <a:t>MEDICAL FACTORS</a:t>
            </a:r>
            <a:r>
              <a:rPr lang="en-US" sz="2200" dirty="0">
                <a:ea typeface="Calibri"/>
                <a:cs typeface="Calibri"/>
              </a:rPr>
              <a:t> associated with high morbidity/ mortality: </a:t>
            </a:r>
          </a:p>
          <a:p>
            <a:pPr lvl="1">
              <a:spcAft>
                <a:spcPts val="0"/>
              </a:spcAft>
              <a:buFont typeface="Courier New" pitchFamily="18" charset="2"/>
              <a:buChar char="o"/>
            </a:pPr>
            <a:r>
              <a:rPr lang="en-US" sz="2200" dirty="0">
                <a:ea typeface="Calibri"/>
                <a:cs typeface="Calibri"/>
              </a:rPr>
              <a:t>Hypokalemia with  purging; risk of arrythmia</a:t>
            </a:r>
          </a:p>
          <a:p>
            <a:pPr lvl="1">
              <a:spcAft>
                <a:spcPts val="0"/>
              </a:spcAft>
              <a:buFont typeface="Courier New" pitchFamily="18" charset="2"/>
              <a:buChar char="o"/>
            </a:pPr>
            <a:r>
              <a:rPr lang="en-US" sz="2200" dirty="0">
                <a:ea typeface="Calibri"/>
                <a:cs typeface="Calibri"/>
              </a:rPr>
              <a:t>Bradycardia and syncope</a:t>
            </a:r>
          </a:p>
          <a:p>
            <a:pPr lvl="1">
              <a:spcAft>
                <a:spcPts val="0"/>
              </a:spcAft>
              <a:buFont typeface="Courier New" pitchFamily="18" charset="2"/>
              <a:buChar char="o"/>
            </a:pPr>
            <a:r>
              <a:rPr lang="en-US" sz="2200" dirty="0">
                <a:ea typeface="Calibri"/>
                <a:cs typeface="Calibri"/>
              </a:rPr>
              <a:t>Increased QTc or other arrythmia or orthostasis</a:t>
            </a:r>
          </a:p>
          <a:p>
            <a:pPr lvl="1">
              <a:spcAft>
                <a:spcPts val="0"/>
              </a:spcAft>
              <a:buFont typeface="Courier New" pitchFamily="18" charset="2"/>
              <a:buChar char="o"/>
            </a:pPr>
            <a:r>
              <a:rPr lang="en-US" sz="2200" dirty="0">
                <a:ea typeface="Calibri"/>
                <a:cs typeface="Calibri"/>
              </a:rPr>
              <a:t>Hypoglycemia with refeeding</a:t>
            </a:r>
          </a:p>
          <a:p>
            <a:pPr marL="502920" lvl="1" indent="0">
              <a:spcAft>
                <a:spcPts val="0"/>
              </a:spcAft>
              <a:buNone/>
            </a:pPr>
            <a:r>
              <a:rPr lang="en-US" sz="2200" dirty="0">
                <a:ea typeface="Calibri"/>
                <a:cs typeface="Calibri"/>
              </a:rPr>
              <a:t>---&gt;DM Type 1 with AN has much greater mortality than either disorder alone</a:t>
            </a:r>
          </a:p>
          <a:p>
            <a:pPr lvl="1">
              <a:spcAft>
                <a:spcPts val="0"/>
              </a:spcAft>
              <a:buFont typeface="Courier New" pitchFamily="18" charset="2"/>
              <a:buChar char="o"/>
            </a:pPr>
            <a:endParaRPr lang="en-US" sz="2400" dirty="0">
              <a:ea typeface="Calibri"/>
              <a:cs typeface="Calibri"/>
            </a:endParaRPr>
          </a:p>
        </p:txBody>
      </p:sp>
    </p:spTree>
    <p:extLst>
      <p:ext uri="{BB962C8B-B14F-4D97-AF65-F5344CB8AC3E}">
        <p14:creationId xmlns:p14="http://schemas.microsoft.com/office/powerpoint/2010/main" val="2479974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FFB01-E7A0-48FC-9D2A-8E2A6B7B6C00}"/>
              </a:ext>
            </a:extLst>
          </p:cNvPr>
          <p:cNvSpPr>
            <a:spLocks noGrp="1"/>
          </p:cNvSpPr>
          <p:nvPr>
            <p:ph type="title"/>
          </p:nvPr>
        </p:nvSpPr>
        <p:spPr/>
        <p:txBody>
          <a:bodyPr/>
          <a:lstStyle/>
          <a:p>
            <a:r>
              <a:rPr lang="en-US" dirty="0"/>
              <a:t>Refeeding Syndrome</a:t>
            </a:r>
          </a:p>
        </p:txBody>
      </p:sp>
      <p:sp>
        <p:nvSpPr>
          <p:cNvPr id="3" name="Content Placeholder 2">
            <a:extLst>
              <a:ext uri="{FF2B5EF4-FFF2-40B4-BE49-F238E27FC236}">
                <a16:creationId xmlns:a16="http://schemas.microsoft.com/office/drawing/2014/main" id="{39EF31C0-8605-4262-B435-439E2237B1B0}"/>
              </a:ext>
            </a:extLst>
          </p:cNvPr>
          <p:cNvSpPr>
            <a:spLocks noGrp="1"/>
          </p:cNvSpPr>
          <p:nvPr>
            <p:ph idx="1"/>
          </p:nvPr>
        </p:nvSpPr>
        <p:spPr>
          <a:xfrm>
            <a:off x="132374" y="1395868"/>
            <a:ext cx="4028600" cy="4351338"/>
          </a:xfrm>
        </p:spPr>
        <p:txBody>
          <a:bodyPr/>
          <a:lstStyle/>
          <a:p>
            <a:r>
              <a:rPr lang="en-US" sz="2200" dirty="0">
                <a:ea typeface="Calibri"/>
                <a:cs typeface="Calibri"/>
              </a:rPr>
              <a:t>A clinical and metabolic derangement that can occur during the refeeding of a malnourished patient, and can cause fluid shifts and potentially fatal electrolytic shifts</a:t>
            </a:r>
          </a:p>
          <a:p>
            <a:endParaRPr lang="en-US" dirty="0"/>
          </a:p>
        </p:txBody>
      </p:sp>
      <p:sp>
        <p:nvSpPr>
          <p:cNvPr id="4" name="Content Placeholder 2">
            <a:extLst>
              <a:ext uri="{FF2B5EF4-FFF2-40B4-BE49-F238E27FC236}">
                <a16:creationId xmlns:a16="http://schemas.microsoft.com/office/drawing/2014/main" id="{3608F75F-B9A4-43E9-9A22-E712562C32F4}"/>
              </a:ext>
            </a:extLst>
          </p:cNvPr>
          <p:cNvSpPr txBox="1">
            <a:spLocks/>
          </p:cNvSpPr>
          <p:nvPr/>
        </p:nvSpPr>
        <p:spPr>
          <a:xfrm>
            <a:off x="3915445" y="1378572"/>
            <a:ext cx="4028600" cy="435133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300"/>
              </a:spcBef>
              <a:spcAft>
                <a:spcPts val="1200"/>
              </a:spcAft>
              <a:buFont typeface="Arial" panose="020B0604020202020204" pitchFamily="34" charset="0"/>
              <a:buChar char="•"/>
              <a:defRPr lang="en-US" sz="2800" kern="1200">
                <a:solidFill>
                  <a:schemeClr val="tx1"/>
                </a:solidFill>
                <a:latin typeface="Inter" panose="02000503000000020004" pitchFamily="2" charset="0"/>
                <a:ea typeface="Inter" panose="02000503000000020004" pitchFamily="2" charset="0"/>
                <a:cs typeface="+mn-cs"/>
              </a:defRPr>
            </a:lvl1pPr>
            <a:lvl2pPr marL="685800" indent="-228600" algn="l" defTabSz="914400" rtl="0" eaLnBrk="1" latinLnBrk="0" hangingPunct="1">
              <a:lnSpc>
                <a:spcPct val="100000"/>
              </a:lnSpc>
              <a:spcBef>
                <a:spcPts val="0"/>
              </a:spcBef>
              <a:spcAft>
                <a:spcPts val="600"/>
              </a:spcAft>
              <a:buFont typeface="System Font Regular"/>
              <a:buChar char="-"/>
              <a:defRPr lang="en-US" sz="28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spcAft>
                <a:spcPts val="600"/>
              </a:spcAft>
              <a:buFont typeface="Courier New" panose="02070309020205020404" pitchFamily="49" charset="0"/>
              <a:buChar char="o"/>
              <a:defRPr lang="en-US" sz="2400" kern="1200">
                <a:solidFill>
                  <a:schemeClr val="tx1"/>
                </a:solidFill>
                <a:latin typeface="+mn-lt"/>
                <a:ea typeface="+mn-ea"/>
                <a:cs typeface="+mn-cs"/>
              </a:defRPr>
            </a:lvl3pPr>
            <a:lvl4pPr marL="1600200" indent="-228600" algn="l" defTabSz="914400" rtl="0" eaLnBrk="1" latinLnBrk="0" hangingPunct="1">
              <a:lnSpc>
                <a:spcPct val="100000"/>
              </a:lnSpc>
              <a:spcBef>
                <a:spcPts val="300"/>
              </a:spcBef>
              <a:spcAft>
                <a:spcPts val="600"/>
              </a:spcAft>
              <a:buFont typeface="Wingdings" pitchFamily="2" charset="2"/>
              <a:buChar char="§"/>
              <a:defRPr lang="en-US" sz="2000" kern="1200">
                <a:solidFill>
                  <a:schemeClr val="tx1"/>
                </a:solidFill>
                <a:latin typeface="+mn-lt"/>
                <a:ea typeface="+mn-ea"/>
                <a:cs typeface="+mn-cs"/>
              </a:defRPr>
            </a:lvl4pPr>
            <a:lvl5pPr marL="2057400" indent="-228600" algn="l" defTabSz="914400" rtl="0" eaLnBrk="1" latinLnBrk="0" hangingPunct="1">
              <a:lnSpc>
                <a:spcPct val="100000"/>
              </a:lnSpc>
              <a:spcBef>
                <a:spcPts val="300"/>
              </a:spcBef>
              <a:spcAft>
                <a:spcPts val="600"/>
              </a:spcAft>
              <a:buFont typeface="Arial" panose="020B0604020202020204" pitchFamily="34" charset="0"/>
              <a:buChar char="•"/>
              <a:defRPr lang="en-US"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ea typeface="Calibri"/>
                <a:cs typeface="Calibri"/>
              </a:rPr>
              <a:t>Hypophosphatemia is typically seen. Electrolytic  shifts (phosphorus, Potassium, Magnesium) can within 5 days of nutrition -- can be mild to moderate severity. </a:t>
            </a:r>
          </a:p>
          <a:p>
            <a:r>
              <a:rPr lang="en-US" sz="2200" dirty="0">
                <a:ea typeface="Calibri"/>
                <a:cs typeface="Calibri"/>
              </a:rPr>
              <a:t>Also monitor glucose: can have postprandial hypoglycemia sometimes</a:t>
            </a:r>
          </a:p>
          <a:p>
            <a:endParaRPr lang="en-US" dirty="0"/>
          </a:p>
        </p:txBody>
      </p:sp>
      <p:sp>
        <p:nvSpPr>
          <p:cNvPr id="5" name="Content Placeholder 2">
            <a:extLst>
              <a:ext uri="{FF2B5EF4-FFF2-40B4-BE49-F238E27FC236}">
                <a16:creationId xmlns:a16="http://schemas.microsoft.com/office/drawing/2014/main" id="{F861CC8F-3498-4D7B-9725-0BF712282D86}"/>
              </a:ext>
            </a:extLst>
          </p:cNvPr>
          <p:cNvSpPr txBox="1">
            <a:spLocks/>
          </p:cNvSpPr>
          <p:nvPr/>
        </p:nvSpPr>
        <p:spPr>
          <a:xfrm>
            <a:off x="8163400" y="1395868"/>
            <a:ext cx="4028600" cy="435133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300"/>
              </a:spcBef>
              <a:spcAft>
                <a:spcPts val="1200"/>
              </a:spcAft>
              <a:buFont typeface="Arial" panose="020B0604020202020204" pitchFamily="34" charset="0"/>
              <a:buChar char="•"/>
              <a:defRPr lang="en-US" sz="2800" kern="1200">
                <a:solidFill>
                  <a:schemeClr val="tx1"/>
                </a:solidFill>
                <a:latin typeface="Inter" panose="02000503000000020004" pitchFamily="2" charset="0"/>
                <a:ea typeface="Inter" panose="02000503000000020004" pitchFamily="2" charset="0"/>
                <a:cs typeface="+mn-cs"/>
              </a:defRPr>
            </a:lvl1pPr>
            <a:lvl2pPr marL="685800" indent="-228600" algn="l" defTabSz="914400" rtl="0" eaLnBrk="1" latinLnBrk="0" hangingPunct="1">
              <a:lnSpc>
                <a:spcPct val="100000"/>
              </a:lnSpc>
              <a:spcBef>
                <a:spcPts val="0"/>
              </a:spcBef>
              <a:spcAft>
                <a:spcPts val="600"/>
              </a:spcAft>
              <a:buFont typeface="System Font Regular"/>
              <a:buChar char="-"/>
              <a:defRPr lang="en-US" sz="28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spcAft>
                <a:spcPts val="600"/>
              </a:spcAft>
              <a:buFont typeface="Courier New" panose="02070309020205020404" pitchFamily="49" charset="0"/>
              <a:buChar char="o"/>
              <a:defRPr lang="en-US" sz="2400" kern="1200">
                <a:solidFill>
                  <a:schemeClr val="tx1"/>
                </a:solidFill>
                <a:latin typeface="+mn-lt"/>
                <a:ea typeface="+mn-ea"/>
                <a:cs typeface="+mn-cs"/>
              </a:defRPr>
            </a:lvl3pPr>
            <a:lvl4pPr marL="1600200" indent="-228600" algn="l" defTabSz="914400" rtl="0" eaLnBrk="1" latinLnBrk="0" hangingPunct="1">
              <a:lnSpc>
                <a:spcPct val="100000"/>
              </a:lnSpc>
              <a:spcBef>
                <a:spcPts val="300"/>
              </a:spcBef>
              <a:spcAft>
                <a:spcPts val="600"/>
              </a:spcAft>
              <a:buFont typeface="Wingdings" pitchFamily="2" charset="2"/>
              <a:buChar char="§"/>
              <a:defRPr lang="en-US" sz="2000" kern="1200">
                <a:solidFill>
                  <a:schemeClr val="tx1"/>
                </a:solidFill>
                <a:latin typeface="+mn-lt"/>
                <a:ea typeface="+mn-ea"/>
                <a:cs typeface="+mn-cs"/>
              </a:defRPr>
            </a:lvl4pPr>
            <a:lvl5pPr marL="2057400" indent="-228600" algn="l" defTabSz="914400" rtl="0" eaLnBrk="1" latinLnBrk="0" hangingPunct="1">
              <a:lnSpc>
                <a:spcPct val="100000"/>
              </a:lnSpc>
              <a:spcBef>
                <a:spcPts val="300"/>
              </a:spcBef>
              <a:spcAft>
                <a:spcPts val="600"/>
              </a:spcAft>
              <a:buFont typeface="Arial" panose="020B0604020202020204" pitchFamily="34" charset="0"/>
              <a:buChar char="•"/>
              <a:defRPr lang="en-US"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8" name="Content Placeholder 2">
            <a:extLst>
              <a:ext uri="{FF2B5EF4-FFF2-40B4-BE49-F238E27FC236}">
                <a16:creationId xmlns:a16="http://schemas.microsoft.com/office/drawing/2014/main" id="{04E5B503-8CFE-40C8-B55E-9578C32B0B02}"/>
              </a:ext>
            </a:extLst>
          </p:cNvPr>
          <p:cNvSpPr txBox="1">
            <a:spLocks/>
          </p:cNvSpPr>
          <p:nvPr/>
        </p:nvSpPr>
        <p:spPr>
          <a:xfrm>
            <a:off x="8031028" y="1395868"/>
            <a:ext cx="4028600" cy="435133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300"/>
              </a:spcBef>
              <a:spcAft>
                <a:spcPts val="1200"/>
              </a:spcAft>
              <a:buFont typeface="Arial" panose="020B0604020202020204" pitchFamily="34" charset="0"/>
              <a:buChar char="•"/>
              <a:defRPr lang="en-US" sz="2800" kern="1200">
                <a:solidFill>
                  <a:schemeClr val="tx1"/>
                </a:solidFill>
                <a:latin typeface="Inter" panose="02000503000000020004" pitchFamily="2" charset="0"/>
                <a:ea typeface="Inter" panose="02000503000000020004" pitchFamily="2" charset="0"/>
                <a:cs typeface="+mn-cs"/>
              </a:defRPr>
            </a:lvl1pPr>
            <a:lvl2pPr marL="685800" indent="-228600" algn="l" defTabSz="914400" rtl="0" eaLnBrk="1" latinLnBrk="0" hangingPunct="1">
              <a:lnSpc>
                <a:spcPct val="100000"/>
              </a:lnSpc>
              <a:spcBef>
                <a:spcPts val="0"/>
              </a:spcBef>
              <a:spcAft>
                <a:spcPts val="600"/>
              </a:spcAft>
              <a:buFont typeface="System Font Regular"/>
              <a:buChar char="-"/>
              <a:defRPr lang="en-US" sz="28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spcAft>
                <a:spcPts val="600"/>
              </a:spcAft>
              <a:buFont typeface="Courier New" panose="02070309020205020404" pitchFamily="49" charset="0"/>
              <a:buChar char="o"/>
              <a:defRPr lang="en-US" sz="2400" kern="1200">
                <a:solidFill>
                  <a:schemeClr val="tx1"/>
                </a:solidFill>
                <a:latin typeface="+mn-lt"/>
                <a:ea typeface="+mn-ea"/>
                <a:cs typeface="+mn-cs"/>
              </a:defRPr>
            </a:lvl3pPr>
            <a:lvl4pPr marL="1600200" indent="-228600" algn="l" defTabSz="914400" rtl="0" eaLnBrk="1" latinLnBrk="0" hangingPunct="1">
              <a:lnSpc>
                <a:spcPct val="100000"/>
              </a:lnSpc>
              <a:spcBef>
                <a:spcPts val="300"/>
              </a:spcBef>
              <a:spcAft>
                <a:spcPts val="600"/>
              </a:spcAft>
              <a:buFont typeface="Wingdings" pitchFamily="2" charset="2"/>
              <a:buChar char="§"/>
              <a:defRPr lang="en-US" sz="2000" kern="1200">
                <a:solidFill>
                  <a:schemeClr val="tx1"/>
                </a:solidFill>
                <a:latin typeface="+mn-lt"/>
                <a:ea typeface="+mn-ea"/>
                <a:cs typeface="+mn-cs"/>
              </a:defRPr>
            </a:lvl4pPr>
            <a:lvl5pPr marL="2057400" indent="-228600" algn="l" defTabSz="914400" rtl="0" eaLnBrk="1" latinLnBrk="0" hangingPunct="1">
              <a:lnSpc>
                <a:spcPct val="100000"/>
              </a:lnSpc>
              <a:spcBef>
                <a:spcPts val="300"/>
              </a:spcBef>
              <a:spcAft>
                <a:spcPts val="600"/>
              </a:spcAft>
              <a:buFont typeface="Arial" panose="020B0604020202020204" pitchFamily="34" charset="0"/>
              <a:buChar char="•"/>
              <a:defRPr lang="en-US"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ea typeface="Calibri"/>
                <a:cs typeface="Calibri"/>
              </a:rPr>
              <a:t>Highest risk are those with:</a:t>
            </a:r>
          </a:p>
          <a:p>
            <a:pPr>
              <a:spcBef>
                <a:spcPts val="0"/>
              </a:spcBef>
              <a:spcAft>
                <a:spcPts val="0"/>
              </a:spcAft>
            </a:pPr>
            <a:r>
              <a:rPr lang="en-US" sz="2000" dirty="0">
                <a:ea typeface="Calibri"/>
                <a:cs typeface="Calibri"/>
              </a:rPr>
              <a:t>Malnourishment: Highest risk for youth &lt; 70% treatment goal weight &amp; Increase risk if history of significant alcohol intake </a:t>
            </a:r>
          </a:p>
          <a:p>
            <a:pPr>
              <a:spcBef>
                <a:spcPts val="0"/>
              </a:spcBef>
              <a:spcAft>
                <a:spcPts val="0"/>
              </a:spcAft>
            </a:pPr>
            <a:r>
              <a:rPr lang="en-US" sz="2000" dirty="0">
                <a:ea typeface="Calibri"/>
                <a:cs typeface="Calibri"/>
              </a:rPr>
              <a:t>Rapid weight loss regardless of weight (including post bariatric surgery) </a:t>
            </a:r>
          </a:p>
          <a:p>
            <a:pPr>
              <a:spcBef>
                <a:spcPts val="0"/>
              </a:spcBef>
              <a:spcAft>
                <a:spcPts val="0"/>
              </a:spcAft>
            </a:pPr>
            <a:r>
              <a:rPr lang="en-US" sz="2000" dirty="0">
                <a:ea typeface="Calibri"/>
                <a:cs typeface="Calibri"/>
              </a:rPr>
              <a:t>No or negligible intake for &gt; 7 days </a:t>
            </a:r>
          </a:p>
          <a:p>
            <a:pPr>
              <a:spcBef>
                <a:spcPts val="0"/>
              </a:spcBef>
              <a:spcAft>
                <a:spcPts val="0"/>
              </a:spcAft>
            </a:pPr>
            <a:r>
              <a:rPr lang="en-US" sz="2000" dirty="0">
                <a:ea typeface="Calibri"/>
                <a:cs typeface="Calibri"/>
              </a:rPr>
              <a:t>A history of misuse of medications to purge or lose weight </a:t>
            </a:r>
          </a:p>
          <a:p>
            <a:pPr>
              <a:spcBef>
                <a:spcPts val="0"/>
              </a:spcBef>
              <a:spcAft>
                <a:spcPts val="0"/>
              </a:spcAft>
            </a:pPr>
            <a:r>
              <a:rPr lang="en-US" sz="2000" dirty="0">
                <a:ea typeface="Calibri"/>
                <a:cs typeface="Calibri"/>
              </a:rPr>
              <a:t>Abnormal pre-feeding electrolyte results </a:t>
            </a:r>
          </a:p>
          <a:p>
            <a:pPr>
              <a:spcBef>
                <a:spcPts val="0"/>
              </a:spcBef>
              <a:spcAft>
                <a:spcPts val="0"/>
              </a:spcAft>
            </a:pPr>
            <a:r>
              <a:rPr lang="en-US" sz="2000" dirty="0">
                <a:ea typeface="Calibri"/>
                <a:cs typeface="Calibri"/>
              </a:rPr>
              <a:t>Younger age</a:t>
            </a:r>
          </a:p>
          <a:p>
            <a:endParaRPr lang="en-US" dirty="0"/>
          </a:p>
        </p:txBody>
      </p:sp>
    </p:spTree>
    <p:extLst>
      <p:ext uri="{BB962C8B-B14F-4D97-AF65-F5344CB8AC3E}">
        <p14:creationId xmlns:p14="http://schemas.microsoft.com/office/powerpoint/2010/main" val="2743165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112AA2-BFCB-810A-B45B-631A4D2698F2}"/>
              </a:ext>
            </a:extLst>
          </p:cNvPr>
          <p:cNvSpPr>
            <a:spLocks noGrp="1"/>
          </p:cNvSpPr>
          <p:nvPr>
            <p:ph idx="1"/>
          </p:nvPr>
        </p:nvSpPr>
        <p:spPr>
          <a:xfrm>
            <a:off x="220869" y="1287358"/>
            <a:ext cx="10515600" cy="4351338"/>
          </a:xfrm>
        </p:spPr>
        <p:txBody>
          <a:bodyPr/>
          <a:lstStyle/>
          <a:p>
            <a:pPr marL="0" indent="0">
              <a:buNone/>
            </a:pPr>
            <a:r>
              <a:rPr lang="en-US" sz="2800" dirty="0">
                <a:ea typeface="+mn-lt"/>
                <a:cs typeface="+mn-lt"/>
              </a:rPr>
              <a:t>Building a relationship with the patient and family </a:t>
            </a:r>
          </a:p>
          <a:p>
            <a:pPr marL="0" indent="0">
              <a:buNone/>
            </a:pPr>
            <a:r>
              <a:rPr lang="en-US" sz="2800" dirty="0">
                <a:ea typeface="+mn-lt"/>
                <a:cs typeface="+mn-lt"/>
              </a:rPr>
              <a:t>Blood pressure (lying and standing), pulse. </a:t>
            </a:r>
          </a:p>
          <a:p>
            <a:pPr marL="0" indent="0">
              <a:buNone/>
            </a:pPr>
            <a:r>
              <a:rPr lang="en-US" sz="2800" dirty="0">
                <a:ea typeface="+mn-lt"/>
                <a:cs typeface="+mn-lt"/>
              </a:rPr>
              <a:t>Temperature, weight (kg), </a:t>
            </a:r>
          </a:p>
          <a:p>
            <a:pPr marL="0" indent="0">
              <a:buNone/>
            </a:pPr>
            <a:r>
              <a:rPr lang="en-US" sz="2800" dirty="0">
                <a:ea typeface="+mn-lt"/>
                <a:cs typeface="+mn-lt"/>
              </a:rPr>
              <a:t>Possibly electrocardiogram. </a:t>
            </a:r>
          </a:p>
          <a:p>
            <a:pPr marL="0" indent="0">
              <a:buNone/>
            </a:pPr>
            <a:r>
              <a:rPr lang="en-US" sz="2800" dirty="0">
                <a:ea typeface="+mn-lt"/>
                <a:cs typeface="+mn-lt"/>
              </a:rPr>
              <a:t>Bloodwork: full blood count, urea and electrolytes, liver function tests, bone profile, phosphate, glucose, thyroid function tests, magnesium, creatine kinase.</a:t>
            </a:r>
            <a:endParaRPr lang="en-US" sz="2800" dirty="0">
              <a:ea typeface="Calibri"/>
              <a:cs typeface="Calibri"/>
            </a:endParaRPr>
          </a:p>
        </p:txBody>
      </p:sp>
      <p:sp>
        <p:nvSpPr>
          <p:cNvPr id="4" name="TextBox 3">
            <a:extLst>
              <a:ext uri="{FF2B5EF4-FFF2-40B4-BE49-F238E27FC236}">
                <a16:creationId xmlns:a16="http://schemas.microsoft.com/office/drawing/2014/main" id="{17B6E49A-B76F-099B-64B1-08514A40DA9A}"/>
              </a:ext>
            </a:extLst>
          </p:cNvPr>
          <p:cNvSpPr txBox="1"/>
          <p:nvPr/>
        </p:nvSpPr>
        <p:spPr>
          <a:xfrm>
            <a:off x="220869" y="6088885"/>
            <a:ext cx="903000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ea typeface="Calibri"/>
                <a:cs typeface="Calibri"/>
              </a:rPr>
              <a:t>Assessment and management of medical emergencies in eating disorders: guidance for GPs. Mughal F , De Lusignan S, Schmidt U et al. British Journal of General Practice 2023; 73</a:t>
            </a:r>
            <a:endParaRPr lang="en-US" sz="1400" dirty="0"/>
          </a:p>
        </p:txBody>
      </p:sp>
      <p:sp>
        <p:nvSpPr>
          <p:cNvPr id="6" name="Title 5">
            <a:extLst>
              <a:ext uri="{FF2B5EF4-FFF2-40B4-BE49-F238E27FC236}">
                <a16:creationId xmlns:a16="http://schemas.microsoft.com/office/drawing/2014/main" id="{A6BB2715-0651-4C2D-BF4F-B848B85D42B3}"/>
              </a:ext>
            </a:extLst>
          </p:cNvPr>
          <p:cNvSpPr>
            <a:spLocks noGrp="1"/>
          </p:cNvSpPr>
          <p:nvPr>
            <p:ph type="title"/>
          </p:nvPr>
        </p:nvSpPr>
        <p:spPr/>
        <p:txBody>
          <a:bodyPr/>
          <a:lstStyle/>
          <a:p>
            <a:r>
              <a:rPr lang="en-US" dirty="0"/>
              <a:t>First Line Action Options for Suspected Eating Disorder</a:t>
            </a:r>
          </a:p>
        </p:txBody>
      </p:sp>
    </p:spTree>
    <p:extLst>
      <p:ext uri="{BB962C8B-B14F-4D97-AF65-F5344CB8AC3E}">
        <p14:creationId xmlns:p14="http://schemas.microsoft.com/office/powerpoint/2010/main" val="87968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Learning Objectives</a:t>
            </a:r>
          </a:p>
        </p:txBody>
      </p:sp>
      <p:sp>
        <p:nvSpPr>
          <p:cNvPr id="3" name="Content Placeholder 2"/>
          <p:cNvSpPr>
            <a:spLocks noGrp="1"/>
          </p:cNvSpPr>
          <p:nvPr>
            <p:ph idx="1"/>
          </p:nvPr>
        </p:nvSpPr>
        <p:spPr>
          <a:xfrm>
            <a:off x="389021" y="1473283"/>
            <a:ext cx="11332926" cy="4707180"/>
          </a:xfrm>
        </p:spPr>
        <p:txBody>
          <a:bodyPr>
            <a:normAutofit/>
          </a:bodyPr>
          <a:lstStyle/>
          <a:p>
            <a:pPr marL="0" indent="0">
              <a:buNone/>
            </a:pPr>
            <a:r>
              <a:rPr lang="en-US" b="1" dirty="0">
                <a:latin typeface="Inter" panose="02000503000000020004"/>
                <a:cs typeface="Arial" panose="020B0604020202020204" pitchFamily="34" charset="0"/>
              </a:rPr>
              <a:t>By the end of this session, you will be able to identify:</a:t>
            </a:r>
          </a:p>
          <a:p>
            <a:r>
              <a:rPr lang="en-US" dirty="0"/>
              <a:t>Three indications for a higher level of care for eating disorders</a:t>
            </a:r>
          </a:p>
          <a:p>
            <a:r>
              <a:rPr lang="en-US" dirty="0"/>
              <a:t>Three psychiatric reasons for high mortality within eating disorders</a:t>
            </a:r>
          </a:p>
          <a:p>
            <a:r>
              <a:rPr lang="en-US" dirty="0"/>
              <a:t>Three medical causes contributing to high mortality within eating disorders</a:t>
            </a:r>
          </a:p>
        </p:txBody>
      </p:sp>
    </p:spTree>
    <p:extLst>
      <p:ext uri="{BB962C8B-B14F-4D97-AF65-F5344CB8AC3E}">
        <p14:creationId xmlns:p14="http://schemas.microsoft.com/office/powerpoint/2010/main" val="714515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cover with text&#10;&#10;AI-generated content may be incorrect.">
            <a:extLst>
              <a:ext uri="{FF2B5EF4-FFF2-40B4-BE49-F238E27FC236}">
                <a16:creationId xmlns:a16="http://schemas.microsoft.com/office/drawing/2014/main" id="{C3818879-5E92-E920-3329-E0941C4F9809}"/>
              </a:ext>
            </a:extLst>
          </p:cNvPr>
          <p:cNvPicPr>
            <a:picLocks noChangeAspect="1"/>
          </p:cNvPicPr>
          <p:nvPr/>
        </p:nvPicPr>
        <p:blipFill>
          <a:blip r:embed="rId2"/>
          <a:stretch>
            <a:fillRect/>
          </a:stretch>
        </p:blipFill>
        <p:spPr>
          <a:xfrm>
            <a:off x="577027" y="1315996"/>
            <a:ext cx="9113520" cy="4596980"/>
          </a:xfrm>
          <a:prstGeom prst="rect">
            <a:avLst/>
          </a:prstGeom>
        </p:spPr>
      </p:pic>
      <p:sp>
        <p:nvSpPr>
          <p:cNvPr id="10" name="TextBox 9">
            <a:extLst>
              <a:ext uri="{FF2B5EF4-FFF2-40B4-BE49-F238E27FC236}">
                <a16:creationId xmlns:a16="http://schemas.microsoft.com/office/drawing/2014/main" id="{74936AA0-3605-F2A3-D355-5258AB3B5974}"/>
              </a:ext>
            </a:extLst>
          </p:cNvPr>
          <p:cNvSpPr txBox="1"/>
          <p:nvPr/>
        </p:nvSpPr>
        <p:spPr>
          <a:xfrm>
            <a:off x="2390588" y="5319058"/>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Content Placeholder 2">
            <a:extLst>
              <a:ext uri="{FF2B5EF4-FFF2-40B4-BE49-F238E27FC236}">
                <a16:creationId xmlns:a16="http://schemas.microsoft.com/office/drawing/2014/main" id="{A7DBFE5B-F30C-A9F5-1664-B653C08452C1}"/>
              </a:ext>
            </a:extLst>
          </p:cNvPr>
          <p:cNvSpPr>
            <a:spLocks noGrp="1"/>
          </p:cNvSpPr>
          <p:nvPr/>
        </p:nvSpPr>
        <p:spPr>
          <a:xfrm>
            <a:off x="0" y="5684818"/>
            <a:ext cx="11722423" cy="179235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buNone/>
            </a:pPr>
            <a:r>
              <a:rPr lang="en-US" sz="1400" dirty="0">
                <a:ea typeface="+mn-lt"/>
                <a:cs typeface="+mn-lt"/>
              </a:rPr>
              <a:t>chrome-extension://</a:t>
            </a:r>
            <a:r>
              <a:rPr lang="en-US" sz="1400" dirty="0" err="1">
                <a:ea typeface="+mn-lt"/>
                <a:cs typeface="+mn-lt"/>
              </a:rPr>
              <a:t>efaidnbmnnnibpcajpcglclefindmkaj</a:t>
            </a:r>
            <a:r>
              <a:rPr lang="en-US" sz="1400" dirty="0">
                <a:ea typeface="+mn-lt"/>
                <a:cs typeface="+mn-lt"/>
              </a:rPr>
              <a:t>/https://ubccpd.ca/sites/default/files/documents/Eating-Disorders-Toolkit-for-PCP-2018</a:t>
            </a:r>
            <a:endParaRPr lang="en-US" sz="1400" dirty="0"/>
          </a:p>
        </p:txBody>
      </p:sp>
      <p:sp>
        <p:nvSpPr>
          <p:cNvPr id="2" name="Title 1">
            <a:extLst>
              <a:ext uri="{FF2B5EF4-FFF2-40B4-BE49-F238E27FC236}">
                <a16:creationId xmlns:a16="http://schemas.microsoft.com/office/drawing/2014/main" id="{6DD4907B-8026-4433-936A-77EB00213DD6}"/>
              </a:ext>
            </a:extLst>
          </p:cNvPr>
          <p:cNvSpPr>
            <a:spLocks noGrp="1"/>
          </p:cNvSpPr>
          <p:nvPr>
            <p:ph type="title"/>
          </p:nvPr>
        </p:nvSpPr>
        <p:spPr/>
        <p:txBody>
          <a:bodyPr/>
          <a:lstStyle/>
          <a:p>
            <a:r>
              <a:rPr lang="en-US" dirty="0"/>
              <a:t>Eating Disorders Toolkit</a:t>
            </a:r>
          </a:p>
        </p:txBody>
      </p:sp>
    </p:spTree>
    <p:extLst>
      <p:ext uri="{BB962C8B-B14F-4D97-AF65-F5344CB8AC3E}">
        <p14:creationId xmlns:p14="http://schemas.microsoft.com/office/powerpoint/2010/main" val="4286945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A152F0-2640-5EF8-FCBC-214DC3E6BDBF}"/>
              </a:ext>
            </a:extLst>
          </p:cNvPr>
          <p:cNvSpPr>
            <a:spLocks noGrp="1"/>
          </p:cNvSpPr>
          <p:nvPr>
            <p:ph type="title"/>
          </p:nvPr>
        </p:nvSpPr>
        <p:spPr/>
        <p:txBody>
          <a:bodyPr>
            <a:normAutofit fontScale="90000"/>
          </a:bodyPr>
          <a:lstStyle/>
          <a:p>
            <a:r>
              <a:rPr lang="en-US" dirty="0">
                <a:ea typeface="Calibri"/>
                <a:cs typeface="Calibri"/>
              </a:rPr>
              <a:t>When might Medical Evaluation/Stabilization be Indicated (i.e., Inpatient /Higher Level of Care)?</a:t>
            </a:r>
          </a:p>
        </p:txBody>
      </p:sp>
      <p:pic>
        <p:nvPicPr>
          <p:cNvPr id="4" name="Content Placeholder 3">
            <a:extLst>
              <a:ext uri="{FF2B5EF4-FFF2-40B4-BE49-F238E27FC236}">
                <a16:creationId xmlns:a16="http://schemas.microsoft.com/office/drawing/2014/main" id="{096ED0EA-34C4-C406-305B-54450946260B}"/>
              </a:ext>
            </a:extLst>
          </p:cNvPr>
          <p:cNvPicPr>
            <a:picLocks noGrp="1" noChangeAspect="1"/>
          </p:cNvPicPr>
          <p:nvPr>
            <p:ph idx="4294967295"/>
          </p:nvPr>
        </p:nvPicPr>
        <p:blipFill>
          <a:blip r:embed="rId2"/>
          <a:stretch>
            <a:fillRect/>
          </a:stretch>
        </p:blipFill>
        <p:spPr>
          <a:xfrm>
            <a:off x="304800" y="1323487"/>
            <a:ext cx="8159994" cy="5532926"/>
          </a:xfrm>
        </p:spPr>
      </p:pic>
    </p:spTree>
    <p:extLst>
      <p:ext uri="{BB962C8B-B14F-4D97-AF65-F5344CB8AC3E}">
        <p14:creationId xmlns:p14="http://schemas.microsoft.com/office/powerpoint/2010/main" val="25442593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6847D-91E7-3D26-D18B-541D222F72AA}"/>
              </a:ext>
            </a:extLst>
          </p:cNvPr>
          <p:cNvSpPr>
            <a:spLocks noGrp="1"/>
          </p:cNvSpPr>
          <p:nvPr>
            <p:ph type="title"/>
          </p:nvPr>
        </p:nvSpPr>
        <p:spPr/>
        <p:txBody>
          <a:bodyPr/>
          <a:lstStyle/>
          <a:p>
            <a:r>
              <a:rPr lang="en-US">
                <a:ea typeface="Calibri"/>
                <a:cs typeface="Calibri"/>
              </a:rPr>
              <a:t>Medical Instability</a:t>
            </a:r>
          </a:p>
        </p:txBody>
      </p:sp>
      <p:sp>
        <p:nvSpPr>
          <p:cNvPr id="4" name="Content Placeholder 3">
            <a:extLst>
              <a:ext uri="{FF2B5EF4-FFF2-40B4-BE49-F238E27FC236}">
                <a16:creationId xmlns:a16="http://schemas.microsoft.com/office/drawing/2014/main" id="{E3CE05B3-B4E9-4EC4-A8F7-B478AA0BEEB3}"/>
              </a:ext>
            </a:extLst>
          </p:cNvPr>
          <p:cNvSpPr>
            <a:spLocks noGrp="1"/>
          </p:cNvSpPr>
          <p:nvPr>
            <p:ph idx="1"/>
          </p:nvPr>
        </p:nvSpPr>
        <p:spPr/>
        <p:txBody>
          <a:bodyPr/>
          <a:lstStyle/>
          <a:p>
            <a:endParaRPr lang="en-US"/>
          </a:p>
        </p:txBody>
      </p:sp>
      <p:pic>
        <p:nvPicPr>
          <p:cNvPr id="3" name="Picture 2" descr="A screenshot of a medical assistance program&#10;&#10;AI-generated content may be incorrect.">
            <a:extLst>
              <a:ext uri="{FF2B5EF4-FFF2-40B4-BE49-F238E27FC236}">
                <a16:creationId xmlns:a16="http://schemas.microsoft.com/office/drawing/2014/main" id="{124CA5AE-1E0F-8044-8215-C81F1B879EFF}"/>
              </a:ext>
            </a:extLst>
          </p:cNvPr>
          <p:cNvPicPr>
            <a:picLocks noChangeAspect="1"/>
          </p:cNvPicPr>
          <p:nvPr/>
        </p:nvPicPr>
        <p:blipFill>
          <a:blip r:embed="rId2"/>
          <a:stretch>
            <a:fillRect/>
          </a:stretch>
        </p:blipFill>
        <p:spPr>
          <a:xfrm>
            <a:off x="4021912" y="1199408"/>
            <a:ext cx="8169177" cy="5766777"/>
          </a:xfrm>
          <a:prstGeom prst="rect">
            <a:avLst/>
          </a:prstGeom>
        </p:spPr>
      </p:pic>
      <p:sp>
        <p:nvSpPr>
          <p:cNvPr id="7" name="TextBox 3">
            <a:extLst>
              <a:ext uri="{FF2B5EF4-FFF2-40B4-BE49-F238E27FC236}">
                <a16:creationId xmlns:a16="http://schemas.microsoft.com/office/drawing/2014/main" id="{EEC5C234-4700-CFD5-748E-DEE4C7788C85}"/>
              </a:ext>
            </a:extLst>
          </p:cNvPr>
          <p:cNvSpPr txBox="1"/>
          <p:nvPr/>
        </p:nvSpPr>
        <p:spPr>
          <a:xfrm rot="10800000" flipV="1">
            <a:off x="268154" y="2960525"/>
            <a:ext cx="3773565" cy="61555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ea typeface="Calibri"/>
                <a:cs typeface="Calibri"/>
              </a:rPr>
              <a:t>Partain et al. </a:t>
            </a:r>
            <a:r>
              <a:rPr lang="en-US" sz="1600">
                <a:ea typeface="Calibri"/>
                <a:cs typeface="Calibri"/>
              </a:rPr>
              <a:t>Pediatrics; vol 152(5); Nov 2023.</a:t>
            </a:r>
            <a:endParaRPr lang="en-US"/>
          </a:p>
        </p:txBody>
      </p:sp>
    </p:spTree>
    <p:extLst>
      <p:ext uri="{BB962C8B-B14F-4D97-AF65-F5344CB8AC3E}">
        <p14:creationId xmlns:p14="http://schemas.microsoft.com/office/powerpoint/2010/main" val="562325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phone&#10;&#10;AI-generated content may be incorrect.">
            <a:extLst>
              <a:ext uri="{FF2B5EF4-FFF2-40B4-BE49-F238E27FC236}">
                <a16:creationId xmlns:a16="http://schemas.microsoft.com/office/drawing/2014/main" id="{7482BBF4-56CE-CC13-34C7-1F174B67EDFA}"/>
              </a:ext>
            </a:extLst>
          </p:cNvPr>
          <p:cNvPicPr>
            <a:picLocks noChangeAspect="1"/>
          </p:cNvPicPr>
          <p:nvPr/>
        </p:nvPicPr>
        <p:blipFill>
          <a:blip r:embed="rId2"/>
          <a:stretch>
            <a:fillRect/>
          </a:stretch>
        </p:blipFill>
        <p:spPr>
          <a:xfrm>
            <a:off x="1167893" y="1050926"/>
            <a:ext cx="2706018" cy="5807074"/>
          </a:xfrm>
          <a:prstGeom prst="rect">
            <a:avLst/>
          </a:prstGeom>
        </p:spPr>
      </p:pic>
      <p:sp>
        <p:nvSpPr>
          <p:cNvPr id="3" name="TextBox 2">
            <a:extLst>
              <a:ext uri="{FF2B5EF4-FFF2-40B4-BE49-F238E27FC236}">
                <a16:creationId xmlns:a16="http://schemas.microsoft.com/office/drawing/2014/main" id="{79A13266-CFF6-CB4F-69C1-4854E93B4106}"/>
              </a:ext>
            </a:extLst>
          </p:cNvPr>
          <p:cNvSpPr txBox="1"/>
          <p:nvPr/>
        </p:nvSpPr>
        <p:spPr>
          <a:xfrm>
            <a:off x="4032557" y="1291200"/>
            <a:ext cx="716165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Red Factors are risk factors that a higher level of care may be indicated as are referred to—</a:t>
            </a:r>
          </a:p>
        </p:txBody>
      </p:sp>
      <p:pic>
        <p:nvPicPr>
          <p:cNvPr id="4" name="Picture 3" descr="A blue and white rectangular object with text&#10;&#10;AI-generated content may be incorrect.">
            <a:extLst>
              <a:ext uri="{FF2B5EF4-FFF2-40B4-BE49-F238E27FC236}">
                <a16:creationId xmlns:a16="http://schemas.microsoft.com/office/drawing/2014/main" id="{85342246-B0C3-C204-5CDC-B68A1FF72D60}"/>
              </a:ext>
            </a:extLst>
          </p:cNvPr>
          <p:cNvPicPr>
            <a:picLocks noChangeAspect="1"/>
          </p:cNvPicPr>
          <p:nvPr/>
        </p:nvPicPr>
        <p:blipFill>
          <a:blip r:embed="rId3"/>
          <a:stretch>
            <a:fillRect/>
          </a:stretch>
        </p:blipFill>
        <p:spPr>
          <a:xfrm>
            <a:off x="3894977" y="2192329"/>
            <a:ext cx="8080269" cy="3742306"/>
          </a:xfrm>
          <a:prstGeom prst="rect">
            <a:avLst/>
          </a:prstGeom>
        </p:spPr>
      </p:pic>
      <p:sp>
        <p:nvSpPr>
          <p:cNvPr id="5" name="TextBox 4">
            <a:extLst>
              <a:ext uri="{FF2B5EF4-FFF2-40B4-BE49-F238E27FC236}">
                <a16:creationId xmlns:a16="http://schemas.microsoft.com/office/drawing/2014/main" id="{07B0E774-6D2C-26FF-6140-9E367C8F4586}"/>
              </a:ext>
            </a:extLst>
          </p:cNvPr>
          <p:cNvSpPr txBox="1"/>
          <p:nvPr/>
        </p:nvSpPr>
        <p:spPr>
          <a:xfrm>
            <a:off x="4032557" y="6135954"/>
            <a:ext cx="780511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British Journal of General Practice 2023; 73: 232–233. DOI: https://doi.org/10.3399/bjgp23X732849</a:t>
            </a:r>
          </a:p>
        </p:txBody>
      </p:sp>
      <p:sp>
        <p:nvSpPr>
          <p:cNvPr id="6" name="Title 5">
            <a:extLst>
              <a:ext uri="{FF2B5EF4-FFF2-40B4-BE49-F238E27FC236}">
                <a16:creationId xmlns:a16="http://schemas.microsoft.com/office/drawing/2014/main" id="{4683B706-3C72-460F-9100-ECE09DE9A6B6}"/>
              </a:ext>
            </a:extLst>
          </p:cNvPr>
          <p:cNvSpPr>
            <a:spLocks noGrp="1"/>
          </p:cNvSpPr>
          <p:nvPr>
            <p:ph type="title"/>
          </p:nvPr>
        </p:nvSpPr>
        <p:spPr/>
        <p:txBody>
          <a:bodyPr/>
          <a:lstStyle/>
          <a:p>
            <a:r>
              <a:rPr lang="en-US" dirty="0"/>
              <a:t>Assessment and Management of Medical Emergencies in Eating Disorders</a:t>
            </a:r>
          </a:p>
        </p:txBody>
      </p:sp>
    </p:spTree>
    <p:extLst>
      <p:ext uri="{BB962C8B-B14F-4D97-AF65-F5344CB8AC3E}">
        <p14:creationId xmlns:p14="http://schemas.microsoft.com/office/powerpoint/2010/main" val="2086315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920112-4069-8743-0960-76D59D2438FE}"/>
              </a:ext>
            </a:extLst>
          </p:cNvPr>
          <p:cNvPicPr>
            <a:picLocks noChangeAspect="1"/>
          </p:cNvPicPr>
          <p:nvPr/>
        </p:nvPicPr>
        <p:blipFill>
          <a:blip r:embed="rId2"/>
          <a:stretch>
            <a:fillRect/>
          </a:stretch>
        </p:blipFill>
        <p:spPr>
          <a:xfrm>
            <a:off x="213441" y="1708727"/>
            <a:ext cx="11765118" cy="5149273"/>
          </a:xfrm>
          <a:prstGeom prst="rect">
            <a:avLst/>
          </a:prstGeom>
        </p:spPr>
      </p:pic>
      <p:pic>
        <p:nvPicPr>
          <p:cNvPr id="4" name="Picture 3" descr="A close-up of a white background&#10;&#10;AI-generated content may be incorrect.">
            <a:extLst>
              <a:ext uri="{FF2B5EF4-FFF2-40B4-BE49-F238E27FC236}">
                <a16:creationId xmlns:a16="http://schemas.microsoft.com/office/drawing/2014/main" id="{A545FDD0-459E-0904-B5BD-9273E286B694}"/>
              </a:ext>
            </a:extLst>
          </p:cNvPr>
          <p:cNvPicPr>
            <a:picLocks noChangeAspect="1"/>
          </p:cNvPicPr>
          <p:nvPr/>
        </p:nvPicPr>
        <p:blipFill>
          <a:blip r:embed="rId3"/>
          <a:srcRect t="752" r="-52" b="5655"/>
          <a:stretch/>
        </p:blipFill>
        <p:spPr>
          <a:xfrm>
            <a:off x="1292321" y="0"/>
            <a:ext cx="9607358" cy="1812332"/>
          </a:xfrm>
          <a:prstGeom prst="rect">
            <a:avLst/>
          </a:prstGeom>
          <a:effectLst>
            <a:outerShdw blurRad="609600" dist="736600" dir="2700000">
              <a:srgbClr val="FFBFBF">
                <a:alpha val="47000"/>
              </a:srgbClr>
            </a:outerShdw>
          </a:effectLst>
        </p:spPr>
      </p:pic>
      <p:sp>
        <p:nvSpPr>
          <p:cNvPr id="5" name="TextBox 4">
            <a:extLst>
              <a:ext uri="{FF2B5EF4-FFF2-40B4-BE49-F238E27FC236}">
                <a16:creationId xmlns:a16="http://schemas.microsoft.com/office/drawing/2014/main" id="{6E52347E-17F2-E2A3-5E93-E464EAA22F8B}"/>
              </a:ext>
            </a:extLst>
          </p:cNvPr>
          <p:cNvSpPr txBox="1"/>
          <p:nvPr/>
        </p:nvSpPr>
        <p:spPr>
          <a:xfrm>
            <a:off x="4471883" y="1052955"/>
            <a:ext cx="324823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ea typeface="Calibri"/>
                <a:cs typeface="Calibri"/>
              </a:rPr>
              <a:t>Pediatrics; vol 152(5); Nov 2023.</a:t>
            </a:r>
          </a:p>
          <a:p>
            <a:pPr algn="l"/>
            <a:endParaRPr lang="en-US" dirty="0">
              <a:ea typeface="Calibri"/>
              <a:cs typeface="Calibri"/>
            </a:endParaRPr>
          </a:p>
        </p:txBody>
      </p:sp>
    </p:spTree>
    <p:extLst>
      <p:ext uri="{BB962C8B-B14F-4D97-AF65-F5344CB8AC3E}">
        <p14:creationId xmlns:p14="http://schemas.microsoft.com/office/powerpoint/2010/main" val="1349678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52255D-7BE5-98E0-2C66-C78B3F4FB61A}"/>
              </a:ext>
            </a:extLst>
          </p:cNvPr>
          <p:cNvSpPr txBox="1"/>
          <p:nvPr/>
        </p:nvSpPr>
        <p:spPr>
          <a:xfrm>
            <a:off x="4102195" y="2050928"/>
            <a:ext cx="213703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Pediatrics; vol 152(5); Nov 2023.</a:t>
            </a:r>
            <a:endParaRPr lang="en-US"/>
          </a:p>
        </p:txBody>
      </p:sp>
      <p:sp>
        <p:nvSpPr>
          <p:cNvPr id="2" name="TextBox 1">
            <a:extLst>
              <a:ext uri="{FF2B5EF4-FFF2-40B4-BE49-F238E27FC236}">
                <a16:creationId xmlns:a16="http://schemas.microsoft.com/office/drawing/2014/main" id="{CBD54199-6676-41DE-1927-5ED5980DA9C6}"/>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Helvetica"/>
                <a:cs typeface="Helvetica"/>
              </a:rPr>
              <a:t>symptoms,</a:t>
            </a:r>
          </a:p>
        </p:txBody>
      </p:sp>
      <p:pic>
        <p:nvPicPr>
          <p:cNvPr id="5" name="Picture 4" descr="A screenshot of a medical information&#10;&#10;AI-generated content may be incorrect.">
            <a:extLst>
              <a:ext uri="{FF2B5EF4-FFF2-40B4-BE49-F238E27FC236}">
                <a16:creationId xmlns:a16="http://schemas.microsoft.com/office/drawing/2014/main" id="{131D6D35-0AEE-3D3C-5E73-A3BFF7080AD9}"/>
              </a:ext>
            </a:extLst>
          </p:cNvPr>
          <p:cNvPicPr>
            <a:picLocks noChangeAspect="1"/>
          </p:cNvPicPr>
          <p:nvPr/>
        </p:nvPicPr>
        <p:blipFill>
          <a:blip r:embed="rId2"/>
          <a:stretch>
            <a:fillRect/>
          </a:stretch>
        </p:blipFill>
        <p:spPr>
          <a:xfrm>
            <a:off x="3219576" y="25918"/>
            <a:ext cx="5752848" cy="6832082"/>
          </a:xfrm>
          <a:prstGeom prst="rect">
            <a:avLst/>
          </a:prstGeom>
        </p:spPr>
      </p:pic>
      <p:sp>
        <p:nvSpPr>
          <p:cNvPr id="7" name="TextBox 6">
            <a:extLst>
              <a:ext uri="{FF2B5EF4-FFF2-40B4-BE49-F238E27FC236}">
                <a16:creationId xmlns:a16="http://schemas.microsoft.com/office/drawing/2014/main" id="{8A5D89A8-990C-1FD8-5A36-5DD6C3DBDC82}"/>
              </a:ext>
            </a:extLst>
          </p:cNvPr>
          <p:cNvSpPr txBox="1"/>
          <p:nvPr/>
        </p:nvSpPr>
        <p:spPr>
          <a:xfrm>
            <a:off x="158694" y="6341970"/>
            <a:ext cx="306088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ea typeface="Calibri"/>
                <a:cs typeface="Calibri"/>
              </a:rPr>
              <a:t>Pediatrics; vol 152(5); Nov 2023.</a:t>
            </a:r>
            <a:endParaRPr lang="en-US" dirty="0"/>
          </a:p>
        </p:txBody>
      </p:sp>
    </p:spTree>
    <p:extLst>
      <p:ext uri="{BB962C8B-B14F-4D97-AF65-F5344CB8AC3E}">
        <p14:creationId xmlns:p14="http://schemas.microsoft.com/office/powerpoint/2010/main" val="3335120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8C5B4-0FD6-BC17-CEB0-C5854C097B40}"/>
              </a:ext>
            </a:extLst>
          </p:cNvPr>
          <p:cNvSpPr>
            <a:spLocks noGrp="1"/>
          </p:cNvSpPr>
          <p:nvPr>
            <p:ph type="title"/>
          </p:nvPr>
        </p:nvSpPr>
        <p:spPr>
          <a:xfrm>
            <a:off x="-994611" y="136526"/>
            <a:ext cx="10058400" cy="1193510"/>
          </a:xfrm>
        </p:spPr>
        <p:txBody>
          <a:bodyPr>
            <a:noAutofit/>
          </a:bodyPr>
          <a:lstStyle/>
          <a:p>
            <a:r>
              <a:rPr lang="en-US" sz="2800" dirty="0">
                <a:ea typeface="Calibri"/>
                <a:cs typeface="Calibri"/>
              </a:rPr>
              <a:t>Acute Medical Monitoring/Bridging Care for ED at Outpatient Level: Examples of Frequency and Content (</a:t>
            </a:r>
            <a:r>
              <a:rPr lang="en-US" sz="2800" b="1" i="1" dirty="0">
                <a:ea typeface="Calibri"/>
                <a:cs typeface="Calibri"/>
              </a:rPr>
              <a:t>BC Toolkit</a:t>
            </a:r>
            <a:r>
              <a:rPr lang="en-US" sz="2800" dirty="0">
                <a:ea typeface="Calibri"/>
                <a:cs typeface="Calibri"/>
              </a:rPr>
              <a:t>)</a:t>
            </a:r>
          </a:p>
        </p:txBody>
      </p:sp>
      <p:pic>
        <p:nvPicPr>
          <p:cNvPr id="7" name="Content Placeholder 6" descr="A white text on a white background&#10;&#10;AI-generated content may be incorrect.">
            <a:extLst>
              <a:ext uri="{FF2B5EF4-FFF2-40B4-BE49-F238E27FC236}">
                <a16:creationId xmlns:a16="http://schemas.microsoft.com/office/drawing/2014/main" id="{D9051A21-1890-082B-02A1-0392924DEBCE}"/>
              </a:ext>
            </a:extLst>
          </p:cNvPr>
          <p:cNvPicPr>
            <a:picLocks noGrp="1" noChangeAspect="1"/>
          </p:cNvPicPr>
          <p:nvPr>
            <p:ph idx="1"/>
          </p:nvPr>
        </p:nvPicPr>
        <p:blipFill rotWithShape="1">
          <a:blip r:embed="rId2"/>
          <a:srcRect b="3687"/>
          <a:stretch/>
        </p:blipFill>
        <p:spPr>
          <a:xfrm>
            <a:off x="540102" y="1616895"/>
            <a:ext cx="10438717" cy="3624209"/>
          </a:xfrm>
        </p:spPr>
      </p:pic>
      <p:sp>
        <p:nvSpPr>
          <p:cNvPr id="3" name="TextBox 2">
            <a:extLst>
              <a:ext uri="{FF2B5EF4-FFF2-40B4-BE49-F238E27FC236}">
                <a16:creationId xmlns:a16="http://schemas.microsoft.com/office/drawing/2014/main" id="{2634600A-E4AB-BAD1-1A68-1196C0840AA7}"/>
              </a:ext>
            </a:extLst>
          </p:cNvPr>
          <p:cNvSpPr txBox="1"/>
          <p:nvPr/>
        </p:nvSpPr>
        <p:spPr>
          <a:xfrm>
            <a:off x="1045029" y="5564246"/>
            <a:ext cx="1043871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SUICIDAL THOUGHTS and Safety concerns: Review suicidal ideation, lethality, plan....</a:t>
            </a:r>
          </a:p>
          <a:p>
            <a:r>
              <a:rPr lang="en-US" dirty="0">
                <a:ea typeface="Calibri"/>
                <a:cs typeface="Calibri"/>
              </a:rPr>
              <a:t>In conjunction with the nutritionist aim 0.5 </a:t>
            </a:r>
            <a:r>
              <a:rPr lang="en-US" dirty="0" err="1">
                <a:ea typeface="Calibri"/>
                <a:cs typeface="Calibri"/>
              </a:rPr>
              <a:t>lb</a:t>
            </a:r>
            <a:r>
              <a:rPr lang="en-US" dirty="0">
                <a:ea typeface="Calibri"/>
                <a:cs typeface="Calibri"/>
              </a:rPr>
              <a:t> (to 1 </a:t>
            </a:r>
            <a:r>
              <a:rPr lang="en-US" dirty="0" err="1">
                <a:ea typeface="Calibri"/>
                <a:cs typeface="Calibri"/>
              </a:rPr>
              <a:t>lb</a:t>
            </a:r>
            <a:r>
              <a:rPr lang="en-US" dirty="0">
                <a:ea typeface="Calibri"/>
                <a:cs typeface="Calibri"/>
              </a:rPr>
              <a:t> MAX a week) if possible as outpatient if underweight, and follow for refeeding</a:t>
            </a:r>
          </a:p>
        </p:txBody>
      </p:sp>
    </p:spTree>
    <p:extLst>
      <p:ext uri="{BB962C8B-B14F-4D97-AF65-F5344CB8AC3E}">
        <p14:creationId xmlns:p14="http://schemas.microsoft.com/office/powerpoint/2010/main" val="29596316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flowchart of a patient&#10;&#10;AI-generated content may be incorrect.">
            <a:extLst>
              <a:ext uri="{FF2B5EF4-FFF2-40B4-BE49-F238E27FC236}">
                <a16:creationId xmlns:a16="http://schemas.microsoft.com/office/drawing/2014/main" id="{F5BEC3FC-9FCF-CAFD-F6CE-8C47BC08A038}"/>
              </a:ext>
            </a:extLst>
          </p:cNvPr>
          <p:cNvPicPr>
            <a:picLocks noChangeAspect="1"/>
          </p:cNvPicPr>
          <p:nvPr/>
        </p:nvPicPr>
        <p:blipFill>
          <a:blip r:embed="rId2"/>
          <a:stretch>
            <a:fillRect/>
          </a:stretch>
        </p:blipFill>
        <p:spPr>
          <a:xfrm>
            <a:off x="328120" y="94680"/>
            <a:ext cx="8781334" cy="6663203"/>
          </a:xfrm>
          <a:prstGeom prst="rect">
            <a:avLst/>
          </a:prstGeom>
        </p:spPr>
      </p:pic>
      <p:sp>
        <p:nvSpPr>
          <p:cNvPr id="4" name="TextBox 3">
            <a:extLst>
              <a:ext uri="{FF2B5EF4-FFF2-40B4-BE49-F238E27FC236}">
                <a16:creationId xmlns:a16="http://schemas.microsoft.com/office/drawing/2014/main" id="{D5B3919E-0197-3ADC-6E86-BAA6E7D32193}"/>
              </a:ext>
            </a:extLst>
          </p:cNvPr>
          <p:cNvSpPr txBox="1"/>
          <p:nvPr/>
        </p:nvSpPr>
        <p:spPr>
          <a:xfrm>
            <a:off x="9498324" y="1893608"/>
            <a:ext cx="236555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Idea of Toolkit from Canada a re; Management as a Clinical judgement flowchart option in BC, Canada</a:t>
            </a:r>
            <a:endParaRPr lang="en-US" dirty="0"/>
          </a:p>
        </p:txBody>
      </p:sp>
    </p:spTree>
    <p:extLst>
      <p:ext uri="{BB962C8B-B14F-4D97-AF65-F5344CB8AC3E}">
        <p14:creationId xmlns:p14="http://schemas.microsoft.com/office/powerpoint/2010/main" val="4681738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AB5C63-A533-42F8-B711-9C9C46D6AC2F}"/>
              </a:ext>
            </a:extLst>
          </p:cNvPr>
          <p:cNvSpPr>
            <a:spLocks noGrp="1"/>
          </p:cNvSpPr>
          <p:nvPr>
            <p:ph type="title"/>
          </p:nvPr>
        </p:nvSpPr>
        <p:spPr/>
        <p:txBody>
          <a:bodyPr/>
          <a:lstStyle/>
          <a:p>
            <a:endParaRPr lang="en-US"/>
          </a:p>
        </p:txBody>
      </p:sp>
      <p:pic>
        <p:nvPicPr>
          <p:cNvPr id="4" name="Content Placeholder 3" descr="A white background with black text&#10;&#10;AI-generated content may be incorrect.">
            <a:extLst>
              <a:ext uri="{FF2B5EF4-FFF2-40B4-BE49-F238E27FC236}">
                <a16:creationId xmlns:a16="http://schemas.microsoft.com/office/drawing/2014/main" id="{978BFBC5-0D1E-156A-7090-7A7CE51DE49C}"/>
              </a:ext>
            </a:extLst>
          </p:cNvPr>
          <p:cNvPicPr>
            <a:picLocks noGrp="1" noChangeAspect="1"/>
          </p:cNvPicPr>
          <p:nvPr>
            <p:ph idx="1"/>
          </p:nvPr>
        </p:nvPicPr>
        <p:blipFill>
          <a:blip r:embed="rId2"/>
          <a:stretch>
            <a:fillRect/>
          </a:stretch>
        </p:blipFill>
        <p:spPr>
          <a:xfrm>
            <a:off x="-97950" y="0"/>
            <a:ext cx="9669462" cy="3224334"/>
          </a:xfrm>
        </p:spPr>
      </p:pic>
      <p:pic>
        <p:nvPicPr>
          <p:cNvPr id="5" name="Picture 4" descr="A white card with black text&#10;&#10;AI-generated content may be incorrect.">
            <a:extLst>
              <a:ext uri="{FF2B5EF4-FFF2-40B4-BE49-F238E27FC236}">
                <a16:creationId xmlns:a16="http://schemas.microsoft.com/office/drawing/2014/main" id="{3158EB54-104C-52F2-26A6-C7B775692AF6}"/>
              </a:ext>
            </a:extLst>
          </p:cNvPr>
          <p:cNvPicPr>
            <a:picLocks noChangeAspect="1"/>
          </p:cNvPicPr>
          <p:nvPr/>
        </p:nvPicPr>
        <p:blipFill>
          <a:blip r:embed="rId3"/>
          <a:stretch>
            <a:fillRect/>
          </a:stretch>
        </p:blipFill>
        <p:spPr>
          <a:xfrm>
            <a:off x="2433042" y="3315096"/>
            <a:ext cx="7325915" cy="3406378"/>
          </a:xfrm>
          <a:prstGeom prst="rect">
            <a:avLst/>
          </a:prstGeom>
        </p:spPr>
      </p:pic>
    </p:spTree>
    <p:extLst>
      <p:ext uri="{BB962C8B-B14F-4D97-AF65-F5344CB8AC3E}">
        <p14:creationId xmlns:p14="http://schemas.microsoft.com/office/powerpoint/2010/main" val="1075886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AF4BA-88AB-452C-1173-6739669F2DBB}"/>
              </a:ext>
            </a:extLst>
          </p:cNvPr>
          <p:cNvSpPr>
            <a:spLocks noGrp="1"/>
          </p:cNvSpPr>
          <p:nvPr>
            <p:ph type="title"/>
          </p:nvPr>
        </p:nvSpPr>
        <p:spPr/>
        <p:txBody>
          <a:bodyPr/>
          <a:lstStyle/>
          <a:p>
            <a:r>
              <a:rPr lang="en-US" dirty="0">
                <a:ea typeface="Calibri"/>
                <a:cs typeface="Calibri"/>
              </a:rPr>
              <a:t>Other Psychological Approaches</a:t>
            </a:r>
            <a:endParaRPr lang="en-US" dirty="0"/>
          </a:p>
        </p:txBody>
      </p:sp>
      <p:sp>
        <p:nvSpPr>
          <p:cNvPr id="3" name="Content Placeholder 2">
            <a:extLst>
              <a:ext uri="{FF2B5EF4-FFF2-40B4-BE49-F238E27FC236}">
                <a16:creationId xmlns:a16="http://schemas.microsoft.com/office/drawing/2014/main" id="{BAC1F84F-9C24-2B85-98FC-828CF60293B7}"/>
              </a:ext>
            </a:extLst>
          </p:cNvPr>
          <p:cNvSpPr>
            <a:spLocks noGrp="1"/>
          </p:cNvSpPr>
          <p:nvPr>
            <p:ph idx="1"/>
          </p:nvPr>
        </p:nvSpPr>
        <p:spPr>
          <a:xfrm>
            <a:off x="294019" y="1253331"/>
            <a:ext cx="10515600" cy="4351338"/>
          </a:xfrm>
        </p:spPr>
        <p:txBody>
          <a:bodyPr/>
          <a:lstStyle/>
          <a:p>
            <a:pPr marL="0" indent="0">
              <a:buNone/>
            </a:pPr>
            <a:r>
              <a:rPr lang="en-US" dirty="0">
                <a:ea typeface="Calibri"/>
                <a:cs typeface="Calibri"/>
              </a:rPr>
              <a:t>Using tools from motivational interviewing: </a:t>
            </a:r>
            <a:endParaRPr lang="en-US" dirty="0">
              <a:solidFill>
                <a:srgbClr val="000000"/>
              </a:solidFill>
              <a:ea typeface="Calibri"/>
              <a:cs typeface="Calibri"/>
            </a:endParaRPr>
          </a:p>
          <a:p>
            <a:r>
              <a:rPr lang="en-US" dirty="0">
                <a:ea typeface="Calibri"/>
                <a:cs typeface="Calibri"/>
              </a:rPr>
              <a:t>Empathy</a:t>
            </a:r>
          </a:p>
          <a:p>
            <a:r>
              <a:rPr lang="en-US" dirty="0">
                <a:ea typeface="Calibri"/>
                <a:cs typeface="Calibri"/>
              </a:rPr>
              <a:t>Engage youth</a:t>
            </a:r>
          </a:p>
          <a:p>
            <a:r>
              <a:rPr lang="en-US" dirty="0">
                <a:ea typeface="Calibri"/>
                <a:cs typeface="Calibri"/>
              </a:rPr>
              <a:t>Validate emotions</a:t>
            </a:r>
          </a:p>
          <a:p>
            <a:r>
              <a:rPr lang="en-US" dirty="0">
                <a:ea typeface="Calibri"/>
                <a:cs typeface="Calibri"/>
              </a:rPr>
              <a:t>Support change</a:t>
            </a:r>
          </a:p>
          <a:p>
            <a:pPr marL="0" indent="0">
              <a:buNone/>
            </a:pPr>
            <a:endParaRPr lang="en-US" dirty="0">
              <a:ea typeface="Calibri"/>
              <a:cs typeface="Calibri"/>
            </a:endParaRPr>
          </a:p>
          <a:p>
            <a:pPr marL="0" indent="0">
              <a:buNone/>
            </a:pPr>
            <a:r>
              <a:rPr lang="en-US" dirty="0">
                <a:ea typeface="Calibri"/>
                <a:cs typeface="Calibri"/>
              </a:rPr>
              <a:t>Engage parents to avoid splitting and help with Family Based Approach (FBT) with ED therapist preferably </a:t>
            </a:r>
          </a:p>
          <a:p>
            <a:pPr marL="0" indent="0">
              <a:buNone/>
            </a:pPr>
            <a:r>
              <a:rPr lang="en-US" dirty="0">
                <a:ea typeface="Calibri"/>
                <a:cs typeface="Calibri"/>
              </a:rPr>
              <a:t>Support from family for appropriate meals with help from nutritionist</a:t>
            </a:r>
          </a:p>
          <a:p>
            <a:pPr marL="0" indent="0">
              <a:buNone/>
            </a:pPr>
            <a:endParaRPr lang="en-US" dirty="0">
              <a:ea typeface="Calibri"/>
              <a:cs typeface="Calibri"/>
            </a:endParaRPr>
          </a:p>
          <a:p>
            <a:pPr marL="0" indent="0">
              <a:buNone/>
            </a:pPr>
            <a:endParaRPr lang="en-US" dirty="0">
              <a:ea typeface="Calibri"/>
              <a:cs typeface="Calibri"/>
            </a:endParaRPr>
          </a:p>
        </p:txBody>
      </p:sp>
    </p:spTree>
    <p:extLst>
      <p:ext uri="{BB962C8B-B14F-4D97-AF65-F5344CB8AC3E}">
        <p14:creationId xmlns:p14="http://schemas.microsoft.com/office/powerpoint/2010/main" val="3453871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46497-6819-4356-8E9E-D62D82B06F36}"/>
              </a:ext>
            </a:extLst>
          </p:cNvPr>
          <p:cNvSpPr>
            <a:spLocks noGrp="1"/>
          </p:cNvSpPr>
          <p:nvPr>
            <p:ph type="title"/>
          </p:nvPr>
        </p:nvSpPr>
        <p:spPr/>
        <p:txBody>
          <a:bodyPr vert="horz" lIns="91440" tIns="45720" rIns="91440" bIns="45720" rtlCol="0" anchor="ctr">
            <a:normAutofit fontScale="90000"/>
          </a:bodyPr>
          <a:lstStyle/>
          <a:p>
            <a:r>
              <a:rPr lang="en-US" kern="1200" spc="-60" baseline="0" dirty="0">
                <a:latin typeface="+mj-lt"/>
                <a:ea typeface="+mj-ea"/>
                <a:cs typeface="+mj-cs"/>
              </a:rPr>
              <a:t>	</a:t>
            </a:r>
            <a:r>
              <a:rPr lang="en-US" sz="4000" kern="1200" spc="-60" baseline="0" dirty="0">
                <a:latin typeface="+mj-lt"/>
                <a:ea typeface="+mj-ea"/>
                <a:cs typeface="+mj-cs"/>
              </a:rPr>
              <a:t>Public Health Importance of Eating Disorders</a:t>
            </a:r>
          </a:p>
        </p:txBody>
      </p:sp>
      <p:sp>
        <p:nvSpPr>
          <p:cNvPr id="3" name="TextBox 2">
            <a:extLst>
              <a:ext uri="{FF2B5EF4-FFF2-40B4-BE49-F238E27FC236}">
                <a16:creationId xmlns:a16="http://schemas.microsoft.com/office/drawing/2014/main" id="{DFB21A14-830B-4346-BABB-2580F988C1C1}"/>
              </a:ext>
            </a:extLst>
          </p:cNvPr>
          <p:cNvSpPr txBox="1"/>
          <p:nvPr/>
        </p:nvSpPr>
        <p:spPr>
          <a:xfrm>
            <a:off x="6225798" y="1474306"/>
            <a:ext cx="5088468" cy="4515013"/>
          </a:xfrm>
          <a:prstGeom prst="rect">
            <a:avLst/>
          </a:prstGeom>
        </p:spPr>
        <p:txBody>
          <a:bodyPr vert="horz" lIns="91440" tIns="45720" rIns="91440" bIns="45720" rtlCol="0" anchor="ctr">
            <a:normAutofit lnSpcReduction="10000"/>
          </a:bodyPr>
          <a:lstStyle/>
          <a:p>
            <a:pPr marL="571500" indent="-182880">
              <a:lnSpc>
                <a:spcPct val="90000"/>
              </a:lnSpc>
              <a:spcAft>
                <a:spcPts val="600"/>
              </a:spcAft>
              <a:buClr>
                <a:schemeClr val="accent1"/>
              </a:buClr>
              <a:buFont typeface="Wingdings 2" pitchFamily="18" charset="2"/>
              <a:buChar char=""/>
            </a:pPr>
            <a:r>
              <a:rPr lang="en-US" sz="3200" dirty="0"/>
              <a:t>Highest morbidity and mortality of pediatric mental health disorders (premature death).</a:t>
            </a:r>
          </a:p>
          <a:p>
            <a:pPr marL="571500" indent="-182880">
              <a:lnSpc>
                <a:spcPct val="90000"/>
              </a:lnSpc>
              <a:spcAft>
                <a:spcPts val="600"/>
              </a:spcAft>
              <a:buClr>
                <a:schemeClr val="accent1"/>
              </a:buClr>
              <a:buFont typeface="Wingdings 2" pitchFamily="18" charset="2"/>
              <a:buChar char=""/>
            </a:pPr>
            <a:endParaRPr lang="en-US" sz="3200" dirty="0"/>
          </a:p>
          <a:p>
            <a:pPr marL="571500" indent="-182880">
              <a:lnSpc>
                <a:spcPct val="90000"/>
              </a:lnSpc>
              <a:spcAft>
                <a:spcPts val="600"/>
              </a:spcAft>
              <a:buClr>
                <a:schemeClr val="accent1"/>
              </a:buClr>
              <a:buFont typeface="Wingdings 2" pitchFamily="18" charset="2"/>
              <a:buChar char=""/>
            </a:pPr>
            <a:r>
              <a:rPr lang="en-US" sz="3200" dirty="0"/>
              <a:t>Highest risk of suicide of mental health disorders in youth (up to 18x compared with matched controls). </a:t>
            </a:r>
          </a:p>
        </p:txBody>
      </p:sp>
      <p:pic>
        <p:nvPicPr>
          <p:cNvPr id="5" name="Picture 4">
            <a:extLst>
              <a:ext uri="{FF2B5EF4-FFF2-40B4-BE49-F238E27FC236}">
                <a16:creationId xmlns:a16="http://schemas.microsoft.com/office/drawing/2014/main" id="{18511E77-6335-4E1A-BF7D-496E81F84761}"/>
              </a:ext>
            </a:extLst>
          </p:cNvPr>
          <p:cNvPicPr>
            <a:picLocks noChangeAspect="1"/>
          </p:cNvPicPr>
          <p:nvPr/>
        </p:nvPicPr>
        <p:blipFill>
          <a:blip r:embed="rId3"/>
          <a:stretch>
            <a:fillRect/>
          </a:stretch>
        </p:blipFill>
        <p:spPr>
          <a:xfrm>
            <a:off x="225468" y="1956247"/>
            <a:ext cx="6313118" cy="3551129"/>
          </a:xfrm>
          <a:prstGeom prst="rect">
            <a:avLst/>
          </a:prstGeom>
        </p:spPr>
      </p:pic>
    </p:spTree>
    <p:extLst>
      <p:ext uri="{BB962C8B-B14F-4D97-AF65-F5344CB8AC3E}">
        <p14:creationId xmlns:p14="http://schemas.microsoft.com/office/powerpoint/2010/main" val="779256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r>
              <a:rPr lang="en-US" altLang="en-US"/>
              <a:t>Anorexia Nervosa- What can the PCP do?</a:t>
            </a:r>
          </a:p>
        </p:txBody>
      </p:sp>
      <p:sp>
        <p:nvSpPr>
          <p:cNvPr id="397315" name="Rectangle 3"/>
          <p:cNvSpPr>
            <a:spLocks noGrp="1" noChangeArrowheads="1"/>
          </p:cNvSpPr>
          <p:nvPr>
            <p:ph idx="1"/>
          </p:nvPr>
        </p:nvSpPr>
        <p:spPr/>
        <p:txBody>
          <a:bodyPr>
            <a:normAutofit fontScale="85000" lnSpcReduction="10000"/>
          </a:bodyPr>
          <a:lstStyle/>
          <a:p>
            <a:pPr marL="0" indent="0">
              <a:lnSpc>
                <a:spcPct val="90000"/>
              </a:lnSpc>
              <a:buNone/>
            </a:pPr>
            <a:r>
              <a:rPr lang="en-US" altLang="en-US" sz="3100" i="1" dirty="0"/>
              <a:t>If outpatient, while awaiting referral to specialist or inpatient: </a:t>
            </a:r>
            <a:endParaRPr lang="en-US" altLang="en-US" sz="3100" i="1" dirty="0">
              <a:ea typeface="Calibri"/>
              <a:cs typeface="Calibri"/>
            </a:endParaRPr>
          </a:p>
          <a:p>
            <a:r>
              <a:rPr lang="en-US" altLang="en-US" sz="3100" dirty="0"/>
              <a:t>Promote a team approach (nutritionist, therapist). </a:t>
            </a:r>
            <a:endParaRPr lang="en-US" altLang="en-US" sz="3100" dirty="0">
              <a:ea typeface="Calibri"/>
              <a:cs typeface="Calibri"/>
            </a:endParaRPr>
          </a:p>
          <a:p>
            <a:r>
              <a:rPr lang="en-US" altLang="en-US" sz="3100" b="1" dirty="0"/>
              <a:t>Refer to Nutritionist</a:t>
            </a:r>
            <a:r>
              <a:rPr lang="en-US" altLang="en-US" sz="3100" dirty="0"/>
              <a:t>: Slower refeed but we still monitor refeeding syndrome </a:t>
            </a:r>
            <a:r>
              <a:rPr lang="en-US" altLang="en-US" sz="3100" dirty="0">
                <a:sym typeface="Wingdings" panose="05000000000000000000" pitchFamily="2" charset="2"/>
              </a:rPr>
              <a:t></a:t>
            </a:r>
            <a:r>
              <a:rPr lang="en-US" altLang="en-US" sz="3100" dirty="0"/>
              <a:t>Monitoring LFTs,  rebound low glucose and hydration. </a:t>
            </a:r>
            <a:endParaRPr lang="en-US" altLang="en-US" sz="3100" dirty="0">
              <a:ea typeface="Calibri"/>
              <a:cs typeface="Calibri"/>
            </a:endParaRPr>
          </a:p>
          <a:p>
            <a:r>
              <a:rPr lang="en-US" altLang="en-US" sz="3100" b="1" dirty="0"/>
              <a:t>Refer to Therapist</a:t>
            </a:r>
            <a:r>
              <a:rPr lang="en-US" altLang="en-US" sz="3100" dirty="0"/>
              <a:t>: CBT in adults vs family-based treatment in youth</a:t>
            </a:r>
            <a:endParaRPr lang="en-US" altLang="en-US" sz="3100" dirty="0">
              <a:ea typeface="Calibri"/>
              <a:cs typeface="Calibri"/>
            </a:endParaRPr>
          </a:p>
          <a:p>
            <a:r>
              <a:rPr lang="en-US" altLang="en-US" sz="3100" b="1" dirty="0"/>
              <a:t>Screen for Medical Complications</a:t>
            </a:r>
            <a:r>
              <a:rPr lang="en-US" altLang="en-US" sz="3100" dirty="0"/>
              <a:t>: If purging type, monitor </a:t>
            </a:r>
            <a:r>
              <a:rPr lang="en-US" altLang="en-US" sz="3100" dirty="0" err="1"/>
              <a:t>lytes</a:t>
            </a:r>
            <a:r>
              <a:rPr lang="en-US" altLang="en-US" sz="3100" dirty="0"/>
              <a:t> prn</a:t>
            </a:r>
            <a:endParaRPr lang="en-US" altLang="en-US" sz="3100" dirty="0">
              <a:ea typeface="Calibri"/>
              <a:cs typeface="Calibri"/>
            </a:endParaRPr>
          </a:p>
          <a:p>
            <a:r>
              <a:rPr lang="en-US" sz="3100" b="1" i="1" dirty="0">
                <a:ea typeface="Calibri" panose="020F0502020204030204"/>
                <a:cs typeface="Calibri" panose="020F0502020204030204"/>
              </a:rPr>
              <a:t>Screen for Psychiatric safety:</a:t>
            </a:r>
            <a:r>
              <a:rPr lang="en-US" sz="3100" i="1" dirty="0">
                <a:ea typeface="Calibri" panose="020F0502020204030204"/>
                <a:cs typeface="Calibri" panose="020F0502020204030204"/>
              </a:rPr>
              <a:t> (Suicidal ideation/plan</a:t>
            </a:r>
            <a:r>
              <a:rPr lang="en-US" sz="3100" dirty="0">
                <a:ea typeface="Calibri" panose="020F0502020204030204"/>
                <a:cs typeface="Calibri" panose="020F0502020204030204"/>
              </a:rPr>
              <a:t> </a:t>
            </a:r>
            <a:r>
              <a:rPr lang="en-US" sz="3100" i="1" dirty="0">
                <a:ea typeface="Calibri" panose="020F0502020204030204"/>
                <a:cs typeface="Calibri" panose="020F0502020204030204"/>
              </a:rPr>
              <a:t>as reviewed earlier) </a:t>
            </a:r>
            <a:r>
              <a:rPr lang="en-US" altLang="en-US" sz="1400" dirty="0"/>
              <a:t>Attia et al </a:t>
            </a:r>
            <a:r>
              <a:rPr lang="en-US" altLang="en-US" sz="1400" dirty="0" err="1"/>
              <a:t>AmJ</a:t>
            </a:r>
            <a:r>
              <a:rPr lang="en-US" altLang="en-US" sz="1400" dirty="0"/>
              <a:t> Psych 2019;     Klein et . Am Fam Phys2021; 103(1)</a:t>
            </a:r>
            <a:endParaRPr lang="en-US" altLang="en-US" sz="3200" dirty="0">
              <a:ea typeface="Calibri"/>
              <a:cs typeface="Calibri"/>
            </a:endParaRPr>
          </a:p>
        </p:txBody>
      </p:sp>
    </p:spTree>
    <p:extLst>
      <p:ext uri="{BB962C8B-B14F-4D97-AF65-F5344CB8AC3E}">
        <p14:creationId xmlns:p14="http://schemas.microsoft.com/office/powerpoint/2010/main" val="38825860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33DCF-3BEC-E073-BC3B-467D054F9199}"/>
              </a:ext>
            </a:extLst>
          </p:cNvPr>
          <p:cNvSpPr>
            <a:spLocks noGrp="1"/>
          </p:cNvSpPr>
          <p:nvPr>
            <p:ph type="title"/>
          </p:nvPr>
        </p:nvSpPr>
        <p:spPr/>
        <p:txBody>
          <a:bodyPr>
            <a:normAutofit fontScale="90000"/>
          </a:bodyPr>
          <a:lstStyle/>
          <a:p>
            <a:r>
              <a:rPr lang="en-US" dirty="0"/>
              <a:t>What can a PCP do if ARFID or Another Restrictive Disorder is Thought to be Present?</a:t>
            </a:r>
          </a:p>
        </p:txBody>
      </p:sp>
      <p:sp>
        <p:nvSpPr>
          <p:cNvPr id="3" name="Content Placeholder 2">
            <a:extLst>
              <a:ext uri="{FF2B5EF4-FFF2-40B4-BE49-F238E27FC236}">
                <a16:creationId xmlns:a16="http://schemas.microsoft.com/office/drawing/2014/main" id="{D6461CBC-A369-D6D4-22BF-A77F8BF12E2C}"/>
              </a:ext>
            </a:extLst>
          </p:cNvPr>
          <p:cNvSpPr>
            <a:spLocks noGrp="1"/>
          </p:cNvSpPr>
          <p:nvPr>
            <p:ph idx="1"/>
          </p:nvPr>
        </p:nvSpPr>
        <p:spPr/>
        <p:txBody>
          <a:bodyPr>
            <a:normAutofit/>
          </a:bodyPr>
          <a:lstStyle/>
          <a:p>
            <a:r>
              <a:rPr lang="en-US" sz="2800" dirty="0"/>
              <a:t>Evaluate how severe the low weight is and evaluate medically to be sure there is no underlying cause and also if a  nutritional supplement may be needed. </a:t>
            </a:r>
          </a:p>
          <a:p>
            <a:r>
              <a:rPr lang="en-US" sz="2800" dirty="0"/>
              <a:t>Evaluate the level of care (safety concerns)</a:t>
            </a:r>
          </a:p>
          <a:p>
            <a:r>
              <a:rPr lang="en-US" sz="2800" dirty="0"/>
              <a:t>Refer to a nutritionist (experienced in eating disorders)</a:t>
            </a:r>
          </a:p>
          <a:p>
            <a:r>
              <a:rPr lang="en-US" sz="2800" dirty="0"/>
              <a:t>Refer to a therapist (experienced in eating disorders)</a:t>
            </a:r>
          </a:p>
          <a:p>
            <a:r>
              <a:rPr lang="en-US" sz="2800" dirty="0"/>
              <a:t>Treat psychiatric comorbidities and consider referral to a psychiatrist</a:t>
            </a:r>
          </a:p>
        </p:txBody>
      </p:sp>
    </p:spTree>
    <p:extLst>
      <p:ext uri="{BB962C8B-B14F-4D97-AF65-F5344CB8AC3E}">
        <p14:creationId xmlns:p14="http://schemas.microsoft.com/office/powerpoint/2010/main" val="2931710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23B5A-69DE-E1CA-35C2-34C7B7870B1E}"/>
              </a:ext>
            </a:extLst>
          </p:cNvPr>
          <p:cNvSpPr>
            <a:spLocks noGrp="1"/>
          </p:cNvSpPr>
          <p:nvPr>
            <p:ph type="title"/>
          </p:nvPr>
        </p:nvSpPr>
        <p:spPr/>
        <p:txBody>
          <a:bodyPr/>
          <a:lstStyle/>
          <a:p>
            <a:r>
              <a:rPr lang="en-US" dirty="0">
                <a:ea typeface="Calibri"/>
                <a:cs typeface="Calibri"/>
              </a:rPr>
              <a:t>Bulimia Nervosa(BN)- What can a PCP do?</a:t>
            </a:r>
            <a:endParaRPr lang="en-US" dirty="0"/>
          </a:p>
        </p:txBody>
      </p:sp>
      <p:sp>
        <p:nvSpPr>
          <p:cNvPr id="3" name="Content Placeholder 2">
            <a:extLst>
              <a:ext uri="{FF2B5EF4-FFF2-40B4-BE49-F238E27FC236}">
                <a16:creationId xmlns:a16="http://schemas.microsoft.com/office/drawing/2014/main" id="{8C1F0120-2CE4-3C11-360E-49A9B707C0AC}"/>
              </a:ext>
            </a:extLst>
          </p:cNvPr>
          <p:cNvSpPr>
            <a:spLocks noGrp="1"/>
          </p:cNvSpPr>
          <p:nvPr>
            <p:ph idx="1"/>
          </p:nvPr>
        </p:nvSpPr>
        <p:spPr>
          <a:xfrm>
            <a:off x="339306" y="1841419"/>
            <a:ext cx="10515600" cy="4351338"/>
          </a:xfrm>
        </p:spPr>
        <p:txBody>
          <a:bodyPr>
            <a:normAutofit fontScale="92500" lnSpcReduction="10000"/>
          </a:bodyPr>
          <a:lstStyle/>
          <a:p>
            <a:r>
              <a:rPr lang="en-US" sz="3000" b="1" dirty="0">
                <a:ea typeface="Calibri"/>
                <a:cs typeface="Calibri"/>
              </a:rPr>
              <a:t>Screen for medical complications</a:t>
            </a:r>
            <a:r>
              <a:rPr lang="en-US" sz="3000" dirty="0">
                <a:ea typeface="Calibri"/>
                <a:cs typeface="Calibri"/>
              </a:rPr>
              <a:t> such as electrolyte abnormalities or EKG /cardiac issues. Also other somatic complications such as (caries from purging </a:t>
            </a:r>
            <a:r>
              <a:rPr lang="en-US" sz="3000" dirty="0" err="1">
                <a:ea typeface="Calibri"/>
                <a:cs typeface="Calibri"/>
              </a:rPr>
              <a:t>etc</a:t>
            </a:r>
            <a:r>
              <a:rPr lang="en-US" sz="3000" dirty="0">
                <a:ea typeface="Calibri"/>
                <a:cs typeface="Calibri"/>
              </a:rPr>
              <a:t>)</a:t>
            </a:r>
            <a:endParaRPr lang="en-US" sz="3000" dirty="0">
              <a:solidFill>
                <a:srgbClr val="000000"/>
              </a:solidFill>
              <a:ea typeface="Calibri"/>
              <a:cs typeface="Calibri"/>
            </a:endParaRPr>
          </a:p>
          <a:p>
            <a:r>
              <a:rPr lang="en-US" sz="3000" b="1" dirty="0">
                <a:ea typeface="Calibri"/>
                <a:cs typeface="Calibri"/>
              </a:rPr>
              <a:t>Refer to Nutritionist</a:t>
            </a:r>
            <a:r>
              <a:rPr lang="en-US" sz="3000" dirty="0">
                <a:ea typeface="Calibri"/>
                <a:cs typeface="Calibri"/>
              </a:rPr>
              <a:t> experienced in BN</a:t>
            </a:r>
            <a:endParaRPr lang="en-US" sz="3000" dirty="0">
              <a:solidFill>
                <a:srgbClr val="000000"/>
              </a:solidFill>
              <a:ea typeface="Calibri"/>
              <a:cs typeface="Calibri"/>
            </a:endParaRPr>
          </a:p>
          <a:p>
            <a:r>
              <a:rPr lang="en-US" sz="3000" b="1" dirty="0">
                <a:ea typeface="Calibri"/>
                <a:cs typeface="Calibri"/>
              </a:rPr>
              <a:t>Refer to Therapist</a:t>
            </a:r>
            <a:r>
              <a:rPr lang="en-US" sz="3000" dirty="0">
                <a:ea typeface="Calibri"/>
                <a:cs typeface="Calibri"/>
              </a:rPr>
              <a:t> experienced in </a:t>
            </a:r>
            <a:r>
              <a:rPr lang="en-US" sz="3000" dirty="0" err="1">
                <a:ea typeface="Calibri"/>
                <a:cs typeface="Calibri"/>
              </a:rPr>
              <a:t>BN</a:t>
            </a:r>
            <a:r>
              <a:rPr lang="en-US" sz="3000" dirty="0" err="1">
                <a:ea typeface="+mn-lt"/>
                <a:cs typeface="+mn-lt"/>
              </a:rPr>
              <a:t>Compensatory</a:t>
            </a:r>
            <a:r>
              <a:rPr lang="en-US" sz="3000" dirty="0">
                <a:ea typeface="+mn-lt"/>
                <a:cs typeface="+mn-lt"/>
              </a:rPr>
              <a:t> mechanisms (like purging) and weight loss </a:t>
            </a:r>
          </a:p>
          <a:p>
            <a:r>
              <a:rPr lang="en-US" sz="3000" b="1" dirty="0">
                <a:ea typeface="Calibri"/>
                <a:cs typeface="Calibri"/>
              </a:rPr>
              <a:t>Screen for Psychiatric safety</a:t>
            </a:r>
            <a:r>
              <a:rPr lang="en-US" sz="3000" dirty="0">
                <a:ea typeface="Calibri"/>
                <a:cs typeface="Calibri"/>
              </a:rPr>
              <a:t> </a:t>
            </a:r>
            <a:r>
              <a:rPr lang="en-US" sz="3000" i="1" dirty="0">
                <a:ea typeface="Calibri"/>
                <a:cs typeface="Calibri"/>
              </a:rPr>
              <a:t>(basic assessment questions)</a:t>
            </a:r>
            <a:endParaRPr lang="en-US" sz="3000" dirty="0">
              <a:solidFill>
                <a:srgbClr val="000000"/>
              </a:solidFill>
              <a:ea typeface="Calibri"/>
              <a:cs typeface="Calibri"/>
            </a:endParaRPr>
          </a:p>
          <a:p>
            <a:r>
              <a:rPr lang="en-US" sz="3000" dirty="0">
                <a:ea typeface="Calibri"/>
                <a:cs typeface="Calibri"/>
              </a:rPr>
              <a:t>Promote a team approach</a:t>
            </a:r>
          </a:p>
          <a:p>
            <a:endParaRPr lang="en-US" sz="2400" dirty="0">
              <a:ea typeface="Calibri"/>
              <a:cs typeface="Calibri"/>
            </a:endParaRPr>
          </a:p>
        </p:txBody>
      </p:sp>
      <p:sp>
        <p:nvSpPr>
          <p:cNvPr id="4" name="TextBox 3">
            <a:extLst>
              <a:ext uri="{FF2B5EF4-FFF2-40B4-BE49-F238E27FC236}">
                <a16:creationId xmlns:a16="http://schemas.microsoft.com/office/drawing/2014/main" id="{32E2ABBC-8C9D-9DE5-17C2-9659C413DFF9}"/>
              </a:ext>
            </a:extLst>
          </p:cNvPr>
          <p:cNvSpPr txBox="1"/>
          <p:nvPr/>
        </p:nvSpPr>
        <p:spPr>
          <a:xfrm>
            <a:off x="206176" y="1153785"/>
            <a:ext cx="1152776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dirty="0"/>
              <a:t>If outpatient, while awaiting referral to specialist or inpatient: </a:t>
            </a:r>
            <a:endParaRPr lang="en-US" sz="2800" dirty="0">
              <a:ea typeface="Calibri"/>
              <a:cs typeface="Calibri"/>
            </a:endParaRPr>
          </a:p>
        </p:txBody>
      </p:sp>
    </p:spTree>
    <p:extLst>
      <p:ext uri="{BB962C8B-B14F-4D97-AF65-F5344CB8AC3E}">
        <p14:creationId xmlns:p14="http://schemas.microsoft.com/office/powerpoint/2010/main" val="27920725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4D067-59D8-E5D7-B7E9-F2DAA69036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CA91C4-C963-91E0-F2C1-3F526ECEAD12}"/>
              </a:ext>
            </a:extLst>
          </p:cNvPr>
          <p:cNvSpPr>
            <a:spLocks noGrp="1"/>
          </p:cNvSpPr>
          <p:nvPr>
            <p:ph type="title"/>
          </p:nvPr>
        </p:nvSpPr>
        <p:spPr/>
        <p:txBody>
          <a:bodyPr/>
          <a:lstStyle/>
          <a:p>
            <a:r>
              <a:rPr lang="en-US" dirty="0">
                <a:ea typeface="Calibri"/>
                <a:cs typeface="Calibri"/>
              </a:rPr>
              <a:t>Binge Eating Disorder (BED)- What can a PCP do?</a:t>
            </a:r>
            <a:endParaRPr lang="en-US" dirty="0"/>
          </a:p>
        </p:txBody>
      </p:sp>
      <p:sp>
        <p:nvSpPr>
          <p:cNvPr id="3" name="Content Placeholder 2">
            <a:extLst>
              <a:ext uri="{FF2B5EF4-FFF2-40B4-BE49-F238E27FC236}">
                <a16:creationId xmlns:a16="http://schemas.microsoft.com/office/drawing/2014/main" id="{AB5BABA6-27A0-31C8-200D-9F69ED15E349}"/>
              </a:ext>
            </a:extLst>
          </p:cNvPr>
          <p:cNvSpPr>
            <a:spLocks noGrp="1"/>
          </p:cNvSpPr>
          <p:nvPr>
            <p:ph idx="1"/>
          </p:nvPr>
        </p:nvSpPr>
        <p:spPr>
          <a:xfrm>
            <a:off x="213681" y="1995798"/>
            <a:ext cx="10515600" cy="4351338"/>
          </a:xfrm>
        </p:spPr>
        <p:txBody>
          <a:bodyPr/>
          <a:lstStyle/>
          <a:p>
            <a:r>
              <a:rPr lang="en-US" b="1" dirty="0">
                <a:ea typeface="Calibri"/>
                <a:cs typeface="Calibri"/>
              </a:rPr>
              <a:t>Refer to Nutritionist: </a:t>
            </a:r>
            <a:r>
              <a:rPr lang="en-US" i="1" dirty="0">
                <a:ea typeface="Calibri"/>
                <a:cs typeface="Calibri"/>
              </a:rPr>
              <a:t>Intake</a:t>
            </a:r>
          </a:p>
          <a:p>
            <a:r>
              <a:rPr lang="en-US" b="1" dirty="0">
                <a:ea typeface="Calibri"/>
                <a:cs typeface="Calibri"/>
              </a:rPr>
              <a:t>Screen for medical complications</a:t>
            </a:r>
            <a:r>
              <a:rPr lang="en-US" dirty="0">
                <a:ea typeface="Calibri"/>
                <a:cs typeface="Calibri"/>
              </a:rPr>
              <a:t> </a:t>
            </a:r>
            <a:r>
              <a:rPr lang="en-US" i="1" dirty="0">
                <a:ea typeface="Calibri"/>
                <a:cs typeface="Calibri"/>
              </a:rPr>
              <a:t>of overweight/obesity</a:t>
            </a:r>
          </a:p>
          <a:p>
            <a:r>
              <a:rPr lang="en-US" b="1" dirty="0">
                <a:ea typeface="Calibri"/>
                <a:cs typeface="Calibri"/>
              </a:rPr>
              <a:t>Refer to Therapist</a:t>
            </a:r>
            <a:r>
              <a:rPr lang="en-US" dirty="0">
                <a:ea typeface="Calibri"/>
                <a:cs typeface="Calibri"/>
              </a:rPr>
              <a:t> </a:t>
            </a:r>
            <a:r>
              <a:rPr lang="en-US" i="1" dirty="0">
                <a:ea typeface="Calibri"/>
                <a:cs typeface="Calibri"/>
              </a:rPr>
              <a:t>(someone experienced in eating disorders)</a:t>
            </a:r>
          </a:p>
          <a:p>
            <a:r>
              <a:rPr lang="en-US" b="1" dirty="0">
                <a:ea typeface="Calibri"/>
                <a:cs typeface="Calibri"/>
              </a:rPr>
              <a:t>Screen for psychiatric safety </a:t>
            </a:r>
            <a:r>
              <a:rPr lang="en-US" dirty="0">
                <a:ea typeface="Calibri"/>
                <a:cs typeface="Calibri"/>
              </a:rPr>
              <a:t>(</a:t>
            </a:r>
            <a:r>
              <a:rPr lang="en-US" i="1" dirty="0">
                <a:ea typeface="Calibri"/>
                <a:cs typeface="Calibri"/>
              </a:rPr>
              <a:t>basic assessment questions)</a:t>
            </a:r>
          </a:p>
          <a:p>
            <a:r>
              <a:rPr lang="en-US" i="1" dirty="0">
                <a:ea typeface="Calibri"/>
                <a:cs typeface="Calibri"/>
              </a:rPr>
              <a:t>Promote a team approach</a:t>
            </a:r>
          </a:p>
          <a:p>
            <a:pPr marL="0" indent="0">
              <a:buNone/>
            </a:pPr>
            <a:endParaRPr lang="en-US" sz="2800" i="1" dirty="0">
              <a:ea typeface="Calibri"/>
              <a:cs typeface="Calibri"/>
            </a:endParaRPr>
          </a:p>
          <a:p>
            <a:endParaRPr lang="en-US" dirty="0">
              <a:ea typeface="Calibri"/>
              <a:cs typeface="Calibri"/>
            </a:endParaRPr>
          </a:p>
        </p:txBody>
      </p:sp>
      <p:sp>
        <p:nvSpPr>
          <p:cNvPr id="4" name="TextBox 3">
            <a:extLst>
              <a:ext uri="{FF2B5EF4-FFF2-40B4-BE49-F238E27FC236}">
                <a16:creationId xmlns:a16="http://schemas.microsoft.com/office/drawing/2014/main" id="{BF5849CB-1B5A-E17F-C0E6-A1E0920E83CD}"/>
              </a:ext>
            </a:extLst>
          </p:cNvPr>
          <p:cNvSpPr txBox="1"/>
          <p:nvPr/>
        </p:nvSpPr>
        <p:spPr>
          <a:xfrm>
            <a:off x="213681" y="1316544"/>
            <a:ext cx="1037757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dirty="0"/>
              <a:t>If outpatient, while awaiting referral to specialist or inpatient: </a:t>
            </a:r>
            <a:endParaRPr lang="en-US" sz="2800" dirty="0">
              <a:ea typeface="Calibri"/>
              <a:cs typeface="Calibri"/>
            </a:endParaRPr>
          </a:p>
        </p:txBody>
      </p:sp>
    </p:spTree>
    <p:extLst>
      <p:ext uri="{BB962C8B-B14F-4D97-AF65-F5344CB8AC3E}">
        <p14:creationId xmlns:p14="http://schemas.microsoft.com/office/powerpoint/2010/main" val="19800205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E14C5-FC83-424C-83E0-8E1EBE17033D}"/>
              </a:ext>
            </a:extLst>
          </p:cNvPr>
          <p:cNvSpPr>
            <a:spLocks noGrp="1"/>
          </p:cNvSpPr>
          <p:nvPr>
            <p:ph type="title"/>
          </p:nvPr>
        </p:nvSpPr>
        <p:spPr/>
        <p:txBody>
          <a:bodyPr/>
          <a:lstStyle/>
          <a:p>
            <a:r>
              <a:rPr lang="en-US" dirty="0"/>
              <a:t>Take Home Points</a:t>
            </a:r>
          </a:p>
        </p:txBody>
      </p:sp>
      <p:sp>
        <p:nvSpPr>
          <p:cNvPr id="3" name="Content Placeholder 2">
            <a:extLst>
              <a:ext uri="{FF2B5EF4-FFF2-40B4-BE49-F238E27FC236}">
                <a16:creationId xmlns:a16="http://schemas.microsoft.com/office/drawing/2014/main" id="{DA7ED206-A81C-4B38-A08A-272DFF2AFF12}"/>
              </a:ext>
            </a:extLst>
          </p:cNvPr>
          <p:cNvSpPr>
            <a:spLocks noGrp="1"/>
          </p:cNvSpPr>
          <p:nvPr>
            <p:ph idx="1"/>
          </p:nvPr>
        </p:nvSpPr>
        <p:spPr>
          <a:xfrm>
            <a:off x="317769" y="1354529"/>
            <a:ext cx="10987540" cy="4844389"/>
          </a:xfrm>
        </p:spPr>
        <p:txBody>
          <a:bodyPr>
            <a:normAutofit fontScale="85000" lnSpcReduction="20000"/>
          </a:bodyPr>
          <a:lstStyle/>
          <a:p>
            <a:r>
              <a:rPr lang="en-US" sz="2800" dirty="0"/>
              <a:t>The three most common eating disorders typically feature some type of preoccupation with weight and shape concerns (unlike ARFID). Also reviewed compensatory mechanisms</a:t>
            </a:r>
            <a:endParaRPr lang="en-US" sz="2800" dirty="0">
              <a:ea typeface="Calibri"/>
              <a:cs typeface="Calibri"/>
            </a:endParaRPr>
          </a:p>
          <a:p>
            <a:r>
              <a:rPr lang="en-US" sz="2800" dirty="0">
                <a:ea typeface="Calibri"/>
                <a:cs typeface="Calibri"/>
              </a:rPr>
              <a:t>Factors increasing need for inpatient level of care include: low weight under 70%ile ideal body weight, cardiac complications (e.g., long QTc), frequent purging, risk for refeeding syndrome</a:t>
            </a:r>
            <a:endParaRPr lang="en-US" sz="2800" dirty="0"/>
          </a:p>
          <a:p>
            <a:r>
              <a:rPr lang="en-US" sz="2800" dirty="0">
                <a:ea typeface="Calibri"/>
                <a:cs typeface="Calibri"/>
              </a:rPr>
              <a:t>Risk factors for increased mortality with EDs include Suicidal ideation presence, frequent purging, , and especially AN-Binge/Purge subtype   These are all acute safety concerns to address.</a:t>
            </a:r>
          </a:p>
          <a:p>
            <a:r>
              <a:rPr lang="en-US" sz="2800" dirty="0">
                <a:ea typeface="Calibri"/>
                <a:cs typeface="Calibri"/>
              </a:rPr>
              <a:t>Other medical risk factors include: refeeding syndrome (including low glucose), low potassium, QTc or bradycardia, electrolyte abnormalities among others. </a:t>
            </a:r>
          </a:p>
          <a:p>
            <a:pPr marL="0" indent="0">
              <a:buNone/>
            </a:pPr>
            <a:r>
              <a:rPr lang="en-US" sz="2800" dirty="0">
                <a:ea typeface="Calibri"/>
                <a:cs typeface="Calibri"/>
              </a:rPr>
              <a:t>Also much increased mortality of DM type 1 with AN.</a:t>
            </a:r>
            <a:endParaRPr lang="en-US" dirty="0"/>
          </a:p>
          <a:p>
            <a:pPr marL="0" indent="0">
              <a:buNone/>
            </a:pPr>
            <a:endParaRPr lang="en-US" sz="2800" dirty="0">
              <a:ea typeface="Calibri"/>
              <a:cs typeface="Calibri"/>
            </a:endParaRPr>
          </a:p>
          <a:p>
            <a:endParaRPr lang="en-US" sz="2800" dirty="0">
              <a:ea typeface="Calibri"/>
              <a:cs typeface="Calibri"/>
            </a:endParaRPr>
          </a:p>
          <a:p>
            <a:pPr marL="0" indent="0">
              <a:buNone/>
            </a:pPr>
            <a:endParaRPr lang="en-US" sz="2800" dirty="0">
              <a:ea typeface="Calibri"/>
              <a:cs typeface="Calibri"/>
            </a:endParaRPr>
          </a:p>
        </p:txBody>
      </p:sp>
    </p:spTree>
    <p:extLst>
      <p:ext uri="{BB962C8B-B14F-4D97-AF65-F5344CB8AC3E}">
        <p14:creationId xmlns:p14="http://schemas.microsoft.com/office/powerpoint/2010/main" val="27482631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F7FFD-FC85-433C-80FE-E676430AF7F1}"/>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8EB10DC5-426C-4091-8ED2-F5CC5782F773}"/>
              </a:ext>
            </a:extLst>
          </p:cNvPr>
          <p:cNvSpPr>
            <a:spLocks noGrp="1"/>
          </p:cNvSpPr>
          <p:nvPr>
            <p:ph idx="1"/>
          </p:nvPr>
        </p:nvSpPr>
        <p:spPr>
          <a:xfrm>
            <a:off x="363969" y="1253331"/>
            <a:ext cx="10515600" cy="4351338"/>
          </a:xfrm>
        </p:spPr>
        <p:txBody>
          <a:bodyPr/>
          <a:lstStyle/>
          <a:p>
            <a:r>
              <a:rPr lang="en-US" sz="1200" dirty="0"/>
              <a:t>Swanson SA, Crow SJ, Le Grange D, </a:t>
            </a:r>
            <a:r>
              <a:rPr lang="en-US" sz="1200" dirty="0" err="1"/>
              <a:t>Swendsen</a:t>
            </a:r>
            <a:r>
              <a:rPr lang="en-US" sz="1200" dirty="0"/>
              <a:t> J, </a:t>
            </a:r>
            <a:r>
              <a:rPr lang="en-US" sz="1200" dirty="0" err="1"/>
              <a:t>Merikangas</a:t>
            </a:r>
            <a:r>
              <a:rPr lang="en-US" sz="1200" dirty="0"/>
              <a:t> KR. Prevalence and correlates of eating disorders in adolescents. Results from the national comorbidity survey replication adolescent supplement. Arch Gen Psychiatry. 2011 Jul;68(7):714-23. </a:t>
            </a:r>
            <a:r>
              <a:rPr lang="en-US" sz="1200" dirty="0" err="1"/>
              <a:t>doi</a:t>
            </a:r>
            <a:r>
              <a:rPr lang="en-US" sz="1200" dirty="0"/>
              <a:t>: 10.1001/archgenpsychiatry.2011.22. </a:t>
            </a:r>
            <a:r>
              <a:rPr lang="en-US" sz="1200" dirty="0" err="1"/>
              <a:t>Epub</a:t>
            </a:r>
            <a:r>
              <a:rPr lang="en-US" sz="1200" dirty="0"/>
              <a:t> 2011 Mar 7. PMID: 21383252; PMCID: PMC5546800. </a:t>
            </a:r>
          </a:p>
          <a:p>
            <a:r>
              <a:rPr lang="en-US" sz="1200" dirty="0"/>
              <a:t>Morgan JF, Reid F, Lacey JH. The SCOFF questionnaire: assessment of a new screening tool for eating disorders. BMJ 1999; 319:1467</a:t>
            </a:r>
          </a:p>
          <a:p>
            <a:r>
              <a:rPr lang="en-US" sz="1200" dirty="0"/>
              <a:t>Cotton MA, et al. Four Simple Questions Can Help Screen for Eating Disorders. J Gen Intern Med 2003. </a:t>
            </a:r>
          </a:p>
          <a:p>
            <a:r>
              <a:rPr lang="en-US" sz="1200" dirty="0"/>
              <a:t>Shapiro JL, </a:t>
            </a:r>
            <a:r>
              <a:rPr lang="en-US" sz="1200" dirty="0" err="1"/>
              <a:t>Woolson</a:t>
            </a:r>
            <a:r>
              <a:rPr lang="en-US" sz="1200" dirty="0"/>
              <a:t> SL, Hamer RM et al. Evaluating binge eating disorder in children: development of the Children's Binge Eating Disorder Scale (C-BEDS).  Int J Eat </a:t>
            </a:r>
            <a:r>
              <a:rPr lang="en-US" sz="1200" dirty="0" err="1"/>
              <a:t>Disord</a:t>
            </a:r>
            <a:r>
              <a:rPr lang="en-US" sz="1200" dirty="0"/>
              <a:t> 2007 Jan 40(1): 82-9.</a:t>
            </a:r>
          </a:p>
          <a:p>
            <a:r>
              <a:rPr lang="en-US" sz="1200" dirty="0"/>
              <a:t>American Psychiatric Association (2013) Diagnostic and Statistical Manual </a:t>
            </a:r>
            <a:r>
              <a:rPr lang="en-US" sz="1200" dirty="0" err="1"/>
              <a:t>fo</a:t>
            </a:r>
            <a:r>
              <a:rPr lang="en-US" sz="1200" dirty="0"/>
              <a:t> Mental Disorders, 5th ed. DSM-5.</a:t>
            </a:r>
          </a:p>
          <a:p>
            <a:r>
              <a:rPr lang="en-US" sz="1200" dirty="0"/>
              <a:t> Rome ES, Ammerman S, Rosen DS, Keller RJ, Lock J, </a:t>
            </a:r>
            <a:r>
              <a:rPr lang="en-US" sz="1200" dirty="0" err="1"/>
              <a:t>Mammel</a:t>
            </a:r>
            <a:r>
              <a:rPr lang="en-US" sz="1200" dirty="0"/>
              <a:t> KA, O'Toole J, Rees JM, Sanders MJ, Sawyer SM, Schneider M, Sigel E, Silber TJ. Children and adolescents with eating disorders: the state of the art. Pediatrics. 2003 Jan;111(1):e98-108. </a:t>
            </a:r>
            <a:r>
              <a:rPr lang="en-US" sz="1200" dirty="0" err="1"/>
              <a:t>doi</a:t>
            </a:r>
            <a:r>
              <a:rPr lang="en-US" sz="1200" dirty="0"/>
              <a:t>: 10.1542/peds.111.1.e98. PMID: 12509603.</a:t>
            </a:r>
          </a:p>
          <a:p>
            <a:r>
              <a:rPr lang="en-US" sz="1200" dirty="0" err="1"/>
              <a:t>Tanofsky-Kraff</a:t>
            </a:r>
            <a:r>
              <a:rPr lang="en-US" sz="1200" dirty="0"/>
              <a:t> M, </a:t>
            </a:r>
            <a:r>
              <a:rPr lang="en-US" sz="1200" dirty="0" err="1"/>
              <a:t>Goossens</a:t>
            </a:r>
            <a:r>
              <a:rPr lang="en-US" sz="1200" dirty="0"/>
              <a:t> L et al. A Multisite Investigation of Binge Eating Behaviors in Children and          Adolescents. J Consult Clin Psychol. Dec 2007: 75(6): 901-913. </a:t>
            </a:r>
          </a:p>
          <a:p>
            <a:r>
              <a:rPr lang="en-US" sz="1200" dirty="0"/>
              <a:t>Eating disorders </a:t>
            </a:r>
            <a:r>
              <a:rPr lang="en-US" sz="1200" dirty="0" err="1"/>
              <a:t>ToolKit</a:t>
            </a:r>
            <a:r>
              <a:rPr lang="en-US" sz="1200" dirty="0"/>
              <a:t> BC Canada: verified May 5, 2025</a:t>
            </a:r>
          </a:p>
          <a:p>
            <a:r>
              <a:rPr lang="en-US" sz="1200" dirty="0"/>
              <a:t>chrome-extension://</a:t>
            </a:r>
            <a:r>
              <a:rPr lang="en-US" sz="1200" dirty="0" err="1"/>
              <a:t>efaidnbmnnnibpcajpcglclefindmkaj</a:t>
            </a:r>
            <a:r>
              <a:rPr lang="en-US" sz="1200" dirty="0"/>
              <a:t>/https://ubccpd.ca/sites/default/files/documents/Eating-Disorders-Toolkit-for-PCP-2018</a:t>
            </a:r>
          </a:p>
          <a:p>
            <a:r>
              <a:rPr lang="en-US" sz="1200" dirty="0"/>
              <a:t>Partain et al. The Role of Primary Care in Bridging Adolescents Awaiting Eating Disorders Treatment. Pediatrics; vol 152(5); Nov 2023.</a:t>
            </a:r>
          </a:p>
          <a:p>
            <a:r>
              <a:rPr lang="en-US" sz="1200" dirty="0" err="1"/>
              <a:t>Jafar</a:t>
            </a:r>
            <a:r>
              <a:rPr lang="en-US" sz="1200" dirty="0"/>
              <a:t> et al. Recognizing Eating disorders in the Emergency Department. Postgraduate Medicine 2023; 99; 1169.</a:t>
            </a:r>
          </a:p>
          <a:p>
            <a:r>
              <a:rPr lang="en-US" sz="1200" dirty="0"/>
              <a:t> Mughal et al. Assessment and Management of Eating disorders in the Emergency Department. British Journal of General Practice 2023; 73: 232–233</a:t>
            </a:r>
          </a:p>
        </p:txBody>
      </p:sp>
    </p:spTree>
    <p:extLst>
      <p:ext uri="{BB962C8B-B14F-4D97-AF65-F5344CB8AC3E}">
        <p14:creationId xmlns:p14="http://schemas.microsoft.com/office/powerpoint/2010/main" val="7180033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normAutofit/>
          </a:bodyPr>
          <a:lstStyle/>
          <a:p>
            <a:r>
              <a:rPr lang="en-US" altLang="en-US" dirty="0"/>
              <a:t>Thank You!</a:t>
            </a:r>
          </a:p>
        </p:txBody>
      </p:sp>
      <p:sp>
        <p:nvSpPr>
          <p:cNvPr id="83971" name="Content Placeholder 2"/>
          <p:cNvSpPr>
            <a:spLocks noGrp="1"/>
          </p:cNvSpPr>
          <p:nvPr>
            <p:ph idx="1"/>
          </p:nvPr>
        </p:nvSpPr>
        <p:spPr>
          <a:xfrm>
            <a:off x="389020" y="1473282"/>
            <a:ext cx="11189707" cy="4927517"/>
          </a:xfrm>
        </p:spPr>
        <p:txBody>
          <a:bodyPr>
            <a:normAutofit/>
          </a:bodyPr>
          <a:lstStyle/>
          <a:p>
            <a:pPr marL="0" indent="0" algn="ctr">
              <a:buNone/>
            </a:pPr>
            <a:r>
              <a:rPr lang="en-US" altLang="en-US" dirty="0"/>
              <a:t>Maryland Behavioral Health Integration in Pediatric Primary Care (BHIPP)</a:t>
            </a:r>
          </a:p>
          <a:p>
            <a:pPr marL="0" indent="0" algn="ctr">
              <a:buNone/>
            </a:pPr>
            <a:endParaRPr lang="en-US" altLang="en-US" dirty="0"/>
          </a:p>
          <a:p>
            <a:pPr marL="0" indent="0" algn="ctr">
              <a:buNone/>
            </a:pPr>
            <a:r>
              <a:rPr lang="en-US" altLang="en-US" dirty="0"/>
              <a:t>1-855-MD-BHIPP (632-4477)</a:t>
            </a:r>
          </a:p>
          <a:p>
            <a:pPr marL="0" indent="0" algn="ctr">
              <a:buNone/>
            </a:pPr>
            <a:r>
              <a:rPr lang="en-US" altLang="en-US" dirty="0">
                <a:hlinkClick r:id="rId3"/>
              </a:rPr>
              <a:t>www.mdbhipp.org</a:t>
            </a:r>
            <a:endParaRPr lang="en-US" altLang="en-US" dirty="0"/>
          </a:p>
          <a:p>
            <a:pPr marL="0" indent="0" algn="ctr">
              <a:buNone/>
            </a:pPr>
            <a:r>
              <a:rPr lang="en-US" altLang="en-US" dirty="0"/>
              <a:t>Follow us on Facebook, LinkedIn, and Twitter! @MDBHIPP</a:t>
            </a:r>
          </a:p>
        </p:txBody>
      </p:sp>
    </p:spTree>
    <p:extLst>
      <p:ext uri="{BB962C8B-B14F-4D97-AF65-F5344CB8AC3E}">
        <p14:creationId xmlns:p14="http://schemas.microsoft.com/office/powerpoint/2010/main" val="1000963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F69C3-226F-4B74-97BC-199079F44431}"/>
              </a:ext>
            </a:extLst>
          </p:cNvPr>
          <p:cNvSpPr>
            <a:spLocks noGrp="1"/>
          </p:cNvSpPr>
          <p:nvPr>
            <p:ph type="title"/>
          </p:nvPr>
        </p:nvSpPr>
        <p:spPr/>
        <p:txBody>
          <a:bodyPr>
            <a:normAutofit/>
          </a:bodyPr>
          <a:lstStyle/>
          <a:p>
            <a:r>
              <a:rPr lang="en-US" sz="3600" dirty="0"/>
              <a:t>Prevalence (Adolescence)</a:t>
            </a:r>
          </a:p>
        </p:txBody>
      </p:sp>
      <p:sp>
        <p:nvSpPr>
          <p:cNvPr id="4" name="TextBox 3">
            <a:extLst>
              <a:ext uri="{FF2B5EF4-FFF2-40B4-BE49-F238E27FC236}">
                <a16:creationId xmlns:a16="http://schemas.microsoft.com/office/drawing/2014/main" id="{B0A958FC-E1D9-4BEA-A0BD-8E3C443C31DD}"/>
              </a:ext>
            </a:extLst>
          </p:cNvPr>
          <p:cNvSpPr txBox="1"/>
          <p:nvPr/>
        </p:nvSpPr>
        <p:spPr>
          <a:xfrm>
            <a:off x="170481" y="1689314"/>
            <a:ext cx="7749153" cy="4031873"/>
          </a:xfrm>
          <a:prstGeom prst="rect">
            <a:avLst/>
          </a:prstGeom>
          <a:noFill/>
        </p:spPr>
        <p:txBody>
          <a:bodyPr wrap="square" rtlCol="0">
            <a:spAutoFit/>
          </a:bodyPr>
          <a:lstStyle/>
          <a:p>
            <a:pPr marL="285750" indent="-285750">
              <a:buFont typeface="Arial" panose="020B0604020202020204" pitchFamily="34" charset="0"/>
              <a:buChar char="•"/>
            </a:pPr>
            <a:r>
              <a:rPr lang="en-US" sz="2800" b="1" dirty="0"/>
              <a:t>Binge Eating Disorder (BED)</a:t>
            </a:r>
            <a:r>
              <a:rPr lang="en-US" sz="2800" dirty="0"/>
              <a:t>: Males </a:t>
            </a:r>
            <a:r>
              <a:rPr lang="en-US" sz="2800" dirty="0">
                <a:solidFill>
                  <a:srgbClr val="FF0000"/>
                </a:solidFill>
              </a:rPr>
              <a:t>0.8</a:t>
            </a:r>
            <a:r>
              <a:rPr lang="en-US" sz="2800" dirty="0"/>
              <a:t>%; Females </a:t>
            </a:r>
            <a:r>
              <a:rPr lang="en-US" sz="2800" dirty="0">
                <a:solidFill>
                  <a:srgbClr val="FF0000"/>
                </a:solidFill>
              </a:rPr>
              <a:t>2.3</a:t>
            </a:r>
            <a:r>
              <a:rPr lang="en-US" sz="2800" dirty="0"/>
              <a:t>% ----</a:t>
            </a:r>
            <a:r>
              <a:rPr lang="en-US" sz="2800" dirty="0">
                <a:sym typeface="Wingdings" panose="05000000000000000000" pitchFamily="2" charset="2"/>
              </a:rPr>
              <a:t>1.6% overall</a:t>
            </a: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b="1" dirty="0"/>
              <a:t>Bulimia Nervosa (BN): </a:t>
            </a:r>
            <a:r>
              <a:rPr lang="en-US" sz="2800" dirty="0"/>
              <a:t>Males 0.5%; females 1.3%------</a:t>
            </a:r>
            <a:r>
              <a:rPr lang="en-US" sz="2800" dirty="0">
                <a:sym typeface="Wingdings" panose="05000000000000000000" pitchFamily="2" charset="2"/>
              </a:rPr>
              <a:t>0.9% overall</a:t>
            </a: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b="1" dirty="0"/>
              <a:t>Anorexia Nervosa (AN): </a:t>
            </a:r>
            <a:r>
              <a:rPr lang="en-US" sz="2800" dirty="0"/>
              <a:t>Males 0.3%; Females </a:t>
            </a:r>
            <a:r>
              <a:rPr lang="en-US" sz="2800" dirty="0">
                <a:solidFill>
                  <a:srgbClr val="FF0000"/>
                </a:solidFill>
              </a:rPr>
              <a:t>0.3</a:t>
            </a:r>
            <a:r>
              <a:rPr lang="en-US" sz="2800" dirty="0"/>
              <a:t>% -----</a:t>
            </a:r>
            <a:r>
              <a:rPr lang="en-US" sz="2800" dirty="0">
                <a:sym typeface="Wingdings" panose="05000000000000000000" pitchFamily="2" charset="2"/>
              </a:rPr>
              <a:t>0.3% overall</a:t>
            </a:r>
            <a:endParaRPr lang="en-US" sz="2800" dirty="0"/>
          </a:p>
          <a:p>
            <a:pPr marL="285750" indent="-285750">
              <a:buFont typeface="Arial" panose="020B0604020202020204" pitchFamily="34" charset="0"/>
              <a:buChar char="•"/>
            </a:pPr>
            <a:endParaRPr lang="en-US" sz="3200" dirty="0"/>
          </a:p>
        </p:txBody>
      </p:sp>
      <p:sp>
        <p:nvSpPr>
          <p:cNvPr id="6" name="TextBox 5">
            <a:extLst>
              <a:ext uri="{FF2B5EF4-FFF2-40B4-BE49-F238E27FC236}">
                <a16:creationId xmlns:a16="http://schemas.microsoft.com/office/drawing/2014/main" id="{5AFC2D51-7E32-4F82-85D0-5E910D33DEEF}"/>
              </a:ext>
            </a:extLst>
          </p:cNvPr>
          <p:cNvSpPr txBox="1"/>
          <p:nvPr/>
        </p:nvSpPr>
        <p:spPr>
          <a:xfrm>
            <a:off x="883920" y="6263640"/>
            <a:ext cx="10300548" cy="369332"/>
          </a:xfrm>
          <a:prstGeom prst="rect">
            <a:avLst/>
          </a:prstGeom>
          <a:noFill/>
        </p:spPr>
        <p:txBody>
          <a:bodyPr wrap="square" rtlCol="0">
            <a:spAutoFit/>
          </a:bodyPr>
          <a:lstStyle/>
          <a:p>
            <a:r>
              <a:rPr lang="en-US"/>
              <a:t>Swanson SA et al. Arch Gen Psych 2011 July 68(7)</a:t>
            </a:r>
          </a:p>
        </p:txBody>
      </p:sp>
      <p:pic>
        <p:nvPicPr>
          <p:cNvPr id="7" name="Picture 3" descr="binge-eating-hamster.jpg">
            <a:extLst>
              <a:ext uri="{FF2B5EF4-FFF2-40B4-BE49-F238E27FC236}">
                <a16:creationId xmlns:a16="http://schemas.microsoft.com/office/drawing/2014/main" id="{AE1D2624-84E3-421A-9B8D-08DF2889DCF5}"/>
              </a:ext>
            </a:extLst>
          </p:cNvPr>
          <p:cNvPicPr>
            <a:picLocks noChangeAspect="1"/>
          </p:cNvPicPr>
          <p:nvPr/>
        </p:nvPicPr>
        <p:blipFill rotWithShape="1">
          <a:blip r:embed="rId3">
            <a:extLst>
              <a:ext uri="{28A0092B-C50C-407E-A947-70E740481C1C}">
                <a14:useLocalDpi xmlns:a14="http://schemas.microsoft.com/office/drawing/2010/main" val="0"/>
              </a:ext>
            </a:extLst>
          </a:blip>
          <a:srcRect t="857" b="36764"/>
          <a:stretch/>
        </p:blipFill>
        <p:spPr bwMode="auto">
          <a:xfrm>
            <a:off x="8664084" y="1890793"/>
            <a:ext cx="3163231" cy="33020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3065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F69C3-226F-4B74-97BC-199079F44431}"/>
              </a:ext>
            </a:extLst>
          </p:cNvPr>
          <p:cNvSpPr>
            <a:spLocks noGrp="1"/>
          </p:cNvSpPr>
          <p:nvPr>
            <p:ph type="title"/>
          </p:nvPr>
        </p:nvSpPr>
        <p:spPr>
          <a:xfrm>
            <a:off x="-994611" y="136525"/>
            <a:ext cx="10058400" cy="1018495"/>
          </a:xfrm>
        </p:spPr>
        <p:txBody>
          <a:bodyPr>
            <a:normAutofit fontScale="90000"/>
          </a:bodyPr>
          <a:lstStyle/>
          <a:p>
            <a:r>
              <a:rPr lang="en-US" sz="3600" dirty="0"/>
              <a:t>Prevalence Rates Avoidant/Restrictive Food Intake Disorder (ARFID)</a:t>
            </a:r>
          </a:p>
        </p:txBody>
      </p:sp>
      <p:sp>
        <p:nvSpPr>
          <p:cNvPr id="4" name="TextBox 3">
            <a:extLst>
              <a:ext uri="{FF2B5EF4-FFF2-40B4-BE49-F238E27FC236}">
                <a16:creationId xmlns:a16="http://schemas.microsoft.com/office/drawing/2014/main" id="{34AEE4C4-4713-4661-AB0C-45CD9AD3200A}"/>
              </a:ext>
            </a:extLst>
          </p:cNvPr>
          <p:cNvSpPr txBox="1"/>
          <p:nvPr/>
        </p:nvSpPr>
        <p:spPr>
          <a:xfrm>
            <a:off x="191570" y="3528519"/>
            <a:ext cx="11823881" cy="3231654"/>
          </a:xfrm>
          <a:prstGeom prst="rect">
            <a:avLst/>
          </a:prstGeom>
          <a:noFill/>
        </p:spPr>
        <p:txBody>
          <a:bodyPr wrap="square" lIns="91440" tIns="45720" rIns="91440" bIns="45720" rtlCol="0" anchor="t">
            <a:spAutoFit/>
          </a:bodyPr>
          <a:lstStyle/>
          <a:p>
            <a:endParaRPr lang="en-US" sz="2600" dirty="0">
              <a:ea typeface="Calibri"/>
              <a:cs typeface="Calibri"/>
            </a:endParaRPr>
          </a:p>
          <a:p>
            <a:r>
              <a:rPr lang="en-US" sz="2600" dirty="0">
                <a:ea typeface="Calibri"/>
                <a:cs typeface="Calibri"/>
              </a:rPr>
              <a:t> -----&gt;  0.3% to 16% in non-clinical samples  </a:t>
            </a:r>
            <a:r>
              <a:rPr lang="en-US" sz="1400" dirty="0">
                <a:ea typeface="Calibri"/>
                <a:cs typeface="Calibri"/>
              </a:rPr>
              <a:t>(Eur Eat Disorders Rev 2023; 31-226)</a:t>
            </a:r>
            <a:endParaRPr lang="en-US" dirty="0"/>
          </a:p>
          <a:p>
            <a:endParaRPr lang="en-US" sz="1400" dirty="0"/>
          </a:p>
          <a:p>
            <a:pPr marL="457200" indent="-457200">
              <a:buFont typeface="Arial"/>
              <a:buChar char="•"/>
            </a:pPr>
            <a:r>
              <a:rPr lang="en-US" sz="2600" dirty="0"/>
              <a:t>Largest community based prospective study of ARFID 24 months (Canadian): 2.02/100,000 prevalence </a:t>
            </a:r>
            <a:r>
              <a:rPr lang="en-US" sz="1400" dirty="0"/>
              <a:t>(Katzman JAMA Peds 2021)</a:t>
            </a:r>
            <a:endParaRPr lang="en-US" sz="1400" dirty="0">
              <a:ea typeface="Calibri"/>
              <a:cs typeface="Calibri"/>
            </a:endParaRPr>
          </a:p>
          <a:p>
            <a:endParaRPr lang="en-US" sz="1600" dirty="0">
              <a:ea typeface="Calibri"/>
              <a:cs typeface="Calibri"/>
            </a:endParaRPr>
          </a:p>
          <a:p>
            <a:pPr marL="457200" indent="-457200">
              <a:buFont typeface="Arial"/>
              <a:buChar char="•"/>
            </a:pPr>
            <a:r>
              <a:rPr lang="en-US" sz="2600" i="1" dirty="0">
                <a:ea typeface="Calibri" panose="020F0502020204030204"/>
                <a:cs typeface="Calibri" panose="020F0502020204030204"/>
              </a:rPr>
              <a:t>Between 0.5%-5% children and adults in the general population </a:t>
            </a:r>
            <a:r>
              <a:rPr lang="en-US" sz="2600" dirty="0">
                <a:ea typeface="Calibri" panose="020F0502020204030204"/>
                <a:cs typeface="Calibri" panose="020F0502020204030204"/>
              </a:rPr>
              <a:t>(</a:t>
            </a:r>
            <a:r>
              <a:rPr lang="en-US" sz="2600" i="1" dirty="0">
                <a:ea typeface="Calibri" panose="020F0502020204030204"/>
                <a:cs typeface="Calibri" panose="020F0502020204030204"/>
              </a:rPr>
              <a:t>USA) </a:t>
            </a:r>
            <a:r>
              <a:rPr lang="en-US" sz="1400" dirty="0">
                <a:ea typeface="Calibri" panose="020F0502020204030204"/>
                <a:cs typeface="Calibri" panose="020F0502020204030204"/>
                <a:hlinkClick r:id="rId3">
                  <a:extLst>
                    <a:ext uri="{A12FA001-AC4F-418D-AE19-62706E023703}">
                      <ahyp:hlinkClr xmlns:ahyp="http://schemas.microsoft.com/office/drawing/2018/hyperlinkcolor" val="tx"/>
                    </a:ext>
                  </a:extLst>
                </a:hlinkClick>
              </a:rPr>
              <a:t>https://www.nationaleatingdisorders.org/avoidant-restrictive-food-intake-disorder-arfid/</a:t>
            </a:r>
            <a:endParaRPr lang="en-US" sz="1400" dirty="0">
              <a:ea typeface="Calibri" panose="020F0502020204030204"/>
              <a:cs typeface="Calibri" panose="020F0502020204030204"/>
            </a:endParaRPr>
          </a:p>
          <a:p>
            <a:endParaRPr lang="en-US" sz="1600" dirty="0">
              <a:ea typeface="Calibri" panose="020F0502020204030204"/>
              <a:cs typeface="Calibri" panose="020F0502020204030204"/>
            </a:endParaRPr>
          </a:p>
          <a:p>
            <a:endParaRPr lang="en-US" sz="1600" dirty="0">
              <a:ea typeface="Calibri" panose="020F0502020204030204"/>
              <a:cs typeface="Calibri" panose="020F0502020204030204"/>
            </a:endParaRPr>
          </a:p>
        </p:txBody>
      </p:sp>
      <p:pic>
        <p:nvPicPr>
          <p:cNvPr id="5" name="Picture 4" descr="A screenshot of a website&#10;&#10;AI-generated content may be incorrect.">
            <a:extLst>
              <a:ext uri="{FF2B5EF4-FFF2-40B4-BE49-F238E27FC236}">
                <a16:creationId xmlns:a16="http://schemas.microsoft.com/office/drawing/2014/main" id="{862F4E78-55CD-A1A8-65FA-AECD4C1BEE56}"/>
              </a:ext>
            </a:extLst>
          </p:cNvPr>
          <p:cNvPicPr>
            <a:picLocks noChangeAspect="1"/>
          </p:cNvPicPr>
          <p:nvPr/>
        </p:nvPicPr>
        <p:blipFill>
          <a:blip r:embed="rId4"/>
          <a:stretch>
            <a:fillRect/>
          </a:stretch>
        </p:blipFill>
        <p:spPr>
          <a:xfrm>
            <a:off x="369023" y="1255229"/>
            <a:ext cx="6853436" cy="2594051"/>
          </a:xfrm>
          <a:prstGeom prst="rect">
            <a:avLst/>
          </a:prstGeom>
        </p:spPr>
      </p:pic>
    </p:spTree>
    <p:extLst>
      <p:ext uri="{BB962C8B-B14F-4D97-AF65-F5344CB8AC3E}">
        <p14:creationId xmlns:p14="http://schemas.microsoft.com/office/powerpoint/2010/main" val="1571237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9287F-35D8-457A-AD99-FCA5A191FEAC}"/>
              </a:ext>
            </a:extLst>
          </p:cNvPr>
          <p:cNvSpPr>
            <a:spLocks noGrp="1"/>
          </p:cNvSpPr>
          <p:nvPr>
            <p:ph type="title"/>
          </p:nvPr>
        </p:nvSpPr>
        <p:spPr/>
        <p:txBody>
          <a:bodyPr>
            <a:normAutofit fontScale="90000"/>
          </a:bodyPr>
          <a:lstStyle/>
          <a:p>
            <a:r>
              <a:rPr lang="en-US" sz="3300" dirty="0"/>
              <a:t>Pediatric Eating Disorders &amp; Primary Care Pediatrics</a:t>
            </a:r>
            <a:endParaRPr lang="en-US" sz="1800" dirty="0">
              <a:cs typeface="Times New Roman"/>
            </a:endParaRPr>
          </a:p>
        </p:txBody>
      </p:sp>
      <p:sp>
        <p:nvSpPr>
          <p:cNvPr id="3" name="Content Placeholder 2">
            <a:extLst>
              <a:ext uri="{FF2B5EF4-FFF2-40B4-BE49-F238E27FC236}">
                <a16:creationId xmlns:a16="http://schemas.microsoft.com/office/drawing/2014/main" id="{CF560EBC-40A9-4998-B7CA-593683EC3193}"/>
              </a:ext>
            </a:extLst>
          </p:cNvPr>
          <p:cNvSpPr>
            <a:spLocks noGrp="1"/>
          </p:cNvSpPr>
          <p:nvPr>
            <p:ph idx="1"/>
          </p:nvPr>
        </p:nvSpPr>
        <p:spPr>
          <a:xfrm>
            <a:off x="838200" y="2477536"/>
            <a:ext cx="10515600" cy="4351338"/>
          </a:xfrm>
        </p:spPr>
        <p:txBody>
          <a:bodyPr vert="horz" lIns="91440" tIns="45720" rIns="91440" bIns="45720" rtlCol="0" anchor="ctr">
            <a:noAutofit/>
          </a:bodyPr>
          <a:lstStyle/>
          <a:p>
            <a:pPr>
              <a:lnSpc>
                <a:spcPct val="110000"/>
              </a:lnSpc>
            </a:pPr>
            <a:endParaRPr lang="en-US" sz="2800" i="1" u="sng" dirty="0"/>
          </a:p>
          <a:p>
            <a:pPr marL="960120" lvl="2" indent="0">
              <a:lnSpc>
                <a:spcPct val="110000"/>
              </a:lnSpc>
              <a:spcAft>
                <a:spcPts val="0"/>
              </a:spcAft>
              <a:buNone/>
            </a:pPr>
            <a:r>
              <a:rPr lang="en-US" sz="2400" i="1" u="sng" dirty="0"/>
              <a:t>    </a:t>
            </a:r>
            <a:endParaRPr lang="en-US" sz="2400" dirty="0">
              <a:ea typeface="Calibri"/>
              <a:cs typeface="Calibri"/>
            </a:endParaRPr>
          </a:p>
          <a:p>
            <a:pPr>
              <a:lnSpc>
                <a:spcPct val="110000"/>
              </a:lnSpc>
            </a:pPr>
            <a:r>
              <a:rPr lang="en-US" sz="2400" dirty="0"/>
              <a:t>Pediatricians are often the </a:t>
            </a:r>
            <a:r>
              <a:rPr lang="en-US" sz="2400" i="1" dirty="0"/>
              <a:t>first</a:t>
            </a:r>
            <a:r>
              <a:rPr lang="en-US" sz="2400" dirty="0"/>
              <a:t> to encounter youth with symptoms of eating disorders (EDs). </a:t>
            </a:r>
            <a:r>
              <a:rPr lang="en-US" sz="2400" dirty="0">
                <a:ea typeface="Calibri"/>
                <a:cs typeface="Calibri"/>
              </a:rPr>
              <a:t>Early ED recognition of may help the </a:t>
            </a:r>
            <a:r>
              <a:rPr lang="en-US" sz="2400" i="1" dirty="0">
                <a:ea typeface="Calibri"/>
                <a:cs typeface="Calibri"/>
              </a:rPr>
              <a:t>prognosis.</a:t>
            </a:r>
            <a:endParaRPr lang="en-US" sz="2400" dirty="0">
              <a:ea typeface="Calibri"/>
              <a:cs typeface="Calibri"/>
            </a:endParaRPr>
          </a:p>
          <a:p>
            <a:pPr>
              <a:lnSpc>
                <a:spcPct val="110000"/>
              </a:lnSpc>
            </a:pPr>
            <a:r>
              <a:rPr lang="en-US" sz="2400" dirty="0"/>
              <a:t>Pediatricians have a </a:t>
            </a:r>
            <a:r>
              <a:rPr lang="en-US" sz="2400" i="1" dirty="0"/>
              <a:t>role to play in treating the patient and monitoring refeeding– but also referring to and communicating with the parents and the team</a:t>
            </a:r>
            <a:r>
              <a:rPr lang="en-US" sz="2400" dirty="0"/>
              <a:t> --- the nutritionist and therapist (and ED psychiatrist). </a:t>
            </a:r>
            <a:endParaRPr lang="en-US" sz="2400" dirty="0">
              <a:ea typeface="Calibri"/>
              <a:cs typeface="Calibri"/>
            </a:endParaRPr>
          </a:p>
          <a:p>
            <a:pPr>
              <a:lnSpc>
                <a:spcPct val="110000"/>
              </a:lnSpc>
            </a:pPr>
            <a:r>
              <a:rPr lang="en-US" sz="2400" dirty="0">
                <a:ea typeface="Calibri"/>
                <a:cs typeface="Calibri"/>
              </a:rPr>
              <a:t>By understanding the presentation and screening for EDS it will enhance the ability to identify acute and common signs and symptoms </a:t>
            </a:r>
          </a:p>
          <a:p>
            <a:pPr>
              <a:lnSpc>
                <a:spcPct val="110000"/>
              </a:lnSpc>
            </a:pPr>
            <a:endParaRPr lang="en-US" sz="2400" dirty="0">
              <a:ea typeface="Calibri"/>
              <a:cs typeface="Calibri"/>
            </a:endParaRPr>
          </a:p>
          <a:p>
            <a:pPr marL="0" indent="0">
              <a:lnSpc>
                <a:spcPct val="110000"/>
              </a:lnSpc>
              <a:buNone/>
            </a:pPr>
            <a:endParaRPr lang="en-US" sz="2400" dirty="0">
              <a:ea typeface="Calibri"/>
              <a:cs typeface="Calibri"/>
            </a:endParaRPr>
          </a:p>
          <a:p>
            <a:pPr marL="0" indent="0">
              <a:lnSpc>
                <a:spcPct val="110000"/>
              </a:lnSpc>
              <a:buNone/>
            </a:pPr>
            <a:endParaRPr lang="en-US" sz="2800" dirty="0">
              <a:ea typeface="Calibri"/>
              <a:cs typeface="Calibri"/>
            </a:endParaRPr>
          </a:p>
          <a:p>
            <a:pPr marL="0" indent="0">
              <a:lnSpc>
                <a:spcPct val="110000"/>
              </a:lnSpc>
              <a:buNone/>
            </a:pPr>
            <a:endParaRPr lang="en-US" sz="2800" dirty="0">
              <a:ea typeface="Calibri"/>
              <a:cs typeface="Calibri"/>
            </a:endParaRPr>
          </a:p>
        </p:txBody>
      </p:sp>
      <p:pic>
        <p:nvPicPr>
          <p:cNvPr id="6" name="Picture 5">
            <a:extLst>
              <a:ext uri="{FF2B5EF4-FFF2-40B4-BE49-F238E27FC236}">
                <a16:creationId xmlns:a16="http://schemas.microsoft.com/office/drawing/2014/main" id="{73530223-1574-8971-F806-5E60EF6C4BDE}"/>
              </a:ext>
            </a:extLst>
          </p:cNvPr>
          <p:cNvPicPr>
            <a:picLocks noChangeAspect="1"/>
          </p:cNvPicPr>
          <p:nvPr/>
        </p:nvPicPr>
        <p:blipFill rotWithShape="1">
          <a:blip r:embed="rId3"/>
          <a:srcRect t="21158" b="19502"/>
          <a:stretch/>
        </p:blipFill>
        <p:spPr>
          <a:xfrm>
            <a:off x="1957544" y="1307031"/>
            <a:ext cx="2652889" cy="914400"/>
          </a:xfrm>
          <a:prstGeom prst="rect">
            <a:avLst/>
          </a:prstGeom>
        </p:spPr>
      </p:pic>
      <p:sp>
        <p:nvSpPr>
          <p:cNvPr id="10" name="TextBox 9">
            <a:extLst>
              <a:ext uri="{FF2B5EF4-FFF2-40B4-BE49-F238E27FC236}">
                <a16:creationId xmlns:a16="http://schemas.microsoft.com/office/drawing/2014/main" id="{CC5C76CC-9DC9-2054-8223-97B0C618ACD8}"/>
              </a:ext>
            </a:extLst>
          </p:cNvPr>
          <p:cNvSpPr txBox="1"/>
          <p:nvPr/>
        </p:nvSpPr>
        <p:spPr>
          <a:xfrm>
            <a:off x="5197158" y="1366104"/>
            <a:ext cx="5037298" cy="830997"/>
          </a:xfrm>
          <a:prstGeom prst="rect">
            <a:avLst/>
          </a:prstGeom>
          <a:solidFill>
            <a:schemeClr val="tx2">
              <a:lumMod val="10000"/>
              <a:lumOff val="9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dirty="0">
                <a:solidFill>
                  <a:srgbClr val="595959"/>
                </a:solidFill>
                <a:ea typeface="Calibri"/>
                <a:cs typeface="Calibri"/>
              </a:rPr>
              <a:t>American Academy of Pediatrics (AAP) </a:t>
            </a:r>
            <a:endParaRPr lang="en-US" dirty="0">
              <a:solidFill>
                <a:srgbClr val="000000"/>
              </a:solidFill>
              <a:ea typeface="Calibri"/>
              <a:cs typeface="Calibri"/>
            </a:endParaRPr>
          </a:p>
          <a:p>
            <a:r>
              <a:rPr lang="en-US" sz="2400" dirty="0">
                <a:solidFill>
                  <a:srgbClr val="595959"/>
                </a:solidFill>
                <a:ea typeface="Calibri"/>
                <a:cs typeface="Calibri"/>
              </a:rPr>
              <a:t>suggests screening for eating disorders </a:t>
            </a:r>
            <a:endParaRPr lang="en-US" dirty="0">
              <a:ea typeface="Calibri"/>
              <a:cs typeface="Calibri"/>
            </a:endParaRPr>
          </a:p>
        </p:txBody>
      </p:sp>
      <p:sp>
        <p:nvSpPr>
          <p:cNvPr id="4" name="TextBox 3">
            <a:extLst>
              <a:ext uri="{FF2B5EF4-FFF2-40B4-BE49-F238E27FC236}">
                <a16:creationId xmlns:a16="http://schemas.microsoft.com/office/drawing/2014/main" id="{38E2E231-D0E2-4C62-9EEB-43EF3BDF87EF}"/>
              </a:ext>
            </a:extLst>
          </p:cNvPr>
          <p:cNvSpPr txBox="1"/>
          <p:nvPr/>
        </p:nvSpPr>
        <p:spPr>
          <a:xfrm>
            <a:off x="100208" y="6352142"/>
            <a:ext cx="9895561" cy="369332"/>
          </a:xfrm>
          <a:prstGeom prst="rect">
            <a:avLst/>
          </a:prstGeom>
          <a:noFill/>
        </p:spPr>
        <p:txBody>
          <a:bodyPr wrap="square" rtlCol="0">
            <a:spAutoFit/>
          </a:bodyPr>
          <a:lstStyle/>
          <a:p>
            <a:r>
              <a:rPr lang="en-US" sz="1800" dirty="0">
                <a:cs typeface="Calibri"/>
              </a:rPr>
              <a:t>(</a:t>
            </a:r>
            <a:r>
              <a:rPr lang="en-US" sz="1800" dirty="0">
                <a:cs typeface="Times New Roman"/>
              </a:rPr>
              <a:t>Rome et al.,2003)</a:t>
            </a:r>
            <a:endParaRPr lang="en-US" dirty="0"/>
          </a:p>
        </p:txBody>
      </p:sp>
    </p:spTree>
    <p:extLst>
      <p:ext uri="{BB962C8B-B14F-4D97-AF65-F5344CB8AC3E}">
        <p14:creationId xmlns:p14="http://schemas.microsoft.com/office/powerpoint/2010/main" val="1702703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F4CA5-B085-48A7-BA56-D8643C4856FC}"/>
              </a:ext>
            </a:extLst>
          </p:cNvPr>
          <p:cNvSpPr>
            <a:spLocks noGrp="1"/>
          </p:cNvSpPr>
          <p:nvPr>
            <p:ph type="title"/>
          </p:nvPr>
        </p:nvSpPr>
        <p:spPr/>
        <p:txBody>
          <a:bodyPr/>
          <a:lstStyle/>
          <a:p>
            <a:r>
              <a:rPr lang="en-US" dirty="0"/>
              <a:t>ARFID &amp; Pediatric Primary Care</a:t>
            </a:r>
          </a:p>
        </p:txBody>
      </p:sp>
      <p:sp>
        <p:nvSpPr>
          <p:cNvPr id="4" name="Content Placeholder 3">
            <a:extLst>
              <a:ext uri="{FF2B5EF4-FFF2-40B4-BE49-F238E27FC236}">
                <a16:creationId xmlns:a16="http://schemas.microsoft.com/office/drawing/2014/main" id="{B8356ACE-FB72-47F0-86BB-869A3F930107}"/>
              </a:ext>
            </a:extLst>
          </p:cNvPr>
          <p:cNvSpPr>
            <a:spLocks noGrp="1"/>
          </p:cNvSpPr>
          <p:nvPr>
            <p:ph idx="1"/>
          </p:nvPr>
        </p:nvSpPr>
        <p:spPr>
          <a:xfrm>
            <a:off x="389020" y="1473283"/>
            <a:ext cx="11391301" cy="4351338"/>
          </a:xfrm>
        </p:spPr>
        <p:txBody>
          <a:bodyPr/>
          <a:lstStyle/>
          <a:p>
            <a:r>
              <a:rPr lang="en-US" dirty="0"/>
              <a:t>Pediatricians are often the first to encounter youth with symptoms of ARFID</a:t>
            </a:r>
          </a:p>
          <a:p>
            <a:r>
              <a:rPr lang="en-US" dirty="0"/>
              <a:t>American Academy of Pediatrics suggests screening for eating disorders; When do yearly follow up of growth curve, might raise flags?</a:t>
            </a:r>
          </a:p>
          <a:p>
            <a:r>
              <a:rPr lang="en-US" dirty="0"/>
              <a:t>Up to half of the children with ARFID have medical and psychiatric comorbidities and may be seen in pediatric specialists’ offices as well (Grubb JAMA Peds, 2021)</a:t>
            </a:r>
          </a:p>
          <a:p>
            <a:r>
              <a:rPr lang="en-US" dirty="0"/>
              <a:t>Decreased energy and growth occurs at an important time developmentally when the child needs it in preadolescence/adolescence (not just picky eating)</a:t>
            </a:r>
          </a:p>
          <a:p>
            <a:endParaRPr lang="en-US" dirty="0"/>
          </a:p>
        </p:txBody>
      </p:sp>
      <p:sp>
        <p:nvSpPr>
          <p:cNvPr id="5" name="TextBox 4">
            <a:extLst>
              <a:ext uri="{FF2B5EF4-FFF2-40B4-BE49-F238E27FC236}">
                <a16:creationId xmlns:a16="http://schemas.microsoft.com/office/drawing/2014/main" id="{37F26C75-9143-4C93-BCD8-F5C8096F5A5A}"/>
              </a:ext>
            </a:extLst>
          </p:cNvPr>
          <p:cNvSpPr txBox="1"/>
          <p:nvPr/>
        </p:nvSpPr>
        <p:spPr>
          <a:xfrm>
            <a:off x="389020" y="6358639"/>
            <a:ext cx="4251366" cy="369332"/>
          </a:xfrm>
          <a:prstGeom prst="rect">
            <a:avLst/>
          </a:prstGeom>
          <a:noFill/>
        </p:spPr>
        <p:txBody>
          <a:bodyPr wrap="square" rtlCol="0">
            <a:spAutoFit/>
          </a:bodyPr>
          <a:lstStyle/>
          <a:p>
            <a:r>
              <a:rPr lang="en-US" dirty="0">
                <a:latin typeface="Inter" panose="02000503000000020004"/>
              </a:rPr>
              <a:t>AAP Policy Statement Jan 2003 Pediatrics</a:t>
            </a:r>
          </a:p>
        </p:txBody>
      </p:sp>
    </p:spTree>
    <p:extLst>
      <p:ext uri="{BB962C8B-B14F-4D97-AF65-F5344CB8AC3E}">
        <p14:creationId xmlns:p14="http://schemas.microsoft.com/office/powerpoint/2010/main" val="1192348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67359-8A04-47F3-9A8A-C1DACBA93966}"/>
              </a:ext>
            </a:extLst>
          </p:cNvPr>
          <p:cNvSpPr>
            <a:spLocks noGrp="1"/>
          </p:cNvSpPr>
          <p:nvPr>
            <p:ph type="title"/>
          </p:nvPr>
        </p:nvSpPr>
        <p:spPr/>
        <p:txBody>
          <a:bodyPr/>
          <a:lstStyle/>
          <a:p>
            <a:r>
              <a:rPr lang="en-US" dirty="0"/>
              <a:t>Emergency Department Visits and Hospitalization for Eating Disorders During COVID-19</a:t>
            </a:r>
          </a:p>
        </p:txBody>
      </p:sp>
      <p:pic>
        <p:nvPicPr>
          <p:cNvPr id="4" name="Content Placeholder 3" descr="A screenshot of a medical department&#10;&#10;AI-generated content may be incorrect.">
            <a:extLst>
              <a:ext uri="{FF2B5EF4-FFF2-40B4-BE49-F238E27FC236}">
                <a16:creationId xmlns:a16="http://schemas.microsoft.com/office/drawing/2014/main" id="{78C7F769-9CCC-47B4-AA91-7CCF911038BE}"/>
              </a:ext>
            </a:extLst>
          </p:cNvPr>
          <p:cNvPicPr>
            <a:picLocks noGrp="1" noChangeAspect="1"/>
          </p:cNvPicPr>
          <p:nvPr>
            <p:ph idx="1"/>
          </p:nvPr>
        </p:nvPicPr>
        <p:blipFill rotWithShape="1">
          <a:blip r:embed="rId2"/>
          <a:srcRect t="11598" r="1540"/>
          <a:stretch/>
        </p:blipFill>
        <p:spPr>
          <a:xfrm>
            <a:off x="336749" y="1140411"/>
            <a:ext cx="8047304" cy="1537266"/>
          </a:xfrm>
          <a:prstGeom prst="rect">
            <a:avLst/>
          </a:prstGeom>
        </p:spPr>
      </p:pic>
      <p:pic>
        <p:nvPicPr>
          <p:cNvPr id="5" name="Content Placeholder 3">
            <a:extLst>
              <a:ext uri="{FF2B5EF4-FFF2-40B4-BE49-F238E27FC236}">
                <a16:creationId xmlns:a16="http://schemas.microsoft.com/office/drawing/2014/main" id="{B7BAFED4-B0AC-4FBB-A618-EA8C813B554A}"/>
              </a:ext>
            </a:extLst>
          </p:cNvPr>
          <p:cNvPicPr>
            <a:picLocks noChangeAspect="1"/>
          </p:cNvPicPr>
          <p:nvPr/>
        </p:nvPicPr>
        <p:blipFill>
          <a:blip r:embed="rId3"/>
          <a:stretch>
            <a:fillRect/>
          </a:stretch>
        </p:blipFill>
        <p:spPr>
          <a:xfrm>
            <a:off x="336749" y="2529232"/>
            <a:ext cx="6360126" cy="4155784"/>
          </a:xfrm>
          <a:prstGeom prst="rect">
            <a:avLst/>
          </a:prstGeom>
        </p:spPr>
      </p:pic>
      <p:sp>
        <p:nvSpPr>
          <p:cNvPr id="6" name="TextBox 5">
            <a:extLst>
              <a:ext uri="{FF2B5EF4-FFF2-40B4-BE49-F238E27FC236}">
                <a16:creationId xmlns:a16="http://schemas.microsoft.com/office/drawing/2014/main" id="{AF2E0C00-070F-4700-9528-1201C3B3D091}"/>
              </a:ext>
            </a:extLst>
          </p:cNvPr>
          <p:cNvSpPr txBox="1"/>
          <p:nvPr/>
        </p:nvSpPr>
        <p:spPr>
          <a:xfrm>
            <a:off x="7346922" y="1658640"/>
            <a:ext cx="4298867"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"Emergency Department visits and Hospitalizations for Eating Disorders (EDs) during the COVID Pandemic" Pediatrics 2022; 151(1).</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N=8010; monthly ED visit volume (n) to Pediatric Hospitals over 54 mos. in USA with reference line (March 2020) indicating COVID-19</a:t>
            </a:r>
          </a:p>
        </p:txBody>
      </p:sp>
    </p:spTree>
    <p:extLst>
      <p:ext uri="{BB962C8B-B14F-4D97-AF65-F5344CB8AC3E}">
        <p14:creationId xmlns:p14="http://schemas.microsoft.com/office/powerpoint/2010/main" val="3641115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61f8c9a-bfc5-4117-ab30-c38632eac2a7" xsi:nil="true"/>
    <lcf76f155ced4ddcb4097134ff3c332f xmlns="d72ce499-5503-45ab-9540-e62927c0bd0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6ECAF3C29665740B274609919EB75E9" ma:contentTypeVersion="18" ma:contentTypeDescription="Create a new document." ma:contentTypeScope="" ma:versionID="e9ad7834ff3ae7365db82238383c2b6e">
  <xsd:schema xmlns:xsd="http://www.w3.org/2001/XMLSchema" xmlns:xs="http://www.w3.org/2001/XMLSchema" xmlns:p="http://schemas.microsoft.com/office/2006/metadata/properties" xmlns:ns2="d72ce499-5503-45ab-9540-e62927c0bd01" xmlns:ns3="961f8c9a-bfc5-4117-ab30-c38632eac2a7" targetNamespace="http://schemas.microsoft.com/office/2006/metadata/properties" ma:root="true" ma:fieldsID="729710841292b9e7b8b42fa4dc3f70bb" ns2:_="" ns3:_="">
    <xsd:import namespace="d72ce499-5503-45ab-9540-e62927c0bd01"/>
    <xsd:import namespace="961f8c9a-bfc5-4117-ab30-c38632eac2a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DateTaken"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2ce499-5503-45ab-9540-e62927c0bd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5e2b2fc-0517-44cc-85bc-21d743cacc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1f8c9a-bfc5-4117-ab30-c38632eac2a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37b5942-6888-45f5-a396-ecea7f4ef7cf}" ma:internalName="TaxCatchAll" ma:showField="CatchAllData" ma:web="961f8c9a-bfc5-4117-ab30-c38632eac2a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B9C2EC-D157-4CAF-BD8E-F7189339B19A}">
  <ds:schemaRefs>
    <ds:schemaRef ds:uri="http://schemas.microsoft.com/sharepoint/v3/contenttype/forms"/>
  </ds:schemaRefs>
</ds:datastoreItem>
</file>

<file path=customXml/itemProps2.xml><?xml version="1.0" encoding="utf-8"?>
<ds:datastoreItem xmlns:ds="http://schemas.openxmlformats.org/officeDocument/2006/customXml" ds:itemID="{0F287BA6-E211-465D-AED6-592AE876E56E}">
  <ds:schemaRefs>
    <ds:schemaRef ds:uri="http://purl.org/dc/dcmitype/"/>
    <ds:schemaRef ds:uri="961f8c9a-bfc5-4117-ab30-c38632eac2a7"/>
    <ds:schemaRef ds:uri="http://schemas.microsoft.com/office/2006/documentManagement/types"/>
    <ds:schemaRef ds:uri="http://purl.org/dc/elements/1.1/"/>
    <ds:schemaRef ds:uri="http://schemas.microsoft.com/office/2006/metadata/properties"/>
    <ds:schemaRef ds:uri="http://purl.org/dc/terms/"/>
    <ds:schemaRef ds:uri="d72ce499-5503-45ab-9540-e62927c0bd01"/>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CFBF6CF-B789-4D33-B78C-B3C397BB40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2ce499-5503-45ab-9540-e62927c0bd01"/>
    <ds:schemaRef ds:uri="961f8c9a-bfc5-4117-ab30-c38632eac2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12120</TotalTime>
  <Words>3165</Words>
  <Application>Microsoft Office PowerPoint</Application>
  <PresentationFormat>Widescreen</PresentationFormat>
  <Paragraphs>345</Paragraphs>
  <Slides>46</Slides>
  <Notes>20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46</vt:i4>
      </vt:variant>
    </vt:vector>
  </HeadingPairs>
  <TitlesOfParts>
    <vt:vector size="60" baseType="lpstr">
      <vt:lpstr>굴림</vt:lpstr>
      <vt:lpstr>Aptos</vt:lpstr>
      <vt:lpstr>Aptos Display</vt:lpstr>
      <vt:lpstr>Arial</vt:lpstr>
      <vt:lpstr>Calibri</vt:lpstr>
      <vt:lpstr>Courier New</vt:lpstr>
      <vt:lpstr>Helvetica</vt:lpstr>
      <vt:lpstr>Inter</vt:lpstr>
      <vt:lpstr>System Font Regular</vt:lpstr>
      <vt:lpstr>Times</vt:lpstr>
      <vt:lpstr>Times New Roman</vt:lpstr>
      <vt:lpstr>Wingdings</vt:lpstr>
      <vt:lpstr>Wingdings 2</vt:lpstr>
      <vt:lpstr>Office Theme</vt:lpstr>
      <vt:lpstr>Acute Care of Eating Disorders in Pediatric Primary Care</vt:lpstr>
      <vt:lpstr>Disclosures</vt:lpstr>
      <vt:lpstr>Learning Objectives</vt:lpstr>
      <vt:lpstr> Public Health Importance of Eating Disorders</vt:lpstr>
      <vt:lpstr>Prevalence (Adolescence)</vt:lpstr>
      <vt:lpstr>Prevalence Rates Avoidant/Restrictive Food Intake Disorder (ARFID)</vt:lpstr>
      <vt:lpstr>Pediatric Eating Disorders &amp; Primary Care Pediatrics</vt:lpstr>
      <vt:lpstr>ARFID &amp; Pediatric Primary Care</vt:lpstr>
      <vt:lpstr>Emergency Department Visits and Hospitalization for Eating Disorders During COVID-19</vt:lpstr>
      <vt:lpstr>Screening/Assessment Basics</vt:lpstr>
      <vt:lpstr> Pediatric Eating Disorders - Body Image</vt:lpstr>
      <vt:lpstr>PowerPoint Presentation</vt:lpstr>
      <vt:lpstr>Screening /Assessment Basics (Continued) </vt:lpstr>
      <vt:lpstr>What about ARFID?</vt:lpstr>
      <vt:lpstr>Some Basic Screening Questions for ARFID:  </vt:lpstr>
      <vt:lpstr>Eating Disorders and Psychiatric Comorbidity</vt:lpstr>
      <vt:lpstr>How Else Can Eating Disorders Manifest Acutely?</vt:lpstr>
      <vt:lpstr>Medical Complications</vt:lpstr>
      <vt:lpstr>Atypical Cases that can Present Urgently</vt:lpstr>
      <vt:lpstr>Red Flags Eating Disorders (Psychiatric and Medical)</vt:lpstr>
      <vt:lpstr>Warning Signs of ARFID</vt:lpstr>
      <vt:lpstr>Screeners</vt:lpstr>
      <vt:lpstr>SCOFF Questionnaire</vt:lpstr>
      <vt:lpstr> Eating Disorder Screen for Primary Care (ESP) </vt:lpstr>
      <vt:lpstr>Nine Item Avoidant/Restrictive Food Intake Disorder SCREEN (NIAS)</vt:lpstr>
      <vt:lpstr>What can you do if you think there is an ED: Safety Assessment (Psychiatric and Medical)</vt:lpstr>
      <vt:lpstr>Psychiatric and Medical Factors that Increase the Risk of Morbidity/Mortality in ED patients: </vt:lpstr>
      <vt:lpstr>Refeeding Syndrome</vt:lpstr>
      <vt:lpstr>First Line Action Options for Suspected Eating Disorder</vt:lpstr>
      <vt:lpstr>Eating Disorders Toolkit</vt:lpstr>
      <vt:lpstr>When might Medical Evaluation/Stabilization be Indicated (i.e., Inpatient /Higher Level of Care)?</vt:lpstr>
      <vt:lpstr>Medical Instability</vt:lpstr>
      <vt:lpstr>Assessment and Management of Medical Emergencies in Eating Disorders</vt:lpstr>
      <vt:lpstr>PowerPoint Presentation</vt:lpstr>
      <vt:lpstr>PowerPoint Presentation</vt:lpstr>
      <vt:lpstr>Acute Medical Monitoring/Bridging Care for ED at Outpatient Level: Examples of Frequency and Content (BC Toolkit)</vt:lpstr>
      <vt:lpstr>PowerPoint Presentation</vt:lpstr>
      <vt:lpstr>PowerPoint Presentation</vt:lpstr>
      <vt:lpstr>Other Psychological Approaches</vt:lpstr>
      <vt:lpstr>Anorexia Nervosa- What can the PCP do?</vt:lpstr>
      <vt:lpstr>What can a PCP do if ARFID or Another Restrictive Disorder is Thought to be Present?</vt:lpstr>
      <vt:lpstr>Bulimia Nervosa(BN)- What can a PCP do?</vt:lpstr>
      <vt:lpstr>Binge Eating Disorder (BED)- What can a PCP do?</vt:lpstr>
      <vt:lpstr>Take Home Points</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ADHD &amp; DBD: Family, School, and Community Considerations</dc:title>
  <dc:creator>Megan Thorne</dc:creator>
  <cp:lastModifiedBy>Lily Stavisky</cp:lastModifiedBy>
  <cp:revision>267</cp:revision>
  <dcterms:created xsi:type="dcterms:W3CDTF">2024-12-04T20:34:28Z</dcterms:created>
  <dcterms:modified xsi:type="dcterms:W3CDTF">2025-05-08T17:45:46Z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0x01010066ECAF3C29665740B274609919EB75E9</vt:lpwstr>
  </property>
  <property fmtid="{D5CDD505-2E9C-101B-9397-08002B2CF9AE}" pid="3" name="MediaServiceImageTags">
    <vt:lpwstr/>
  </property>
</Properties>
</file>