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2"/>
  </p:notesMasterIdLst>
  <p:handoutMasterIdLst>
    <p:handoutMasterId r:id="rId43"/>
  </p:handoutMasterIdLst>
  <p:sldIdLst>
    <p:sldId id="377" r:id="rId2"/>
    <p:sldId id="427" r:id="rId3"/>
    <p:sldId id="497" r:id="rId4"/>
    <p:sldId id="270" r:id="rId5"/>
    <p:sldId id="258" r:id="rId6"/>
    <p:sldId id="309" r:id="rId7"/>
    <p:sldId id="333" r:id="rId8"/>
    <p:sldId id="520" r:id="rId9"/>
    <p:sldId id="334" r:id="rId10"/>
    <p:sldId id="259" r:id="rId11"/>
    <p:sldId id="260" r:id="rId12"/>
    <p:sldId id="350" r:id="rId13"/>
    <p:sldId id="346" r:id="rId14"/>
    <p:sldId id="511" r:id="rId15"/>
    <p:sldId id="498" r:id="rId16"/>
    <p:sldId id="324" r:id="rId17"/>
    <p:sldId id="272" r:id="rId18"/>
    <p:sldId id="507" r:id="rId19"/>
    <p:sldId id="347" r:id="rId20"/>
    <p:sldId id="504" r:id="rId21"/>
    <p:sldId id="506" r:id="rId22"/>
    <p:sldId id="513" r:id="rId23"/>
    <p:sldId id="410" r:id="rId24"/>
    <p:sldId id="358" r:id="rId25"/>
    <p:sldId id="359" r:id="rId26"/>
    <p:sldId id="349" r:id="rId27"/>
    <p:sldId id="514" r:id="rId28"/>
    <p:sldId id="287" r:id="rId29"/>
    <p:sldId id="397" r:id="rId30"/>
    <p:sldId id="288" r:id="rId31"/>
    <p:sldId id="317" r:id="rId32"/>
    <p:sldId id="406" r:id="rId33"/>
    <p:sldId id="499" r:id="rId34"/>
    <p:sldId id="510" r:id="rId35"/>
    <p:sldId id="519" r:id="rId36"/>
    <p:sldId id="516" r:id="rId37"/>
    <p:sldId id="508" r:id="rId38"/>
    <p:sldId id="376" r:id="rId39"/>
    <p:sldId id="518" r:id="rId40"/>
    <p:sldId id="30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E3C64-8F86-4F3F-8AC6-C057E67AB547}" v="16" dt="2023-03-14T15:50:43.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91494"/>
  </p:normalViewPr>
  <p:slideViewPr>
    <p:cSldViewPr>
      <p:cViewPr varScale="1">
        <p:scale>
          <a:sx n="61" d="100"/>
          <a:sy n="61" d="100"/>
        </p:scale>
        <p:origin x="1440" y="52"/>
      </p:cViewPr>
      <p:guideLst>
        <p:guide orient="horz" pos="2160"/>
        <p:guide pos="2880"/>
      </p:guideLst>
    </p:cSldViewPr>
  </p:slideViewPr>
  <p:outlineViewPr>
    <p:cViewPr>
      <p:scale>
        <a:sx n="33" d="100"/>
        <a:sy n="33" d="100"/>
      </p:scale>
      <p:origin x="0" y="-34584"/>
    </p:cViewPr>
  </p:outlineViewPr>
  <p:notesTextViewPr>
    <p:cViewPr>
      <p:scale>
        <a:sx n="1" d="1"/>
        <a:sy n="1" d="1"/>
      </p:scale>
      <p:origin x="0" y="0"/>
    </p:cViewPr>
  </p:notesTextViewPr>
  <p:sorterViewPr>
    <p:cViewPr>
      <p:scale>
        <a:sx n="66" d="100"/>
        <a:sy n="66" d="100"/>
      </p:scale>
      <p:origin x="0" y="3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sby Budinger, Meghan" userId="2faf29d3-6e7c-4c72-905b-ffc38e20d547" providerId="ADAL" clId="{C3BE3C64-8F86-4F3F-8AC6-C057E67AB547}"/>
    <pc:docChg chg="undo custSel addSld modSld">
      <pc:chgData name="Crosby Budinger, Meghan" userId="2faf29d3-6e7c-4c72-905b-ffc38e20d547" providerId="ADAL" clId="{C3BE3C64-8F86-4F3F-8AC6-C057E67AB547}" dt="2023-03-14T16:08:42.095" v="400" actId="20577"/>
      <pc:docMkLst>
        <pc:docMk/>
      </pc:docMkLst>
      <pc:sldChg chg="addSp delSp modSp mod">
        <pc:chgData name="Crosby Budinger, Meghan" userId="2faf29d3-6e7c-4c72-905b-ffc38e20d547" providerId="ADAL" clId="{C3BE3C64-8F86-4F3F-8AC6-C057E67AB547}" dt="2023-03-14T16:08:07.554" v="364" actId="20577"/>
        <pc:sldMkLst>
          <pc:docMk/>
          <pc:sldMk cId="4091735159" sldId="259"/>
        </pc:sldMkLst>
        <pc:spChg chg="mod">
          <ac:chgData name="Crosby Budinger, Meghan" userId="2faf29d3-6e7c-4c72-905b-ffc38e20d547" providerId="ADAL" clId="{C3BE3C64-8F86-4F3F-8AC6-C057E67AB547}" dt="2023-03-14T15:47:34.839" v="277" actId="20577"/>
          <ac:spMkLst>
            <pc:docMk/>
            <pc:sldMk cId="4091735159" sldId="259"/>
            <ac:spMk id="2" creationId="{00000000-0000-0000-0000-000000000000}"/>
          </ac:spMkLst>
        </pc:spChg>
        <pc:spChg chg="add del mod">
          <ac:chgData name="Crosby Budinger, Meghan" userId="2faf29d3-6e7c-4c72-905b-ffc38e20d547" providerId="ADAL" clId="{C3BE3C64-8F86-4F3F-8AC6-C057E67AB547}" dt="2023-03-14T15:46:37.186" v="264" actId="22"/>
          <ac:spMkLst>
            <pc:docMk/>
            <pc:sldMk cId="4091735159" sldId="259"/>
            <ac:spMk id="4" creationId="{E5853DC9-5399-B035-5D1D-870A34ECD26E}"/>
          </ac:spMkLst>
        </pc:spChg>
        <pc:spChg chg="add mod">
          <ac:chgData name="Crosby Budinger, Meghan" userId="2faf29d3-6e7c-4c72-905b-ffc38e20d547" providerId="ADAL" clId="{C3BE3C64-8F86-4F3F-8AC6-C057E67AB547}" dt="2023-03-14T16:08:07.554" v="364" actId="20577"/>
          <ac:spMkLst>
            <pc:docMk/>
            <pc:sldMk cId="4091735159" sldId="259"/>
            <ac:spMk id="10" creationId="{31BF1663-A4E5-4B85-5725-D7005304CE91}"/>
          </ac:spMkLst>
        </pc:spChg>
        <pc:picChg chg="add del mod">
          <ac:chgData name="Crosby Budinger, Meghan" userId="2faf29d3-6e7c-4c72-905b-ffc38e20d547" providerId="ADAL" clId="{C3BE3C64-8F86-4F3F-8AC6-C057E67AB547}" dt="2023-03-14T15:46:29.641" v="263"/>
          <ac:picMkLst>
            <pc:docMk/>
            <pc:sldMk cId="4091735159" sldId="259"/>
            <ac:picMk id="5" creationId="{072CE9AD-E936-7539-9043-82C715CD8C8B}"/>
          </ac:picMkLst>
        </pc:picChg>
        <pc:picChg chg="add mod ord modCrop">
          <ac:chgData name="Crosby Budinger, Meghan" userId="2faf29d3-6e7c-4c72-905b-ffc38e20d547" providerId="ADAL" clId="{C3BE3C64-8F86-4F3F-8AC6-C057E67AB547}" dt="2023-03-14T15:48:13.751" v="285" actId="14100"/>
          <ac:picMkLst>
            <pc:docMk/>
            <pc:sldMk cId="4091735159" sldId="259"/>
            <ac:picMk id="7" creationId="{2895CA94-FF21-2D06-F507-2C047A719031}"/>
          </ac:picMkLst>
        </pc:picChg>
        <pc:picChg chg="add mod modCrop">
          <ac:chgData name="Crosby Budinger, Meghan" userId="2faf29d3-6e7c-4c72-905b-ffc38e20d547" providerId="ADAL" clId="{C3BE3C64-8F86-4F3F-8AC6-C057E67AB547}" dt="2023-03-14T15:48:11.063" v="284" actId="1076"/>
          <ac:picMkLst>
            <pc:docMk/>
            <pc:sldMk cId="4091735159" sldId="259"/>
            <ac:picMk id="9" creationId="{3ACAD1EF-399D-DC8E-8BFB-E5D5D3D16E9D}"/>
          </ac:picMkLst>
        </pc:picChg>
        <pc:picChg chg="del">
          <ac:chgData name="Crosby Budinger, Meghan" userId="2faf29d3-6e7c-4c72-905b-ffc38e20d547" providerId="ADAL" clId="{C3BE3C64-8F86-4F3F-8AC6-C057E67AB547}" dt="2023-03-14T15:46:25.477" v="261" actId="21"/>
          <ac:picMkLst>
            <pc:docMk/>
            <pc:sldMk cId="4091735159" sldId="259"/>
            <ac:picMk id="51202" creationId="{00000000-0000-0000-0000-000000000000}"/>
          </ac:picMkLst>
        </pc:picChg>
      </pc:sldChg>
      <pc:sldChg chg="modSp mod">
        <pc:chgData name="Crosby Budinger, Meghan" userId="2faf29d3-6e7c-4c72-905b-ffc38e20d547" providerId="ADAL" clId="{C3BE3C64-8F86-4F3F-8AC6-C057E67AB547}" dt="2023-03-14T16:08:42.095" v="400" actId="20577"/>
        <pc:sldMkLst>
          <pc:docMk/>
          <pc:sldMk cId="0" sldId="309"/>
        </pc:sldMkLst>
        <pc:spChg chg="mod">
          <ac:chgData name="Crosby Budinger, Meghan" userId="2faf29d3-6e7c-4c72-905b-ffc38e20d547" providerId="ADAL" clId="{C3BE3C64-8F86-4F3F-8AC6-C057E67AB547}" dt="2023-03-14T16:08:42.095" v="400" actId="20577"/>
          <ac:spMkLst>
            <pc:docMk/>
            <pc:sldMk cId="0" sldId="309"/>
            <ac:spMk id="2" creationId="{00000000-0000-0000-0000-000000000000}"/>
          </ac:spMkLst>
        </pc:spChg>
      </pc:sldChg>
      <pc:sldChg chg="delSp modSp mod">
        <pc:chgData name="Crosby Budinger, Meghan" userId="2faf29d3-6e7c-4c72-905b-ffc38e20d547" providerId="ADAL" clId="{C3BE3C64-8F86-4F3F-8AC6-C057E67AB547}" dt="2023-03-14T16:07:29.359" v="362" actId="14100"/>
        <pc:sldMkLst>
          <pc:docMk/>
          <pc:sldMk cId="426236702" sldId="333"/>
        </pc:sldMkLst>
        <pc:spChg chg="mod">
          <ac:chgData name="Crosby Budinger, Meghan" userId="2faf29d3-6e7c-4c72-905b-ffc38e20d547" providerId="ADAL" clId="{C3BE3C64-8F86-4F3F-8AC6-C057E67AB547}" dt="2023-03-14T16:07:29.359" v="362" actId="14100"/>
          <ac:spMkLst>
            <pc:docMk/>
            <pc:sldMk cId="426236702" sldId="333"/>
            <ac:spMk id="3" creationId="{00000000-0000-0000-0000-000000000000}"/>
          </ac:spMkLst>
        </pc:spChg>
        <pc:spChg chg="mod">
          <ac:chgData name="Crosby Budinger, Meghan" userId="2faf29d3-6e7c-4c72-905b-ffc38e20d547" providerId="ADAL" clId="{C3BE3C64-8F86-4F3F-8AC6-C057E67AB547}" dt="2023-03-14T14:02:44.176" v="236" actId="20577"/>
          <ac:spMkLst>
            <pc:docMk/>
            <pc:sldMk cId="426236702" sldId="333"/>
            <ac:spMk id="4" creationId="{00000000-0000-0000-0000-000000000000}"/>
          </ac:spMkLst>
        </pc:spChg>
        <pc:picChg chg="del mod">
          <ac:chgData name="Crosby Budinger, Meghan" userId="2faf29d3-6e7c-4c72-905b-ffc38e20d547" providerId="ADAL" clId="{C3BE3C64-8F86-4F3F-8AC6-C057E67AB547}" dt="2023-03-14T14:01:47.986" v="185" actId="478"/>
          <ac:picMkLst>
            <pc:docMk/>
            <pc:sldMk cId="426236702" sldId="333"/>
            <ac:picMk id="6" creationId="{00000000-0000-0000-0000-000000000000}"/>
          </ac:picMkLst>
        </pc:picChg>
        <pc:cxnChg chg="del">
          <ac:chgData name="Crosby Budinger, Meghan" userId="2faf29d3-6e7c-4c72-905b-ffc38e20d547" providerId="ADAL" clId="{C3BE3C64-8F86-4F3F-8AC6-C057E67AB547}" dt="2023-03-14T14:01:54.175" v="189" actId="478"/>
          <ac:cxnSpMkLst>
            <pc:docMk/>
            <pc:sldMk cId="426236702" sldId="333"/>
            <ac:cxnSpMk id="20" creationId="{00000000-0000-0000-0000-000000000000}"/>
          </ac:cxnSpMkLst>
        </pc:cxnChg>
        <pc:cxnChg chg="del">
          <ac:chgData name="Crosby Budinger, Meghan" userId="2faf29d3-6e7c-4c72-905b-ffc38e20d547" providerId="ADAL" clId="{C3BE3C64-8F86-4F3F-8AC6-C057E67AB547}" dt="2023-03-14T14:01:52.883" v="188" actId="478"/>
          <ac:cxnSpMkLst>
            <pc:docMk/>
            <pc:sldMk cId="426236702" sldId="333"/>
            <ac:cxnSpMk id="21" creationId="{00000000-0000-0000-0000-000000000000}"/>
          </ac:cxnSpMkLst>
        </pc:cxnChg>
        <pc:cxnChg chg="del">
          <ac:chgData name="Crosby Budinger, Meghan" userId="2faf29d3-6e7c-4c72-905b-ffc38e20d547" providerId="ADAL" clId="{C3BE3C64-8F86-4F3F-8AC6-C057E67AB547}" dt="2023-03-14T14:01:51.663" v="187" actId="478"/>
          <ac:cxnSpMkLst>
            <pc:docMk/>
            <pc:sldMk cId="426236702" sldId="333"/>
            <ac:cxnSpMk id="22" creationId="{00000000-0000-0000-0000-000000000000}"/>
          </ac:cxnSpMkLst>
        </pc:cxnChg>
        <pc:cxnChg chg="del">
          <ac:chgData name="Crosby Budinger, Meghan" userId="2faf29d3-6e7c-4c72-905b-ffc38e20d547" providerId="ADAL" clId="{C3BE3C64-8F86-4F3F-8AC6-C057E67AB547}" dt="2023-03-14T14:01:50.653" v="186" actId="478"/>
          <ac:cxnSpMkLst>
            <pc:docMk/>
            <pc:sldMk cId="426236702" sldId="333"/>
            <ac:cxnSpMk id="23" creationId="{00000000-0000-0000-0000-000000000000}"/>
          </ac:cxnSpMkLst>
        </pc:cxnChg>
      </pc:sldChg>
      <pc:sldChg chg="modSp mod">
        <pc:chgData name="Crosby Budinger, Meghan" userId="2faf29d3-6e7c-4c72-905b-ffc38e20d547" providerId="ADAL" clId="{C3BE3C64-8F86-4F3F-8AC6-C057E67AB547}" dt="2023-03-14T15:38:53.438" v="260" actId="6549"/>
        <pc:sldMkLst>
          <pc:docMk/>
          <pc:sldMk cId="2584129257" sldId="334"/>
        </pc:sldMkLst>
        <pc:spChg chg="mod">
          <ac:chgData name="Crosby Budinger, Meghan" userId="2faf29d3-6e7c-4c72-905b-ffc38e20d547" providerId="ADAL" clId="{C3BE3C64-8F86-4F3F-8AC6-C057E67AB547}" dt="2023-03-14T15:38:53.438" v="260" actId="6549"/>
          <ac:spMkLst>
            <pc:docMk/>
            <pc:sldMk cId="2584129257" sldId="334"/>
            <ac:spMk id="13315" creationId="{00000000-0000-0000-0000-000000000000}"/>
          </ac:spMkLst>
        </pc:spChg>
        <pc:spChg chg="mod">
          <ac:chgData name="Crosby Budinger, Meghan" userId="2faf29d3-6e7c-4c72-905b-ffc38e20d547" providerId="ADAL" clId="{C3BE3C64-8F86-4F3F-8AC6-C057E67AB547}" dt="2023-03-14T15:38:20.631" v="245" actId="20577"/>
          <ac:spMkLst>
            <pc:docMk/>
            <pc:sldMk cId="2584129257" sldId="334"/>
            <ac:spMk id="13316" creationId="{00000000-0000-0000-0000-000000000000}"/>
          </ac:spMkLst>
        </pc:spChg>
      </pc:sldChg>
      <pc:sldChg chg="modSp mod">
        <pc:chgData name="Crosby Budinger, Meghan" userId="2faf29d3-6e7c-4c72-905b-ffc38e20d547" providerId="ADAL" clId="{C3BE3C64-8F86-4F3F-8AC6-C057E67AB547}" dt="2023-03-14T15:52:44.675" v="311" actId="1076"/>
        <pc:sldMkLst>
          <pc:docMk/>
          <pc:sldMk cId="1028923929" sldId="350"/>
        </pc:sldMkLst>
        <pc:spChg chg="mod">
          <ac:chgData name="Crosby Budinger, Meghan" userId="2faf29d3-6e7c-4c72-905b-ffc38e20d547" providerId="ADAL" clId="{C3BE3C64-8F86-4F3F-8AC6-C057E67AB547}" dt="2023-03-14T15:52:44.675" v="311" actId="1076"/>
          <ac:spMkLst>
            <pc:docMk/>
            <pc:sldMk cId="1028923929" sldId="350"/>
            <ac:spMk id="4" creationId="{00000000-0000-0000-0000-000000000000}"/>
          </ac:spMkLst>
        </pc:spChg>
      </pc:sldChg>
      <pc:sldChg chg="modSp mod">
        <pc:chgData name="Crosby Budinger, Meghan" userId="2faf29d3-6e7c-4c72-905b-ffc38e20d547" providerId="ADAL" clId="{C3BE3C64-8F86-4F3F-8AC6-C057E67AB547}" dt="2023-03-14T16:06:58.264" v="359" actId="255"/>
        <pc:sldMkLst>
          <pc:docMk/>
          <pc:sldMk cId="1555160283" sldId="377"/>
        </pc:sldMkLst>
        <pc:spChg chg="mod">
          <ac:chgData name="Crosby Budinger, Meghan" userId="2faf29d3-6e7c-4c72-905b-ffc38e20d547" providerId="ADAL" clId="{C3BE3C64-8F86-4F3F-8AC6-C057E67AB547}" dt="2023-03-14T16:06:58.264" v="359" actId="255"/>
          <ac:spMkLst>
            <pc:docMk/>
            <pc:sldMk cId="1555160283" sldId="377"/>
            <ac:spMk id="2" creationId="{39111A5B-59D4-EAA3-3FCB-BF1819DD0A91}"/>
          </ac:spMkLst>
        </pc:spChg>
      </pc:sldChg>
      <pc:sldChg chg="modSp mod">
        <pc:chgData name="Crosby Budinger, Meghan" userId="2faf29d3-6e7c-4c72-905b-ffc38e20d547" providerId="ADAL" clId="{C3BE3C64-8F86-4F3F-8AC6-C057E67AB547}" dt="2023-03-14T13:37:43.494" v="61" actId="255"/>
        <pc:sldMkLst>
          <pc:docMk/>
          <pc:sldMk cId="3057518947" sldId="510"/>
        </pc:sldMkLst>
        <pc:spChg chg="mod">
          <ac:chgData name="Crosby Budinger, Meghan" userId="2faf29d3-6e7c-4c72-905b-ffc38e20d547" providerId="ADAL" clId="{C3BE3C64-8F86-4F3F-8AC6-C057E67AB547}" dt="2023-03-14T13:37:43.494" v="61" actId="255"/>
          <ac:spMkLst>
            <pc:docMk/>
            <pc:sldMk cId="3057518947" sldId="510"/>
            <ac:spMk id="3" creationId="{898482E5-8677-635F-F1E2-73D6FBC17C46}"/>
          </ac:spMkLst>
        </pc:spChg>
      </pc:sldChg>
      <pc:sldChg chg="addSp delSp modSp new mod">
        <pc:chgData name="Crosby Budinger, Meghan" userId="2faf29d3-6e7c-4c72-905b-ffc38e20d547" providerId="ADAL" clId="{C3BE3C64-8F86-4F3F-8AC6-C057E67AB547}" dt="2023-03-14T14:02:23.487" v="225" actId="20577"/>
        <pc:sldMkLst>
          <pc:docMk/>
          <pc:sldMk cId="3512749469" sldId="520"/>
        </pc:sldMkLst>
        <pc:spChg chg="mod">
          <ac:chgData name="Crosby Budinger, Meghan" userId="2faf29d3-6e7c-4c72-905b-ffc38e20d547" providerId="ADAL" clId="{C3BE3C64-8F86-4F3F-8AC6-C057E67AB547}" dt="2023-03-14T14:02:23.487" v="225" actId="20577"/>
          <ac:spMkLst>
            <pc:docMk/>
            <pc:sldMk cId="3512749469" sldId="520"/>
            <ac:spMk id="2" creationId="{F6CE5F9A-2D96-6623-81BB-045BB61C549B}"/>
          </ac:spMkLst>
        </pc:spChg>
        <pc:spChg chg="del mod">
          <ac:chgData name="Crosby Budinger, Meghan" userId="2faf29d3-6e7c-4c72-905b-ffc38e20d547" providerId="ADAL" clId="{C3BE3C64-8F86-4F3F-8AC6-C057E67AB547}" dt="2023-03-14T13:56:52.224" v="71"/>
          <ac:spMkLst>
            <pc:docMk/>
            <pc:sldMk cId="3512749469" sldId="520"/>
            <ac:spMk id="3" creationId="{FC2A54E9-8AAE-7687-4F6A-14D86711612F}"/>
          </ac:spMkLst>
        </pc:spChg>
        <pc:spChg chg="add del mod">
          <ac:chgData name="Crosby Budinger, Meghan" userId="2faf29d3-6e7c-4c72-905b-ffc38e20d547" providerId="ADAL" clId="{C3BE3C64-8F86-4F3F-8AC6-C057E67AB547}" dt="2023-03-14T13:57:27.485" v="78" actId="22"/>
          <ac:spMkLst>
            <pc:docMk/>
            <pc:sldMk cId="3512749469" sldId="520"/>
            <ac:spMk id="4" creationId="{7598F3AD-FB4E-0FE6-6544-5A4B09889794}"/>
          </ac:spMkLst>
        </pc:spChg>
        <pc:spChg chg="add del mod">
          <ac:chgData name="Crosby Budinger, Meghan" userId="2faf29d3-6e7c-4c72-905b-ffc38e20d547" providerId="ADAL" clId="{C3BE3C64-8F86-4F3F-8AC6-C057E67AB547}" dt="2023-03-14T13:58:57.161" v="92"/>
          <ac:spMkLst>
            <pc:docMk/>
            <pc:sldMk cId="3512749469" sldId="520"/>
            <ac:spMk id="7" creationId="{5EA389DB-9310-16D6-A76C-96B2C81ABEB7}"/>
          </ac:spMkLst>
        </pc:spChg>
        <pc:spChg chg="add mod">
          <ac:chgData name="Crosby Budinger, Meghan" userId="2faf29d3-6e7c-4c72-905b-ffc38e20d547" providerId="ADAL" clId="{C3BE3C64-8F86-4F3F-8AC6-C057E67AB547}" dt="2023-03-14T13:59:52.917" v="125" actId="1076"/>
          <ac:spMkLst>
            <pc:docMk/>
            <pc:sldMk cId="3512749469" sldId="520"/>
            <ac:spMk id="8" creationId="{8FCACD38-E74D-8A64-F3D0-C38CC8A3005D}"/>
          </ac:spMkLst>
        </pc:spChg>
        <pc:spChg chg="add mod">
          <ac:chgData name="Crosby Budinger, Meghan" userId="2faf29d3-6e7c-4c72-905b-ffc38e20d547" providerId="ADAL" clId="{C3BE3C64-8F86-4F3F-8AC6-C057E67AB547}" dt="2023-03-14T14:00:31.140" v="135" actId="1076"/>
          <ac:spMkLst>
            <pc:docMk/>
            <pc:sldMk cId="3512749469" sldId="520"/>
            <ac:spMk id="9" creationId="{E492007D-C449-C6E8-0B31-4ED739DF2560}"/>
          </ac:spMkLst>
        </pc:spChg>
        <pc:spChg chg="add mod">
          <ac:chgData name="Crosby Budinger, Meghan" userId="2faf29d3-6e7c-4c72-905b-ffc38e20d547" providerId="ADAL" clId="{C3BE3C64-8F86-4F3F-8AC6-C057E67AB547}" dt="2023-03-14T14:00:47.846" v="158" actId="20577"/>
          <ac:spMkLst>
            <pc:docMk/>
            <pc:sldMk cId="3512749469" sldId="520"/>
            <ac:spMk id="10" creationId="{B1E52430-5DCE-0912-A56D-3CF8ED54DAF0}"/>
          </ac:spMkLst>
        </pc:spChg>
        <pc:picChg chg="add mod ord modCrop">
          <ac:chgData name="Crosby Budinger, Meghan" userId="2faf29d3-6e7c-4c72-905b-ffc38e20d547" providerId="ADAL" clId="{C3BE3C64-8F86-4F3F-8AC6-C057E67AB547}" dt="2023-03-14T13:58:17.962" v="88" actId="732"/>
          <ac:picMkLst>
            <pc:docMk/>
            <pc:sldMk cId="3512749469" sldId="520"/>
            <ac:picMk id="6" creationId="{02126332-7834-6D51-A862-71621B70ADAB}"/>
          </ac:picMkLst>
        </pc:picChg>
        <pc:picChg chg="add del mod">
          <ac:chgData name="Crosby Budinger, Meghan" userId="2faf29d3-6e7c-4c72-905b-ffc38e20d547" providerId="ADAL" clId="{C3BE3C64-8F86-4F3F-8AC6-C057E67AB547}" dt="2023-03-14T13:57:23.900" v="77" actId="478"/>
          <ac:picMkLst>
            <pc:docMk/>
            <pc:sldMk cId="3512749469" sldId="520"/>
            <ac:picMk id="1026" creationId="{0A9414D0-3A2C-3D1C-9CA1-E94142CE352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DBBC55-C8AC-42BE-860F-E24A430B120E}" type="datetimeFigureOut">
              <a:rPr lang="en-US" smtClean="0"/>
              <a:pPr/>
              <a:t>3/14/2023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757437-AB99-4A6C-B28A-88E2EEF56358}" type="slidenum">
              <a:rPr lang="en-US" smtClean="0"/>
              <a:pPr/>
              <a:t>‹#›</a:t>
            </a:fld>
            <a:endParaRPr lang="en-US"/>
          </a:p>
        </p:txBody>
      </p:sp>
    </p:spTree>
    <p:extLst>
      <p:ext uri="{BB962C8B-B14F-4D97-AF65-F5344CB8AC3E}">
        <p14:creationId xmlns:p14="http://schemas.microsoft.com/office/powerpoint/2010/main" val="1377653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8961C-96FB-4FE5-AA76-9D3438829F2B}" type="datetimeFigureOut">
              <a:rPr lang="en-US" smtClean="0"/>
              <a:pPr/>
              <a:t>3/14/2023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D6B315-A712-4803-9232-45CE28E51D4D}" type="slidenum">
              <a:rPr lang="en-US" smtClean="0"/>
              <a:pPr/>
              <a:t>‹#›</a:t>
            </a:fld>
            <a:endParaRPr lang="en-US"/>
          </a:p>
        </p:txBody>
      </p:sp>
    </p:spTree>
    <p:extLst>
      <p:ext uri="{BB962C8B-B14F-4D97-AF65-F5344CB8AC3E}">
        <p14:creationId xmlns:p14="http://schemas.microsoft.com/office/powerpoint/2010/main" val="290013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Maryland Behavioral Health Integration in Pediatric Primary Care or BHIPP is a Child Psychiatry Access Program that supports the capacity of primary care providers in Maryland to manage pediatric mental health concerns. </a:t>
            </a:r>
          </a:p>
          <a:p>
            <a:endParaRPr lang="en-US" sz="1400" dirty="0"/>
          </a:p>
          <a:p>
            <a:r>
              <a:rPr lang="en-US" sz="1400" dirty="0"/>
              <a:t>BHIPP offers free behavioral health telephone consultation, resource and referral networking, training and educational opportunities, Web-based longitudinal learning through Project ECHO, telemental health services, care coordination, and social work co-location in select primary care practices in collaboration with Salisbury University (SU) and Morgan State University (MSU).</a:t>
            </a:r>
          </a:p>
          <a:p>
            <a:endParaRPr lang="en-US" sz="1400" dirty="0"/>
          </a:p>
          <a:p>
            <a:r>
              <a:rPr lang="en-US" sz="1400" dirty="0"/>
              <a:t>BHIPP also recently received additional funding to expand warmline consultation services to select hospital Eds, and to provide Technical Assistance to select primary care practices with goal of practices becoming mental health hubs.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09600" indent="-609600" eaLnBrk="1" hangingPunct="1">
              <a:lnSpc>
                <a:spcPct val="90000"/>
              </a:lnSpc>
              <a:buFontTx/>
              <a:buAutoNum type="arabicPeriod"/>
            </a:pPr>
            <a:r>
              <a:rPr lang="en-US" sz="1200" dirty="0"/>
              <a:t>Remove </a:t>
            </a:r>
            <a:r>
              <a:rPr lang="en-US" sz="1200" dirty="0" err="1"/>
              <a:t>exacto</a:t>
            </a:r>
            <a:r>
              <a:rPr lang="en-US" sz="1200" dirty="0"/>
              <a:t> knives, razors and scissors (</a:t>
            </a:r>
            <a:r>
              <a:rPr lang="en-US" sz="1200" i="1" dirty="0"/>
              <a:t>Cleanse environment)</a:t>
            </a:r>
            <a:endParaRPr lang="en-US" sz="1200" dirty="0"/>
          </a:p>
          <a:p>
            <a:pPr marL="609600" indent="-609600" eaLnBrk="1" hangingPunct="1">
              <a:lnSpc>
                <a:spcPct val="90000"/>
              </a:lnSpc>
              <a:buFontTx/>
              <a:buAutoNum type="arabicPeriod"/>
            </a:pPr>
            <a:r>
              <a:rPr lang="en-US" sz="1200" dirty="0"/>
              <a:t>Go online and play Tetris (</a:t>
            </a:r>
            <a:r>
              <a:rPr lang="en-US" sz="1200" i="1" dirty="0"/>
              <a:t>Internal</a:t>
            </a:r>
            <a:r>
              <a:rPr lang="en-US" sz="1200" dirty="0"/>
              <a:t>)</a:t>
            </a:r>
          </a:p>
          <a:p>
            <a:pPr marL="609600" indent="-609600" eaLnBrk="1" hangingPunct="1">
              <a:lnSpc>
                <a:spcPct val="90000"/>
              </a:lnSpc>
              <a:buFontTx/>
              <a:buAutoNum type="arabicPeriod"/>
            </a:pPr>
            <a:r>
              <a:rPr lang="en-US" sz="1200" dirty="0"/>
              <a:t>Listen to IPOD (skip morbid tunes)</a:t>
            </a:r>
          </a:p>
          <a:p>
            <a:pPr marL="609600" indent="-609600" eaLnBrk="1" hangingPunct="1">
              <a:lnSpc>
                <a:spcPct val="90000"/>
              </a:lnSpc>
              <a:buFontTx/>
              <a:buAutoNum type="arabicPeriod"/>
            </a:pPr>
            <a:r>
              <a:rPr lang="en-US" sz="1200" dirty="0"/>
              <a:t>Go for walk in park</a:t>
            </a:r>
          </a:p>
          <a:p>
            <a:pPr marL="609600" indent="-609600" eaLnBrk="1" hangingPunct="1">
              <a:lnSpc>
                <a:spcPct val="90000"/>
              </a:lnSpc>
              <a:buFontTx/>
              <a:buNone/>
            </a:pPr>
            <a:r>
              <a:rPr lang="en-US" sz="1200" dirty="0"/>
              <a:t> 		cont’d…………………..</a:t>
            </a:r>
          </a:p>
          <a:p>
            <a:pPr marL="609600" indent="-609600" eaLnBrk="1" hangingPunct="1">
              <a:lnSpc>
                <a:spcPct val="80000"/>
              </a:lnSpc>
              <a:buFontTx/>
              <a:buNone/>
            </a:pPr>
            <a:r>
              <a:rPr lang="en-US" sz="1200" dirty="0"/>
              <a:t>Call friends to check in and as distraction: Jennifer, Amy, Joanie  (</a:t>
            </a:r>
            <a:r>
              <a:rPr lang="en-US" sz="1200" i="1" dirty="0"/>
              <a:t>External people as distractors)</a:t>
            </a:r>
          </a:p>
          <a:p>
            <a:pPr marL="609600" indent="-609600" eaLnBrk="1" hangingPunct="1">
              <a:lnSpc>
                <a:spcPct val="80000"/>
              </a:lnSpc>
              <a:buFontTx/>
              <a:buNone/>
            </a:pPr>
            <a:r>
              <a:rPr lang="en-US" sz="1200" dirty="0"/>
              <a:t>6. Contact grandmother or aunt Joanie to ask for help (</a:t>
            </a:r>
            <a:r>
              <a:rPr lang="en-US" sz="1200" i="1" dirty="0"/>
              <a:t>External---low level, natural support group</a:t>
            </a:r>
            <a:r>
              <a:rPr lang="en-US" sz="1200" dirty="0"/>
              <a:t>)</a:t>
            </a:r>
          </a:p>
          <a:p>
            <a:pPr marL="609600" indent="-609600" eaLnBrk="1" hangingPunct="1">
              <a:lnSpc>
                <a:spcPct val="80000"/>
              </a:lnSpc>
              <a:buFontTx/>
              <a:buNone/>
            </a:pPr>
            <a:r>
              <a:rPr lang="en-US" sz="1200" dirty="0"/>
              <a:t>7. Contact therapist to ask for help---Phone and Pager #’s (</a:t>
            </a:r>
            <a:r>
              <a:rPr lang="en-US" sz="1200" i="1" dirty="0"/>
              <a:t>External</a:t>
            </a:r>
            <a:r>
              <a:rPr lang="en-US" sz="1200" dirty="0"/>
              <a:t>)</a:t>
            </a:r>
          </a:p>
          <a:p>
            <a:pPr marL="609600" indent="-609600" eaLnBrk="1" hangingPunct="1">
              <a:lnSpc>
                <a:spcPct val="80000"/>
              </a:lnSpc>
              <a:buFontTx/>
              <a:buNone/>
            </a:pPr>
            <a:r>
              <a:rPr lang="en-US" sz="1200" dirty="0"/>
              <a:t>8. Contact mother (</a:t>
            </a:r>
            <a:r>
              <a:rPr lang="en-US" sz="1200" i="1" dirty="0"/>
              <a:t>External</a:t>
            </a:r>
            <a:r>
              <a:rPr lang="en-US" sz="1200" dirty="0"/>
              <a:t>)</a:t>
            </a:r>
          </a:p>
          <a:p>
            <a:pPr marL="609600" indent="-609600" eaLnBrk="1" hangingPunct="1">
              <a:lnSpc>
                <a:spcPct val="80000"/>
              </a:lnSpc>
              <a:buFontTx/>
              <a:buNone/>
            </a:pPr>
            <a:r>
              <a:rPr lang="en-US" sz="1200" dirty="0"/>
              <a:t>9. Go to ER---Name of closest hospital and address (</a:t>
            </a:r>
            <a:r>
              <a:rPr lang="en-US" sz="1200" i="1" dirty="0"/>
              <a:t>External---Professional</a:t>
            </a:r>
            <a:r>
              <a:rPr lang="en-US" sz="1200" dirty="0"/>
              <a:t>)</a:t>
            </a:r>
          </a:p>
          <a:p>
            <a:endParaRPr lang="en-US" dirty="0"/>
          </a:p>
        </p:txBody>
      </p:sp>
      <p:sp>
        <p:nvSpPr>
          <p:cNvPr id="4" name="Slide Number Placeholder 3"/>
          <p:cNvSpPr>
            <a:spLocks noGrp="1"/>
          </p:cNvSpPr>
          <p:nvPr>
            <p:ph type="sldNum" sz="quarter" idx="10"/>
          </p:nvPr>
        </p:nvSpPr>
        <p:spPr/>
        <p:txBody>
          <a:bodyPr/>
          <a:lstStyle/>
          <a:p>
            <a:fld id="{D2D6B315-A712-4803-9232-45CE28E51D4D}" type="slidenum">
              <a:rPr lang="en-US" smtClean="0"/>
              <a:pPr/>
              <a:t>30</a:t>
            </a:fld>
            <a:endParaRPr lang="en-US"/>
          </a:p>
        </p:txBody>
      </p:sp>
    </p:spTree>
    <p:extLst>
      <p:ext uri="{BB962C8B-B14F-4D97-AF65-F5344CB8AC3E}">
        <p14:creationId xmlns:p14="http://schemas.microsoft.com/office/powerpoint/2010/main" val="62227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B315-A712-4803-9232-45CE28E51D4D}" type="slidenum">
              <a:rPr lang="en-US" smtClean="0"/>
              <a:pPr/>
              <a:t>37</a:t>
            </a:fld>
            <a:endParaRPr lang="en-US"/>
          </a:p>
        </p:txBody>
      </p:sp>
    </p:spTree>
    <p:extLst>
      <p:ext uri="{BB962C8B-B14F-4D97-AF65-F5344CB8AC3E}">
        <p14:creationId xmlns:p14="http://schemas.microsoft.com/office/powerpoint/2010/main" val="1647433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setting, medication, psychotherapy, E.C.T., contact with significant others, consultation); </a:t>
            </a:r>
          </a:p>
        </p:txBody>
      </p:sp>
      <p:sp>
        <p:nvSpPr>
          <p:cNvPr id="4" name="Slide Number Placeholder 3"/>
          <p:cNvSpPr>
            <a:spLocks noGrp="1"/>
          </p:cNvSpPr>
          <p:nvPr>
            <p:ph type="sldNum" sz="quarter" idx="10"/>
          </p:nvPr>
        </p:nvSpPr>
        <p:spPr/>
        <p:txBody>
          <a:bodyPr/>
          <a:lstStyle/>
          <a:p>
            <a:fld id="{D2D6B315-A712-4803-9232-45CE28E51D4D}" type="slidenum">
              <a:rPr lang="en-US" smtClean="0"/>
              <a:pPr/>
              <a:t>38</a:t>
            </a:fld>
            <a:endParaRPr lang="en-US"/>
          </a:p>
        </p:txBody>
      </p:sp>
    </p:spTree>
    <p:extLst>
      <p:ext uri="{BB962C8B-B14F-4D97-AF65-F5344CB8AC3E}">
        <p14:creationId xmlns:p14="http://schemas.microsoft.com/office/powerpoint/2010/main" val="65144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a:t>
            </a:fld>
            <a:endParaRPr lang="en-US" dirty="0"/>
          </a:p>
        </p:txBody>
      </p:sp>
    </p:spTree>
    <p:extLst>
      <p:ext uri="{BB962C8B-B14F-4D97-AF65-F5344CB8AC3E}">
        <p14:creationId xmlns:p14="http://schemas.microsoft.com/office/powerpoint/2010/main" val="175957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B315-A712-4803-9232-45CE28E51D4D}" type="slidenum">
              <a:rPr lang="en-US" smtClean="0"/>
              <a:pPr/>
              <a:t>5</a:t>
            </a:fld>
            <a:endParaRPr lang="en-US"/>
          </a:p>
        </p:txBody>
      </p:sp>
    </p:spTree>
    <p:extLst>
      <p:ext uri="{BB962C8B-B14F-4D97-AF65-F5344CB8AC3E}">
        <p14:creationId xmlns:p14="http://schemas.microsoft.com/office/powerpoint/2010/main" val="76654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1695A-F7F8-4FB5-90D7-14322B4D8CF7}" type="slidenum">
              <a:rPr lang="en-US" altLang="en-US" smtClean="0"/>
              <a:pPr/>
              <a:t>7</a:t>
            </a:fld>
            <a:endParaRPr lang="en-US" altLang="en-US"/>
          </a:p>
        </p:txBody>
      </p:sp>
    </p:spTree>
    <p:extLst>
      <p:ext uri="{BB962C8B-B14F-4D97-AF65-F5344CB8AC3E}">
        <p14:creationId xmlns:p14="http://schemas.microsoft.com/office/powerpoint/2010/main" val="423065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5075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6B315-A712-4803-9232-45CE28E51D4D}" type="slidenum">
              <a:rPr lang="en-US" smtClean="0"/>
              <a:pPr/>
              <a:t>10</a:t>
            </a:fld>
            <a:endParaRPr lang="en-US"/>
          </a:p>
        </p:txBody>
      </p:sp>
    </p:spTree>
    <p:extLst>
      <p:ext uri="{BB962C8B-B14F-4D97-AF65-F5344CB8AC3E}">
        <p14:creationId xmlns:p14="http://schemas.microsoft.com/office/powerpoint/2010/main" val="36244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Command</a:t>
            </a:r>
            <a:r>
              <a:rPr lang="en-US" baseline="0" dirty="0"/>
              <a:t> hallucinations</a:t>
            </a:r>
            <a:endParaRPr lang="en-US" dirty="0"/>
          </a:p>
        </p:txBody>
      </p:sp>
      <p:sp>
        <p:nvSpPr>
          <p:cNvPr id="4" name="Slide Number Placeholder 3"/>
          <p:cNvSpPr>
            <a:spLocks noGrp="1"/>
          </p:cNvSpPr>
          <p:nvPr>
            <p:ph type="sldNum" sz="quarter" idx="10"/>
          </p:nvPr>
        </p:nvSpPr>
        <p:spPr/>
        <p:txBody>
          <a:bodyPr/>
          <a:lstStyle/>
          <a:p>
            <a:fld id="{D2D6B315-A712-4803-9232-45CE28E51D4D}" type="slidenum">
              <a:rPr lang="en-US" smtClean="0"/>
              <a:pPr/>
              <a:t>17</a:t>
            </a:fld>
            <a:endParaRPr lang="en-US"/>
          </a:p>
        </p:txBody>
      </p:sp>
    </p:spTree>
    <p:extLst>
      <p:ext uri="{BB962C8B-B14F-4D97-AF65-F5344CB8AC3E}">
        <p14:creationId xmlns:p14="http://schemas.microsoft.com/office/powerpoint/2010/main" val="769961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Appropriate = the typical amount of supervision that is developmentally appropriate for a kid</a:t>
            </a:r>
          </a:p>
        </p:txBody>
      </p:sp>
      <p:sp>
        <p:nvSpPr>
          <p:cNvPr id="4" name="Slide Number Placeholder 3"/>
          <p:cNvSpPr>
            <a:spLocks noGrp="1"/>
          </p:cNvSpPr>
          <p:nvPr>
            <p:ph type="sldNum" sz="quarter" idx="5"/>
          </p:nvPr>
        </p:nvSpPr>
        <p:spPr/>
        <p:txBody>
          <a:bodyPr/>
          <a:lstStyle/>
          <a:p>
            <a:fld id="{84F27713-1F29-4EDB-A872-FD4C7AE3C741}" type="slidenum">
              <a:rPr lang="en-US" smtClean="0"/>
              <a:t>23</a:t>
            </a:fld>
            <a:endParaRPr lang="en-US"/>
          </a:p>
        </p:txBody>
      </p:sp>
    </p:spTree>
    <p:extLst>
      <p:ext uri="{BB962C8B-B14F-4D97-AF65-F5344CB8AC3E}">
        <p14:creationId xmlns:p14="http://schemas.microsoft.com/office/powerpoint/2010/main" val="74940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dirty="0"/>
              <a:t>-Development and implementation of a safety plan IS treatment </a:t>
            </a:r>
          </a:p>
          <a:p>
            <a:pPr eaLnBrk="1" hangingPunct="1">
              <a:lnSpc>
                <a:spcPct val="90000"/>
              </a:lnSpc>
            </a:pPr>
            <a:r>
              <a:rPr lang="en-US" dirty="0"/>
              <a:t>-Should be the first intervention with a suicidal patient</a:t>
            </a:r>
          </a:p>
          <a:p>
            <a:pPr eaLnBrk="1" hangingPunct="1">
              <a:lnSpc>
                <a:spcPct val="90000"/>
              </a:lnSpc>
            </a:pPr>
            <a:r>
              <a:rPr lang="en-US" dirty="0"/>
              <a:t>-Helps to immediately enhance patients’ sense of control over suicidal urges and thoughts and conveys a feeling that they can “survive” suicidal feelings</a:t>
            </a:r>
          </a:p>
          <a:p>
            <a:pPr eaLnBrk="1" hangingPunct="1">
              <a:lnSpc>
                <a:spcPct val="90000"/>
              </a:lnSpc>
            </a:pPr>
            <a:r>
              <a:rPr lang="en-US" dirty="0"/>
              <a:t>-Similar to fire drill or rehearsal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-Although the plan is stepwise, patients need to know that if one step is unavailable that they don’t stop and wait till it is available </a:t>
            </a:r>
          </a:p>
          <a:p>
            <a:endParaRPr lang="en-US" dirty="0"/>
          </a:p>
        </p:txBody>
      </p:sp>
      <p:sp>
        <p:nvSpPr>
          <p:cNvPr id="4" name="Slide Number Placeholder 3"/>
          <p:cNvSpPr>
            <a:spLocks noGrp="1"/>
          </p:cNvSpPr>
          <p:nvPr>
            <p:ph type="sldNum" sz="quarter" idx="10"/>
          </p:nvPr>
        </p:nvSpPr>
        <p:spPr/>
        <p:txBody>
          <a:bodyPr/>
          <a:lstStyle/>
          <a:p>
            <a:fld id="{D2D6B315-A712-4803-9232-45CE28E51D4D}" type="slidenum">
              <a:rPr lang="en-US" smtClean="0"/>
              <a:pPr/>
              <a:t>28</a:t>
            </a:fld>
            <a:endParaRPr lang="en-US"/>
          </a:p>
        </p:txBody>
      </p:sp>
    </p:spTree>
    <p:extLst>
      <p:ext uri="{BB962C8B-B14F-4D97-AF65-F5344CB8AC3E}">
        <p14:creationId xmlns:p14="http://schemas.microsoft.com/office/powerpoint/2010/main" val="3256557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5058421" y="2460391"/>
            <a:ext cx="1927239" cy="5595529"/>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7" name="Rectangle 6"/>
          <p:cNvSpPr/>
          <p:nvPr/>
        </p:nvSpPr>
        <p:spPr>
          <a:xfrm>
            <a:off x="298196" y="282945"/>
            <a:ext cx="8521609"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14031" y="596830"/>
            <a:ext cx="7844170" cy="3255264"/>
          </a:xfrm>
        </p:spPr>
        <p:txBody>
          <a:bodyPr anchor="t">
            <a:normAutofit/>
          </a:bodyPr>
          <a:lstStyle>
            <a:lvl1pPr algn="l">
              <a:defRPr sz="4500" b="0" i="0" spc="-75"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3378994" y="4550735"/>
            <a:ext cx="3707606" cy="1392865"/>
          </a:xfrm>
        </p:spPr>
        <p:txBody>
          <a:bodyPr anchor="ctr">
            <a:normAutofit/>
          </a:bodyPr>
          <a:lstStyle>
            <a:lvl1pPr marL="0" indent="0" algn="l">
              <a:buNone/>
              <a:defRPr sz="1800" b="0" cap="none" spc="0" baseline="0">
                <a:solidFill>
                  <a:schemeClr val="bg1"/>
                </a:solidFill>
              </a:defRPr>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71ACBFC9-351F-45C8-8304-02B23928CF34}"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21FBE-44BC-4D8A-86A8-8B36FFA4B849}" type="slidenum">
              <a:rPr lang="en-US" smtClean="0"/>
              <a:pPr/>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310206" y="4294536"/>
            <a:ext cx="2717458" cy="1927963"/>
          </a:xfrm>
        </p:spPr>
        <p:txBody>
          <a:bodyPr/>
          <a:lstStyle/>
          <a:p>
            <a:r>
              <a:rPr lang="en-US"/>
              <a:t>Click icon to add media</a:t>
            </a:r>
            <a:endParaRPr lang="en-US" dirty="0"/>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32" y="4418699"/>
            <a:ext cx="2485403" cy="1656935"/>
          </a:xfrm>
          <a:prstGeom prst="rect">
            <a:avLst/>
          </a:prstGeom>
        </p:spPr>
      </p:pic>
    </p:spTree>
    <p:extLst>
      <p:ext uri="{BB962C8B-B14F-4D97-AF65-F5344CB8AC3E}">
        <p14:creationId xmlns:p14="http://schemas.microsoft.com/office/powerpoint/2010/main" val="210052366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92785" y="1494204"/>
            <a:ext cx="8625425" cy="386959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ACBFC9-351F-45C8-8304-02B23928CF34}" type="datetimeFigureOut">
              <a:rPr lang="en-US" smtClean="0"/>
              <a:pPr/>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21FBE-44BC-4D8A-86A8-8B36FFA4B849}" type="slidenum">
              <a:rPr lang="en-US" smtClean="0"/>
              <a:pPr/>
              <a:t>‹#›</a:t>
            </a:fld>
            <a:endParaRPr lang="en-US"/>
          </a:p>
        </p:txBody>
      </p:sp>
    </p:spTree>
    <p:extLst>
      <p:ext uri="{BB962C8B-B14F-4D97-AF65-F5344CB8AC3E}">
        <p14:creationId xmlns:p14="http://schemas.microsoft.com/office/powerpoint/2010/main" val="37632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1471352"/>
            <a:ext cx="211455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1471354"/>
            <a:ext cx="5486400" cy="382385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ACBFC9-351F-45C8-8304-02B23928CF34}" type="datetimeFigureOut">
              <a:rPr lang="en-US" smtClean="0"/>
              <a:pPr/>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21FBE-44BC-4D8A-86A8-8B36FFA4B849}" type="slidenum">
              <a:rPr lang="en-US" smtClean="0"/>
              <a:pPr/>
              <a:t>‹#›</a:t>
            </a:fld>
            <a:endParaRPr lang="en-US"/>
          </a:p>
        </p:txBody>
      </p:sp>
    </p:spTree>
    <p:extLst>
      <p:ext uri="{BB962C8B-B14F-4D97-AF65-F5344CB8AC3E}">
        <p14:creationId xmlns:p14="http://schemas.microsoft.com/office/powerpoint/2010/main" val="427368642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CBFC9-351F-45C8-8304-02B23928CF34}" type="datetimeFigureOut">
              <a:rPr lang="en-US" smtClean="0"/>
              <a:pPr/>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21FBE-44BC-4D8A-86A8-8B36FFA4B849}" type="slidenum">
              <a:rPr lang="en-US" smtClean="0"/>
              <a:pPr/>
              <a:t>‹#›</a:t>
            </a:fld>
            <a:endParaRPr lang="en-US"/>
          </a:p>
        </p:txBody>
      </p:sp>
      <p:pic>
        <p:nvPicPr>
          <p:cNvPr id="5" name="Picture 4">
            <a:extLst>
              <a:ext uri="{FF2B5EF4-FFF2-40B4-BE49-F238E27FC236}">
                <a16:creationId xmlns:a16="http://schemas.microsoft.com/office/drawing/2014/main" id="{D56B457A-4BDE-4814-B81C-F2BDBAD80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0244" y="5943526"/>
            <a:ext cx="571507" cy="777951"/>
          </a:xfrm>
          <a:prstGeom prst="rect">
            <a:avLst/>
          </a:prstGeom>
        </p:spPr>
      </p:pic>
    </p:spTree>
    <p:extLst>
      <p:ext uri="{BB962C8B-B14F-4D97-AF65-F5344CB8AC3E}">
        <p14:creationId xmlns:p14="http://schemas.microsoft.com/office/powerpoint/2010/main" val="296486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ACBFC9-351F-45C8-8304-02B23928CF34}" type="datetimeFigureOut">
              <a:rPr lang="en-US" smtClean="0"/>
              <a:pPr/>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21FBE-44BC-4D8A-86A8-8B36FFA4B849}" type="slidenum">
              <a:rPr lang="en-US" smtClean="0"/>
              <a:pPr/>
              <a:t>‹#›</a:t>
            </a:fld>
            <a:endParaRPr lang="en-US"/>
          </a:p>
        </p:txBody>
      </p:sp>
      <p:sp>
        <p:nvSpPr>
          <p:cNvPr id="6" name="Rectangle 5"/>
          <p:cNvSpPr/>
          <p:nvPr/>
        </p:nvSpPr>
        <p:spPr>
          <a:xfrm>
            <a:off x="281570" y="287384"/>
            <a:ext cx="8545656"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79128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CBFC9-351F-45C8-8304-02B23928CF34}" type="datetimeFigureOut">
              <a:rPr lang="en-US" smtClean="0"/>
              <a:pPr/>
              <a:t>3/14/2023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E921FBE-44BC-4D8A-86A8-8B36FFA4B849}" type="slidenum">
              <a:rPr lang="en-US" smtClean="0"/>
              <a:pPr/>
              <a:t>‹#›</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0701" y="5408024"/>
            <a:ext cx="868940" cy="1182825"/>
          </a:xfrm>
          <a:prstGeom prst="rect">
            <a:avLst/>
          </a:prstGeom>
        </p:spPr>
      </p:pic>
    </p:spTree>
    <p:extLst>
      <p:ext uri="{BB962C8B-B14F-4D97-AF65-F5344CB8AC3E}">
        <p14:creationId xmlns:p14="http://schemas.microsoft.com/office/powerpoint/2010/main" val="2910587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ACBFC9-351F-45C8-8304-02B23928CF34}" type="datetimeFigureOut">
              <a:rPr lang="en-US" smtClean="0"/>
              <a:pPr/>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21FBE-44BC-4D8A-86A8-8B36FFA4B849}" type="slidenum">
              <a:rPr lang="en-US" smtClean="0"/>
              <a:pPr/>
              <a:t>‹#›</a:t>
            </a:fld>
            <a:endParaRPr lang="en-US"/>
          </a:p>
        </p:txBody>
      </p:sp>
    </p:spTree>
    <p:extLst>
      <p:ext uri="{BB962C8B-B14F-4D97-AF65-F5344CB8AC3E}">
        <p14:creationId xmlns:p14="http://schemas.microsoft.com/office/powerpoint/2010/main" val="716355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p>
            <a:pPr marL="0" marR="0" indent="0" algn="ctr">
              <a:buFontTx/>
              <a:buNone/>
            </a:pPr>
            <a:r>
              <a:rPr lang="en-US" i="0" dirty="0"/>
              <a:t>Click icon to add full page picture</a:t>
            </a:r>
            <a:endParaRPr lang="en-US" i="0" baseline="0" dirty="0"/>
          </a:p>
        </p:txBody>
      </p:sp>
      <p:sp>
        <p:nvSpPr>
          <p:cNvPr id="6" name="Rectangle 5"/>
          <p:cNvSpPr>
            <a:spLocks noGrp="1"/>
          </p:cNvSpPr>
          <p:nvPr>
            <p:ph type="dt" sz="half" idx="11"/>
          </p:nvPr>
        </p:nvSpPr>
        <p:spPr/>
        <p:txBody>
          <a:bodyPr/>
          <a:lstStyle/>
          <a:p>
            <a:pPr algn="r"/>
            <a:fld id="{9668B50E-0B48-4566-8609-C51CF752A7DF}" type="datetimeFigureOut">
              <a:rPr lang="en-US" smtClean="0">
                <a:solidFill>
                  <a:schemeClr val="bg1"/>
                </a:solidFill>
              </a:rPr>
              <a:pPr algn="r"/>
              <a:t>3/14/2023</a:t>
            </a:fld>
            <a:endParaRPr lang="en-US"/>
          </a:p>
        </p:txBody>
      </p:sp>
      <p:sp>
        <p:nvSpPr>
          <p:cNvPr id="7" name="Rectangle 6"/>
          <p:cNvSpPr>
            <a:spLocks noGrp="1"/>
          </p:cNvSpPr>
          <p:nvPr>
            <p:ph type="sldNum" sz="quarter" idx="12"/>
          </p:nvPr>
        </p:nvSpPr>
        <p:spPr/>
        <p:txBody>
          <a:bodyPr/>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5377654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ACBFC9-351F-45C8-8304-02B23928CF34}" type="datetimeFigureOut">
              <a:rPr lang="en-US" smtClean="0"/>
              <a:pPr/>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21FBE-44BC-4D8A-86A8-8B36FFA4B849}" type="slidenum">
              <a:rPr lang="en-US" smtClean="0"/>
              <a:pPr/>
              <a:t>‹#›</a:t>
            </a:fld>
            <a:endParaRPr lang="en-US"/>
          </a:p>
        </p:txBody>
      </p:sp>
      <p:sp>
        <p:nvSpPr>
          <p:cNvPr id="6" name="Rectangle 5"/>
          <p:cNvSpPr/>
          <p:nvPr/>
        </p:nvSpPr>
        <p:spPr>
          <a:xfrm>
            <a:off x="281570" y="287384"/>
            <a:ext cx="8545656"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8672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ACBFC9-351F-45C8-8304-02B23928CF34}"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21FBE-44BC-4D8A-86A8-8B36FFA4B849}" type="slidenum">
              <a:rPr lang="en-US" smtClean="0"/>
              <a:pPr/>
              <a:t>‹#›</a:t>
            </a:fld>
            <a:endParaRPr lang="en-US"/>
          </a:p>
        </p:txBody>
      </p:sp>
    </p:spTree>
    <p:extLst>
      <p:ext uri="{BB962C8B-B14F-4D97-AF65-F5344CB8AC3E}">
        <p14:creationId xmlns:p14="http://schemas.microsoft.com/office/powerpoint/2010/main" val="291346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9674" y="1506266"/>
            <a:ext cx="5486400" cy="3255264"/>
          </a:xfrm>
        </p:spPr>
        <p:txBody>
          <a:bodyPr anchor="b">
            <a:normAutofit/>
          </a:bodyPr>
          <a:lstStyle>
            <a:lvl1pPr>
              <a:defRPr sz="4050"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9674" y="5063282"/>
            <a:ext cx="5486400" cy="914400"/>
          </a:xfrm>
        </p:spPr>
        <p:txBody>
          <a:bodyPr anchor="t">
            <a:normAutofit/>
          </a:bodyPr>
          <a:lstStyle>
            <a:lvl1pPr marL="0" indent="0">
              <a:buNone/>
              <a:defRPr sz="150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ACBFC9-351F-45C8-8304-02B23928CF34}"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21FBE-44BC-4D8A-86A8-8B36FFA4B849}" type="slidenum">
              <a:rPr lang="en-US" smtClean="0"/>
              <a:pPr/>
              <a:t>‹#›</a:t>
            </a:fld>
            <a:endParaRPr lang="en-US"/>
          </a:p>
        </p:txBody>
      </p:sp>
    </p:spTree>
    <p:extLst>
      <p:ext uri="{BB962C8B-B14F-4D97-AF65-F5344CB8AC3E}">
        <p14:creationId xmlns:p14="http://schemas.microsoft.com/office/powerpoint/2010/main" val="1213089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81570" y="1474306"/>
            <a:ext cx="5055202" cy="4515013"/>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27716" y="1474308"/>
            <a:ext cx="3234715" cy="3155883"/>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1ACBFC9-351F-45C8-8304-02B23928CF34}" type="datetimeFigureOut">
              <a:rPr lang="en-US" smtClean="0"/>
              <a:pPr/>
              <a:t>3/14/2023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E921FBE-44BC-4D8A-86A8-8B36FFA4B849}" type="slidenum">
              <a:rPr lang="en-US" smtClean="0"/>
              <a:pPr/>
              <a:t>‹#›</a:t>
            </a:fld>
            <a:endParaRPr lang="en-US"/>
          </a:p>
        </p:txBody>
      </p:sp>
    </p:spTree>
    <p:extLst>
      <p:ext uri="{BB962C8B-B14F-4D97-AF65-F5344CB8AC3E}">
        <p14:creationId xmlns:p14="http://schemas.microsoft.com/office/powerpoint/2010/main" val="307425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81361" y="1380679"/>
            <a:ext cx="2606040" cy="807720"/>
          </a:xfrm>
        </p:spPr>
        <p:txBody>
          <a:bodyPr anchor="b">
            <a:normAutofit/>
          </a:bodyPr>
          <a:lstStyle>
            <a:lvl1pPr marL="0" indent="0">
              <a:spcBef>
                <a:spcPts val="0"/>
              </a:spcBef>
              <a:buNone/>
              <a:defRPr sz="1425" b="1">
                <a:solidFill>
                  <a:schemeClr val="tx1">
                    <a:lumMod val="65000"/>
                    <a:lumOff val="3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4894" y="2289016"/>
            <a:ext cx="2606040" cy="402336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11305" y="1380679"/>
            <a:ext cx="2606040" cy="813171"/>
          </a:xfrm>
        </p:spPr>
        <p:txBody>
          <a:bodyPr anchor="b">
            <a:normAutofit/>
          </a:bodyPr>
          <a:lstStyle>
            <a:lvl1pPr marL="0" indent="0">
              <a:spcBef>
                <a:spcPts val="0"/>
              </a:spcBef>
              <a:buNone/>
              <a:defRPr sz="1425" b="1">
                <a:solidFill>
                  <a:schemeClr val="tx1">
                    <a:lumMod val="65000"/>
                    <a:lumOff val="3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211305" y="2338833"/>
            <a:ext cx="2606040" cy="3973545"/>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1ACBFC9-351F-45C8-8304-02B23928CF34}" type="datetimeFigureOut">
              <a:rPr lang="en-US" smtClean="0"/>
              <a:pPr/>
              <a:t>3/14/2023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E921FBE-44BC-4D8A-86A8-8B36FFA4B849}" type="slidenum">
              <a:rPr lang="en-US" smtClean="0"/>
              <a:pPr/>
              <a:t>‹#›</a:t>
            </a:fld>
            <a:endParaRPr lang="en-US"/>
          </a:p>
        </p:txBody>
      </p:sp>
    </p:spTree>
    <p:extLst>
      <p:ext uri="{BB962C8B-B14F-4D97-AF65-F5344CB8AC3E}">
        <p14:creationId xmlns:p14="http://schemas.microsoft.com/office/powerpoint/2010/main" val="260832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ACBFC9-351F-45C8-8304-02B23928CF34}" type="datetimeFigureOut">
              <a:rPr lang="en-US" smtClean="0"/>
              <a:pPr/>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21FBE-44BC-4D8A-86A8-8B36FFA4B849}" type="slidenum">
              <a:rPr lang="en-US" smtClean="0"/>
              <a:pPr/>
              <a:t>‹#›</a:t>
            </a:fld>
            <a:endParaRPr lang="en-US"/>
          </a:p>
        </p:txBody>
      </p:sp>
    </p:spTree>
    <p:extLst>
      <p:ext uri="{BB962C8B-B14F-4D97-AF65-F5344CB8AC3E}">
        <p14:creationId xmlns:p14="http://schemas.microsoft.com/office/powerpoint/2010/main" val="329087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569" y="1500447"/>
            <a:ext cx="2125980" cy="2194560"/>
          </a:xfrm>
        </p:spPr>
        <p:txBody>
          <a:bodyPr anchor="b">
            <a:normAutofit/>
          </a:bodyPr>
          <a:lstStyle>
            <a:lvl1pPr>
              <a:defRPr sz="2100" b="0" baseline="0"/>
            </a:lvl1pPr>
          </a:lstStyle>
          <a:p>
            <a:r>
              <a:rPr lang="en-US"/>
              <a:t>Click to edit Master title style</a:t>
            </a:r>
            <a:endParaRPr lang="en-US" dirty="0"/>
          </a:p>
        </p:txBody>
      </p:sp>
      <p:sp>
        <p:nvSpPr>
          <p:cNvPr id="3" name="Content Placeholder 2"/>
          <p:cNvSpPr>
            <a:spLocks noGrp="1"/>
          </p:cNvSpPr>
          <p:nvPr>
            <p:ph idx="1"/>
          </p:nvPr>
        </p:nvSpPr>
        <p:spPr>
          <a:xfrm>
            <a:off x="2900934" y="1512916"/>
            <a:ext cx="5927182" cy="381554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2193" y="3851686"/>
            <a:ext cx="2125980" cy="2341296"/>
          </a:xfrm>
        </p:spPr>
        <p:txBody>
          <a:bodyPr anchor="t">
            <a:normAutofit/>
          </a:bodyPr>
          <a:lstStyle>
            <a:lvl1pPr marL="0" indent="0">
              <a:lnSpc>
                <a:spcPct val="100000"/>
              </a:lnSpc>
              <a:spcBef>
                <a:spcPts val="600"/>
              </a:spcBef>
              <a:buNone/>
              <a:defRPr sz="938">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71ACBFC9-351F-45C8-8304-02B23928CF34}" type="datetimeFigureOut">
              <a:rPr lang="en-US" smtClean="0"/>
              <a:pPr/>
              <a:t>3/14/2023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E921FBE-44BC-4D8A-86A8-8B36FFA4B849}" type="slidenum">
              <a:rPr lang="en-US" smtClean="0"/>
              <a:pPr/>
              <a:t>‹#›</a:t>
            </a:fld>
            <a:endParaRPr lang="en-US"/>
          </a:p>
        </p:txBody>
      </p:sp>
    </p:spTree>
    <p:extLst>
      <p:ext uri="{BB962C8B-B14F-4D97-AF65-F5344CB8AC3E}">
        <p14:creationId xmlns:p14="http://schemas.microsoft.com/office/powerpoint/2010/main" val="90303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569" y="1376794"/>
            <a:ext cx="2125980" cy="2194560"/>
          </a:xfrm>
        </p:spPr>
        <p:txBody>
          <a:bodyPr anchor="b">
            <a:normAutofit/>
          </a:bodyPr>
          <a:lstStyle>
            <a:lvl1pPr>
              <a:defRPr sz="21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859580" y="1487979"/>
            <a:ext cx="6021206" cy="3699165"/>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281569" y="3664798"/>
            <a:ext cx="2125980" cy="2560320"/>
          </a:xfrm>
        </p:spPr>
        <p:txBody>
          <a:bodyPr anchor="t">
            <a:normAutofit/>
          </a:bodyPr>
          <a:lstStyle>
            <a:lvl1pPr marL="0" indent="0">
              <a:lnSpc>
                <a:spcPct val="100000"/>
              </a:lnSpc>
              <a:spcBef>
                <a:spcPts val="600"/>
              </a:spcBef>
              <a:buNone/>
              <a:defRPr sz="938">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71ACBFC9-351F-45C8-8304-02B23928CF34}" type="datetimeFigureOut">
              <a:rPr lang="en-US" smtClean="0"/>
              <a:pPr/>
              <a:t>3/14/2023</a:t>
            </a:fld>
            <a:endParaRPr lang="en-US"/>
          </a:p>
        </p:txBody>
      </p:sp>
      <p:sp>
        <p:nvSpPr>
          <p:cNvPr id="9" name="Footer Placeholder 8"/>
          <p:cNvSpPr>
            <a:spLocks noGrp="1"/>
          </p:cNvSpPr>
          <p:nvPr>
            <p:ph type="ftr" sz="quarter" idx="11"/>
          </p:nvPr>
        </p:nvSpPr>
        <p:spPr>
          <a:xfrm>
            <a:off x="2624327" y="6356353"/>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4E921FBE-44BC-4D8A-86A8-8B36FFA4B849}" type="slidenum">
              <a:rPr lang="en-US" smtClean="0"/>
              <a:pPr/>
              <a:t>‹#›</a:t>
            </a:fld>
            <a:endParaRPr lang="en-US"/>
          </a:p>
        </p:txBody>
      </p:sp>
    </p:spTree>
    <p:extLst>
      <p:ext uri="{BB962C8B-B14F-4D97-AF65-F5344CB8AC3E}">
        <p14:creationId xmlns:p14="http://schemas.microsoft.com/office/powerpoint/2010/main" val="3759100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027108" y="-3552506"/>
            <a:ext cx="1089785" cy="8625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2" name="Title Placeholder 1"/>
          <p:cNvSpPr>
            <a:spLocks noGrp="1"/>
          </p:cNvSpPr>
          <p:nvPr>
            <p:ph type="title"/>
          </p:nvPr>
        </p:nvSpPr>
        <p:spPr>
          <a:xfrm>
            <a:off x="473131" y="305554"/>
            <a:ext cx="7915220"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287" y="1463042"/>
            <a:ext cx="8625425" cy="38695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66583" y="6412006"/>
            <a:ext cx="1412751" cy="309470"/>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fld id="{71ACBFC9-351F-45C8-8304-02B23928CF34}" type="datetimeFigureOut">
              <a:rPr lang="en-US" smtClean="0"/>
              <a:pPr/>
              <a:t>3/14/2023</a:t>
            </a:fld>
            <a:endParaRPr lang="en-US"/>
          </a:p>
        </p:txBody>
      </p:sp>
      <p:sp>
        <p:nvSpPr>
          <p:cNvPr id="5" name="Footer Placeholder 4"/>
          <p:cNvSpPr>
            <a:spLocks noGrp="1"/>
          </p:cNvSpPr>
          <p:nvPr>
            <p:ph type="ftr" sz="quarter" idx="3"/>
          </p:nvPr>
        </p:nvSpPr>
        <p:spPr>
          <a:xfrm>
            <a:off x="2901951" y="6412006"/>
            <a:ext cx="4433638" cy="309470"/>
          </a:xfrm>
          <a:prstGeom prst="rect">
            <a:avLst/>
          </a:prstGeom>
        </p:spPr>
        <p:txBody>
          <a:bodyPr vert="horz" lIns="91440" tIns="45720" rIns="91440" bIns="45720" rtlCol="0" anchor="ctr"/>
          <a:lstStyle>
            <a:lvl1pPr algn="l">
              <a:defRPr sz="1350">
                <a:solidFill>
                  <a:schemeClr val="tx1"/>
                </a:solidFill>
              </a:defRPr>
            </a:lvl1pPr>
          </a:lstStyle>
          <a:p>
            <a:endParaRPr lang="en-US"/>
          </a:p>
        </p:txBody>
      </p:sp>
      <p:sp>
        <p:nvSpPr>
          <p:cNvPr id="6" name="Slide Number Placeholder 5"/>
          <p:cNvSpPr>
            <a:spLocks noGrp="1"/>
          </p:cNvSpPr>
          <p:nvPr>
            <p:ph type="sldNum" sz="quarter" idx="4"/>
          </p:nvPr>
        </p:nvSpPr>
        <p:spPr>
          <a:xfrm>
            <a:off x="281570" y="6412006"/>
            <a:ext cx="865587" cy="309470"/>
          </a:xfrm>
          <a:prstGeom prst="rect">
            <a:avLst/>
          </a:prstGeom>
        </p:spPr>
        <p:txBody>
          <a:bodyPr vert="horz" lIns="91440" tIns="45720" rIns="91440" bIns="45720" rtlCol="0" anchor="ctr"/>
          <a:lstStyle>
            <a:lvl1pPr algn="r">
              <a:defRPr sz="825" b="1">
                <a:solidFill>
                  <a:schemeClr val="accent1"/>
                </a:solidFill>
              </a:defRPr>
            </a:lvl1pPr>
          </a:lstStyle>
          <a:p>
            <a:fld id="{4E921FBE-44BC-4D8A-86A8-8B36FFA4B849}" type="slidenum">
              <a:rPr lang="en-US" smtClean="0"/>
              <a:pPr/>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7326877" y="5620202"/>
            <a:ext cx="1651912" cy="1101275"/>
          </a:xfrm>
          <a:prstGeom prst="rect">
            <a:avLst/>
          </a:prstGeom>
        </p:spPr>
      </p:pic>
    </p:spTree>
    <p:extLst>
      <p:ext uri="{BB962C8B-B14F-4D97-AF65-F5344CB8AC3E}">
        <p14:creationId xmlns:p14="http://schemas.microsoft.com/office/powerpoint/2010/main" val="22253443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699" r:id="rId13"/>
    <p:sldLayoutId id="2147483700" r:id="rId14"/>
    <p:sldLayoutId id="2147483701" r:id="rId15"/>
    <p:sldLayoutId id="2147483702" r:id="rId16"/>
  </p:sldLayoutIdLst>
  <p:txStyles>
    <p:titleStyle>
      <a:lvl1pPr algn="l" defTabSz="685800" rtl="0" eaLnBrk="1" latinLnBrk="0" hangingPunct="1">
        <a:lnSpc>
          <a:spcPct val="90000"/>
        </a:lnSpc>
        <a:spcBef>
          <a:spcPct val="0"/>
        </a:spcBef>
        <a:buNone/>
        <a:defRPr sz="225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425"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75"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25"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cssrs.columbia.edu/"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nam02.safelinks.protection.outlook.com/?url=http%3A%2F%2Fwww.hrsa.gov%2F&amp;data=02%7C01%7Cjwill218%40jhu.edu%7C61e8a63f8f2d4d3007d608d82e781ebc%7C9fa4f438b1e6473b803f86f8aedf0dec%7C0%7C0%7C637310441043761056&amp;sdata=8wy%2B5rHqwU4ZsIebiR%2BqzT8Ro8XW9NbP0cBGLBQr0wQ%3D&amp;reserved=0"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mcrosbybudinger@som.umaryland.edu" TargetMode="External"/><Relationship Id="rId2" Type="http://schemas.openxmlformats.org/officeDocument/2006/relationships/hyperlink" Target="mailto:mcwik1@jhu.ed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1A5B-59D4-EAA3-3FCB-BF1819DD0A91}"/>
              </a:ext>
            </a:extLst>
          </p:cNvPr>
          <p:cNvSpPr>
            <a:spLocks noGrp="1"/>
          </p:cNvSpPr>
          <p:nvPr>
            <p:ph type="ctrTitle"/>
          </p:nvPr>
        </p:nvSpPr>
        <p:spPr/>
        <p:txBody>
          <a:bodyPr>
            <a:normAutofit fontScale="90000"/>
          </a:bodyPr>
          <a:lstStyle/>
          <a:p>
            <a:pPr algn="r"/>
            <a:r>
              <a:rPr lang="en-US" sz="4400" dirty="0">
                <a:latin typeface="Times New Roman" panose="02020603050405020304" pitchFamily="18" charset="0"/>
                <a:cs typeface="Times New Roman" panose="02020603050405020304" pitchFamily="18" charset="0"/>
              </a:rPr>
              <a:t>Suicide Prevention: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Standard Operating Procedures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for the Primary Care Office</a:t>
            </a:r>
            <a:br>
              <a:rPr lang="en-US" sz="44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Mary Cwik, PhD</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Meghan Crosby Budinger, LCPC</a:t>
            </a:r>
          </a:p>
        </p:txBody>
      </p:sp>
      <p:sp>
        <p:nvSpPr>
          <p:cNvPr id="3" name="Subtitle 2">
            <a:extLst>
              <a:ext uri="{FF2B5EF4-FFF2-40B4-BE49-F238E27FC236}">
                <a16:creationId xmlns:a16="http://schemas.microsoft.com/office/drawing/2014/main" id="{67EC94FA-0980-5E82-247D-F22E1FB8BB82}"/>
              </a:ext>
            </a:extLst>
          </p:cNvPr>
          <p:cNvSpPr>
            <a:spLocks noGrp="1"/>
          </p:cNvSpPr>
          <p:nvPr>
            <p:ph type="subTitle" idx="1"/>
          </p:nvPr>
        </p:nvSpPr>
        <p:spPr/>
        <p:txBody>
          <a:bodyPr/>
          <a:lstStyle/>
          <a:p>
            <a:endParaRPr lang="en-US" dirty="0"/>
          </a:p>
        </p:txBody>
      </p:sp>
      <p:sp>
        <p:nvSpPr>
          <p:cNvPr id="4" name="Media Placeholder 3">
            <a:extLst>
              <a:ext uri="{FF2B5EF4-FFF2-40B4-BE49-F238E27FC236}">
                <a16:creationId xmlns:a16="http://schemas.microsoft.com/office/drawing/2014/main" id="{B993BCA6-6164-78F5-6891-A066B363596A}"/>
              </a:ext>
            </a:extLst>
          </p:cNvPr>
          <p:cNvSpPr>
            <a:spLocks noGrp="1"/>
          </p:cNvSpPr>
          <p:nvPr>
            <p:ph type="media" sz="quarter" idx="13"/>
          </p:nvPr>
        </p:nvSpPr>
        <p:spPr>
          <a:xfrm>
            <a:off x="304800" y="4333207"/>
            <a:ext cx="2717458" cy="1927963"/>
          </a:xfrm>
        </p:spPr>
      </p:sp>
    </p:spTree>
    <p:extLst>
      <p:ext uri="{BB962C8B-B14F-4D97-AF65-F5344CB8AC3E}">
        <p14:creationId xmlns:p14="http://schemas.microsoft.com/office/powerpoint/2010/main" val="155516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15400" cy="1143000"/>
          </a:xfrm>
        </p:spPr>
        <p:txBody>
          <a:bodyPr>
            <a:normAutofit/>
          </a:bodyPr>
          <a:lstStyle/>
          <a:p>
            <a:pPr algn="ctr"/>
            <a:r>
              <a:rPr lang="en-US" sz="3600" dirty="0"/>
              <a:t>CDC: Suicide Rates, Ages 10–24 Years, by Race/Ethnicity and Sex, United States, 2020</a:t>
            </a:r>
          </a:p>
        </p:txBody>
      </p:sp>
      <p:pic>
        <p:nvPicPr>
          <p:cNvPr id="7" name="Content Placeholder 6">
            <a:extLst>
              <a:ext uri="{FF2B5EF4-FFF2-40B4-BE49-F238E27FC236}">
                <a16:creationId xmlns:a16="http://schemas.microsoft.com/office/drawing/2014/main" id="{2895CA94-FF21-2D06-F507-2C047A719031}"/>
              </a:ext>
            </a:extLst>
          </p:cNvPr>
          <p:cNvPicPr>
            <a:picLocks noGrp="1" noChangeAspect="1"/>
          </p:cNvPicPr>
          <p:nvPr>
            <p:ph idx="1"/>
          </p:nvPr>
        </p:nvPicPr>
        <p:blipFill rotWithShape="1">
          <a:blip r:embed="rId3"/>
          <a:srcRect t="11407" r="46676" b="15716"/>
          <a:stretch/>
        </p:blipFill>
        <p:spPr>
          <a:xfrm>
            <a:off x="1523999" y="1523999"/>
            <a:ext cx="6343745" cy="4876801"/>
          </a:xfrm>
        </p:spPr>
      </p:pic>
      <p:pic>
        <p:nvPicPr>
          <p:cNvPr id="9" name="Picture 8">
            <a:extLst>
              <a:ext uri="{FF2B5EF4-FFF2-40B4-BE49-F238E27FC236}">
                <a16:creationId xmlns:a16="http://schemas.microsoft.com/office/drawing/2014/main" id="{3ACAD1EF-399D-DC8E-8BFB-E5D5D3D16E9D}"/>
              </a:ext>
            </a:extLst>
          </p:cNvPr>
          <p:cNvPicPr>
            <a:picLocks noChangeAspect="1"/>
          </p:cNvPicPr>
          <p:nvPr/>
        </p:nvPicPr>
        <p:blipFill rotWithShape="1">
          <a:blip r:embed="rId4"/>
          <a:srcRect l="3333" t="63333" r="79167" b="23334"/>
          <a:stretch/>
        </p:blipFill>
        <p:spPr>
          <a:xfrm>
            <a:off x="609600" y="5933090"/>
            <a:ext cx="1600200" cy="685800"/>
          </a:xfrm>
          <a:prstGeom prst="rect">
            <a:avLst/>
          </a:prstGeom>
        </p:spPr>
      </p:pic>
      <p:sp>
        <p:nvSpPr>
          <p:cNvPr id="10" name="TextBox 9">
            <a:extLst>
              <a:ext uri="{FF2B5EF4-FFF2-40B4-BE49-F238E27FC236}">
                <a16:creationId xmlns:a16="http://schemas.microsoft.com/office/drawing/2014/main" id="{31BF1663-A4E5-4B85-5725-D7005304CE91}"/>
              </a:ext>
            </a:extLst>
          </p:cNvPr>
          <p:cNvSpPr txBox="1"/>
          <p:nvPr/>
        </p:nvSpPr>
        <p:spPr>
          <a:xfrm>
            <a:off x="5105400" y="6172200"/>
            <a:ext cx="2286000" cy="307777"/>
          </a:xfrm>
          <a:prstGeom prst="rect">
            <a:avLst/>
          </a:prstGeom>
          <a:noFill/>
        </p:spPr>
        <p:txBody>
          <a:bodyPr wrap="square" rtlCol="0">
            <a:spAutoFit/>
          </a:bodyPr>
          <a:lstStyle/>
          <a:p>
            <a:r>
              <a:rPr lang="en-US" sz="1400" dirty="0"/>
              <a:t>CDC, WISQARS, 2020</a:t>
            </a:r>
          </a:p>
        </p:txBody>
      </p:sp>
    </p:spTree>
    <p:extLst>
      <p:ext uri="{BB962C8B-B14F-4D97-AF65-F5344CB8AC3E}">
        <p14:creationId xmlns:p14="http://schemas.microsoft.com/office/powerpoint/2010/main" val="409173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200" dirty="0"/>
              <a:t>Increase in Hanging/Suffocation in the US, 2000-2010, Baker et al., 2013</a:t>
            </a:r>
          </a:p>
        </p:txBody>
      </p:sp>
      <p:pic>
        <p:nvPicPr>
          <p:cNvPr id="50177" name="Picture 1"/>
          <p:cNvPicPr>
            <a:picLocks noGrp="1" noChangeAspect="1" noChangeArrowheads="1"/>
          </p:cNvPicPr>
          <p:nvPr>
            <p:ph idx="1"/>
          </p:nvPr>
        </p:nvPicPr>
        <p:blipFill>
          <a:blip r:embed="rId2" cstate="print"/>
          <a:srcRect/>
          <a:stretch>
            <a:fillRect/>
          </a:stretch>
        </p:blipFill>
        <p:spPr bwMode="auto">
          <a:xfrm>
            <a:off x="1143000" y="1342899"/>
            <a:ext cx="6096000" cy="4947946"/>
          </a:xfrm>
          <a:prstGeom prst="rect">
            <a:avLst/>
          </a:prstGeom>
          <a:noFill/>
          <a:ln w="9525">
            <a:noFill/>
            <a:miter lim="800000"/>
            <a:headEnd/>
            <a:tailEnd/>
          </a:ln>
        </p:spPr>
      </p:pic>
      <p:pic>
        <p:nvPicPr>
          <p:cNvPr id="50178" name="Picture 2"/>
          <p:cNvPicPr>
            <a:picLocks noChangeAspect="1" noChangeArrowheads="1"/>
          </p:cNvPicPr>
          <p:nvPr/>
        </p:nvPicPr>
        <p:blipFill>
          <a:blip r:embed="rId3" cstate="print"/>
          <a:srcRect/>
          <a:stretch>
            <a:fillRect/>
          </a:stretch>
        </p:blipFill>
        <p:spPr bwMode="auto">
          <a:xfrm>
            <a:off x="838200" y="6248400"/>
            <a:ext cx="7350034" cy="609600"/>
          </a:xfrm>
          <a:prstGeom prst="rect">
            <a:avLst/>
          </a:prstGeom>
          <a:noFill/>
          <a:ln w="9525">
            <a:noFill/>
            <a:miter lim="800000"/>
            <a:headEnd/>
            <a:tailEnd/>
          </a:ln>
        </p:spPr>
      </p:pic>
    </p:spTree>
    <p:extLst>
      <p:ext uri="{BB962C8B-B14F-4D97-AF65-F5344CB8AC3E}">
        <p14:creationId xmlns:p14="http://schemas.microsoft.com/office/powerpoint/2010/main" val="274570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bg1"/>
                </a:solidFill>
                <a:ea typeface="ＭＳ Ｐゴシック" pitchFamily="34" charset="-128"/>
                <a:cs typeface="Times New Roman" pitchFamily="18" charset="0"/>
              </a:rPr>
              <a:t>Suicidal Behavior</a:t>
            </a:r>
            <a:endParaRPr lang="en-US" sz="3600" dirty="0">
              <a:solidFill>
                <a:schemeClr val="bg1"/>
              </a:solidFill>
            </a:endParaRPr>
          </a:p>
        </p:txBody>
      </p:sp>
      <p:sp>
        <p:nvSpPr>
          <p:cNvPr id="2" name="Content Placeholder 1"/>
          <p:cNvSpPr>
            <a:spLocks noGrp="1"/>
          </p:cNvSpPr>
          <p:nvPr>
            <p:ph idx="1"/>
          </p:nvPr>
        </p:nvSpPr>
        <p:spPr/>
        <p:txBody>
          <a:bodyPr/>
          <a:lstStyle/>
          <a:p>
            <a:r>
              <a:rPr lang="en-US" sz="2800" b="1" dirty="0">
                <a:solidFill>
                  <a:schemeClr val="tx1"/>
                </a:solidFill>
                <a:ea typeface="ＭＳ Ｐゴシック" pitchFamily="34" charset="-128"/>
                <a:cs typeface="Times New Roman" pitchFamily="18" charset="0"/>
              </a:rPr>
              <a:t>~2 million young people </a:t>
            </a:r>
            <a:r>
              <a:rPr lang="en-US" sz="2800" dirty="0">
                <a:solidFill>
                  <a:schemeClr val="tx1"/>
                </a:solidFill>
                <a:ea typeface="ＭＳ Ｐゴシック" pitchFamily="34" charset="-128"/>
                <a:cs typeface="Times New Roman" pitchFamily="18" charset="0"/>
              </a:rPr>
              <a:t>attempt suicide annually</a:t>
            </a:r>
          </a:p>
          <a:p>
            <a:pPr lvl="1"/>
            <a:r>
              <a:rPr lang="en-US" sz="2400" dirty="0">
                <a:solidFill>
                  <a:schemeClr val="tx1"/>
                </a:solidFill>
                <a:ea typeface="ＭＳ Ｐゴシック" pitchFamily="34" charset="-128"/>
                <a:cs typeface="Times New Roman" pitchFamily="18" charset="0"/>
              </a:rPr>
              <a:t>8.5% of high school students made an attempt</a:t>
            </a:r>
          </a:p>
          <a:p>
            <a:pPr lvl="2"/>
            <a:r>
              <a:rPr lang="en-US" sz="2000" dirty="0">
                <a:solidFill>
                  <a:schemeClr val="tx1"/>
                </a:solidFill>
                <a:ea typeface="ＭＳ Ｐゴシック" pitchFamily="34" charset="-128"/>
                <a:cs typeface="Times New Roman" pitchFamily="18" charset="0"/>
              </a:rPr>
              <a:t>Prevalence range: (5</a:t>
            </a:r>
            <a:r>
              <a:rPr lang="en-US" sz="2000" dirty="0">
                <a:solidFill>
                  <a:schemeClr val="tx1"/>
                </a:solidFill>
                <a:cs typeface="Times New Roman" panose="02020603050405020304" pitchFamily="18" charset="0"/>
              </a:rPr>
              <a:t>.5-14.3)</a:t>
            </a:r>
            <a:endParaRPr lang="en-US" sz="2000" dirty="0">
              <a:solidFill>
                <a:schemeClr val="tx1"/>
              </a:solidFill>
              <a:ea typeface="ＭＳ Ｐゴシック" pitchFamily="34" charset="-128"/>
              <a:cs typeface="Times New Roman" pitchFamily="18" charset="0"/>
            </a:endParaRPr>
          </a:p>
          <a:p>
            <a:pPr lvl="1"/>
            <a:r>
              <a:rPr lang="en-US" sz="2400" dirty="0">
                <a:solidFill>
                  <a:schemeClr val="tx1"/>
                </a:solidFill>
                <a:ea typeface="ＭＳ Ｐゴシック" pitchFamily="34" charset="-128"/>
                <a:cs typeface="Times New Roman" pitchFamily="18" charset="0"/>
              </a:rPr>
              <a:t>3% made an attempt resulting in medical treatment</a:t>
            </a:r>
          </a:p>
          <a:p>
            <a:pPr lvl="2"/>
            <a:r>
              <a:rPr lang="en-US" sz="2000" dirty="0">
                <a:solidFill>
                  <a:schemeClr val="tx1"/>
                </a:solidFill>
                <a:ea typeface="ＭＳ Ｐゴシック" pitchFamily="34" charset="-128"/>
                <a:cs typeface="Times New Roman" pitchFamily="18" charset="0"/>
              </a:rPr>
              <a:t>Prevalence range: (1.4 – 5.6)</a:t>
            </a:r>
          </a:p>
          <a:p>
            <a:endParaRPr lang="en-US" sz="2000" dirty="0">
              <a:solidFill>
                <a:schemeClr val="tx1"/>
              </a:solidFill>
              <a:cs typeface="Times New Roman" panose="02020603050405020304" pitchFamily="18" charset="0"/>
            </a:endParaRPr>
          </a:p>
          <a:p>
            <a:r>
              <a:rPr lang="en-US" sz="2800" dirty="0">
                <a:solidFill>
                  <a:schemeClr val="tx1"/>
                </a:solidFill>
                <a:cs typeface="Times New Roman" panose="02020603050405020304" pitchFamily="18" charset="0"/>
              </a:rPr>
              <a:t>ED visits for attempted suicide in children &lt;14 is same as adults &gt;50</a:t>
            </a:r>
          </a:p>
          <a:p>
            <a:endParaRPr lang="en-US" dirty="0"/>
          </a:p>
        </p:txBody>
      </p:sp>
      <p:sp>
        <p:nvSpPr>
          <p:cNvPr id="4" name="TextBox 3"/>
          <p:cNvSpPr txBox="1"/>
          <p:nvPr/>
        </p:nvSpPr>
        <p:spPr>
          <a:xfrm>
            <a:off x="4430741" y="6096000"/>
            <a:ext cx="2896947" cy="646331"/>
          </a:xfrm>
          <a:prstGeom prst="rect">
            <a:avLst/>
          </a:prstGeom>
          <a:noFill/>
        </p:spPr>
        <p:txBody>
          <a:bodyPr wrap="none" rtlCol="0">
            <a:spAutoFit/>
          </a:bodyPr>
          <a:lstStyle/>
          <a:p>
            <a:r>
              <a:rPr lang="en-US" dirty="0">
                <a:latin typeface="Times New Roman" pitchFamily="18" charset="0"/>
              </a:rPr>
              <a:t>SAMHSA, 2012; CDC, 2014</a:t>
            </a:r>
          </a:p>
          <a:p>
            <a:endParaRPr lang="en-US" dirty="0"/>
          </a:p>
        </p:txBody>
      </p:sp>
    </p:spTree>
    <p:extLst>
      <p:ext uri="{BB962C8B-B14F-4D97-AF65-F5344CB8AC3E}">
        <p14:creationId xmlns:p14="http://schemas.microsoft.com/office/powerpoint/2010/main" val="102892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bg1"/>
                </a:solidFill>
                <a:cs typeface="Times New Roman" pitchFamily="18" charset="0"/>
              </a:rPr>
              <a:t>Suicidal Ideation</a:t>
            </a:r>
            <a:endParaRPr lang="en-US" sz="3600" dirty="0">
              <a:solidFill>
                <a:schemeClr val="bg1"/>
              </a:solidFill>
            </a:endParaRPr>
          </a:p>
        </p:txBody>
      </p:sp>
      <p:sp>
        <p:nvSpPr>
          <p:cNvPr id="2" name="Content Placeholder 1"/>
          <p:cNvSpPr>
            <a:spLocks noGrp="1"/>
          </p:cNvSpPr>
          <p:nvPr>
            <p:ph idx="1"/>
          </p:nvPr>
        </p:nvSpPr>
        <p:spPr/>
        <p:txBody>
          <a:bodyPr anchor="t"/>
          <a:lstStyle/>
          <a:p>
            <a:r>
              <a:rPr lang="en-US" sz="2800" b="1" dirty="0">
                <a:solidFill>
                  <a:schemeClr val="tx1"/>
                </a:solidFill>
              </a:rPr>
              <a:t>Youth</a:t>
            </a:r>
          </a:p>
          <a:p>
            <a:pPr marL="457200" lvl="1" indent="0">
              <a:buNone/>
            </a:pPr>
            <a:r>
              <a:rPr lang="en-US" sz="2400" dirty="0">
                <a:solidFill>
                  <a:schemeClr val="tx1"/>
                </a:solidFill>
              </a:rPr>
              <a:t>In 2013:</a:t>
            </a:r>
          </a:p>
          <a:p>
            <a:pPr lvl="1"/>
            <a:r>
              <a:rPr lang="en-US" sz="2400" dirty="0">
                <a:solidFill>
                  <a:schemeClr val="tx1"/>
                </a:solidFill>
              </a:rPr>
              <a:t>2.5 million (17%) high school students reported “seriously considered suicide” in the past 12 months</a:t>
            </a:r>
          </a:p>
          <a:p>
            <a:pPr lvl="2"/>
            <a:r>
              <a:rPr lang="en-US" sz="2000" dirty="0">
                <a:solidFill>
                  <a:schemeClr val="tx1"/>
                </a:solidFill>
                <a:ea typeface="ＭＳ Ｐゴシック" pitchFamily="34" charset="-128"/>
                <a:cs typeface="Times New Roman" pitchFamily="18" charset="0"/>
              </a:rPr>
              <a:t>Prevalence range: (12.0% – 19.2%)</a:t>
            </a:r>
            <a:endParaRPr lang="en-US" sz="2000" dirty="0">
              <a:solidFill>
                <a:schemeClr val="tx1"/>
              </a:solidFill>
            </a:endParaRPr>
          </a:p>
          <a:p>
            <a:pPr lvl="1"/>
            <a:r>
              <a:rPr lang="en-US" sz="2400" dirty="0">
                <a:solidFill>
                  <a:schemeClr val="tx1"/>
                </a:solidFill>
              </a:rPr>
              <a:t>2 million (13.6%) high school students made a plan</a:t>
            </a:r>
          </a:p>
          <a:p>
            <a:pPr lvl="2"/>
            <a:r>
              <a:rPr lang="en-US" sz="2000" dirty="0">
                <a:solidFill>
                  <a:schemeClr val="tx1"/>
                </a:solidFill>
                <a:ea typeface="ＭＳ Ｐゴシック" pitchFamily="34" charset="-128"/>
                <a:cs typeface="Times New Roman" pitchFamily="18" charset="0"/>
              </a:rPr>
              <a:t>Prevalence range: (9.8% – 17.4%)</a:t>
            </a:r>
            <a:endParaRPr lang="en-US" sz="2000" dirty="0">
              <a:solidFill>
                <a:schemeClr val="tx1"/>
              </a:solidFill>
            </a:endParaRPr>
          </a:p>
          <a:p>
            <a:pPr marL="342900" lvl="1" indent="-342900">
              <a:buFont typeface="Arial"/>
              <a:buChar char="•"/>
            </a:pPr>
            <a:endParaRPr lang="en-US" sz="2400" dirty="0">
              <a:solidFill>
                <a:schemeClr val="tx1"/>
              </a:solidFill>
            </a:endParaRPr>
          </a:p>
          <a:p>
            <a:pPr marL="342900" lvl="1" indent="-342900">
              <a:buFont typeface="Arial"/>
              <a:buChar char="•"/>
            </a:pPr>
            <a:r>
              <a:rPr lang="en-US" sz="2400" dirty="0">
                <a:solidFill>
                  <a:schemeClr val="tx1"/>
                </a:solidFill>
              </a:rPr>
              <a:t>12% of children ages 6 to 12 have suicidal thoughts</a:t>
            </a:r>
          </a:p>
        </p:txBody>
      </p:sp>
      <p:sp>
        <p:nvSpPr>
          <p:cNvPr id="4" name="TextBox 3"/>
          <p:cNvSpPr txBox="1"/>
          <p:nvPr/>
        </p:nvSpPr>
        <p:spPr>
          <a:xfrm>
            <a:off x="3733800" y="6019800"/>
            <a:ext cx="3474028" cy="646331"/>
          </a:xfrm>
          <a:prstGeom prst="rect">
            <a:avLst/>
          </a:prstGeom>
          <a:noFill/>
        </p:spPr>
        <p:txBody>
          <a:bodyPr wrap="none" rtlCol="0">
            <a:spAutoFit/>
          </a:bodyPr>
          <a:lstStyle/>
          <a:p>
            <a:r>
              <a:rPr lang="en-US" dirty="0">
                <a:latin typeface="Times New Roman" pitchFamily="18" charset="0"/>
              </a:rPr>
              <a:t>CDC, 2013, 2014; SAMHSA, 2012</a:t>
            </a:r>
          </a:p>
          <a:p>
            <a:endParaRPr lang="en-US" dirty="0"/>
          </a:p>
        </p:txBody>
      </p:sp>
    </p:spTree>
    <p:extLst>
      <p:ext uri="{BB962C8B-B14F-4D97-AF65-F5344CB8AC3E}">
        <p14:creationId xmlns:p14="http://schemas.microsoft.com/office/powerpoint/2010/main" val="1925330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229D-375E-EFFC-E818-32CDA407B663}"/>
              </a:ext>
            </a:extLst>
          </p:cNvPr>
          <p:cNvSpPr>
            <a:spLocks noGrp="1"/>
          </p:cNvSpPr>
          <p:nvPr>
            <p:ph type="title"/>
          </p:nvPr>
        </p:nvSpPr>
        <p:spPr/>
        <p:txBody>
          <a:bodyPr>
            <a:normAutofit/>
          </a:bodyPr>
          <a:lstStyle/>
          <a:p>
            <a:r>
              <a:rPr lang="en-US" sz="3200" dirty="0"/>
              <a:t>Suicide Prevention: Key Elements of Office SOPs</a:t>
            </a:r>
          </a:p>
        </p:txBody>
      </p:sp>
      <p:sp>
        <p:nvSpPr>
          <p:cNvPr id="3" name="Content Placeholder 2">
            <a:extLst>
              <a:ext uri="{FF2B5EF4-FFF2-40B4-BE49-F238E27FC236}">
                <a16:creationId xmlns:a16="http://schemas.microsoft.com/office/drawing/2014/main" id="{AD764F25-8906-07AC-AD79-09FCEB35E4A5}"/>
              </a:ext>
            </a:extLst>
          </p:cNvPr>
          <p:cNvSpPr>
            <a:spLocks noGrp="1"/>
          </p:cNvSpPr>
          <p:nvPr>
            <p:ph idx="1"/>
          </p:nvPr>
        </p:nvSpPr>
        <p:spPr/>
        <p:txBody>
          <a:bodyPr anchor="t">
            <a:normAutofit/>
          </a:bodyPr>
          <a:lstStyle/>
          <a:p>
            <a:r>
              <a:rPr lang="en-US" sz="2400" b="1" dirty="0">
                <a:solidFill>
                  <a:schemeClr val="tx1"/>
                </a:solidFill>
              </a:rPr>
              <a:t>Screen</a:t>
            </a:r>
          </a:p>
          <a:p>
            <a:r>
              <a:rPr lang="en-US" sz="2400" dirty="0">
                <a:solidFill>
                  <a:schemeClr val="tx1"/>
                </a:solidFill>
              </a:rPr>
              <a:t>Assess risk level</a:t>
            </a:r>
          </a:p>
          <a:p>
            <a:r>
              <a:rPr lang="en-US" sz="2400" dirty="0">
                <a:solidFill>
                  <a:schemeClr val="tx1"/>
                </a:solidFill>
              </a:rPr>
              <a:t>Safety plan</a:t>
            </a:r>
          </a:p>
        </p:txBody>
      </p:sp>
    </p:spTree>
    <p:extLst>
      <p:ext uri="{BB962C8B-B14F-4D97-AF65-F5344CB8AC3E}">
        <p14:creationId xmlns:p14="http://schemas.microsoft.com/office/powerpoint/2010/main" val="1063443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69FF-2173-47D7-8671-66521FB8E225}"/>
              </a:ext>
            </a:extLst>
          </p:cNvPr>
          <p:cNvSpPr>
            <a:spLocks noGrp="1"/>
          </p:cNvSpPr>
          <p:nvPr>
            <p:ph type="title"/>
          </p:nvPr>
        </p:nvSpPr>
        <p:spPr/>
        <p:txBody>
          <a:bodyPr>
            <a:normAutofit/>
          </a:bodyPr>
          <a:lstStyle/>
          <a:p>
            <a:r>
              <a:rPr lang="en-US" sz="3200" dirty="0"/>
              <a:t>Why screen in primary care? </a:t>
            </a:r>
          </a:p>
        </p:txBody>
      </p:sp>
      <p:sp>
        <p:nvSpPr>
          <p:cNvPr id="3" name="Content Placeholder 2">
            <a:extLst>
              <a:ext uri="{FF2B5EF4-FFF2-40B4-BE49-F238E27FC236}">
                <a16:creationId xmlns:a16="http://schemas.microsoft.com/office/drawing/2014/main" id="{382B2B8E-4C66-C8CB-D078-B7A01AE75A0A}"/>
              </a:ext>
            </a:extLst>
          </p:cNvPr>
          <p:cNvSpPr>
            <a:spLocks noGrp="1"/>
          </p:cNvSpPr>
          <p:nvPr>
            <p:ph idx="1"/>
          </p:nvPr>
        </p:nvSpPr>
        <p:spPr>
          <a:xfrm>
            <a:off x="259287" y="1463042"/>
            <a:ext cx="8625425" cy="5166358"/>
          </a:xfrm>
        </p:spPr>
        <p:txBody>
          <a:bodyPr anchor="t">
            <a:normAutofit/>
          </a:bodyPr>
          <a:lstStyle/>
          <a:p>
            <a:r>
              <a:rPr lang="en-US" sz="2200" dirty="0">
                <a:solidFill>
                  <a:schemeClr val="tx1"/>
                </a:solidFill>
                <a:latin typeface="+mj-lt"/>
                <a:ea typeface="ＭＳ Ｐゴシック" pitchFamily="34" charset="-128"/>
                <a:cs typeface="Times New Roman" pitchFamily="18" charset="0"/>
              </a:rPr>
              <a:t>Majority of those who die by suicide have contact with a medical professional within 3 months of killing themselves</a:t>
            </a:r>
          </a:p>
          <a:p>
            <a:pPr lvl="1"/>
            <a:r>
              <a:rPr lang="en-US" sz="2200" dirty="0">
                <a:solidFill>
                  <a:schemeClr val="tx1"/>
                </a:solidFill>
                <a:latin typeface="+mj-lt"/>
                <a:ea typeface="ＭＳ Ｐゴシック" pitchFamily="34" charset="-128"/>
                <a:cs typeface="Times New Roman" pitchFamily="18" charset="0"/>
              </a:rPr>
              <a:t>80% of adolescents contact within 3 months</a:t>
            </a:r>
          </a:p>
          <a:p>
            <a:pPr lvl="1"/>
            <a:r>
              <a:rPr lang="en-US" sz="2200" dirty="0">
                <a:solidFill>
                  <a:schemeClr val="tx1"/>
                </a:solidFill>
                <a:latin typeface="+mj-lt"/>
                <a:ea typeface="ＭＳ Ｐゴシック" pitchFamily="34" charset="-128"/>
                <a:cs typeface="Times New Roman" pitchFamily="18" charset="0"/>
              </a:rPr>
              <a:t>50% of youth had been to ED within 1 year</a:t>
            </a:r>
          </a:p>
          <a:p>
            <a:pPr lvl="1"/>
            <a:r>
              <a:rPr lang="en-US" sz="2200" dirty="0">
                <a:solidFill>
                  <a:schemeClr val="tx1"/>
                </a:solidFill>
                <a:latin typeface="+mj-lt"/>
                <a:ea typeface="ＭＳ Ｐゴシック" pitchFamily="34" charset="-128"/>
                <a:cs typeface="Times New Roman" pitchFamily="18" charset="0"/>
              </a:rPr>
              <a:t>Frequently present with somatic complaints</a:t>
            </a:r>
          </a:p>
          <a:p>
            <a:pPr algn="l">
              <a:buFont typeface="Arial" panose="020B0604020202020204" pitchFamily="34" charset="0"/>
              <a:buChar char="•"/>
            </a:pPr>
            <a:r>
              <a:rPr lang="en-US" sz="2200" b="0" i="0" dirty="0">
                <a:solidFill>
                  <a:schemeClr val="tx1"/>
                </a:solidFill>
                <a:effectLst/>
                <a:latin typeface="+mj-lt"/>
              </a:rPr>
              <a:t>For those at risk for suicide, a visit with their PCP may be the best opportunity  to access intervention. </a:t>
            </a:r>
          </a:p>
          <a:p>
            <a:pPr marL="0" indent="0" algn="l">
              <a:buNone/>
            </a:pPr>
            <a:endParaRPr lang="en-US" sz="2000" b="0" i="0" dirty="0">
              <a:solidFill>
                <a:schemeClr val="tx1"/>
              </a:solidFill>
              <a:effectLst/>
              <a:latin typeface="+mj-lt"/>
            </a:endParaRPr>
          </a:p>
          <a:p>
            <a:pPr marL="0" indent="0" algn="l">
              <a:buNone/>
            </a:pPr>
            <a:endParaRPr lang="en-US" b="0" i="0" dirty="0">
              <a:solidFill>
                <a:srgbClr val="373737"/>
              </a:solidFill>
              <a:effectLst/>
              <a:latin typeface="Roboto_local"/>
            </a:endParaRPr>
          </a:p>
          <a:p>
            <a:pPr marL="0" indent="0" algn="l">
              <a:buNone/>
            </a:pPr>
            <a:endParaRPr lang="en-US" b="0" i="0" dirty="0">
              <a:solidFill>
                <a:srgbClr val="373737"/>
              </a:solidFill>
              <a:effectLst/>
              <a:latin typeface="Roboto_local"/>
            </a:endParaRPr>
          </a:p>
          <a:p>
            <a:r>
              <a:rPr lang="en-US" sz="1400" b="0" i="0" dirty="0" err="1">
                <a:solidFill>
                  <a:schemeClr val="tx1"/>
                </a:solidFill>
                <a:effectLst/>
                <a:latin typeface="+mj-lt"/>
              </a:rPr>
              <a:t>Ahmedani</a:t>
            </a:r>
            <a:r>
              <a:rPr lang="en-US" sz="1400" b="0" i="0" dirty="0">
                <a:solidFill>
                  <a:schemeClr val="tx1"/>
                </a:solidFill>
                <a:effectLst/>
                <a:latin typeface="+mj-lt"/>
              </a:rPr>
              <a:t>, B. K., Simon, G. E., Stewart, C., Beck, A., </a:t>
            </a:r>
            <a:r>
              <a:rPr lang="en-US" sz="1400" b="0" i="0" dirty="0" err="1">
                <a:solidFill>
                  <a:schemeClr val="tx1"/>
                </a:solidFill>
                <a:effectLst/>
                <a:latin typeface="+mj-lt"/>
              </a:rPr>
              <a:t>Waitzfelder</a:t>
            </a:r>
            <a:r>
              <a:rPr lang="en-US" sz="1400" b="0" i="0" dirty="0">
                <a:solidFill>
                  <a:schemeClr val="tx1"/>
                </a:solidFill>
                <a:effectLst/>
                <a:latin typeface="+mj-lt"/>
              </a:rPr>
              <a:t>, B. E., </a:t>
            </a:r>
            <a:r>
              <a:rPr lang="en-US" sz="1400" b="0" i="0" dirty="0" err="1">
                <a:solidFill>
                  <a:schemeClr val="tx1"/>
                </a:solidFill>
                <a:effectLst/>
                <a:latin typeface="+mj-lt"/>
              </a:rPr>
              <a:t>Rossom</a:t>
            </a:r>
            <a:r>
              <a:rPr lang="en-US" sz="1400" b="0" i="0" dirty="0">
                <a:solidFill>
                  <a:schemeClr val="tx1"/>
                </a:solidFill>
                <a:effectLst/>
                <a:latin typeface="+mj-lt"/>
              </a:rPr>
              <a:t>, R., Solberg, L. I. (2014). Health care contacts in the year before suicide death. </a:t>
            </a:r>
            <a:r>
              <a:rPr lang="en-US" sz="1400" b="0" i="1" dirty="0">
                <a:solidFill>
                  <a:schemeClr val="tx1"/>
                </a:solidFill>
                <a:effectLst/>
                <a:latin typeface="+mj-lt"/>
              </a:rPr>
              <a:t>Journal of General Internal Medicine</a:t>
            </a:r>
            <a:r>
              <a:rPr lang="en-US" sz="1400" b="0" i="0" dirty="0">
                <a:solidFill>
                  <a:schemeClr val="tx1"/>
                </a:solidFill>
                <a:effectLst/>
                <a:latin typeface="+mj-lt"/>
              </a:rPr>
              <a:t>, </a:t>
            </a:r>
            <a:r>
              <a:rPr lang="en-US" sz="1400" b="0" i="1" dirty="0">
                <a:solidFill>
                  <a:schemeClr val="tx1"/>
                </a:solidFill>
                <a:effectLst/>
                <a:latin typeface="+mj-lt"/>
              </a:rPr>
              <a:t>29</a:t>
            </a:r>
            <a:r>
              <a:rPr lang="en-US" sz="1400" b="0" i="0" dirty="0">
                <a:solidFill>
                  <a:schemeClr val="tx1"/>
                </a:solidFill>
                <a:effectLst/>
                <a:latin typeface="+mj-lt"/>
              </a:rPr>
              <a:t>(6), 870–877.</a:t>
            </a:r>
          </a:p>
          <a:p>
            <a:r>
              <a:rPr lang="en-US" sz="1400" dirty="0">
                <a:solidFill>
                  <a:schemeClr val="tx1"/>
                </a:solidFill>
                <a:latin typeface="+mj-lt"/>
              </a:rPr>
              <a:t>Suicide Prevention Resource Center </a:t>
            </a:r>
          </a:p>
        </p:txBody>
      </p:sp>
    </p:spTree>
    <p:extLst>
      <p:ext uri="{BB962C8B-B14F-4D97-AF65-F5344CB8AC3E}">
        <p14:creationId xmlns:p14="http://schemas.microsoft.com/office/powerpoint/2010/main" val="124286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130" y="305554"/>
            <a:ext cx="8289869" cy="909304"/>
          </a:xfrm>
        </p:spPr>
        <p:txBody>
          <a:bodyPr>
            <a:normAutofit/>
          </a:bodyPr>
          <a:lstStyle/>
          <a:p>
            <a:r>
              <a:rPr lang="en-US" sz="3200" dirty="0">
                <a:solidFill>
                  <a:schemeClr val="tx2"/>
                </a:solidFill>
              </a:rPr>
              <a:t>Who should we screen for suicide risk?  </a:t>
            </a:r>
          </a:p>
        </p:txBody>
      </p:sp>
      <p:sp>
        <p:nvSpPr>
          <p:cNvPr id="2" name="Content Placeholder 1"/>
          <p:cNvSpPr>
            <a:spLocks noGrp="1"/>
          </p:cNvSpPr>
          <p:nvPr>
            <p:ph idx="1"/>
          </p:nvPr>
        </p:nvSpPr>
        <p:spPr>
          <a:xfrm>
            <a:off x="259287" y="1463042"/>
            <a:ext cx="8732313" cy="4251958"/>
          </a:xfrm>
        </p:spPr>
        <p:txBody>
          <a:bodyPr anchor="t">
            <a:normAutofit lnSpcReduction="10000"/>
          </a:bodyPr>
          <a:lstStyle/>
          <a:p>
            <a:r>
              <a:rPr lang="en-US" sz="2000" dirty="0">
                <a:solidFill>
                  <a:schemeClr val="tx1"/>
                </a:solidFill>
              </a:rPr>
              <a:t>Several studies have refuted myths about iatrogenic risk of asking youth questions about suicide, such as the worry about “putting ideas into their heads.” </a:t>
            </a:r>
            <a:r>
              <a:rPr lang="en-US" sz="1800" dirty="0">
                <a:solidFill>
                  <a:schemeClr val="tx1"/>
                </a:solidFill>
              </a:rPr>
              <a:t>(Suicide Risk Screening Toolkit, NIMH)</a:t>
            </a:r>
          </a:p>
          <a:p>
            <a:endParaRPr lang="en-US" sz="2000" dirty="0">
              <a:solidFill>
                <a:schemeClr val="tx1"/>
              </a:solidFill>
              <a:latin typeface="+mj-lt"/>
            </a:endParaRPr>
          </a:p>
          <a:p>
            <a:r>
              <a:rPr lang="en-US" sz="2000" dirty="0">
                <a:solidFill>
                  <a:schemeClr val="tx1"/>
                </a:solidFill>
                <a:latin typeface="+mj-lt"/>
              </a:rPr>
              <a:t>Universal screening for adolescents ages 12+ is recommended by:</a:t>
            </a:r>
          </a:p>
          <a:p>
            <a:pPr lvl="1"/>
            <a:r>
              <a:rPr lang="en-US" sz="2000" b="0" i="0" dirty="0">
                <a:solidFill>
                  <a:schemeClr val="tx1"/>
                </a:solidFill>
                <a:effectLst/>
                <a:latin typeface="+mj-lt"/>
              </a:rPr>
              <a:t>USPSTF</a:t>
            </a:r>
          </a:p>
          <a:p>
            <a:pPr lvl="1"/>
            <a:r>
              <a:rPr lang="en-US" sz="2000" b="0" i="0" dirty="0">
                <a:solidFill>
                  <a:schemeClr val="tx1"/>
                </a:solidFill>
                <a:effectLst/>
                <a:latin typeface="+mj-lt"/>
              </a:rPr>
              <a:t>American Academy of Pediatrics</a:t>
            </a:r>
          </a:p>
          <a:p>
            <a:pPr lvl="1"/>
            <a:r>
              <a:rPr lang="en-US" sz="2000" b="0" i="0" dirty="0">
                <a:solidFill>
                  <a:schemeClr val="tx1"/>
                </a:solidFill>
                <a:effectLst/>
                <a:latin typeface="+mj-lt"/>
              </a:rPr>
              <a:t>American Academy of Child and Adolescent Psychiatry </a:t>
            </a:r>
          </a:p>
          <a:p>
            <a:pPr lvl="1"/>
            <a:r>
              <a:rPr lang="en-US" sz="2000" dirty="0">
                <a:solidFill>
                  <a:schemeClr val="tx1"/>
                </a:solidFill>
                <a:latin typeface="+mj-lt"/>
              </a:rPr>
              <a:t>American Foundation for Suicide Prevention </a:t>
            </a:r>
          </a:p>
          <a:p>
            <a:pPr lvl="1"/>
            <a:r>
              <a:rPr lang="en-US" sz="2000" b="0" i="0" dirty="0">
                <a:solidFill>
                  <a:schemeClr val="tx1"/>
                </a:solidFill>
                <a:effectLst/>
                <a:latin typeface="+mj-lt"/>
              </a:rPr>
              <a:t>The Guidelines for Adolescent Depression in Primary Care (GLAD-PC)</a:t>
            </a:r>
          </a:p>
          <a:p>
            <a:pPr lvl="1"/>
            <a:endParaRPr lang="en-US" sz="2000" dirty="0">
              <a:solidFill>
                <a:schemeClr val="tx1"/>
              </a:solidFill>
              <a:latin typeface="+mj-lt"/>
            </a:endParaRPr>
          </a:p>
          <a:p>
            <a:r>
              <a:rPr lang="en-US" sz="2000" dirty="0">
                <a:solidFill>
                  <a:schemeClr val="tx1"/>
                </a:solidFill>
                <a:latin typeface="+mj-lt"/>
              </a:rPr>
              <a:t>Indicated screening for 8-11 </a:t>
            </a:r>
            <a:r>
              <a:rPr lang="en-US" sz="2000" dirty="0" err="1">
                <a:solidFill>
                  <a:schemeClr val="tx1"/>
                </a:solidFill>
                <a:latin typeface="+mj-lt"/>
              </a:rPr>
              <a:t>yo</a:t>
            </a:r>
            <a:r>
              <a:rPr lang="en-US" sz="2000" dirty="0">
                <a:solidFill>
                  <a:schemeClr val="tx1"/>
                </a:solidFill>
                <a:latin typeface="+mj-lt"/>
              </a:rPr>
              <a:t> (NIMH, Blueprint for Youth Suicide Prevention)</a:t>
            </a:r>
          </a:p>
          <a:p>
            <a:pPr lvl="1"/>
            <a:r>
              <a:rPr lang="en-US" sz="1850" dirty="0">
                <a:solidFill>
                  <a:schemeClr val="tx1"/>
                </a:solidFill>
                <a:latin typeface="+mj-lt"/>
              </a:rPr>
              <a:t>When there are other significant risk factors</a:t>
            </a:r>
          </a:p>
          <a:p>
            <a:pPr marL="377190" lvl="1" indent="0">
              <a:buNone/>
            </a:pPr>
            <a:endParaRPr lang="en-US" sz="1850" dirty="0"/>
          </a:p>
          <a:p>
            <a:pPr marL="377190" lvl="1" indent="0">
              <a:buNone/>
            </a:pPr>
            <a:endParaRPr lang="en-US" sz="1850" dirty="0"/>
          </a:p>
          <a:p>
            <a:pPr marL="377190" lvl="1" indent="0">
              <a:buNone/>
            </a:pPr>
            <a:endParaRPr lang="en-US" sz="1850" dirty="0"/>
          </a:p>
          <a:p>
            <a:endParaRPr lang="en-US" sz="2000" b="0" i="0" dirty="0">
              <a:solidFill>
                <a:schemeClr val="tx1"/>
              </a:solidFill>
              <a:effectLst/>
              <a:latin typeface="+mj-lt"/>
            </a:endParaRPr>
          </a:p>
          <a:p>
            <a:pPr marL="0" indent="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Risk Factors: Key Symptoms</a:t>
            </a:r>
          </a:p>
        </p:txBody>
      </p:sp>
      <p:sp>
        <p:nvSpPr>
          <p:cNvPr id="3" name="Content Placeholder 2"/>
          <p:cNvSpPr>
            <a:spLocks noGrp="1"/>
          </p:cNvSpPr>
          <p:nvPr>
            <p:ph idx="1"/>
          </p:nvPr>
        </p:nvSpPr>
        <p:spPr>
          <a:xfrm>
            <a:off x="304800" y="1447800"/>
            <a:ext cx="7162800" cy="4614673"/>
          </a:xfrm>
          <a:solidFill>
            <a:schemeClr val="bg1"/>
          </a:solidFill>
        </p:spPr>
        <p:txBody>
          <a:bodyPr anchor="t">
            <a:noAutofit/>
          </a:bodyPr>
          <a:lstStyle/>
          <a:p>
            <a:r>
              <a:rPr lang="en-US" sz="2200" b="1" dirty="0">
                <a:solidFill>
                  <a:schemeClr val="accent1">
                    <a:lumMod val="75000"/>
                  </a:schemeClr>
                </a:solidFill>
              </a:rPr>
              <a:t>I</a:t>
            </a:r>
            <a:r>
              <a:rPr lang="en-US" sz="2200" b="1" dirty="0"/>
              <a:t>deation</a:t>
            </a:r>
            <a:r>
              <a:rPr lang="en-US" sz="2200" dirty="0"/>
              <a:t> (Threatening to hurt or kill self)</a:t>
            </a:r>
          </a:p>
          <a:p>
            <a:r>
              <a:rPr lang="en-US" sz="2200" b="1" dirty="0">
                <a:solidFill>
                  <a:schemeClr val="accent1">
                    <a:lumMod val="75000"/>
                  </a:schemeClr>
                </a:solidFill>
              </a:rPr>
              <a:t>S</a:t>
            </a:r>
            <a:r>
              <a:rPr lang="en-US" sz="2200" b="1" dirty="0"/>
              <a:t>ubstance Abuse</a:t>
            </a:r>
            <a:r>
              <a:rPr lang="en-US" sz="2200" dirty="0"/>
              <a:t> (Increased or excessive substance use)</a:t>
            </a:r>
          </a:p>
          <a:p>
            <a:r>
              <a:rPr lang="en-US" sz="2200" b="1" dirty="0">
                <a:solidFill>
                  <a:schemeClr val="accent1">
                    <a:lumMod val="75000"/>
                  </a:schemeClr>
                </a:solidFill>
              </a:rPr>
              <a:t>P</a:t>
            </a:r>
            <a:r>
              <a:rPr lang="en-US" sz="2200" b="1" dirty="0"/>
              <a:t>urposelessness</a:t>
            </a:r>
            <a:r>
              <a:rPr lang="en-US" sz="2200" dirty="0"/>
              <a:t> (No reason for living)</a:t>
            </a:r>
          </a:p>
          <a:p>
            <a:r>
              <a:rPr lang="en-US" sz="2200" b="1" dirty="0">
                <a:solidFill>
                  <a:schemeClr val="accent1">
                    <a:lumMod val="75000"/>
                  </a:schemeClr>
                </a:solidFill>
              </a:rPr>
              <a:t>A</a:t>
            </a:r>
            <a:r>
              <a:rPr lang="en-US" sz="2200" b="1" dirty="0"/>
              <a:t>nxiety</a:t>
            </a:r>
            <a:r>
              <a:rPr lang="en-US" sz="2200" dirty="0"/>
              <a:t> (Anxiety, agitation, unable to sleep)</a:t>
            </a:r>
          </a:p>
          <a:p>
            <a:r>
              <a:rPr lang="en-US" sz="2200" b="1" dirty="0">
                <a:solidFill>
                  <a:schemeClr val="accent1">
                    <a:lumMod val="75000"/>
                  </a:schemeClr>
                </a:solidFill>
              </a:rPr>
              <a:t>T</a:t>
            </a:r>
            <a:r>
              <a:rPr lang="en-US" sz="2200" b="1" dirty="0"/>
              <a:t>rapped</a:t>
            </a:r>
            <a:r>
              <a:rPr lang="en-US" sz="2200" dirty="0"/>
              <a:t> (Feeling trapped - like there's no way out;)</a:t>
            </a:r>
          </a:p>
          <a:p>
            <a:r>
              <a:rPr lang="en-US" sz="2200" b="1" dirty="0">
                <a:solidFill>
                  <a:schemeClr val="accent1">
                    <a:lumMod val="75000"/>
                  </a:schemeClr>
                </a:solidFill>
              </a:rPr>
              <a:t>H</a:t>
            </a:r>
            <a:r>
              <a:rPr lang="en-US" sz="2200" b="1" dirty="0"/>
              <a:t>opelessness</a:t>
            </a:r>
            <a:r>
              <a:rPr lang="en-US" sz="2200" dirty="0"/>
              <a:t> (Hopelessness about the future)</a:t>
            </a:r>
            <a:br>
              <a:rPr lang="en-US" sz="2200" dirty="0"/>
            </a:br>
            <a:endParaRPr lang="en-US" sz="2200" dirty="0"/>
          </a:p>
          <a:p>
            <a:r>
              <a:rPr lang="en-US" sz="2200" b="1" dirty="0">
                <a:solidFill>
                  <a:schemeClr val="accent1">
                    <a:lumMod val="75000"/>
                  </a:schemeClr>
                </a:solidFill>
              </a:rPr>
              <a:t>W</a:t>
            </a:r>
            <a:r>
              <a:rPr lang="en-US" sz="2200" b="1" dirty="0"/>
              <a:t>ithdrawal</a:t>
            </a:r>
            <a:r>
              <a:rPr lang="en-US" sz="2200" dirty="0"/>
              <a:t> (Withdrawing from friends, family and society)</a:t>
            </a:r>
          </a:p>
          <a:p>
            <a:r>
              <a:rPr lang="en-US" sz="2200" b="1" dirty="0">
                <a:solidFill>
                  <a:schemeClr val="accent1">
                    <a:lumMod val="75000"/>
                  </a:schemeClr>
                </a:solidFill>
              </a:rPr>
              <a:t>A</a:t>
            </a:r>
            <a:r>
              <a:rPr lang="en-US" sz="2200" b="1" dirty="0"/>
              <a:t>nger</a:t>
            </a:r>
            <a:r>
              <a:rPr lang="en-US" sz="2200" dirty="0"/>
              <a:t> (Rage, uncontrolled anger, seeking revenge)</a:t>
            </a:r>
          </a:p>
          <a:p>
            <a:r>
              <a:rPr lang="en-US" sz="2200" b="1" dirty="0">
                <a:solidFill>
                  <a:schemeClr val="accent1">
                    <a:lumMod val="75000"/>
                  </a:schemeClr>
                </a:solidFill>
              </a:rPr>
              <a:t>R</a:t>
            </a:r>
            <a:r>
              <a:rPr lang="en-US" sz="2200" b="1" dirty="0"/>
              <a:t>ecklessness</a:t>
            </a:r>
            <a:r>
              <a:rPr lang="en-US" sz="2200" dirty="0"/>
              <a:t> (Acting reckless or engaging in risky activities)</a:t>
            </a:r>
          </a:p>
          <a:p>
            <a:r>
              <a:rPr lang="en-US" sz="2200" b="1" dirty="0">
                <a:solidFill>
                  <a:schemeClr val="accent1">
                    <a:lumMod val="75000"/>
                  </a:schemeClr>
                </a:solidFill>
              </a:rPr>
              <a:t>M</a:t>
            </a:r>
            <a:r>
              <a:rPr lang="en-US" sz="2200" b="1" dirty="0"/>
              <a:t>ood Changes</a:t>
            </a:r>
            <a:r>
              <a:rPr lang="en-US" sz="2200" dirty="0"/>
              <a:t> (Dramatic mood changes)</a:t>
            </a:r>
          </a:p>
        </p:txBody>
      </p:sp>
      <p:sp>
        <p:nvSpPr>
          <p:cNvPr id="5" name="TextBox 4"/>
          <p:cNvSpPr txBox="1"/>
          <p:nvPr/>
        </p:nvSpPr>
        <p:spPr>
          <a:xfrm>
            <a:off x="4913110" y="6534834"/>
            <a:ext cx="4251485" cy="646331"/>
          </a:xfrm>
          <a:prstGeom prst="rect">
            <a:avLst/>
          </a:prstGeom>
          <a:noFill/>
        </p:spPr>
        <p:txBody>
          <a:bodyPr wrap="none" rtlCol="0">
            <a:spAutoFit/>
          </a:bodyPr>
          <a:lstStyle/>
          <a:p>
            <a:r>
              <a:rPr lang="en-US" dirty="0"/>
              <a:t>American Association of </a:t>
            </a:r>
            <a:r>
              <a:rPr lang="en-US" dirty="0" err="1"/>
              <a:t>Suicidology</a:t>
            </a:r>
            <a:endParaRPr lang="en-US" b="1" dirty="0">
              <a:solidFill>
                <a:schemeClr val="accent1">
                  <a:lumMod val="75000"/>
                </a:schemeClr>
              </a:solidFill>
            </a:endParaRPr>
          </a:p>
          <a:p>
            <a:endParaRPr lang="en-US" dirty="0"/>
          </a:p>
        </p:txBody>
      </p:sp>
    </p:spTree>
    <p:extLst>
      <p:ext uri="{BB962C8B-B14F-4D97-AF65-F5344CB8AC3E}">
        <p14:creationId xmlns:p14="http://schemas.microsoft.com/office/powerpoint/2010/main" val="2691428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BC89-9947-F6A9-001F-316E6E943B34}"/>
              </a:ext>
            </a:extLst>
          </p:cNvPr>
          <p:cNvSpPr>
            <a:spLocks noGrp="1"/>
          </p:cNvSpPr>
          <p:nvPr>
            <p:ph type="title"/>
          </p:nvPr>
        </p:nvSpPr>
        <p:spPr/>
        <p:txBody>
          <a:bodyPr>
            <a:normAutofit/>
          </a:bodyPr>
          <a:lstStyle/>
          <a:p>
            <a:r>
              <a:rPr lang="en-US" sz="3200" dirty="0"/>
              <a:t>PHQ-A</a:t>
            </a:r>
          </a:p>
        </p:txBody>
      </p:sp>
      <p:sp>
        <p:nvSpPr>
          <p:cNvPr id="3" name="Content Placeholder 2">
            <a:extLst>
              <a:ext uri="{FF2B5EF4-FFF2-40B4-BE49-F238E27FC236}">
                <a16:creationId xmlns:a16="http://schemas.microsoft.com/office/drawing/2014/main" id="{1576BD5C-D59C-0C02-2A64-C1B6563328BF}"/>
              </a:ext>
            </a:extLst>
          </p:cNvPr>
          <p:cNvSpPr>
            <a:spLocks noGrp="1"/>
          </p:cNvSpPr>
          <p:nvPr>
            <p:ph idx="1"/>
          </p:nvPr>
        </p:nvSpPr>
        <p:spPr/>
        <p:txBody>
          <a:bodyPr anchor="t">
            <a:normAutofit lnSpcReduction="10000"/>
          </a:bodyPr>
          <a:lstStyle/>
          <a:p>
            <a:r>
              <a:rPr lang="en-US" sz="3050" dirty="0">
                <a:solidFill>
                  <a:schemeClr val="tx1"/>
                </a:solidFill>
                <a:latin typeface="+mj-lt"/>
              </a:rPr>
              <a:t>Ages 11-17</a:t>
            </a:r>
          </a:p>
          <a:p>
            <a:r>
              <a:rPr lang="en-US" sz="3050" dirty="0">
                <a:solidFill>
                  <a:schemeClr val="tx1"/>
                </a:solidFill>
                <a:latin typeface="+mj-lt"/>
              </a:rPr>
              <a:t>Self-report, past two weeks</a:t>
            </a:r>
          </a:p>
          <a:p>
            <a:r>
              <a:rPr lang="en-US" sz="3050" dirty="0">
                <a:solidFill>
                  <a:schemeClr val="tx1"/>
                </a:solidFill>
                <a:latin typeface="+mj-lt"/>
              </a:rPr>
              <a:t>Modified version of Patient Health Questionnaire-9</a:t>
            </a:r>
          </a:p>
          <a:p>
            <a:r>
              <a:rPr lang="en-US" sz="3050" dirty="0">
                <a:solidFill>
                  <a:schemeClr val="tx1"/>
                </a:solidFill>
                <a:latin typeface="+mj-lt"/>
              </a:rPr>
              <a:t>Nine item adult depression screening and severity measure, closely related to DSM-IV criteria , (Kroenke, 2001)</a:t>
            </a:r>
          </a:p>
          <a:p>
            <a:r>
              <a:rPr lang="en-US" sz="3050" dirty="0">
                <a:solidFill>
                  <a:schemeClr val="tx1"/>
                </a:solidFill>
                <a:latin typeface="+mj-lt"/>
              </a:rPr>
              <a:t>Item 9: “Thoughts that you would be better off dead or of hurting yourself in some way.”</a:t>
            </a:r>
          </a:p>
          <a:p>
            <a:endParaRPr lang="en-US" dirty="0"/>
          </a:p>
        </p:txBody>
      </p:sp>
    </p:spTree>
    <p:extLst>
      <p:ext uri="{BB962C8B-B14F-4D97-AF65-F5344CB8AC3E}">
        <p14:creationId xmlns:p14="http://schemas.microsoft.com/office/powerpoint/2010/main" val="224518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mn-lt"/>
                <a:cs typeface="Arial" panose="020B0604020202020204" pitchFamily="34" charset="0"/>
              </a:rPr>
              <a:t>PHQ-9 Modified for Adolescents (PHQ-A)</a:t>
            </a:r>
            <a:endParaRPr lang="en-US" sz="3200" dirty="0">
              <a:latin typeface="+mn-lt"/>
            </a:endParaRPr>
          </a:p>
        </p:txBody>
      </p:sp>
      <p:pic>
        <p:nvPicPr>
          <p:cNvPr id="7" name="Content Placeholder 6" descr="Table&#10;&#10;Description automatically generated">
            <a:extLst>
              <a:ext uri="{FF2B5EF4-FFF2-40B4-BE49-F238E27FC236}">
                <a16:creationId xmlns:a16="http://schemas.microsoft.com/office/drawing/2014/main" id="{FECA1DA4-4CB7-2806-E448-A9C462DCA8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2829" y="1307127"/>
            <a:ext cx="4958342" cy="5279478"/>
          </a:xfrm>
        </p:spPr>
      </p:pic>
    </p:spTree>
    <p:extLst>
      <p:ext uri="{BB962C8B-B14F-4D97-AF65-F5344CB8AC3E}">
        <p14:creationId xmlns:p14="http://schemas.microsoft.com/office/powerpoint/2010/main" val="210805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normAutofit/>
          </a:bodyPr>
          <a:lstStyle/>
          <a:p>
            <a:r>
              <a:rPr lang="en-US" sz="3200" dirty="0"/>
              <a:t>Who We Are – Maryland BHIPP</a:t>
            </a:r>
          </a:p>
        </p:txBody>
      </p:sp>
      <p:pic>
        <p:nvPicPr>
          <p:cNvPr id="7" name="Content Placeholder 6">
            <a:extLst>
              <a:ext uri="{FF2B5EF4-FFF2-40B4-BE49-F238E27FC236}">
                <a16:creationId xmlns:a16="http://schemas.microsoft.com/office/drawing/2014/main" id="{BB3F87AA-8841-4D6A-8F4B-1D90D131CA07}"/>
              </a:ext>
            </a:extLst>
          </p:cNvPr>
          <p:cNvPicPr>
            <a:picLocks noGrp="1" noChangeAspect="1"/>
          </p:cNvPicPr>
          <p:nvPr>
            <p:ph idx="4294967295"/>
          </p:nvPr>
        </p:nvPicPr>
        <p:blipFill>
          <a:blip r:embed="rId3"/>
          <a:stretch>
            <a:fillRect/>
          </a:stretch>
        </p:blipFill>
        <p:spPr>
          <a:xfrm>
            <a:off x="210326" y="2113255"/>
            <a:ext cx="3540919" cy="3211115"/>
          </a:xfrm>
          <a:prstGeom prst="rect">
            <a:avLst/>
          </a:prstGeom>
        </p:spPr>
      </p:pic>
      <p:sp>
        <p:nvSpPr>
          <p:cNvPr id="5" name="Rectangle 4">
            <a:extLst>
              <a:ext uri="{FF2B5EF4-FFF2-40B4-BE49-F238E27FC236}">
                <a16:creationId xmlns:a16="http://schemas.microsoft.com/office/drawing/2014/main" id="{78A84612-DD9B-4E5B-94A9-FC4D18CCA872}"/>
              </a:ext>
            </a:extLst>
          </p:cNvPr>
          <p:cNvSpPr/>
          <p:nvPr/>
        </p:nvSpPr>
        <p:spPr>
          <a:xfrm>
            <a:off x="3581400" y="1533631"/>
            <a:ext cx="5410200" cy="4962897"/>
          </a:xfrm>
          <a:prstGeom prst="rect">
            <a:avLst/>
          </a:prstGeom>
        </p:spPr>
        <p:txBody>
          <a:bodyPr wrap="square">
            <a:spAutoFit/>
          </a:bodyPr>
          <a:lstStyle/>
          <a:p>
            <a:pPr defTabSz="342900">
              <a:defRPr/>
            </a:pPr>
            <a:r>
              <a:rPr lang="en-US" sz="2000" b="1" dirty="0">
                <a:solidFill>
                  <a:srgbClr val="000000"/>
                </a:solidFill>
                <a:latin typeface="Calibri" panose="020F0502020204030204"/>
              </a:rPr>
              <a:t>Offering support to pediatric primary care providers through free:</a:t>
            </a:r>
          </a:p>
          <a:p>
            <a:pPr defTabSz="342900">
              <a:defRPr/>
            </a:pPr>
            <a:endParaRPr lang="en-US" sz="1500" b="1" dirty="0">
              <a:solidFill>
                <a:srgbClr val="000000"/>
              </a:solidFill>
              <a:latin typeface="Calibri" panose="020F0502020204030204"/>
            </a:endParaRPr>
          </a:p>
          <a:p>
            <a:pPr marL="557213" lvl="1" indent="-214313" defTabSz="342900">
              <a:buFont typeface="Arial" panose="020B0604020202020204" pitchFamily="34" charset="0"/>
              <a:buChar char="•"/>
              <a:defRPr/>
            </a:pPr>
            <a:r>
              <a:rPr lang="en-US" sz="2000" dirty="0">
                <a:solidFill>
                  <a:srgbClr val="000000"/>
                </a:solidFill>
                <a:latin typeface="Calibri" panose="020F0502020204030204"/>
              </a:rPr>
              <a:t>Telephone consultation (855-MD-BHIPP)</a:t>
            </a:r>
          </a:p>
          <a:p>
            <a:pPr marL="557213" lvl="1" indent="-214313" defTabSz="342900">
              <a:buFont typeface="Arial" panose="020B0604020202020204" pitchFamily="34" charset="0"/>
              <a:buChar char="•"/>
              <a:defRPr/>
            </a:pPr>
            <a:r>
              <a:rPr lang="en-US" sz="2000" dirty="0">
                <a:solidFill>
                  <a:srgbClr val="000000"/>
                </a:solidFill>
                <a:latin typeface="Calibri" panose="020F0502020204030204"/>
              </a:rPr>
              <a:t>Resource &amp; referral support </a:t>
            </a:r>
          </a:p>
          <a:p>
            <a:pPr marL="557213" lvl="1" indent="-214313" defTabSz="342900">
              <a:buFont typeface="Arial" panose="020B0604020202020204" pitchFamily="34" charset="0"/>
              <a:buChar char="•"/>
              <a:defRPr/>
            </a:pPr>
            <a:r>
              <a:rPr lang="en-US" sz="2000" dirty="0">
                <a:solidFill>
                  <a:srgbClr val="000000"/>
                </a:solidFill>
                <a:latin typeface="Calibri" panose="020F0502020204030204"/>
              </a:rPr>
              <a:t>Training &amp; education </a:t>
            </a:r>
          </a:p>
          <a:p>
            <a:pPr marL="557213" lvl="1" indent="-214313" defTabSz="342900">
              <a:buFont typeface="Arial" panose="020B0604020202020204" pitchFamily="34" charset="0"/>
              <a:buChar char="•"/>
              <a:defRPr/>
            </a:pPr>
            <a:r>
              <a:rPr lang="en-US" sz="2000" dirty="0">
                <a:solidFill>
                  <a:srgbClr val="000000"/>
                </a:solidFill>
                <a:latin typeface="Calibri" panose="020F0502020204030204"/>
              </a:rPr>
              <a:t>Regionally specific social work co-location (Salisbury University and Morgan State University)</a:t>
            </a:r>
          </a:p>
          <a:p>
            <a:pPr marL="557213" lvl="1" indent="-214313" defTabSz="342900">
              <a:buFont typeface="Arial" panose="020B0604020202020204" pitchFamily="34" charset="0"/>
              <a:buChar char="•"/>
              <a:defRPr/>
            </a:pPr>
            <a:r>
              <a:rPr lang="en-US" sz="2000" dirty="0">
                <a:solidFill>
                  <a:srgbClr val="000000"/>
                </a:solidFill>
                <a:latin typeface="Calibri" panose="020F0502020204030204"/>
              </a:rPr>
              <a:t>Project ECHO®</a:t>
            </a:r>
          </a:p>
          <a:p>
            <a:pPr marL="557213" lvl="1" indent="-214313" defTabSz="342900">
              <a:buFont typeface="Arial" panose="020B0604020202020204" pitchFamily="34" charset="0"/>
              <a:buChar char="•"/>
              <a:defRPr/>
            </a:pPr>
            <a:r>
              <a:rPr lang="en-US" sz="2000" dirty="0">
                <a:solidFill>
                  <a:srgbClr val="000000"/>
                </a:solidFill>
                <a:latin typeface="Calibri" panose="020F0502020204030204"/>
              </a:rPr>
              <a:t>Direct telemental health services:</a:t>
            </a:r>
          </a:p>
          <a:p>
            <a:pPr marL="900113" lvl="2" indent="-214313" defTabSz="342900">
              <a:buFont typeface="Arial" panose="020B0604020202020204" pitchFamily="34" charset="0"/>
              <a:buChar char="•"/>
              <a:defRPr/>
            </a:pPr>
            <a:r>
              <a:rPr lang="en-US" sz="2000" dirty="0">
                <a:solidFill>
                  <a:srgbClr val="000000"/>
                </a:solidFill>
                <a:latin typeface="Calibri" panose="020F0502020204030204"/>
              </a:rPr>
              <a:t>Care coordination</a:t>
            </a:r>
          </a:p>
          <a:p>
            <a:pPr marL="900113" lvl="2" indent="-214313" defTabSz="342900">
              <a:buFont typeface="Arial" panose="020B0604020202020204" pitchFamily="34" charset="0"/>
              <a:buChar char="•"/>
              <a:defRPr/>
            </a:pPr>
            <a:r>
              <a:rPr lang="en-US" sz="2000" dirty="0">
                <a:solidFill>
                  <a:srgbClr val="000000"/>
                </a:solidFill>
                <a:latin typeface="Calibri" panose="020F0502020204030204"/>
              </a:rPr>
              <a:t>Psychiatry</a:t>
            </a:r>
          </a:p>
          <a:p>
            <a:pPr marL="900113" lvl="2" indent="-214313" defTabSz="342900">
              <a:buFont typeface="Arial" panose="020B0604020202020204" pitchFamily="34" charset="0"/>
              <a:buChar char="•"/>
              <a:defRPr/>
            </a:pPr>
            <a:r>
              <a:rPr lang="en-US" sz="2000" dirty="0">
                <a:solidFill>
                  <a:srgbClr val="000000"/>
                </a:solidFill>
                <a:latin typeface="Calibri" panose="020F0502020204030204"/>
              </a:rPr>
              <a:t>Psychology</a:t>
            </a:r>
          </a:p>
          <a:p>
            <a:pPr marL="900113" lvl="2" indent="-214313" defTabSz="342900">
              <a:buFont typeface="Arial" panose="020B0604020202020204" pitchFamily="34" charset="0"/>
              <a:buChar char="•"/>
              <a:defRPr/>
            </a:pPr>
            <a:r>
              <a:rPr lang="en-US" sz="2000" dirty="0">
                <a:solidFill>
                  <a:srgbClr val="000000"/>
                </a:solidFill>
                <a:latin typeface="Calibri" panose="020F0502020204030204"/>
              </a:rPr>
              <a:t>Counseling</a:t>
            </a:r>
          </a:p>
          <a:p>
            <a:pPr defTabSz="342900">
              <a:defRPr/>
            </a:pPr>
            <a:endParaRPr lang="en-US" sz="1350" dirty="0">
              <a:solidFill>
                <a:srgbClr val="000000"/>
              </a:solidFill>
              <a:latin typeface="Calibri" panose="020F0502020204030204"/>
            </a:endParaRPr>
          </a:p>
        </p:txBody>
      </p:sp>
    </p:spTree>
    <p:extLst>
      <p:ext uri="{BB962C8B-B14F-4D97-AF65-F5344CB8AC3E}">
        <p14:creationId xmlns:p14="http://schemas.microsoft.com/office/powerpoint/2010/main" val="146326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57" y="381000"/>
            <a:ext cx="8025891" cy="681978"/>
          </a:xfrm>
        </p:spPr>
        <p:txBody>
          <a:bodyPr>
            <a:normAutofit/>
          </a:bodyPr>
          <a:lstStyle/>
          <a:p>
            <a:r>
              <a:rPr lang="en-US" sz="3200" dirty="0">
                <a:latin typeface="+mn-lt"/>
              </a:rPr>
              <a:t>Scoring the PHQ-A</a:t>
            </a:r>
          </a:p>
        </p:txBody>
      </p:sp>
      <p:pic>
        <p:nvPicPr>
          <p:cNvPr id="5" name="Picture 4">
            <a:extLst>
              <a:ext uri="{FF2B5EF4-FFF2-40B4-BE49-F238E27FC236}">
                <a16:creationId xmlns:a16="http://schemas.microsoft.com/office/drawing/2014/main" id="{65B88574-A2D3-7B3B-2141-2BEBE8FD5068}"/>
              </a:ext>
            </a:extLst>
          </p:cNvPr>
          <p:cNvPicPr>
            <a:picLocks noChangeAspect="1"/>
          </p:cNvPicPr>
          <p:nvPr/>
        </p:nvPicPr>
        <p:blipFill rotWithShape="1">
          <a:blip r:embed="rId2"/>
          <a:srcRect l="22500" t="24814" r="21667" b="21852"/>
          <a:stretch/>
        </p:blipFill>
        <p:spPr>
          <a:xfrm>
            <a:off x="465157" y="1447800"/>
            <a:ext cx="8199967" cy="4405952"/>
          </a:xfrm>
          <a:prstGeom prst="rect">
            <a:avLst/>
          </a:prstGeom>
        </p:spPr>
      </p:pic>
    </p:spTree>
    <p:extLst>
      <p:ext uri="{BB962C8B-B14F-4D97-AF65-F5344CB8AC3E}">
        <p14:creationId xmlns:p14="http://schemas.microsoft.com/office/powerpoint/2010/main" val="2334503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5A22-E688-67E9-C973-9582DE24599D}"/>
              </a:ext>
            </a:extLst>
          </p:cNvPr>
          <p:cNvSpPr>
            <a:spLocks noGrp="1"/>
          </p:cNvSpPr>
          <p:nvPr>
            <p:ph type="title"/>
          </p:nvPr>
        </p:nvSpPr>
        <p:spPr/>
        <p:txBody>
          <a:bodyPr>
            <a:normAutofit/>
          </a:bodyPr>
          <a:lstStyle/>
          <a:p>
            <a:r>
              <a:rPr lang="en-US" sz="3200" dirty="0"/>
              <a:t>Risks outside of Depression </a:t>
            </a:r>
          </a:p>
        </p:txBody>
      </p:sp>
      <p:pic>
        <p:nvPicPr>
          <p:cNvPr id="4" name="Content Placeholder 3">
            <a:extLst>
              <a:ext uri="{FF2B5EF4-FFF2-40B4-BE49-F238E27FC236}">
                <a16:creationId xmlns:a16="http://schemas.microsoft.com/office/drawing/2014/main" id="{D2C6F234-89FF-4369-86D5-DA39EE91E119}"/>
              </a:ext>
            </a:extLst>
          </p:cNvPr>
          <p:cNvPicPr>
            <a:picLocks noGrp="1" noChangeAspect="1"/>
          </p:cNvPicPr>
          <p:nvPr>
            <p:ph idx="1"/>
          </p:nvPr>
        </p:nvPicPr>
        <p:blipFill>
          <a:blip r:embed="rId2"/>
          <a:stretch>
            <a:fillRect/>
          </a:stretch>
        </p:blipFill>
        <p:spPr>
          <a:xfrm>
            <a:off x="304800" y="1447800"/>
            <a:ext cx="4724400" cy="4883850"/>
          </a:xfrm>
          <a:prstGeom prst="rect">
            <a:avLst/>
          </a:prstGeom>
        </p:spPr>
      </p:pic>
      <p:sp>
        <p:nvSpPr>
          <p:cNvPr id="5" name="TextBox 4">
            <a:extLst>
              <a:ext uri="{FF2B5EF4-FFF2-40B4-BE49-F238E27FC236}">
                <a16:creationId xmlns:a16="http://schemas.microsoft.com/office/drawing/2014/main" id="{C4D8D60D-200C-4F3B-71BE-08A63AC2A145}"/>
              </a:ext>
            </a:extLst>
          </p:cNvPr>
          <p:cNvSpPr txBox="1"/>
          <p:nvPr/>
        </p:nvSpPr>
        <p:spPr>
          <a:xfrm>
            <a:off x="5181600" y="1524000"/>
            <a:ext cx="3657600" cy="2831544"/>
          </a:xfrm>
          <a:prstGeom prst="rect">
            <a:avLst/>
          </a:prstGeom>
          <a:noFill/>
        </p:spPr>
        <p:txBody>
          <a:bodyPr wrap="square" rtlCol="0">
            <a:spAutoFit/>
          </a:bodyPr>
          <a:lstStyle/>
          <a:p>
            <a:pPr marL="285750" indent="-285750">
              <a:buFont typeface="Arial" panose="020B0604020202020204" pitchFamily="34" charset="0"/>
              <a:buChar char="•"/>
            </a:pPr>
            <a:r>
              <a:rPr lang="en-US" sz="2000" dirty="0"/>
              <a:t>Other psychiatric conditions at greater risk:</a:t>
            </a:r>
          </a:p>
          <a:p>
            <a:pPr marL="742950" lvl="1" indent="-285750">
              <a:buFont typeface="Arial" panose="020B0604020202020204" pitchFamily="34" charset="0"/>
              <a:buChar char="•"/>
            </a:pPr>
            <a:r>
              <a:rPr lang="en-US" sz="2000" dirty="0"/>
              <a:t>Substance use disorders</a:t>
            </a:r>
          </a:p>
          <a:p>
            <a:pPr marL="742950" lvl="1" indent="-285750">
              <a:buFont typeface="Arial" panose="020B0604020202020204" pitchFamily="34" charset="0"/>
              <a:buChar char="•"/>
            </a:pPr>
            <a:r>
              <a:rPr lang="en-US" sz="2000" dirty="0"/>
              <a:t>Schizophrenia &amp; psychotic disorders</a:t>
            </a:r>
          </a:p>
          <a:p>
            <a:pPr marL="742950" lvl="1" indent="-285750">
              <a:buFont typeface="Arial" panose="020B0604020202020204" pitchFamily="34" charset="0"/>
              <a:buChar char="•"/>
            </a:pPr>
            <a:r>
              <a:rPr lang="en-US" sz="2000" dirty="0"/>
              <a:t>OCD</a:t>
            </a:r>
          </a:p>
          <a:p>
            <a:pPr marL="742950" lvl="1" indent="-285750">
              <a:buFont typeface="Arial" panose="020B0604020202020204" pitchFamily="34" charset="0"/>
              <a:buChar char="•"/>
            </a:pPr>
            <a:r>
              <a:rPr lang="en-US" sz="2000" dirty="0"/>
              <a:t>PTSD &amp; trauma disorders</a:t>
            </a:r>
          </a:p>
          <a:p>
            <a:pPr marL="742950" lvl="1" indent="-285750">
              <a:buFont typeface="Arial" panose="020B0604020202020204" pitchFamily="34" charset="0"/>
              <a:buChar char="•"/>
            </a:pPr>
            <a:r>
              <a:rPr lang="en-US" sz="2000" dirty="0"/>
              <a:t>Anxiety disorders </a:t>
            </a:r>
          </a:p>
          <a:p>
            <a:pPr marL="742950" lvl="1"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04269002-F7B1-047C-923D-8E3E82B65468}"/>
              </a:ext>
            </a:extLst>
          </p:cNvPr>
          <p:cNvSpPr txBox="1"/>
          <p:nvPr/>
        </p:nvSpPr>
        <p:spPr>
          <a:xfrm>
            <a:off x="762000" y="6256815"/>
            <a:ext cx="3276600" cy="307777"/>
          </a:xfrm>
          <a:prstGeom prst="rect">
            <a:avLst/>
          </a:prstGeom>
          <a:noFill/>
        </p:spPr>
        <p:txBody>
          <a:bodyPr wrap="square" rtlCol="0">
            <a:spAutoFit/>
          </a:bodyPr>
          <a:lstStyle/>
          <a:p>
            <a:pPr algn="r" fontAlgn="base"/>
            <a:r>
              <a:rPr lang="en-US" sz="1400" b="0" i="0" dirty="0">
                <a:effectLst/>
                <a:latin typeface="+mj-lt"/>
              </a:rPr>
              <a:t>Fazel &amp; </a:t>
            </a:r>
            <a:r>
              <a:rPr lang="en-US" sz="1400" b="0" i="0" dirty="0" err="1">
                <a:effectLst/>
                <a:latin typeface="+mj-lt"/>
              </a:rPr>
              <a:t>Runeson</a:t>
            </a:r>
            <a:r>
              <a:rPr lang="en-US" sz="1400" b="0" i="0" dirty="0">
                <a:effectLst/>
                <a:latin typeface="+mj-lt"/>
              </a:rPr>
              <a:t>, 2020, </a:t>
            </a:r>
            <a:r>
              <a:rPr lang="en-US" sz="1400" dirty="0">
                <a:latin typeface="+mj-lt"/>
              </a:rPr>
              <a:t>NEJM</a:t>
            </a:r>
          </a:p>
        </p:txBody>
      </p:sp>
    </p:spTree>
    <p:extLst>
      <p:ext uri="{BB962C8B-B14F-4D97-AF65-F5344CB8AC3E}">
        <p14:creationId xmlns:p14="http://schemas.microsoft.com/office/powerpoint/2010/main" val="297924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229D-375E-EFFC-E818-32CDA407B663}"/>
              </a:ext>
            </a:extLst>
          </p:cNvPr>
          <p:cNvSpPr>
            <a:spLocks noGrp="1"/>
          </p:cNvSpPr>
          <p:nvPr>
            <p:ph type="title"/>
          </p:nvPr>
        </p:nvSpPr>
        <p:spPr/>
        <p:txBody>
          <a:bodyPr>
            <a:normAutofit/>
          </a:bodyPr>
          <a:lstStyle/>
          <a:p>
            <a:r>
              <a:rPr lang="en-US" sz="3200" dirty="0"/>
              <a:t>Suicide Prevention: Key Elements of Office SOPs</a:t>
            </a:r>
          </a:p>
        </p:txBody>
      </p:sp>
      <p:sp>
        <p:nvSpPr>
          <p:cNvPr id="3" name="Content Placeholder 2">
            <a:extLst>
              <a:ext uri="{FF2B5EF4-FFF2-40B4-BE49-F238E27FC236}">
                <a16:creationId xmlns:a16="http://schemas.microsoft.com/office/drawing/2014/main" id="{AD764F25-8906-07AC-AD79-09FCEB35E4A5}"/>
              </a:ext>
            </a:extLst>
          </p:cNvPr>
          <p:cNvSpPr>
            <a:spLocks noGrp="1"/>
          </p:cNvSpPr>
          <p:nvPr>
            <p:ph idx="1"/>
          </p:nvPr>
        </p:nvSpPr>
        <p:spPr/>
        <p:txBody>
          <a:bodyPr anchor="t">
            <a:normAutofit/>
          </a:bodyPr>
          <a:lstStyle/>
          <a:p>
            <a:r>
              <a:rPr lang="en-US" sz="2400" dirty="0">
                <a:solidFill>
                  <a:schemeClr val="tx1"/>
                </a:solidFill>
              </a:rPr>
              <a:t>Screen</a:t>
            </a:r>
          </a:p>
          <a:p>
            <a:r>
              <a:rPr lang="en-US" sz="2400" b="1" dirty="0">
                <a:solidFill>
                  <a:schemeClr val="tx1"/>
                </a:solidFill>
              </a:rPr>
              <a:t>Assess risk level</a:t>
            </a:r>
          </a:p>
          <a:p>
            <a:r>
              <a:rPr lang="en-US" sz="2400" dirty="0">
                <a:solidFill>
                  <a:schemeClr val="tx1"/>
                </a:solidFill>
              </a:rPr>
              <a:t>Safety plan</a:t>
            </a:r>
          </a:p>
        </p:txBody>
      </p:sp>
    </p:spTree>
    <p:extLst>
      <p:ext uri="{BB962C8B-B14F-4D97-AF65-F5344CB8AC3E}">
        <p14:creationId xmlns:p14="http://schemas.microsoft.com/office/powerpoint/2010/main" val="1431583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04CC-BBFB-4472-B462-08AAF7079D7D}"/>
              </a:ext>
            </a:extLst>
          </p:cNvPr>
          <p:cNvSpPr>
            <a:spLocks noGrp="1"/>
          </p:cNvSpPr>
          <p:nvPr>
            <p:ph type="title"/>
          </p:nvPr>
        </p:nvSpPr>
        <p:spPr/>
        <p:txBody>
          <a:bodyPr>
            <a:normAutofit/>
          </a:bodyPr>
          <a:lstStyle/>
          <a:p>
            <a:r>
              <a:rPr lang="en-US" sz="3200" dirty="0"/>
              <a:t>The Big Question</a:t>
            </a:r>
          </a:p>
        </p:txBody>
      </p:sp>
      <p:sp>
        <p:nvSpPr>
          <p:cNvPr id="3" name="Content Placeholder 2">
            <a:extLst>
              <a:ext uri="{FF2B5EF4-FFF2-40B4-BE49-F238E27FC236}">
                <a16:creationId xmlns:a16="http://schemas.microsoft.com/office/drawing/2014/main" id="{5F25AD08-6072-463B-809A-CCE62D53C9BB}"/>
              </a:ext>
            </a:extLst>
          </p:cNvPr>
          <p:cNvSpPr>
            <a:spLocks noGrp="1"/>
          </p:cNvSpPr>
          <p:nvPr>
            <p:ph idx="1"/>
          </p:nvPr>
        </p:nvSpPr>
        <p:spPr/>
        <p:txBody>
          <a:bodyPr anchor="t">
            <a:normAutofit/>
          </a:bodyPr>
          <a:lstStyle/>
          <a:p>
            <a:r>
              <a:rPr lang="en-US" sz="2400" dirty="0">
                <a:solidFill>
                  <a:schemeClr val="tx1"/>
                </a:solidFill>
              </a:rPr>
              <a:t>Do the patient and their parent/guardian(s) feel that they can keep from seriously harming themselves with appropriate supervision and do the parents/caregivers feel that they can provide adequate supervision to keep their child safe?</a:t>
            </a:r>
          </a:p>
          <a:p>
            <a:pPr marL="0" indent="0">
              <a:buNone/>
            </a:pPr>
            <a:endParaRPr lang="en-US" sz="2400" dirty="0">
              <a:solidFill>
                <a:schemeClr val="tx1"/>
              </a:solidFill>
            </a:endParaRPr>
          </a:p>
          <a:p>
            <a:pPr lvl="1"/>
            <a:r>
              <a:rPr lang="en-US" sz="2100" dirty="0">
                <a:solidFill>
                  <a:schemeClr val="tx1"/>
                </a:solidFill>
              </a:rPr>
              <a:t>If yes – proceed to safety planning</a:t>
            </a:r>
          </a:p>
          <a:p>
            <a:pPr lvl="2"/>
            <a:r>
              <a:rPr lang="en-US" sz="1800" dirty="0">
                <a:solidFill>
                  <a:schemeClr val="tx1"/>
                </a:solidFill>
              </a:rPr>
              <a:t>After safety planning, reconsider the above question to ensure that all parties feel the safety plan can be realistically followed</a:t>
            </a:r>
          </a:p>
          <a:p>
            <a:pPr marL="720090" lvl="2" indent="0">
              <a:buNone/>
            </a:pPr>
            <a:endParaRPr lang="en-US" sz="1800" dirty="0">
              <a:solidFill>
                <a:schemeClr val="tx1"/>
              </a:solidFill>
            </a:endParaRPr>
          </a:p>
          <a:p>
            <a:pPr lvl="1"/>
            <a:r>
              <a:rPr lang="en-US" sz="2100" dirty="0">
                <a:solidFill>
                  <a:schemeClr val="tx1"/>
                </a:solidFill>
              </a:rPr>
              <a:t>If no – further evaluation is needed immediately</a:t>
            </a:r>
          </a:p>
          <a:p>
            <a:pPr lvl="2"/>
            <a:r>
              <a:rPr lang="en-US" sz="1800" dirty="0">
                <a:solidFill>
                  <a:schemeClr val="tx1"/>
                </a:solidFill>
              </a:rPr>
              <a:t>Consider ED (or alternate setting) referral</a:t>
            </a:r>
          </a:p>
        </p:txBody>
      </p:sp>
    </p:spTree>
    <p:extLst>
      <p:ext uri="{BB962C8B-B14F-4D97-AF65-F5344CB8AC3E}">
        <p14:creationId xmlns:p14="http://schemas.microsoft.com/office/powerpoint/2010/main" val="3373108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Columbia Suicide Severity Rating Scale (C-SSRS)</a:t>
            </a:r>
          </a:p>
        </p:txBody>
      </p:sp>
      <p:sp>
        <p:nvSpPr>
          <p:cNvPr id="2" name="Content Placeholder 1"/>
          <p:cNvSpPr>
            <a:spLocks noGrp="1"/>
          </p:cNvSpPr>
          <p:nvPr>
            <p:ph idx="1"/>
          </p:nvPr>
        </p:nvSpPr>
        <p:spPr>
          <a:xfrm>
            <a:off x="259287" y="1463042"/>
            <a:ext cx="8625425" cy="4861558"/>
          </a:xfrm>
        </p:spPr>
        <p:txBody>
          <a:bodyPr anchor="t">
            <a:normAutofit fontScale="92500" lnSpcReduction="10000"/>
          </a:bodyPr>
          <a:lstStyle/>
          <a:p>
            <a:pPr>
              <a:lnSpc>
                <a:spcPct val="80000"/>
              </a:lnSpc>
              <a:defRPr/>
            </a:pPr>
            <a:r>
              <a:rPr lang="en-US" sz="2200" dirty="0">
                <a:solidFill>
                  <a:schemeClr val="tx1"/>
                </a:solidFill>
              </a:rPr>
              <a:t>Provides framework for asking questions to help determine risk</a:t>
            </a:r>
          </a:p>
          <a:p>
            <a:pPr>
              <a:lnSpc>
                <a:spcPct val="80000"/>
              </a:lnSpc>
              <a:defRPr/>
            </a:pPr>
            <a:endParaRPr lang="en-US" sz="2200" dirty="0">
              <a:solidFill>
                <a:schemeClr val="tx1"/>
              </a:solidFill>
            </a:endParaRPr>
          </a:p>
          <a:p>
            <a:pPr>
              <a:lnSpc>
                <a:spcPct val="80000"/>
              </a:lnSpc>
              <a:defRPr/>
            </a:pPr>
            <a:r>
              <a:rPr lang="en-US" sz="2200" dirty="0">
                <a:solidFill>
                  <a:schemeClr val="tx1"/>
                </a:solidFill>
              </a:rPr>
              <a:t>Addresses full spectrum of suicidality in one instrument</a:t>
            </a:r>
          </a:p>
          <a:p>
            <a:pPr>
              <a:lnSpc>
                <a:spcPct val="80000"/>
              </a:lnSpc>
              <a:defRPr/>
            </a:pPr>
            <a:endParaRPr lang="en-US" sz="2200" dirty="0">
              <a:solidFill>
                <a:schemeClr val="tx1"/>
              </a:solidFill>
            </a:endParaRPr>
          </a:p>
          <a:p>
            <a:pPr>
              <a:lnSpc>
                <a:spcPct val="80000"/>
              </a:lnSpc>
              <a:defRPr/>
            </a:pPr>
            <a:r>
              <a:rPr lang="en-US" sz="2200" dirty="0">
                <a:solidFill>
                  <a:schemeClr val="tx1"/>
                </a:solidFill>
              </a:rPr>
              <a:t>Tracks frequency and severity of suicidal thoughts and behaviors over time (</a:t>
            </a:r>
            <a:r>
              <a:rPr lang="en-US" sz="2200" i="1" dirty="0">
                <a:solidFill>
                  <a:schemeClr val="tx1"/>
                </a:solidFill>
              </a:rPr>
              <a:t>both rated on a 0-5</a:t>
            </a:r>
            <a:r>
              <a:rPr lang="en-US" sz="2200" dirty="0">
                <a:solidFill>
                  <a:schemeClr val="tx1"/>
                </a:solidFill>
              </a:rPr>
              <a:t>)</a:t>
            </a:r>
          </a:p>
          <a:p>
            <a:pPr>
              <a:lnSpc>
                <a:spcPct val="80000"/>
              </a:lnSpc>
              <a:defRPr/>
            </a:pPr>
            <a:endParaRPr lang="en-US" sz="2200" dirty="0">
              <a:solidFill>
                <a:schemeClr val="tx1"/>
              </a:solidFill>
            </a:endParaRPr>
          </a:p>
          <a:p>
            <a:pPr>
              <a:lnSpc>
                <a:spcPct val="80000"/>
              </a:lnSpc>
              <a:defRPr/>
            </a:pPr>
            <a:r>
              <a:rPr lang="en-US" sz="2200" dirty="0">
                <a:solidFill>
                  <a:schemeClr val="tx1"/>
                </a:solidFill>
              </a:rPr>
              <a:t>Classifies types of ideation and behavior</a:t>
            </a:r>
          </a:p>
          <a:p>
            <a:pPr>
              <a:lnSpc>
                <a:spcPct val="80000"/>
              </a:lnSpc>
              <a:defRPr/>
            </a:pPr>
            <a:endParaRPr lang="en-US" sz="2200" dirty="0">
              <a:solidFill>
                <a:schemeClr val="tx1"/>
              </a:solidFill>
            </a:endParaRPr>
          </a:p>
          <a:p>
            <a:pPr>
              <a:lnSpc>
                <a:spcPct val="80000"/>
              </a:lnSpc>
              <a:defRPr/>
            </a:pPr>
            <a:r>
              <a:rPr lang="en-US" sz="2200" dirty="0">
                <a:solidFill>
                  <a:schemeClr val="tx1"/>
                </a:solidFill>
              </a:rPr>
              <a:t>Ideation: From “No ideation” to “Active Suicidal Ideation with Specific Plan and Intent” </a:t>
            </a:r>
          </a:p>
          <a:p>
            <a:pPr lvl="1">
              <a:lnSpc>
                <a:spcPct val="80000"/>
              </a:lnSpc>
              <a:defRPr/>
            </a:pPr>
            <a:r>
              <a:rPr lang="en-US" sz="2200" dirty="0">
                <a:solidFill>
                  <a:schemeClr val="tx1"/>
                </a:solidFill>
              </a:rPr>
              <a:t>frequency, duration, controllability, deterrents, and reasons for ideation, likelihood of attempt</a:t>
            </a:r>
          </a:p>
          <a:p>
            <a:pPr>
              <a:lnSpc>
                <a:spcPct val="80000"/>
              </a:lnSpc>
              <a:defRPr/>
            </a:pPr>
            <a:endParaRPr lang="en-US" sz="2200" dirty="0">
              <a:solidFill>
                <a:schemeClr val="tx1"/>
              </a:solidFill>
            </a:endParaRPr>
          </a:p>
          <a:p>
            <a:pPr>
              <a:lnSpc>
                <a:spcPct val="80000"/>
              </a:lnSpc>
              <a:defRPr/>
            </a:pPr>
            <a:r>
              <a:rPr lang="en-US" sz="2200" dirty="0">
                <a:solidFill>
                  <a:schemeClr val="tx1"/>
                </a:solidFill>
              </a:rPr>
              <a:t>Behavior: From “Absence of Suicidal Behavior” to “Multiple Attempts”</a:t>
            </a:r>
          </a:p>
          <a:p>
            <a:endParaRPr lang="en-US" dirty="0"/>
          </a:p>
        </p:txBody>
      </p:sp>
      <p:sp>
        <p:nvSpPr>
          <p:cNvPr id="4" name="TextBox 3"/>
          <p:cNvSpPr txBox="1"/>
          <p:nvPr/>
        </p:nvSpPr>
        <p:spPr>
          <a:xfrm>
            <a:off x="5562600" y="6211669"/>
            <a:ext cx="1959191" cy="646331"/>
          </a:xfrm>
          <a:prstGeom prst="rect">
            <a:avLst/>
          </a:prstGeom>
          <a:noFill/>
        </p:spPr>
        <p:txBody>
          <a:bodyPr wrap="none" rtlCol="0">
            <a:spAutoFit/>
          </a:bodyPr>
          <a:lstStyle/>
          <a:p>
            <a:r>
              <a:rPr lang="en-US" dirty="0"/>
              <a:t>Dr. Kelly Posner</a:t>
            </a:r>
          </a:p>
          <a:p>
            <a:endParaRPr lang="en-US" dirty="0"/>
          </a:p>
        </p:txBody>
      </p:sp>
    </p:spTree>
    <p:extLst>
      <p:ext uri="{BB962C8B-B14F-4D97-AF65-F5344CB8AC3E}">
        <p14:creationId xmlns:p14="http://schemas.microsoft.com/office/powerpoint/2010/main" val="1952069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More on C-SSRS</a:t>
            </a:r>
          </a:p>
        </p:txBody>
      </p:sp>
      <p:sp>
        <p:nvSpPr>
          <p:cNvPr id="2" name="Content Placeholder 1"/>
          <p:cNvSpPr>
            <a:spLocks noGrp="1"/>
          </p:cNvSpPr>
          <p:nvPr>
            <p:ph idx="1"/>
          </p:nvPr>
        </p:nvSpPr>
        <p:spPr/>
        <p:txBody>
          <a:bodyPr anchor="t"/>
          <a:lstStyle/>
          <a:p>
            <a:r>
              <a:rPr lang="en-US" sz="2000" dirty="0">
                <a:solidFill>
                  <a:schemeClr val="tx1"/>
                </a:solidFill>
              </a:rPr>
              <a:t>Severity of Ideation Subscale</a:t>
            </a:r>
          </a:p>
          <a:p>
            <a:pPr lvl="1"/>
            <a:r>
              <a:rPr lang="en-US" sz="2000" dirty="0">
                <a:solidFill>
                  <a:schemeClr val="tx1"/>
                </a:solidFill>
              </a:rPr>
              <a:t>A positive answer to question 4 or 5 indicated presence of ideation with at least some intent to die in the past one month </a:t>
            </a:r>
          </a:p>
          <a:p>
            <a:pPr lvl="2"/>
            <a:r>
              <a:rPr lang="en-US" sz="2000" dirty="0">
                <a:solidFill>
                  <a:schemeClr val="tx1"/>
                </a:solidFill>
              </a:rPr>
              <a:t>Indicates severe risk and clear need for further evaluation and clinical management</a:t>
            </a:r>
          </a:p>
          <a:p>
            <a:r>
              <a:rPr lang="en-US" sz="2000" dirty="0">
                <a:solidFill>
                  <a:schemeClr val="tx1"/>
                </a:solidFill>
              </a:rPr>
              <a:t>Suicidal Behavior Subscale</a:t>
            </a:r>
          </a:p>
          <a:p>
            <a:pPr lvl="1"/>
            <a:r>
              <a:rPr lang="en-US" sz="2000" dirty="0">
                <a:solidFill>
                  <a:schemeClr val="tx1"/>
                </a:solidFill>
              </a:rPr>
              <a:t>Presence of ANY suicidal behavior in past three months indicates a severe risk and clear need for further evaluation and clinical management</a:t>
            </a:r>
          </a:p>
          <a:p>
            <a:r>
              <a:rPr lang="en-US" sz="2000" dirty="0">
                <a:solidFill>
                  <a:schemeClr val="tx1"/>
                </a:solidFill>
              </a:rPr>
              <a:t>Full C-SSRS with additional sections available</a:t>
            </a:r>
          </a:p>
          <a:p>
            <a:r>
              <a:rPr lang="en-US" sz="2000" dirty="0">
                <a:solidFill>
                  <a:schemeClr val="tx1"/>
                </a:solidFill>
              </a:rPr>
              <a:t>“Since last contact” version available </a:t>
            </a:r>
          </a:p>
          <a:p>
            <a:r>
              <a:rPr lang="en-US" sz="2000" dirty="0">
                <a:solidFill>
                  <a:schemeClr val="tx1"/>
                </a:solidFill>
              </a:rPr>
              <a:t>Additional training available through website </a:t>
            </a:r>
            <a:r>
              <a:rPr lang="en-US" sz="2000" dirty="0">
                <a:solidFill>
                  <a:schemeClr val="tx1"/>
                </a:solidFill>
                <a:hlinkClick r:id="rId2">
                  <a:extLst>
                    <a:ext uri="{A12FA001-AC4F-418D-AE19-62706E023703}">
                      <ahyp:hlinkClr xmlns:ahyp="http://schemas.microsoft.com/office/drawing/2018/hyperlinkcolor" val="tx"/>
                    </a:ext>
                  </a:extLst>
                </a:hlinkClick>
              </a:rPr>
              <a:t>http://www.cssrs.columbia.edu/</a:t>
            </a:r>
            <a:endParaRPr lang="en-US" sz="2000" dirty="0">
              <a:solidFill>
                <a:schemeClr val="tx1"/>
              </a:solidFill>
            </a:endParaRPr>
          </a:p>
          <a:p>
            <a:endParaRPr lang="en-US" sz="1600" dirty="0">
              <a:solidFill>
                <a:schemeClr val="tx1"/>
              </a:solidFill>
            </a:endParaRPr>
          </a:p>
          <a:p>
            <a:endParaRPr lang="en-US" dirty="0"/>
          </a:p>
        </p:txBody>
      </p:sp>
    </p:spTree>
    <p:extLst>
      <p:ext uri="{BB962C8B-B14F-4D97-AF65-F5344CB8AC3E}">
        <p14:creationId xmlns:p14="http://schemas.microsoft.com/office/powerpoint/2010/main" val="112885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latin typeface="+mn-lt"/>
                <a:cs typeface="Arial" panose="020B0604020202020204" pitchFamily="34" charset="0"/>
              </a:rPr>
              <a:t>Columbia Suicide Severity Rating Scale (C-SSRS)</a:t>
            </a:r>
            <a:endParaRPr lang="en-US" sz="3200" dirty="0">
              <a:latin typeface="+mn-lt"/>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2468126" y="1447800"/>
            <a:ext cx="4207747" cy="5282720"/>
          </a:xfrm>
        </p:spPr>
      </p:pic>
    </p:spTree>
    <p:extLst>
      <p:ext uri="{BB962C8B-B14F-4D97-AF65-F5344CB8AC3E}">
        <p14:creationId xmlns:p14="http://schemas.microsoft.com/office/powerpoint/2010/main" val="1015862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229D-375E-EFFC-E818-32CDA407B663}"/>
              </a:ext>
            </a:extLst>
          </p:cNvPr>
          <p:cNvSpPr>
            <a:spLocks noGrp="1"/>
          </p:cNvSpPr>
          <p:nvPr>
            <p:ph type="title"/>
          </p:nvPr>
        </p:nvSpPr>
        <p:spPr/>
        <p:txBody>
          <a:bodyPr>
            <a:normAutofit/>
          </a:bodyPr>
          <a:lstStyle/>
          <a:p>
            <a:r>
              <a:rPr lang="en-US" sz="3200" dirty="0"/>
              <a:t>Suicide Prevention: Key Elements of Office SOPs</a:t>
            </a:r>
          </a:p>
        </p:txBody>
      </p:sp>
      <p:sp>
        <p:nvSpPr>
          <p:cNvPr id="3" name="Content Placeholder 2">
            <a:extLst>
              <a:ext uri="{FF2B5EF4-FFF2-40B4-BE49-F238E27FC236}">
                <a16:creationId xmlns:a16="http://schemas.microsoft.com/office/drawing/2014/main" id="{AD764F25-8906-07AC-AD79-09FCEB35E4A5}"/>
              </a:ext>
            </a:extLst>
          </p:cNvPr>
          <p:cNvSpPr>
            <a:spLocks noGrp="1"/>
          </p:cNvSpPr>
          <p:nvPr>
            <p:ph idx="1"/>
          </p:nvPr>
        </p:nvSpPr>
        <p:spPr/>
        <p:txBody>
          <a:bodyPr anchor="t">
            <a:normAutofit/>
          </a:bodyPr>
          <a:lstStyle/>
          <a:p>
            <a:r>
              <a:rPr lang="en-US" sz="2400" dirty="0">
                <a:solidFill>
                  <a:schemeClr val="tx1"/>
                </a:solidFill>
              </a:rPr>
              <a:t>Screen</a:t>
            </a:r>
          </a:p>
          <a:p>
            <a:r>
              <a:rPr lang="en-US" sz="2400" dirty="0">
                <a:solidFill>
                  <a:schemeClr val="tx1"/>
                </a:solidFill>
              </a:rPr>
              <a:t>Assess risk level</a:t>
            </a:r>
          </a:p>
          <a:p>
            <a:r>
              <a:rPr lang="en-US" sz="2400" b="1" dirty="0">
                <a:solidFill>
                  <a:schemeClr val="tx1"/>
                </a:solidFill>
              </a:rPr>
              <a:t>Safety plan</a:t>
            </a:r>
          </a:p>
        </p:txBody>
      </p:sp>
    </p:spTree>
    <p:extLst>
      <p:ext uri="{BB962C8B-B14F-4D97-AF65-F5344CB8AC3E}">
        <p14:creationId xmlns:p14="http://schemas.microsoft.com/office/powerpoint/2010/main" val="3874938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Safety Planning</a:t>
            </a:r>
          </a:p>
        </p:txBody>
      </p:sp>
      <p:sp>
        <p:nvSpPr>
          <p:cNvPr id="2" name="Content Placeholder 1"/>
          <p:cNvSpPr>
            <a:spLocks noGrp="1"/>
          </p:cNvSpPr>
          <p:nvPr>
            <p:ph idx="1"/>
          </p:nvPr>
        </p:nvSpPr>
        <p:spPr/>
        <p:txBody>
          <a:bodyPr anchor="t">
            <a:normAutofit/>
          </a:bodyPr>
          <a:lstStyle/>
          <a:p>
            <a:pPr>
              <a:lnSpc>
                <a:spcPct val="90000"/>
              </a:lnSpc>
            </a:pPr>
            <a:r>
              <a:rPr lang="en-US" sz="2000" b="1" dirty="0">
                <a:solidFill>
                  <a:schemeClr val="tx1"/>
                </a:solidFill>
              </a:rPr>
              <a:t>Not</a:t>
            </a:r>
            <a:r>
              <a:rPr lang="en-US" sz="2000" dirty="0">
                <a:solidFill>
                  <a:schemeClr val="tx1"/>
                </a:solidFill>
              </a:rPr>
              <a:t> a no-suicide contract</a:t>
            </a:r>
          </a:p>
          <a:p>
            <a:r>
              <a:rPr lang="en-US" sz="2000" dirty="0">
                <a:solidFill>
                  <a:schemeClr val="tx1"/>
                </a:solidFill>
              </a:rPr>
              <a:t>Developed in a collaborative manner with child/teen </a:t>
            </a:r>
          </a:p>
          <a:p>
            <a:pPr>
              <a:lnSpc>
                <a:spcPct val="90000"/>
              </a:lnSpc>
            </a:pPr>
            <a:r>
              <a:rPr lang="en-US" sz="2000" dirty="0">
                <a:solidFill>
                  <a:schemeClr val="tx1"/>
                </a:solidFill>
              </a:rPr>
              <a:t>Step-wise increase in level of intervention from “within self” strategies up to ED</a:t>
            </a:r>
          </a:p>
          <a:p>
            <a:pPr>
              <a:lnSpc>
                <a:spcPct val="90000"/>
              </a:lnSpc>
            </a:pPr>
            <a:r>
              <a:rPr lang="en-US" sz="2000" dirty="0">
                <a:solidFill>
                  <a:schemeClr val="tx1"/>
                </a:solidFill>
              </a:rPr>
              <a:t>Hierarchically-arranged coping strategy list</a:t>
            </a:r>
          </a:p>
          <a:p>
            <a:pPr>
              <a:lnSpc>
                <a:spcPct val="90000"/>
              </a:lnSpc>
            </a:pPr>
            <a:r>
              <a:rPr lang="en-US" sz="2000" dirty="0">
                <a:solidFill>
                  <a:schemeClr val="tx1"/>
                </a:solidFill>
              </a:rPr>
              <a:t>Can be used as a stand-alone intervention or part of longer, more comprehensive treatment </a:t>
            </a:r>
          </a:p>
          <a:p>
            <a:pPr>
              <a:lnSpc>
                <a:spcPct val="90000"/>
              </a:lnSpc>
            </a:pPr>
            <a:r>
              <a:rPr lang="en-US" sz="2000" dirty="0">
                <a:solidFill>
                  <a:schemeClr val="tx1"/>
                </a:solidFill>
              </a:rPr>
              <a:t>Written document</a:t>
            </a:r>
          </a:p>
          <a:p>
            <a:pPr lvl="1"/>
            <a:r>
              <a:rPr lang="en-US" sz="2000" dirty="0">
                <a:solidFill>
                  <a:schemeClr val="tx1"/>
                </a:solidFill>
              </a:rPr>
              <a:t>Brief, easy-to-read format </a:t>
            </a:r>
          </a:p>
          <a:p>
            <a:pPr>
              <a:lnSpc>
                <a:spcPct val="90000"/>
              </a:lnSpc>
            </a:pPr>
            <a:endParaRPr lang="en-US" sz="2800" dirty="0">
              <a:solidFill>
                <a:schemeClr val="tx1"/>
              </a:solidFill>
            </a:endParaRPr>
          </a:p>
          <a:p>
            <a:pPr>
              <a:lnSpc>
                <a:spcPct val="90000"/>
              </a:lnSpc>
            </a:pPr>
            <a:endParaRPr lang="en-US" sz="2800" dirty="0"/>
          </a:p>
        </p:txBody>
      </p:sp>
      <p:sp>
        <p:nvSpPr>
          <p:cNvPr id="4" name="TextBox 3"/>
          <p:cNvSpPr txBox="1"/>
          <p:nvPr/>
        </p:nvSpPr>
        <p:spPr>
          <a:xfrm>
            <a:off x="4874247" y="5601842"/>
            <a:ext cx="3514104" cy="369332"/>
          </a:xfrm>
          <a:prstGeom prst="rect">
            <a:avLst/>
          </a:prstGeom>
          <a:noFill/>
        </p:spPr>
        <p:txBody>
          <a:bodyPr wrap="none" rtlCol="0">
            <a:spAutoFit/>
          </a:bodyPr>
          <a:lstStyle/>
          <a:p>
            <a:r>
              <a:rPr lang="en-US" dirty="0"/>
              <a:t>Greg Brown &amp; Barbara Stanley</a:t>
            </a:r>
          </a:p>
        </p:txBody>
      </p:sp>
    </p:spTree>
    <p:extLst>
      <p:ext uri="{BB962C8B-B14F-4D97-AF65-F5344CB8AC3E}">
        <p14:creationId xmlns:p14="http://schemas.microsoft.com/office/powerpoint/2010/main" val="2122210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fety Plan Worksheet Construction - HSE Images &amp;amp; Videos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810" y="-13138"/>
            <a:ext cx="5336380" cy="70966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F1884D6-749C-4051-824E-1D4A8D7467B5}"/>
              </a:ext>
            </a:extLst>
          </p:cNvPr>
          <p:cNvSpPr/>
          <p:nvPr/>
        </p:nvSpPr>
        <p:spPr>
          <a:xfrm>
            <a:off x="7240190" y="5334000"/>
            <a:ext cx="178951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E6A53170-8458-4B30-A2D6-E473E6AA91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5520690"/>
            <a:ext cx="1691640" cy="845820"/>
          </a:xfrm>
          <a:prstGeom prst="rect">
            <a:avLst/>
          </a:prstGeom>
        </p:spPr>
      </p:pic>
    </p:spTree>
    <p:extLst>
      <p:ext uri="{BB962C8B-B14F-4D97-AF65-F5344CB8AC3E}">
        <p14:creationId xmlns:p14="http://schemas.microsoft.com/office/powerpoint/2010/main" val="57821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Partners &amp; Funding</a:t>
            </a:r>
          </a:p>
        </p:txBody>
      </p:sp>
      <p:sp>
        <p:nvSpPr>
          <p:cNvPr id="3" name="Content Placeholder 2"/>
          <p:cNvSpPr>
            <a:spLocks noGrp="1"/>
          </p:cNvSpPr>
          <p:nvPr>
            <p:ph idx="1"/>
          </p:nvPr>
        </p:nvSpPr>
        <p:spPr>
          <a:xfrm>
            <a:off x="259287" y="1388383"/>
            <a:ext cx="8625425" cy="2902196"/>
          </a:xfrm>
        </p:spPr>
        <p:txBody>
          <a:bodyPr anchor="t">
            <a:noAutofit/>
          </a:bodyPr>
          <a:lstStyle/>
          <a:p>
            <a:r>
              <a:rPr lang="en-US" sz="1600" dirty="0">
                <a:solidFill>
                  <a:schemeClr val="tx1"/>
                </a:solidFill>
              </a:rPr>
              <a:t>BHIPP is supported by funding from the </a:t>
            </a:r>
            <a:r>
              <a:rPr lang="en-US" sz="1600" b="1" dirty="0">
                <a:solidFill>
                  <a:schemeClr val="tx1"/>
                </a:solidFill>
              </a:rPr>
              <a:t>Maryland Department of Health, Behavioral Health Administration </a:t>
            </a:r>
            <a:r>
              <a:rPr lang="en-US" sz="1600" dirty="0">
                <a:solidFill>
                  <a:schemeClr val="tx1"/>
                </a:solidFill>
              </a:rPr>
              <a:t>and operates as a collaboration between the </a:t>
            </a:r>
            <a:r>
              <a:rPr lang="en-US" sz="1600" b="1" dirty="0">
                <a:solidFill>
                  <a:schemeClr val="tx1"/>
                </a:solidFill>
              </a:rPr>
              <a:t>University of Maryland School of Medicine</a:t>
            </a:r>
            <a:r>
              <a:rPr lang="en-US" sz="1600" dirty="0">
                <a:solidFill>
                  <a:schemeClr val="tx1"/>
                </a:solidFill>
              </a:rPr>
              <a:t>, the </a:t>
            </a:r>
            <a:r>
              <a:rPr lang="en-US" sz="1600" b="1" dirty="0">
                <a:solidFill>
                  <a:schemeClr val="tx1"/>
                </a:solidFill>
              </a:rPr>
              <a:t>Johns Hopkins University School of Medicine</a:t>
            </a:r>
            <a:r>
              <a:rPr lang="en-US" sz="1600" dirty="0">
                <a:solidFill>
                  <a:schemeClr val="tx1"/>
                </a:solidFill>
              </a:rPr>
              <a:t>, </a:t>
            </a:r>
            <a:r>
              <a:rPr lang="en-US" sz="1600" b="1" dirty="0">
                <a:solidFill>
                  <a:schemeClr val="tx1"/>
                </a:solidFill>
              </a:rPr>
              <a:t>Salisbury University,</a:t>
            </a:r>
            <a:r>
              <a:rPr lang="en-US" sz="1600" dirty="0">
                <a:solidFill>
                  <a:schemeClr val="tx1"/>
                </a:solidFill>
              </a:rPr>
              <a:t> </a:t>
            </a:r>
            <a:r>
              <a:rPr lang="en-US" sz="1600" b="1" dirty="0">
                <a:solidFill>
                  <a:schemeClr val="tx1"/>
                </a:solidFill>
              </a:rPr>
              <a:t>Morgan State University, </a:t>
            </a:r>
            <a:r>
              <a:rPr lang="en-US" sz="1600" dirty="0">
                <a:solidFill>
                  <a:schemeClr val="tx1"/>
                </a:solidFill>
              </a:rPr>
              <a:t>and the </a:t>
            </a:r>
            <a:r>
              <a:rPr lang="en-US" sz="1600" b="1" dirty="0">
                <a:solidFill>
                  <a:schemeClr val="tx1"/>
                </a:solidFill>
              </a:rPr>
              <a:t>University of Maryland Eastern Shore.</a:t>
            </a:r>
            <a:endParaRPr lang="en-US" sz="1600" dirty="0">
              <a:solidFill>
                <a:schemeClr val="tx1"/>
              </a:solidFill>
            </a:endParaRPr>
          </a:p>
          <a:p>
            <a:r>
              <a:rPr lang="en-US" sz="1600" dirty="0">
                <a:solidFill>
                  <a:schemeClr val="tx1"/>
                </a:solidFill>
              </a:rPr>
              <a:t>This program is supported by emergency COVID funding from the Substance Abuse and Mental Health Services Administration (SAMHSA). </a:t>
            </a:r>
          </a:p>
          <a:p>
            <a:r>
              <a:rPr lang="en-US" sz="1600" dirty="0">
                <a:solidFill>
                  <a:schemeClr val="tx1"/>
                </a:solidFill>
              </a:rPr>
              <a:t>BHIPP is also supported by the </a:t>
            </a:r>
            <a:r>
              <a:rPr lang="en-US" sz="1600" b="1" dirty="0">
                <a:solidFill>
                  <a:schemeClr val="tx1"/>
                </a:solidFill>
              </a:rPr>
              <a:t>Health Resources and Services Administration (HRSA) </a:t>
            </a:r>
            <a:r>
              <a:rPr lang="en-US" sz="1600" dirty="0">
                <a:solidFill>
                  <a:schemeClr val="tx1"/>
                </a:solidFill>
              </a:rPr>
              <a:t>of the U.S. Department of Health and Human Services (HHS) as part of an award totaling $433,296  with approximately 20% financed by non-governmental sources. The contents of this presentation are those of the author(s) and do not necessarily represent the official views of, nor an endorsement, by HRSA, HHS or the U.S. Government. For more information, visit </a:t>
            </a:r>
            <a:r>
              <a:rPr lang="en-US" sz="1600" u="sng" dirty="0">
                <a:hlinkClick r:id="rId3"/>
              </a:rPr>
              <a:t>www.hrsa.gov</a:t>
            </a:r>
            <a:r>
              <a:rPr lang="en-US" sz="1600" dirty="0"/>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24" y="5177973"/>
            <a:ext cx="1846131" cy="496052"/>
          </a:xfrm>
          <a:prstGeom prst="rect">
            <a:avLst/>
          </a:prstGeom>
        </p:spPr>
      </p:pic>
      <p:pic>
        <p:nvPicPr>
          <p:cNvPr id="7" name="Picture 6"/>
          <p:cNvPicPr>
            <a:picLocks noChangeAspect="1"/>
          </p:cNvPicPr>
          <p:nvPr/>
        </p:nvPicPr>
        <p:blipFill>
          <a:blip r:embed="rId5"/>
          <a:stretch>
            <a:fillRect/>
          </a:stretch>
        </p:blipFill>
        <p:spPr>
          <a:xfrm>
            <a:off x="2617040" y="5106469"/>
            <a:ext cx="1120369" cy="56755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0740" y="5274174"/>
            <a:ext cx="1199552" cy="399851"/>
          </a:xfrm>
          <a:prstGeom prst="rect">
            <a:avLst/>
          </a:prstGeom>
        </p:spPr>
      </p:pic>
      <p:pic>
        <p:nvPicPr>
          <p:cNvPr id="9" name="Picture 8">
            <a:extLst>
              <a:ext uri="{FF2B5EF4-FFF2-40B4-BE49-F238E27FC236}">
                <a16:creationId xmlns:a16="http://schemas.microsoft.com/office/drawing/2014/main" id="{BDC5E5AB-D157-4934-A988-85D60823D2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798488"/>
            <a:ext cx="951371" cy="951371"/>
          </a:xfrm>
          <a:prstGeom prst="rect">
            <a:avLst/>
          </a:prstGeom>
        </p:spPr>
      </p:pic>
    </p:spTree>
    <p:extLst>
      <p:ext uri="{BB962C8B-B14F-4D97-AF65-F5344CB8AC3E}">
        <p14:creationId xmlns:p14="http://schemas.microsoft.com/office/powerpoint/2010/main" val="3778745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cstate="print"/>
          <a:srcRect b="6094"/>
          <a:stretch/>
        </p:blipFill>
        <p:spPr bwMode="auto">
          <a:xfrm>
            <a:off x="1524000" y="99848"/>
            <a:ext cx="6464299" cy="6477000"/>
          </a:xfrm>
          <a:prstGeom prst="rect">
            <a:avLst/>
          </a:prstGeom>
          <a:noFill/>
          <a:ln w="9525">
            <a:noFill/>
            <a:miter lim="800000"/>
            <a:headEnd/>
            <a:tailEnd/>
          </a:ln>
        </p:spPr>
      </p:pic>
    </p:spTree>
    <p:extLst>
      <p:ext uri="{BB962C8B-B14F-4D97-AF65-F5344CB8AC3E}">
        <p14:creationId xmlns:p14="http://schemas.microsoft.com/office/powerpoint/2010/main" val="2269258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Safety Planning: Making the Environment Safe </a:t>
            </a:r>
          </a:p>
        </p:txBody>
      </p:sp>
      <p:sp>
        <p:nvSpPr>
          <p:cNvPr id="2" name="Content Placeholder 1"/>
          <p:cNvSpPr>
            <a:spLocks noGrp="1"/>
          </p:cNvSpPr>
          <p:nvPr>
            <p:ph idx="1"/>
          </p:nvPr>
        </p:nvSpPr>
        <p:spPr/>
        <p:txBody>
          <a:bodyPr anchor="t">
            <a:normAutofit/>
          </a:bodyPr>
          <a:lstStyle/>
          <a:p>
            <a:pPr marL="0" indent="0">
              <a:buNone/>
            </a:pPr>
            <a:r>
              <a:rPr lang="en-US" sz="2400" dirty="0">
                <a:solidFill>
                  <a:schemeClr val="tx1"/>
                </a:solidFill>
              </a:rPr>
              <a:t>Counseling on Access to Lethal Means (CALM) </a:t>
            </a:r>
          </a:p>
          <a:p>
            <a:pPr lvl="1"/>
            <a:r>
              <a:rPr lang="en-US" sz="2000" dirty="0">
                <a:solidFill>
                  <a:schemeClr val="tx1"/>
                </a:solidFill>
              </a:rPr>
              <a:t>Involve family </a:t>
            </a:r>
          </a:p>
          <a:p>
            <a:pPr lvl="1"/>
            <a:r>
              <a:rPr lang="en-US" sz="2000" dirty="0">
                <a:solidFill>
                  <a:schemeClr val="tx1"/>
                </a:solidFill>
              </a:rPr>
              <a:t>May be temporary </a:t>
            </a:r>
          </a:p>
          <a:p>
            <a:pPr lvl="1"/>
            <a:r>
              <a:rPr lang="en-US" sz="2000" dirty="0">
                <a:solidFill>
                  <a:schemeClr val="tx1"/>
                </a:solidFill>
              </a:rPr>
              <a:t>Examples:</a:t>
            </a:r>
          </a:p>
          <a:p>
            <a:pPr lvl="2"/>
            <a:r>
              <a:rPr lang="en-US" sz="2000" dirty="0">
                <a:solidFill>
                  <a:schemeClr val="tx1"/>
                </a:solidFill>
              </a:rPr>
              <a:t>Firearms</a:t>
            </a:r>
          </a:p>
          <a:p>
            <a:pPr lvl="3"/>
            <a:r>
              <a:rPr lang="en-US" sz="2000" dirty="0">
                <a:solidFill>
                  <a:schemeClr val="tx1"/>
                </a:solidFill>
              </a:rPr>
              <a:t>Ideally remove from home, lock up</a:t>
            </a:r>
          </a:p>
          <a:p>
            <a:pPr lvl="2"/>
            <a:r>
              <a:rPr lang="en-US" sz="2000" dirty="0">
                <a:solidFill>
                  <a:schemeClr val="tx1"/>
                </a:solidFill>
              </a:rPr>
              <a:t>Medications</a:t>
            </a:r>
          </a:p>
          <a:p>
            <a:pPr lvl="3"/>
            <a:r>
              <a:rPr lang="en-US" sz="2000" dirty="0">
                <a:solidFill>
                  <a:schemeClr val="tx1"/>
                </a:solidFill>
              </a:rPr>
              <a:t>Limit quantity, remove unneeded, consider less lethal alternatives, lock and parents administer </a:t>
            </a:r>
          </a:p>
          <a:p>
            <a:pPr lvl="2"/>
            <a:r>
              <a:rPr lang="en-US" sz="2000" dirty="0">
                <a:solidFill>
                  <a:schemeClr val="tx1"/>
                </a:solidFill>
              </a:rPr>
              <a:t>Alcohol</a:t>
            </a:r>
          </a:p>
          <a:p>
            <a:pPr lvl="3"/>
            <a:r>
              <a:rPr lang="en-US" sz="2000" dirty="0">
                <a:solidFill>
                  <a:schemeClr val="tx1"/>
                </a:solidFill>
              </a:rPr>
              <a:t>Ideally remove from home, lock up </a:t>
            </a:r>
          </a:p>
          <a:p>
            <a:pPr lvl="1"/>
            <a:endParaRPr lang="en-US" sz="2000"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3640-193D-467E-BD85-08630EE59DFC}"/>
              </a:ext>
            </a:extLst>
          </p:cNvPr>
          <p:cNvSpPr>
            <a:spLocks noGrp="1"/>
          </p:cNvSpPr>
          <p:nvPr>
            <p:ph type="title"/>
          </p:nvPr>
        </p:nvSpPr>
        <p:spPr/>
        <p:txBody>
          <a:bodyPr>
            <a:normAutofit fontScale="90000"/>
          </a:bodyPr>
          <a:lstStyle/>
          <a:p>
            <a:r>
              <a:rPr lang="en-US" sz="3200" dirty="0"/>
              <a:t>Safety Planning: Additional Considerations for Youth</a:t>
            </a:r>
          </a:p>
        </p:txBody>
      </p:sp>
      <p:sp>
        <p:nvSpPr>
          <p:cNvPr id="3" name="Content Placeholder 2">
            <a:extLst>
              <a:ext uri="{FF2B5EF4-FFF2-40B4-BE49-F238E27FC236}">
                <a16:creationId xmlns:a16="http://schemas.microsoft.com/office/drawing/2014/main" id="{DB5F7FCB-B91F-4CBA-B73F-6D5D766D1BF5}"/>
              </a:ext>
            </a:extLst>
          </p:cNvPr>
          <p:cNvSpPr>
            <a:spLocks noGrp="1"/>
          </p:cNvSpPr>
          <p:nvPr>
            <p:ph idx="1"/>
          </p:nvPr>
        </p:nvSpPr>
        <p:spPr/>
        <p:txBody>
          <a:bodyPr anchor="t">
            <a:normAutofit/>
          </a:bodyPr>
          <a:lstStyle/>
          <a:p>
            <a:r>
              <a:rPr lang="en-US" sz="2000" dirty="0">
                <a:solidFill>
                  <a:schemeClr val="tx1"/>
                </a:solidFill>
              </a:rPr>
              <a:t>Plan for increased level of supervision at home</a:t>
            </a:r>
          </a:p>
          <a:p>
            <a:pPr lvl="1"/>
            <a:r>
              <a:rPr lang="en-US" sz="2000" dirty="0">
                <a:solidFill>
                  <a:schemeClr val="tx1"/>
                </a:solidFill>
              </a:rPr>
              <a:t>Limiting time left alone, increased time spent with family, social media monitoring, etc.</a:t>
            </a:r>
          </a:p>
          <a:p>
            <a:pPr lvl="1"/>
            <a:r>
              <a:rPr lang="en-US" sz="2000" dirty="0">
                <a:solidFill>
                  <a:schemeClr val="tx1"/>
                </a:solidFill>
              </a:rPr>
              <a:t>Parents should make this explicit</a:t>
            </a:r>
          </a:p>
          <a:p>
            <a:r>
              <a:rPr lang="en-US" sz="2000" dirty="0">
                <a:solidFill>
                  <a:schemeClr val="tx1"/>
                </a:solidFill>
              </a:rPr>
              <a:t>Devise a “check-in system” for parents and kids</a:t>
            </a:r>
          </a:p>
          <a:p>
            <a:pPr lvl="1"/>
            <a:r>
              <a:rPr lang="en-US" sz="2000" dirty="0">
                <a:solidFill>
                  <a:schemeClr val="tx1"/>
                </a:solidFill>
              </a:rPr>
              <a:t>There should be limits on both ends</a:t>
            </a:r>
          </a:p>
          <a:p>
            <a:pPr lvl="2"/>
            <a:r>
              <a:rPr lang="en-US" sz="2000" dirty="0">
                <a:solidFill>
                  <a:schemeClr val="tx1"/>
                </a:solidFill>
              </a:rPr>
              <a:t>Supportive concern =/= nagging</a:t>
            </a:r>
          </a:p>
          <a:p>
            <a:pPr lvl="2"/>
            <a:r>
              <a:rPr lang="en-US" sz="2000" dirty="0">
                <a:solidFill>
                  <a:schemeClr val="tx1"/>
                </a:solidFill>
              </a:rPr>
              <a:t>The goal is to assess safety and not (primarily) to manage parent anxiety</a:t>
            </a:r>
          </a:p>
          <a:p>
            <a:pPr lvl="1"/>
            <a:r>
              <a:rPr lang="en-US" sz="2000" dirty="0">
                <a:solidFill>
                  <a:schemeClr val="tx1"/>
                </a:solidFill>
              </a:rPr>
              <a:t>Fine to adopt means of checking in beyond explicit verbal statements as long as it’s predetermined</a:t>
            </a:r>
          </a:p>
          <a:p>
            <a:pPr lvl="2"/>
            <a:r>
              <a:rPr lang="en-US" sz="2000" dirty="0">
                <a:solidFill>
                  <a:schemeClr val="tx1"/>
                </a:solidFill>
              </a:rPr>
              <a:t>Can use codes (“red zone”) or a chart if needed</a:t>
            </a:r>
          </a:p>
        </p:txBody>
      </p:sp>
    </p:spTree>
    <p:extLst>
      <p:ext uri="{BB962C8B-B14F-4D97-AF65-F5344CB8AC3E}">
        <p14:creationId xmlns:p14="http://schemas.microsoft.com/office/powerpoint/2010/main" val="2910606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589EC-F4FB-6E38-D83E-A04E44D9CA75}"/>
              </a:ext>
            </a:extLst>
          </p:cNvPr>
          <p:cNvSpPr>
            <a:spLocks noGrp="1"/>
          </p:cNvSpPr>
          <p:nvPr>
            <p:ph type="title"/>
          </p:nvPr>
        </p:nvSpPr>
        <p:spPr/>
        <p:txBody>
          <a:bodyPr>
            <a:normAutofit fontScale="90000"/>
          </a:bodyPr>
          <a:lstStyle/>
          <a:p>
            <a:r>
              <a:rPr lang="en-US" sz="3200" dirty="0"/>
              <a:t>Comprehensive Approach to Suicide Prevention in Primary Care Office (SPRC) </a:t>
            </a:r>
          </a:p>
        </p:txBody>
      </p:sp>
      <p:sp>
        <p:nvSpPr>
          <p:cNvPr id="3" name="Content Placeholder 2">
            <a:extLst>
              <a:ext uri="{FF2B5EF4-FFF2-40B4-BE49-F238E27FC236}">
                <a16:creationId xmlns:a16="http://schemas.microsoft.com/office/drawing/2014/main" id="{99E6034C-7EC8-9EF2-719D-C03CA5864F61}"/>
              </a:ext>
            </a:extLst>
          </p:cNvPr>
          <p:cNvSpPr>
            <a:spLocks noGrp="1"/>
          </p:cNvSpPr>
          <p:nvPr>
            <p:ph idx="1"/>
          </p:nvPr>
        </p:nvSpPr>
        <p:spPr>
          <a:xfrm>
            <a:off x="259287" y="1463042"/>
            <a:ext cx="8625425" cy="5013958"/>
          </a:xfrm>
        </p:spPr>
        <p:txBody>
          <a:bodyPr anchor="t">
            <a:noAutofit/>
          </a:bodyPr>
          <a:lstStyle/>
          <a:p>
            <a:pPr algn="l">
              <a:buFont typeface="Arial" panose="020B0604020202020204" pitchFamily="34" charset="0"/>
              <a:buChar char="•"/>
            </a:pPr>
            <a:r>
              <a:rPr lang="en-US" sz="2000" b="0" i="0" dirty="0">
                <a:solidFill>
                  <a:schemeClr val="tx1"/>
                </a:solidFill>
                <a:effectLst/>
              </a:rPr>
              <a:t>Establish clear, written standardized protocols for managing when a patient presents with active suicidal ideation </a:t>
            </a:r>
          </a:p>
          <a:p>
            <a:pPr algn="l">
              <a:buFont typeface="Arial" panose="020B0604020202020204" pitchFamily="34" charset="0"/>
              <a:buChar char="•"/>
            </a:pPr>
            <a:r>
              <a:rPr lang="en-US" sz="2000" b="0" i="0" dirty="0">
                <a:solidFill>
                  <a:schemeClr val="tx1"/>
                </a:solidFill>
                <a:effectLst/>
              </a:rPr>
              <a:t>Train all staff (this includes front desk, medical assistants, etc.) in the established standard protocols</a:t>
            </a:r>
          </a:p>
          <a:p>
            <a:pPr algn="l">
              <a:buFont typeface="Arial" panose="020B0604020202020204" pitchFamily="34" charset="0"/>
              <a:buChar char="•"/>
            </a:pPr>
            <a:r>
              <a:rPr lang="en-US" sz="2000" b="0" i="0" dirty="0">
                <a:solidFill>
                  <a:schemeClr val="tx1"/>
                </a:solidFill>
                <a:effectLst/>
              </a:rPr>
              <a:t>Implement a “dry run” with a mock patient to ensure that the protocol can be followed seamlessly </a:t>
            </a:r>
          </a:p>
          <a:p>
            <a:pPr algn="l">
              <a:buFont typeface="Arial" panose="020B0604020202020204" pitchFamily="34" charset="0"/>
              <a:buChar char="•"/>
            </a:pPr>
            <a:r>
              <a:rPr lang="en-US" sz="2000" b="0" i="0" dirty="0">
                <a:solidFill>
                  <a:schemeClr val="tx1"/>
                </a:solidFill>
                <a:effectLst/>
              </a:rPr>
              <a:t>Consider having all staff participate in an evidence-based suicide prevention training</a:t>
            </a:r>
          </a:p>
          <a:p>
            <a:pPr lvl="1">
              <a:buFont typeface="Arial" panose="020B0604020202020204" pitchFamily="34" charset="0"/>
              <a:buChar char="•"/>
            </a:pPr>
            <a:r>
              <a:rPr lang="en-US" sz="2000" b="0" i="0" dirty="0">
                <a:solidFill>
                  <a:schemeClr val="tx1"/>
                </a:solidFill>
                <a:effectLst/>
              </a:rPr>
              <a:t>Many available for free through your local health department </a:t>
            </a:r>
          </a:p>
          <a:p>
            <a:pPr algn="l">
              <a:buFont typeface="Arial" panose="020B0604020202020204" pitchFamily="34" charset="0"/>
              <a:buChar char="•"/>
            </a:pPr>
            <a:r>
              <a:rPr lang="en-US" sz="2000" b="0" i="0" dirty="0">
                <a:solidFill>
                  <a:schemeClr val="tx1"/>
                </a:solidFill>
                <a:effectLst/>
              </a:rPr>
              <a:t>Create referral relationships with behavioral health practices that will take on pediatric patients with suicidal ideation </a:t>
            </a:r>
          </a:p>
          <a:p>
            <a:pPr algn="l">
              <a:buFont typeface="Arial" panose="020B0604020202020204" pitchFamily="34" charset="0"/>
              <a:buChar char="•"/>
            </a:pPr>
            <a:r>
              <a:rPr lang="en-US" sz="2000" b="0" i="0" dirty="0">
                <a:solidFill>
                  <a:schemeClr val="tx1"/>
                </a:solidFill>
                <a:effectLst/>
              </a:rPr>
              <a:t>Keep paper and/or electronic copies of screening/assessment tools handy</a:t>
            </a:r>
          </a:p>
          <a:p>
            <a:pPr algn="l">
              <a:buFont typeface="Arial" panose="020B0604020202020204" pitchFamily="34" charset="0"/>
              <a:buChar char="•"/>
            </a:pPr>
            <a:r>
              <a:rPr lang="en-US" sz="2000" b="0" i="0" dirty="0">
                <a:solidFill>
                  <a:schemeClr val="tx1"/>
                </a:solidFill>
                <a:effectLst/>
              </a:rPr>
              <a:t>Maintain up-to-date list of crisis resources</a:t>
            </a:r>
          </a:p>
          <a:p>
            <a:pPr lvl="1">
              <a:buFont typeface="Arial" panose="020B0604020202020204" pitchFamily="34" charset="0"/>
              <a:buChar char="•"/>
            </a:pPr>
            <a:r>
              <a:rPr lang="en-US" sz="2000" dirty="0">
                <a:solidFill>
                  <a:schemeClr val="tx1"/>
                </a:solidFill>
              </a:rPr>
              <a:t>988</a:t>
            </a:r>
          </a:p>
          <a:p>
            <a:pPr lvl="1">
              <a:buFont typeface="Arial" panose="020B0604020202020204" pitchFamily="34" charset="0"/>
              <a:buChar char="•"/>
            </a:pPr>
            <a:r>
              <a:rPr lang="en-US" sz="2000" dirty="0">
                <a:solidFill>
                  <a:schemeClr val="tx1"/>
                </a:solidFill>
              </a:rPr>
              <a:t>Local crisis services including mobile crisis teams and walk-in clinics</a:t>
            </a:r>
          </a:p>
          <a:p>
            <a:pPr lvl="1">
              <a:buFont typeface="Arial" panose="020B0604020202020204" pitchFamily="34" charset="0"/>
              <a:buChar char="•"/>
            </a:pPr>
            <a:r>
              <a:rPr lang="en-US" sz="2000" dirty="0">
                <a:solidFill>
                  <a:schemeClr val="tx1"/>
                </a:solidFill>
              </a:rPr>
              <a:t>Emergency departments</a:t>
            </a:r>
          </a:p>
        </p:txBody>
      </p:sp>
    </p:spTree>
    <p:extLst>
      <p:ext uri="{BB962C8B-B14F-4D97-AF65-F5344CB8AC3E}">
        <p14:creationId xmlns:p14="http://schemas.microsoft.com/office/powerpoint/2010/main" val="629301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69E5-72D5-A0D5-C2E4-58BAFA534B61}"/>
              </a:ext>
            </a:extLst>
          </p:cNvPr>
          <p:cNvSpPr>
            <a:spLocks noGrp="1"/>
          </p:cNvSpPr>
          <p:nvPr>
            <p:ph type="title"/>
          </p:nvPr>
        </p:nvSpPr>
        <p:spPr/>
        <p:txBody>
          <a:bodyPr>
            <a:normAutofit/>
          </a:bodyPr>
          <a:lstStyle/>
          <a:p>
            <a:r>
              <a:rPr lang="en-US" sz="3200" dirty="0"/>
              <a:t>Considerations when drafting your SOPs</a:t>
            </a:r>
          </a:p>
        </p:txBody>
      </p:sp>
      <p:sp>
        <p:nvSpPr>
          <p:cNvPr id="3" name="Content Placeholder 2">
            <a:extLst>
              <a:ext uri="{FF2B5EF4-FFF2-40B4-BE49-F238E27FC236}">
                <a16:creationId xmlns:a16="http://schemas.microsoft.com/office/drawing/2014/main" id="{898482E5-8677-635F-F1E2-73D6FBC17C46}"/>
              </a:ext>
            </a:extLst>
          </p:cNvPr>
          <p:cNvSpPr>
            <a:spLocks noGrp="1"/>
          </p:cNvSpPr>
          <p:nvPr>
            <p:ph idx="1"/>
          </p:nvPr>
        </p:nvSpPr>
        <p:spPr>
          <a:xfrm>
            <a:off x="259287" y="1463042"/>
            <a:ext cx="8625425" cy="5089404"/>
          </a:xfrm>
        </p:spPr>
        <p:txBody>
          <a:bodyPr anchor="t">
            <a:normAutofit fontScale="25000" lnSpcReduction="20000"/>
          </a:bodyPr>
          <a:lstStyle/>
          <a:p>
            <a:r>
              <a:rPr lang="en-US" sz="7200" dirty="0">
                <a:solidFill>
                  <a:schemeClr val="tx1"/>
                </a:solidFill>
              </a:rPr>
              <a:t>Who</a:t>
            </a:r>
          </a:p>
          <a:p>
            <a:pPr lvl="1"/>
            <a:r>
              <a:rPr lang="en-US" sz="7200" dirty="0">
                <a:solidFill>
                  <a:schemeClr val="tx1"/>
                </a:solidFill>
              </a:rPr>
              <a:t>Who on your staff will call mobile crisis/911 if necessary?</a:t>
            </a:r>
          </a:p>
          <a:p>
            <a:pPr lvl="1"/>
            <a:r>
              <a:rPr lang="en-US" sz="7200" dirty="0">
                <a:solidFill>
                  <a:schemeClr val="tx1"/>
                </a:solidFill>
              </a:rPr>
              <a:t>Who on your staff will be responsible for the patient until they leave the office?</a:t>
            </a:r>
          </a:p>
          <a:p>
            <a:pPr lvl="2"/>
            <a:r>
              <a:rPr lang="en-US" sz="7200" dirty="0">
                <a:solidFill>
                  <a:schemeClr val="tx1"/>
                </a:solidFill>
              </a:rPr>
              <a:t>It is helpful if one member of the team who knows the patient and family can stay with them until they leave the office. </a:t>
            </a:r>
          </a:p>
          <a:p>
            <a:pPr lvl="2"/>
            <a:r>
              <a:rPr lang="en-US" sz="7200" dirty="0">
                <a:solidFill>
                  <a:schemeClr val="tx1"/>
                </a:solidFill>
              </a:rPr>
              <a:t>Ensure all staff understand that a patient with active suicidal ideation should not be left alone </a:t>
            </a:r>
          </a:p>
          <a:p>
            <a:pPr lvl="2"/>
            <a:r>
              <a:rPr lang="en-US" sz="7200" dirty="0">
                <a:solidFill>
                  <a:schemeClr val="tx1"/>
                </a:solidFill>
              </a:rPr>
              <a:t>Other patients may need to be rescheduled</a:t>
            </a:r>
          </a:p>
          <a:p>
            <a:pPr lvl="1"/>
            <a:r>
              <a:rPr lang="en-US" sz="7200" dirty="0">
                <a:solidFill>
                  <a:schemeClr val="tx1"/>
                </a:solidFill>
              </a:rPr>
              <a:t>Does anyone else need to be contacted?</a:t>
            </a:r>
          </a:p>
          <a:p>
            <a:pPr lvl="2"/>
            <a:r>
              <a:rPr lang="en-US" sz="7200" dirty="0">
                <a:solidFill>
                  <a:schemeClr val="tx1"/>
                </a:solidFill>
              </a:rPr>
              <a:t>Example: Medical Director</a:t>
            </a:r>
          </a:p>
          <a:p>
            <a:pPr lvl="2"/>
            <a:r>
              <a:rPr lang="en-US" sz="7200" dirty="0">
                <a:solidFill>
                  <a:schemeClr val="tx1"/>
                </a:solidFill>
              </a:rPr>
              <a:t>Parents/guardians of patient </a:t>
            </a:r>
          </a:p>
          <a:p>
            <a:pPr lvl="3"/>
            <a:r>
              <a:rPr lang="en-US" sz="7200" dirty="0">
                <a:solidFill>
                  <a:schemeClr val="tx1"/>
                </a:solidFill>
              </a:rPr>
              <a:t>Ensure you keep up to date emergency contact information on all patients. </a:t>
            </a:r>
          </a:p>
          <a:p>
            <a:r>
              <a:rPr lang="en-US" sz="7200" dirty="0">
                <a:solidFill>
                  <a:schemeClr val="tx1"/>
                </a:solidFill>
              </a:rPr>
              <a:t>What</a:t>
            </a:r>
          </a:p>
          <a:p>
            <a:pPr lvl="1"/>
            <a:r>
              <a:rPr lang="en-US" sz="7200" dirty="0">
                <a:solidFill>
                  <a:schemeClr val="tx1"/>
                </a:solidFill>
              </a:rPr>
              <a:t>What will the parent/guardian say when they arrive at the hospital? </a:t>
            </a:r>
          </a:p>
          <a:p>
            <a:pPr lvl="2"/>
            <a:r>
              <a:rPr lang="en-US" sz="7200" dirty="0">
                <a:solidFill>
                  <a:schemeClr val="tx1"/>
                </a:solidFill>
              </a:rPr>
              <a:t>Provide them with a print-out of your most recent encounter to take with them to the hospital. </a:t>
            </a:r>
          </a:p>
          <a:p>
            <a:pPr lvl="3"/>
            <a:r>
              <a:rPr lang="en-US" sz="7200" dirty="0">
                <a:solidFill>
                  <a:schemeClr val="tx1"/>
                </a:solidFill>
              </a:rPr>
              <a:t>Ideally this will detail your assessment and include a copy of any screening tools/assessments. </a:t>
            </a:r>
          </a:p>
          <a:p>
            <a:pPr lvl="3"/>
            <a:r>
              <a:rPr lang="en-US" sz="7200" dirty="0">
                <a:solidFill>
                  <a:schemeClr val="tx1"/>
                </a:solidFill>
              </a:rPr>
              <a:t>Have parents sign a release so you can speak to hospital staff before they leave. </a:t>
            </a:r>
          </a:p>
          <a:p>
            <a:pPr lvl="1"/>
            <a:r>
              <a:rPr lang="en-US" sz="7200" dirty="0">
                <a:solidFill>
                  <a:schemeClr val="tx1"/>
                </a:solidFill>
              </a:rPr>
              <a:t>What will happen after the patient leaves the office?</a:t>
            </a:r>
          </a:p>
          <a:p>
            <a:pPr lvl="2"/>
            <a:r>
              <a:rPr lang="en-US" sz="7200" dirty="0">
                <a:solidFill>
                  <a:schemeClr val="tx1"/>
                </a:solidFill>
              </a:rPr>
              <a:t>Example: Will the patient’s provider call the hospital to ensure they arrived? </a:t>
            </a:r>
          </a:p>
          <a:p>
            <a:pPr lvl="1"/>
            <a:endParaRPr lang="en-US" sz="4300" dirty="0">
              <a:solidFill>
                <a:schemeClr val="tx1"/>
              </a:solidFill>
            </a:endParaRPr>
          </a:p>
          <a:p>
            <a:pPr marL="377190" lvl="1" indent="0">
              <a:buNone/>
            </a:pPr>
            <a:endParaRPr lang="en-US" dirty="0"/>
          </a:p>
        </p:txBody>
      </p:sp>
    </p:spTree>
    <p:extLst>
      <p:ext uri="{BB962C8B-B14F-4D97-AF65-F5344CB8AC3E}">
        <p14:creationId xmlns:p14="http://schemas.microsoft.com/office/powerpoint/2010/main" val="3057518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3498-360A-21CC-CEE5-273EA8F1F44B}"/>
              </a:ext>
            </a:extLst>
          </p:cNvPr>
          <p:cNvSpPr>
            <a:spLocks noGrp="1"/>
          </p:cNvSpPr>
          <p:nvPr>
            <p:ph type="title"/>
          </p:nvPr>
        </p:nvSpPr>
        <p:spPr/>
        <p:txBody>
          <a:bodyPr>
            <a:noAutofit/>
          </a:bodyPr>
          <a:lstStyle/>
          <a:p>
            <a:r>
              <a:rPr lang="en-US" sz="3200" dirty="0"/>
              <a:t>Considerations when drafting your SOPs cont.</a:t>
            </a:r>
          </a:p>
        </p:txBody>
      </p:sp>
      <p:sp>
        <p:nvSpPr>
          <p:cNvPr id="3" name="Content Placeholder 2">
            <a:extLst>
              <a:ext uri="{FF2B5EF4-FFF2-40B4-BE49-F238E27FC236}">
                <a16:creationId xmlns:a16="http://schemas.microsoft.com/office/drawing/2014/main" id="{82F94027-A5BC-0324-56EA-7397C033F1D9}"/>
              </a:ext>
            </a:extLst>
          </p:cNvPr>
          <p:cNvSpPr>
            <a:spLocks noGrp="1"/>
          </p:cNvSpPr>
          <p:nvPr>
            <p:ph idx="1"/>
          </p:nvPr>
        </p:nvSpPr>
        <p:spPr/>
        <p:txBody>
          <a:bodyPr>
            <a:normAutofit fontScale="47500" lnSpcReduction="20000"/>
          </a:bodyPr>
          <a:lstStyle/>
          <a:p>
            <a:r>
              <a:rPr lang="en-US" sz="5600" dirty="0">
                <a:solidFill>
                  <a:schemeClr val="tx1"/>
                </a:solidFill>
              </a:rPr>
              <a:t>When</a:t>
            </a:r>
          </a:p>
          <a:p>
            <a:pPr lvl="1"/>
            <a:r>
              <a:rPr lang="en-US" sz="5600" dirty="0">
                <a:solidFill>
                  <a:schemeClr val="tx1"/>
                </a:solidFill>
              </a:rPr>
              <a:t>When can parents expect a check-in call from the provider to check on the patient? </a:t>
            </a:r>
          </a:p>
          <a:p>
            <a:r>
              <a:rPr lang="en-US" sz="5600" dirty="0">
                <a:solidFill>
                  <a:schemeClr val="tx1"/>
                </a:solidFill>
              </a:rPr>
              <a:t>Where</a:t>
            </a:r>
          </a:p>
          <a:p>
            <a:pPr lvl="1"/>
            <a:r>
              <a:rPr lang="en-US" sz="5600" dirty="0">
                <a:solidFill>
                  <a:schemeClr val="tx1"/>
                </a:solidFill>
              </a:rPr>
              <a:t>Keep an up-to-date list of local walk-in clinics and hospitals  </a:t>
            </a:r>
          </a:p>
          <a:p>
            <a:pPr lvl="1"/>
            <a:r>
              <a:rPr lang="en-US" sz="5600" dirty="0">
                <a:solidFill>
                  <a:schemeClr val="tx1"/>
                </a:solidFill>
              </a:rPr>
              <a:t>Call ahead to alert them your patient is </a:t>
            </a:r>
            <a:r>
              <a:rPr lang="en-US" sz="5600" dirty="0" err="1">
                <a:solidFill>
                  <a:schemeClr val="tx1"/>
                </a:solidFill>
              </a:rPr>
              <a:t>en</a:t>
            </a:r>
            <a:r>
              <a:rPr lang="en-US" sz="5600" dirty="0">
                <a:solidFill>
                  <a:schemeClr val="tx1"/>
                </a:solidFill>
              </a:rPr>
              <a:t> route and establish contact if consultation is necessary </a:t>
            </a:r>
          </a:p>
          <a:p>
            <a:r>
              <a:rPr lang="en-US" sz="5600" dirty="0">
                <a:solidFill>
                  <a:schemeClr val="tx1"/>
                </a:solidFill>
              </a:rPr>
              <a:t>How </a:t>
            </a:r>
          </a:p>
          <a:p>
            <a:pPr lvl="1"/>
            <a:r>
              <a:rPr lang="en-US" sz="5600" dirty="0">
                <a:solidFill>
                  <a:schemeClr val="tx1"/>
                </a:solidFill>
              </a:rPr>
              <a:t>How will the patient be transported to the hospital? </a:t>
            </a:r>
          </a:p>
          <a:p>
            <a:endParaRPr lang="en-US" dirty="0"/>
          </a:p>
        </p:txBody>
      </p:sp>
    </p:spTree>
    <p:extLst>
      <p:ext uri="{BB962C8B-B14F-4D97-AF65-F5344CB8AC3E}">
        <p14:creationId xmlns:p14="http://schemas.microsoft.com/office/powerpoint/2010/main" val="2359571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AF93-25E7-DF38-42C4-02C988E52465}"/>
              </a:ext>
            </a:extLst>
          </p:cNvPr>
          <p:cNvSpPr>
            <a:spLocks noGrp="1"/>
          </p:cNvSpPr>
          <p:nvPr>
            <p:ph type="title"/>
          </p:nvPr>
        </p:nvSpPr>
        <p:spPr/>
        <p:txBody>
          <a:bodyPr>
            <a:normAutofit/>
          </a:bodyPr>
          <a:lstStyle/>
          <a:p>
            <a:r>
              <a:rPr lang="en-US" sz="3200" dirty="0"/>
              <a:t>If patient cannot stay safe</a:t>
            </a:r>
          </a:p>
        </p:txBody>
      </p:sp>
      <p:sp>
        <p:nvSpPr>
          <p:cNvPr id="3" name="Content Placeholder 2">
            <a:extLst>
              <a:ext uri="{FF2B5EF4-FFF2-40B4-BE49-F238E27FC236}">
                <a16:creationId xmlns:a16="http://schemas.microsoft.com/office/drawing/2014/main" id="{CE14402F-C585-16B4-A963-058D6D847AB2}"/>
              </a:ext>
            </a:extLst>
          </p:cNvPr>
          <p:cNvSpPr>
            <a:spLocks noGrp="1"/>
          </p:cNvSpPr>
          <p:nvPr>
            <p:ph idx="1"/>
          </p:nvPr>
        </p:nvSpPr>
        <p:spPr>
          <a:xfrm>
            <a:off x="259287" y="1463042"/>
            <a:ext cx="8625425" cy="4480558"/>
          </a:xfrm>
        </p:spPr>
        <p:txBody>
          <a:bodyPr anchor="t">
            <a:normAutofit/>
          </a:bodyPr>
          <a:lstStyle/>
          <a:p>
            <a:r>
              <a:rPr lang="en-US" sz="2000" dirty="0">
                <a:solidFill>
                  <a:schemeClr val="tx1"/>
                </a:solidFill>
              </a:rPr>
              <a:t>If based upon your risk assessment you feel a higher level of care is necessary to keep the youth from attempting suicide:</a:t>
            </a:r>
          </a:p>
          <a:p>
            <a:r>
              <a:rPr lang="en-US" sz="2000" dirty="0">
                <a:solidFill>
                  <a:schemeClr val="tx1"/>
                </a:solidFill>
              </a:rPr>
              <a:t>Share your determination with the family </a:t>
            </a:r>
          </a:p>
          <a:p>
            <a:r>
              <a:rPr lang="en-US" sz="2000" dirty="0">
                <a:solidFill>
                  <a:schemeClr val="tx1"/>
                </a:solidFill>
              </a:rPr>
              <a:t>Determine where patient will go</a:t>
            </a:r>
          </a:p>
          <a:p>
            <a:pPr lvl="1"/>
            <a:r>
              <a:rPr lang="en-US" sz="1850" dirty="0">
                <a:solidFill>
                  <a:schemeClr val="tx1"/>
                </a:solidFill>
              </a:rPr>
              <a:t>Walk-in clinic</a:t>
            </a:r>
          </a:p>
          <a:p>
            <a:pPr lvl="1"/>
            <a:r>
              <a:rPr lang="en-US" sz="1850" dirty="0">
                <a:solidFill>
                  <a:schemeClr val="tx1"/>
                </a:solidFill>
              </a:rPr>
              <a:t>Emergency Department</a:t>
            </a:r>
          </a:p>
          <a:p>
            <a:r>
              <a:rPr lang="en-US" sz="2000" dirty="0">
                <a:solidFill>
                  <a:schemeClr val="tx1"/>
                </a:solidFill>
              </a:rPr>
              <a:t>Determine how patient will be transported:</a:t>
            </a:r>
          </a:p>
          <a:p>
            <a:pPr lvl="1"/>
            <a:r>
              <a:rPr lang="en-US" sz="2000" dirty="0">
                <a:solidFill>
                  <a:schemeClr val="tx1"/>
                </a:solidFill>
              </a:rPr>
              <a:t>Can the parent/guardian transport them safely? </a:t>
            </a:r>
            <a:endParaRPr lang="en-US" sz="1850" dirty="0">
              <a:solidFill>
                <a:schemeClr val="tx1"/>
              </a:solidFill>
            </a:endParaRPr>
          </a:p>
          <a:p>
            <a:pPr lvl="1"/>
            <a:r>
              <a:rPr lang="en-US" sz="2000" dirty="0">
                <a:solidFill>
                  <a:schemeClr val="tx1"/>
                </a:solidFill>
              </a:rPr>
              <a:t>Is a mobile crisis team available to transport?</a:t>
            </a:r>
          </a:p>
          <a:p>
            <a:pPr lvl="1"/>
            <a:r>
              <a:rPr lang="en-US" sz="2000" dirty="0">
                <a:solidFill>
                  <a:schemeClr val="tx1"/>
                </a:solidFill>
              </a:rPr>
              <a:t>If no, call 911</a:t>
            </a:r>
          </a:p>
          <a:p>
            <a:pPr lvl="2"/>
            <a:r>
              <a:rPr lang="en-US" sz="1850" dirty="0">
                <a:solidFill>
                  <a:schemeClr val="tx1"/>
                </a:solidFill>
              </a:rPr>
              <a:t>Be aware that if you call 911 the youth may be transported in the back of a police car</a:t>
            </a:r>
          </a:p>
        </p:txBody>
      </p:sp>
      <p:pic>
        <p:nvPicPr>
          <p:cNvPr id="4" name="Picture 3">
            <a:extLst>
              <a:ext uri="{FF2B5EF4-FFF2-40B4-BE49-F238E27FC236}">
                <a16:creationId xmlns:a16="http://schemas.microsoft.com/office/drawing/2014/main" id="{3FFF82EE-560C-71E8-EE1E-CA0AB79E25E7}"/>
              </a:ext>
            </a:extLst>
          </p:cNvPr>
          <p:cNvPicPr>
            <a:picLocks noChangeAspect="1"/>
          </p:cNvPicPr>
          <p:nvPr/>
        </p:nvPicPr>
        <p:blipFill>
          <a:blip r:embed="rId2"/>
          <a:stretch>
            <a:fillRect/>
          </a:stretch>
        </p:blipFill>
        <p:spPr>
          <a:xfrm>
            <a:off x="5867400" y="2101184"/>
            <a:ext cx="2844064" cy="1602137"/>
          </a:xfrm>
          <a:prstGeom prst="rect">
            <a:avLst/>
          </a:prstGeom>
        </p:spPr>
      </p:pic>
    </p:spTree>
    <p:extLst>
      <p:ext uri="{BB962C8B-B14F-4D97-AF65-F5344CB8AC3E}">
        <p14:creationId xmlns:p14="http://schemas.microsoft.com/office/powerpoint/2010/main" val="599642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AC7A89-6AB7-415C-E170-17D63FAF5E51}"/>
              </a:ext>
            </a:extLst>
          </p:cNvPr>
          <p:cNvPicPr>
            <a:picLocks noGrp="1" noChangeAspect="1"/>
          </p:cNvPicPr>
          <p:nvPr>
            <p:ph type="pic" sz="quarter" idx="10"/>
          </p:nvPr>
        </p:nvPicPr>
        <p:blipFill rotWithShape="1">
          <a:blip r:embed="rId3"/>
          <a:srcRect l="33750" t="22222" r="35000" b="10000"/>
          <a:stretch/>
        </p:blipFill>
        <p:spPr>
          <a:xfrm>
            <a:off x="1835046" y="179832"/>
            <a:ext cx="5473908" cy="6678168"/>
          </a:xfrm>
          <a:noFill/>
        </p:spPr>
      </p:pic>
    </p:spTree>
    <p:extLst>
      <p:ext uri="{BB962C8B-B14F-4D97-AF65-F5344CB8AC3E}">
        <p14:creationId xmlns:p14="http://schemas.microsoft.com/office/powerpoint/2010/main" val="349531525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Documentation </a:t>
            </a:r>
          </a:p>
        </p:txBody>
      </p:sp>
      <p:sp>
        <p:nvSpPr>
          <p:cNvPr id="2" name="Content Placeholder 1"/>
          <p:cNvSpPr>
            <a:spLocks noGrp="1"/>
          </p:cNvSpPr>
          <p:nvPr>
            <p:ph idx="1"/>
          </p:nvPr>
        </p:nvSpPr>
        <p:spPr/>
        <p:txBody>
          <a:bodyPr anchor="t"/>
          <a:lstStyle/>
          <a:p>
            <a:r>
              <a:rPr lang="en-US" sz="2000" dirty="0">
                <a:solidFill>
                  <a:schemeClr val="tx1"/>
                </a:solidFill>
              </a:rPr>
              <a:t>Screening/assessment results</a:t>
            </a:r>
          </a:p>
          <a:p>
            <a:r>
              <a:rPr lang="en-US" sz="2000" dirty="0">
                <a:solidFill>
                  <a:schemeClr val="tx1"/>
                </a:solidFill>
              </a:rPr>
              <a:t>Risk level and rationale</a:t>
            </a:r>
          </a:p>
          <a:p>
            <a:r>
              <a:rPr lang="en-US" sz="2000" dirty="0">
                <a:solidFill>
                  <a:schemeClr val="tx1"/>
                </a:solidFill>
              </a:rPr>
              <a:t>Treatment plan to address/reduce current risk</a:t>
            </a:r>
          </a:p>
          <a:p>
            <a:r>
              <a:rPr lang="en-US" sz="2000" dirty="0">
                <a:solidFill>
                  <a:schemeClr val="tx1"/>
                </a:solidFill>
              </a:rPr>
              <a:t>Firearm instructions, if relevant</a:t>
            </a:r>
          </a:p>
          <a:p>
            <a:r>
              <a:rPr lang="en-US" sz="2000" dirty="0">
                <a:solidFill>
                  <a:schemeClr val="tx1"/>
                </a:solidFill>
              </a:rPr>
              <a:t>Follow up plan</a:t>
            </a:r>
          </a:p>
          <a:p>
            <a:r>
              <a:rPr lang="en-US" sz="2000" dirty="0">
                <a:solidFill>
                  <a:schemeClr val="tx1"/>
                </a:solidFill>
              </a:rPr>
              <a:t>For youth, treatment plan should include roles for parent</a:t>
            </a:r>
            <a:r>
              <a:rPr lang="en-US" sz="2000">
                <a:solidFill>
                  <a:schemeClr val="tx1"/>
                </a:solidFill>
              </a:rPr>
              <a:t>/guardian</a:t>
            </a:r>
            <a:endParaRPr lang="en-US" sz="2000" dirty="0">
              <a:solidFill>
                <a:schemeClr val="tx1"/>
              </a:solidFill>
            </a:endParaRPr>
          </a:p>
          <a:p>
            <a:endParaRPr lang="en-US" dirty="0"/>
          </a:p>
        </p:txBody>
      </p:sp>
    </p:spTree>
    <p:extLst>
      <p:ext uri="{BB962C8B-B14F-4D97-AF65-F5344CB8AC3E}">
        <p14:creationId xmlns:p14="http://schemas.microsoft.com/office/powerpoint/2010/main" val="874572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BF99-5BEB-2660-B0EA-2FBAF665C0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499A0B-4B2C-2375-6CF0-A899ADE65BC2}"/>
              </a:ext>
            </a:extLst>
          </p:cNvPr>
          <p:cNvSpPr>
            <a:spLocks noGrp="1"/>
          </p:cNvSpPr>
          <p:nvPr>
            <p:ph idx="1"/>
          </p:nvPr>
        </p:nvSpPr>
        <p:spPr/>
        <p:txBody>
          <a:bodyPr>
            <a:normAutofit/>
          </a:bodyPr>
          <a:lstStyle/>
          <a:p>
            <a:pPr marL="0" indent="0" algn="ctr">
              <a:buNone/>
            </a:pPr>
            <a:r>
              <a:rPr lang="en-US" sz="3600" b="1" dirty="0">
                <a:solidFill>
                  <a:schemeClr val="tx1"/>
                </a:solidFill>
              </a:rPr>
              <a:t>Questions? </a:t>
            </a:r>
          </a:p>
        </p:txBody>
      </p:sp>
    </p:spTree>
    <p:extLst>
      <p:ext uri="{BB962C8B-B14F-4D97-AF65-F5344CB8AC3E}">
        <p14:creationId xmlns:p14="http://schemas.microsoft.com/office/powerpoint/2010/main" val="17640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9B50-6EA1-49EF-96E1-38D29F5A807F}"/>
              </a:ext>
            </a:extLst>
          </p:cNvPr>
          <p:cNvSpPr>
            <a:spLocks noGrp="1"/>
          </p:cNvSpPr>
          <p:nvPr>
            <p:ph type="title"/>
          </p:nvPr>
        </p:nvSpPr>
        <p:spPr/>
        <p:txBody>
          <a:bodyPr>
            <a:normAutofit/>
          </a:bodyPr>
          <a:lstStyle/>
          <a:p>
            <a:r>
              <a:rPr lang="en-US" sz="3000" dirty="0"/>
              <a:t>Disclosures</a:t>
            </a:r>
          </a:p>
        </p:txBody>
      </p:sp>
      <p:sp>
        <p:nvSpPr>
          <p:cNvPr id="3" name="Content Placeholder 2">
            <a:extLst>
              <a:ext uri="{FF2B5EF4-FFF2-40B4-BE49-F238E27FC236}">
                <a16:creationId xmlns:a16="http://schemas.microsoft.com/office/drawing/2014/main" id="{21BED2D6-83AC-4E88-B1AD-6C898E311C1A}"/>
              </a:ext>
            </a:extLst>
          </p:cNvPr>
          <p:cNvSpPr>
            <a:spLocks noGrp="1"/>
          </p:cNvSpPr>
          <p:nvPr>
            <p:ph idx="1"/>
          </p:nvPr>
        </p:nvSpPr>
        <p:spPr/>
        <p:txBody>
          <a:bodyPr anchor="t">
            <a:normAutofit/>
          </a:bodyPr>
          <a:lstStyle/>
          <a:p>
            <a:r>
              <a:rPr lang="en-US" sz="2400" dirty="0">
                <a:solidFill>
                  <a:schemeClr val="tx1"/>
                </a:solidFill>
              </a:rPr>
              <a:t>None</a:t>
            </a:r>
          </a:p>
        </p:txBody>
      </p:sp>
    </p:spTree>
    <p:extLst>
      <p:ext uri="{BB962C8B-B14F-4D97-AF65-F5344CB8AC3E}">
        <p14:creationId xmlns:p14="http://schemas.microsoft.com/office/powerpoint/2010/main" val="2827550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Thank You! </a:t>
            </a:r>
          </a:p>
        </p:txBody>
      </p:sp>
      <p:sp>
        <p:nvSpPr>
          <p:cNvPr id="2" name="Content Placeholder 1"/>
          <p:cNvSpPr>
            <a:spLocks noGrp="1"/>
          </p:cNvSpPr>
          <p:nvPr>
            <p:ph idx="1"/>
          </p:nvPr>
        </p:nvSpPr>
        <p:spPr/>
        <p:txBody>
          <a:bodyPr/>
          <a:lstStyle/>
          <a:p>
            <a:pPr marL="0" indent="0">
              <a:buNone/>
            </a:pPr>
            <a:r>
              <a:rPr lang="en-US" sz="2000" dirty="0">
                <a:solidFill>
                  <a:schemeClr val="tx1"/>
                </a:solidFill>
              </a:rPr>
              <a:t>Mary Cwik, PhD: </a:t>
            </a:r>
            <a:r>
              <a:rPr lang="en-US" sz="2000" u="sng" dirty="0">
                <a:solidFill>
                  <a:srgbClr val="0070C0"/>
                </a:solidFill>
                <a:hlinkClick r:id="rId2">
                  <a:extLst>
                    <a:ext uri="{A12FA001-AC4F-418D-AE19-62706E023703}">
                      <ahyp:hlinkClr xmlns:ahyp="http://schemas.microsoft.com/office/drawing/2018/hyperlinkcolor" val="tx"/>
                    </a:ext>
                  </a:extLst>
                </a:hlinkClick>
              </a:rPr>
              <a:t>mcwik1@jhu.edu</a:t>
            </a:r>
            <a:endParaRPr lang="en-US" sz="2000" u="sng" dirty="0">
              <a:solidFill>
                <a:srgbClr val="0070C0"/>
              </a:solidFill>
            </a:endParaRPr>
          </a:p>
          <a:p>
            <a:pPr marL="0" indent="0">
              <a:buNone/>
            </a:pPr>
            <a:r>
              <a:rPr lang="en-US" sz="2000" dirty="0">
                <a:solidFill>
                  <a:schemeClr val="tx1"/>
                </a:solidFill>
              </a:rPr>
              <a:t>Center for Indigenous Health, Johns Hopkins School of Public Health</a:t>
            </a:r>
          </a:p>
          <a:p>
            <a:pPr marL="0" indent="0">
              <a:buNone/>
            </a:pPr>
            <a:endParaRPr lang="en-US" sz="2000" dirty="0">
              <a:solidFill>
                <a:schemeClr val="tx1"/>
              </a:solidFill>
            </a:endParaRPr>
          </a:p>
          <a:p>
            <a:pPr marL="0" indent="0">
              <a:buNone/>
            </a:pPr>
            <a:r>
              <a:rPr lang="en-US" sz="2000" dirty="0">
                <a:solidFill>
                  <a:schemeClr val="tx1"/>
                </a:solidFill>
              </a:rPr>
              <a:t>Meghan Crosby Budinger, MS, LCPC: </a:t>
            </a:r>
            <a:r>
              <a:rPr lang="en-US" sz="2000" dirty="0">
                <a:solidFill>
                  <a:srgbClr val="0070C0"/>
                </a:solidFill>
                <a:hlinkClick r:id="rId3">
                  <a:extLst>
                    <a:ext uri="{A12FA001-AC4F-418D-AE19-62706E023703}">
                      <ahyp:hlinkClr xmlns:ahyp="http://schemas.microsoft.com/office/drawing/2018/hyperlinkcolor" val="tx"/>
                    </a:ext>
                  </a:extLst>
                </a:hlinkClick>
              </a:rPr>
              <a:t>mcrosbybudinger@som.umaryland.edu</a:t>
            </a:r>
            <a:endParaRPr lang="en-US" sz="2000" dirty="0">
              <a:solidFill>
                <a:srgbClr val="0070C0"/>
              </a:solidFill>
            </a:endParaRPr>
          </a:p>
          <a:p>
            <a:pPr marL="0" indent="0">
              <a:buNone/>
            </a:pPr>
            <a:r>
              <a:rPr lang="en-US" sz="2000" dirty="0">
                <a:solidFill>
                  <a:schemeClr val="tx1"/>
                </a:solidFill>
              </a:rPr>
              <a:t>Maryland Behavioral Health Integration in Pediatric Primary Care (BHIPP)</a:t>
            </a:r>
          </a:p>
          <a:p>
            <a:pPr lvl="1"/>
            <a:endParaRPr lang="en-US" dirty="0"/>
          </a:p>
        </p:txBody>
      </p:sp>
    </p:spTree>
    <p:extLst>
      <p:ext uri="{BB962C8B-B14F-4D97-AF65-F5344CB8AC3E}">
        <p14:creationId xmlns:p14="http://schemas.microsoft.com/office/powerpoint/2010/main" val="66183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Learning Objectives </a:t>
            </a:r>
          </a:p>
        </p:txBody>
      </p:sp>
      <p:sp>
        <p:nvSpPr>
          <p:cNvPr id="3" name="Content Placeholder 2"/>
          <p:cNvSpPr>
            <a:spLocks noGrp="1"/>
          </p:cNvSpPr>
          <p:nvPr>
            <p:ph idx="1"/>
          </p:nvPr>
        </p:nvSpPr>
        <p:spPr/>
        <p:txBody>
          <a:bodyPr anchor="t">
            <a:normAutofit/>
          </a:bodyPr>
          <a:lstStyle/>
          <a:p>
            <a:pPr marL="0" marR="0" indent="0">
              <a:lnSpc>
                <a:spcPct val="107000"/>
              </a:lnSpc>
              <a:spcBef>
                <a:spcPts val="0"/>
              </a:spcBef>
              <a:spcAft>
                <a:spcPts val="800"/>
              </a:spcAft>
              <a:buNone/>
            </a:pPr>
            <a:r>
              <a:rPr lang="en-US" sz="2000" dirty="0">
                <a:solidFill>
                  <a:srgbClr val="000000"/>
                </a:solidFill>
                <a:effectLst/>
                <a:latin typeface="+mj-lt"/>
                <a:ea typeface="Calibri" panose="020F0502020204030204" pitchFamily="34" charset="0"/>
                <a:cs typeface="Calibri" panose="020F0502020204030204" pitchFamily="34" charset="0"/>
              </a:rPr>
              <a:t>1) Describe the rationale for screening for suicide in pediatric care settings  </a:t>
            </a:r>
            <a:endParaRPr lang="en-US" sz="20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dirty="0">
              <a:solidFill>
                <a:srgbClr val="000000"/>
              </a:solidFill>
              <a:effectLst/>
              <a:latin typeface="+mj-lt"/>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000" dirty="0">
                <a:solidFill>
                  <a:srgbClr val="000000"/>
                </a:solidFill>
                <a:effectLst/>
                <a:latin typeface="+mj-lt"/>
                <a:ea typeface="Calibri" panose="020F0502020204030204" pitchFamily="34" charset="0"/>
                <a:cs typeface="Calibri" panose="020F0502020204030204" pitchFamily="34" charset="0"/>
              </a:rPr>
              <a:t>2) Select appropriate screening tools for evaluating suicidal ideation in pediatric primary care </a:t>
            </a:r>
            <a:endParaRPr lang="en-US" sz="20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dirty="0">
              <a:solidFill>
                <a:srgbClr val="000000"/>
              </a:solidFill>
              <a:effectLst/>
              <a:latin typeface="+mj-lt"/>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000" dirty="0">
                <a:solidFill>
                  <a:srgbClr val="000000"/>
                </a:solidFill>
                <a:effectLst/>
                <a:latin typeface="+mj-lt"/>
                <a:ea typeface="Calibri" panose="020F0502020204030204" pitchFamily="34" charset="0"/>
                <a:cs typeface="Calibri" panose="020F0502020204030204" pitchFamily="34" charset="0"/>
              </a:rPr>
              <a:t>3) Create standard operating procedures for suicide prevention in a pediatric care setting</a:t>
            </a:r>
            <a:endParaRPr lang="en-US" sz="2000" dirty="0">
              <a:effectLst/>
              <a:latin typeface="+mj-lt"/>
              <a:ea typeface="Calibri" panose="020F0502020204030204" pitchFamily="34" charset="0"/>
              <a:cs typeface="Times New Roman" panose="02020603050405020304" pitchFamily="18" charset="0"/>
            </a:endParaRPr>
          </a:p>
          <a:p>
            <a:pPr marL="393192" lvl="1" indent="0">
              <a:buNone/>
            </a:pPr>
            <a:endParaRPr lang="en-US" sz="2000" dirty="0">
              <a:latin typeface="+mj-lt"/>
            </a:endParaRPr>
          </a:p>
          <a:p>
            <a:endParaRPr lang="en-US" sz="2000" dirty="0">
              <a:latin typeface="+mj-lt"/>
            </a:endParaRPr>
          </a:p>
          <a:p>
            <a:endParaRPr lang="en-US" dirty="0"/>
          </a:p>
        </p:txBody>
      </p:sp>
    </p:spTree>
    <p:extLst>
      <p:ext uri="{BB962C8B-B14F-4D97-AF65-F5344CB8AC3E}">
        <p14:creationId xmlns:p14="http://schemas.microsoft.com/office/powerpoint/2010/main" val="360430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Suicide in the United States </a:t>
            </a:r>
          </a:p>
        </p:txBody>
      </p:sp>
      <p:sp>
        <p:nvSpPr>
          <p:cNvPr id="2" name="Content Placeholder 1"/>
          <p:cNvSpPr>
            <a:spLocks noGrp="1"/>
          </p:cNvSpPr>
          <p:nvPr>
            <p:ph idx="1"/>
          </p:nvPr>
        </p:nvSpPr>
        <p:spPr/>
        <p:txBody>
          <a:bodyPr anchor="t">
            <a:normAutofit/>
          </a:bodyPr>
          <a:lstStyle/>
          <a:p>
            <a:r>
              <a:rPr lang="en-US" sz="2000" dirty="0">
                <a:solidFill>
                  <a:schemeClr val="tx1"/>
                </a:solidFill>
                <a:latin typeface="+mj-lt"/>
              </a:rPr>
              <a:t>Over 48,000 Americans die by suicide each year (CDC, 2021)</a:t>
            </a:r>
          </a:p>
          <a:p>
            <a:r>
              <a:rPr lang="en-US" sz="2000" dirty="0">
                <a:solidFill>
                  <a:schemeClr val="tx1"/>
                </a:solidFill>
                <a:latin typeface="+mj-lt"/>
              </a:rPr>
              <a:t>11</a:t>
            </a:r>
            <a:r>
              <a:rPr lang="en-US" sz="2000" baseline="30000" dirty="0">
                <a:solidFill>
                  <a:schemeClr val="tx1"/>
                </a:solidFill>
                <a:latin typeface="+mj-lt"/>
              </a:rPr>
              <a:t>th</a:t>
            </a:r>
            <a:r>
              <a:rPr lang="en-US" sz="2000" dirty="0">
                <a:solidFill>
                  <a:schemeClr val="tx1"/>
                </a:solidFill>
                <a:latin typeface="+mj-lt"/>
              </a:rPr>
              <a:t> leading cause of death (CDC, 2021) </a:t>
            </a:r>
          </a:p>
          <a:p>
            <a:r>
              <a:rPr lang="en-US" sz="2000" dirty="0">
                <a:solidFill>
                  <a:schemeClr val="tx1"/>
                </a:solidFill>
                <a:latin typeface="+mj-lt"/>
              </a:rPr>
              <a:t>Suicide surpassed motor vehicle accidents as leading cause of injury-related death (</a:t>
            </a:r>
            <a:r>
              <a:rPr lang="en-US" sz="2000" dirty="0" err="1">
                <a:solidFill>
                  <a:schemeClr val="tx1"/>
                </a:solidFill>
                <a:latin typeface="+mj-lt"/>
              </a:rPr>
              <a:t>Rockett</a:t>
            </a:r>
            <a:r>
              <a:rPr lang="en-US" sz="2000" dirty="0">
                <a:solidFill>
                  <a:schemeClr val="tx1"/>
                </a:solidFill>
                <a:latin typeface="+mj-lt"/>
              </a:rPr>
              <a:t>, 2012)</a:t>
            </a:r>
          </a:p>
          <a:p>
            <a:r>
              <a:rPr lang="en-US" sz="2000" i="0" dirty="0">
                <a:solidFill>
                  <a:schemeClr val="tx1"/>
                </a:solidFill>
                <a:effectLst/>
                <a:latin typeface="+mj-lt"/>
              </a:rPr>
              <a:t>Provisional data from CDC’s National Center for Health Statistics indicate that both the number and the rate of suicides in the United States increased 4</a:t>
            </a:r>
            <a:r>
              <a:rPr lang="en-US" sz="2000" i="0">
                <a:solidFill>
                  <a:schemeClr val="tx1"/>
                </a:solidFill>
                <a:effectLst/>
                <a:latin typeface="+mj-lt"/>
              </a:rPr>
              <a:t>% from 2020 </a:t>
            </a:r>
            <a:r>
              <a:rPr lang="en-US" sz="2000" i="0" dirty="0">
                <a:solidFill>
                  <a:schemeClr val="tx1"/>
                </a:solidFill>
                <a:effectLst/>
                <a:latin typeface="+mj-lt"/>
              </a:rPr>
              <a:t>to 2021, after two consecutive years of decline in 2019 and 2020.</a:t>
            </a:r>
          </a:p>
          <a:p>
            <a:pPr lvl="1"/>
            <a:r>
              <a:rPr lang="en-US" sz="1850" i="0" dirty="0">
                <a:solidFill>
                  <a:schemeClr val="tx1"/>
                </a:solidFill>
                <a:effectLst/>
                <a:latin typeface="+mj-lt"/>
              </a:rPr>
              <a:t>The largest increase in the rate of suicide occurred among males ages 15-24 – an 8% increase (CDC, Press release: September 30, 2022)</a:t>
            </a:r>
          </a:p>
          <a:p>
            <a:endParaRPr lang="en-US" sz="2000" dirty="0">
              <a:solidFill>
                <a:schemeClr val="tx1"/>
              </a:solidFill>
              <a:latin typeface="+mj-lt"/>
            </a:endParaRPr>
          </a:p>
          <a:p>
            <a:endParaRPr lang="en-US" sz="2400" dirty="0">
              <a:solidFill>
                <a:schemeClr val="tx1"/>
              </a:solidFill>
            </a:endParaRPr>
          </a:p>
          <a:p>
            <a:endParaRPr lang="en-US" sz="2400" dirty="0">
              <a:solidFill>
                <a:schemeClr val="tx1"/>
              </a:solidFill>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23862"/>
            <a:ext cx="7772400" cy="676275"/>
          </a:xfrm>
        </p:spPr>
        <p:txBody>
          <a:bodyPr>
            <a:normAutofit/>
          </a:bodyPr>
          <a:lstStyle/>
          <a:p>
            <a:r>
              <a:rPr lang="en-US" sz="3200" dirty="0"/>
              <a:t>Youth Suicide in the U.S.</a:t>
            </a:r>
          </a:p>
        </p:txBody>
      </p:sp>
      <p:sp>
        <p:nvSpPr>
          <p:cNvPr id="3" name="Content Placeholder 2"/>
          <p:cNvSpPr>
            <a:spLocks noGrp="1"/>
          </p:cNvSpPr>
          <p:nvPr>
            <p:ph idx="1"/>
          </p:nvPr>
        </p:nvSpPr>
        <p:spPr>
          <a:xfrm>
            <a:off x="365234" y="1429231"/>
            <a:ext cx="7901164" cy="2761769"/>
          </a:xfrm>
        </p:spPr>
        <p:txBody>
          <a:bodyPr anchor="t">
            <a:noAutofit/>
          </a:bodyPr>
          <a:lstStyle/>
          <a:p>
            <a:pPr lvl="0" fontAlgn="auto">
              <a:spcAft>
                <a:spcPts val="600"/>
              </a:spcAft>
              <a:buFont typeface="Arial" pitchFamily="34" charset="0"/>
              <a:buChar char="•"/>
            </a:pPr>
            <a:r>
              <a:rPr lang="en-US" sz="2400" dirty="0">
                <a:solidFill>
                  <a:schemeClr val="tx1"/>
                </a:solidFill>
                <a:latin typeface="+mj-lt"/>
                <a:cs typeface="Calibri" panose="020F0502020204030204" pitchFamily="34" charset="0"/>
              </a:rPr>
              <a:t>Serious public health threat</a:t>
            </a:r>
          </a:p>
          <a:p>
            <a:pPr lvl="0" fontAlgn="auto">
              <a:spcAft>
                <a:spcPts val="600"/>
              </a:spcAft>
              <a:buFont typeface="Arial" pitchFamily="34" charset="0"/>
              <a:buChar char="•"/>
            </a:pPr>
            <a:r>
              <a:rPr lang="en-US" sz="2400" b="1" dirty="0">
                <a:solidFill>
                  <a:schemeClr val="tx1"/>
                </a:solidFill>
                <a:latin typeface="+mj-lt"/>
                <a:cs typeface="Calibri" panose="020F0502020204030204" pitchFamily="34" charset="0"/>
              </a:rPr>
              <a:t>2</a:t>
            </a:r>
            <a:r>
              <a:rPr lang="en-US" sz="2400" b="1" baseline="30000" dirty="0">
                <a:solidFill>
                  <a:schemeClr val="tx1"/>
                </a:solidFill>
                <a:latin typeface="+mj-lt"/>
                <a:cs typeface="Calibri" panose="020F0502020204030204" pitchFamily="34" charset="0"/>
              </a:rPr>
              <a:t>nd</a:t>
            </a:r>
            <a:r>
              <a:rPr lang="en-US" sz="2400" b="1" dirty="0">
                <a:solidFill>
                  <a:schemeClr val="tx1"/>
                </a:solidFill>
                <a:latin typeface="+mj-lt"/>
                <a:cs typeface="Calibri" panose="020F0502020204030204" pitchFamily="34" charset="0"/>
              </a:rPr>
              <a:t> leading cause of death for </a:t>
            </a:r>
            <a:r>
              <a:rPr lang="en-US" sz="2400" dirty="0">
                <a:solidFill>
                  <a:schemeClr val="tx1"/>
                </a:solidFill>
                <a:latin typeface="+mj-lt"/>
                <a:cs typeface="Calibri" panose="020F0502020204030204" pitchFamily="34" charset="0"/>
              </a:rPr>
              <a:t>youth ages 10-14 years</a:t>
            </a:r>
          </a:p>
          <a:p>
            <a:pPr lvl="0" fontAlgn="auto">
              <a:spcAft>
                <a:spcPts val="600"/>
              </a:spcAft>
              <a:buFont typeface="Arial" pitchFamily="34" charset="0"/>
              <a:buChar char="•"/>
            </a:pPr>
            <a:r>
              <a:rPr lang="en-US" sz="2400" b="1" dirty="0">
                <a:solidFill>
                  <a:schemeClr val="tx1"/>
                </a:solidFill>
                <a:latin typeface="+mj-lt"/>
                <a:cs typeface="Calibri" panose="020F0502020204030204" pitchFamily="34" charset="0"/>
              </a:rPr>
              <a:t>3</a:t>
            </a:r>
            <a:r>
              <a:rPr lang="en-US" sz="2400" b="1" baseline="30000" dirty="0">
                <a:solidFill>
                  <a:schemeClr val="tx1"/>
                </a:solidFill>
                <a:latin typeface="+mj-lt"/>
                <a:cs typeface="Calibri" panose="020F0502020204030204" pitchFamily="34" charset="0"/>
              </a:rPr>
              <a:t>rd</a:t>
            </a:r>
            <a:r>
              <a:rPr lang="en-US" sz="2400" b="1" dirty="0">
                <a:solidFill>
                  <a:schemeClr val="tx1"/>
                </a:solidFill>
                <a:latin typeface="+mj-lt"/>
                <a:cs typeface="Calibri" panose="020F0502020204030204" pitchFamily="34" charset="0"/>
              </a:rPr>
              <a:t> leading cause of death </a:t>
            </a:r>
            <a:r>
              <a:rPr lang="en-US" sz="2400" dirty="0">
                <a:solidFill>
                  <a:schemeClr val="tx1"/>
                </a:solidFill>
                <a:latin typeface="+mj-lt"/>
                <a:cs typeface="Calibri" panose="020F0502020204030204" pitchFamily="34" charset="0"/>
              </a:rPr>
              <a:t>for ages 15-24</a:t>
            </a:r>
          </a:p>
          <a:p>
            <a:pPr lvl="0" fontAlgn="auto">
              <a:spcAft>
                <a:spcPts val="600"/>
              </a:spcAft>
              <a:buFont typeface="Arial" pitchFamily="34" charset="0"/>
              <a:buChar char="•"/>
            </a:pPr>
            <a:r>
              <a:rPr lang="en-US" sz="2400" dirty="0">
                <a:solidFill>
                  <a:schemeClr val="tx1"/>
                </a:solidFill>
                <a:latin typeface="+mj-lt"/>
                <a:cs typeface="Calibri" panose="020F0502020204030204" pitchFamily="34" charset="0"/>
              </a:rPr>
              <a:t>6,642 suicide deaths among U.S. youth in 2020</a:t>
            </a:r>
          </a:p>
          <a:p>
            <a:pPr marL="0" indent="0">
              <a:spcAft>
                <a:spcPts val="600"/>
              </a:spcAft>
              <a:buNone/>
            </a:pPr>
            <a:r>
              <a:rPr lang="en-US" sz="2400" dirty="0">
                <a:solidFill>
                  <a:schemeClr val="bg1"/>
                </a:solidFill>
                <a:latin typeface="Times New Roman" panose="02020603050405020304" pitchFamily="18" charset="0"/>
                <a:cs typeface="Times New Roman" panose="02020603050405020304" pitchFamily="18" charset="0"/>
              </a:rPr>
              <a:t>,900 suicide deaths among U.S. youth in 2013</a:t>
            </a:r>
          </a:p>
        </p:txBody>
      </p:sp>
      <p:sp>
        <p:nvSpPr>
          <p:cNvPr id="4" name="TextBox 3"/>
          <p:cNvSpPr txBox="1"/>
          <p:nvPr/>
        </p:nvSpPr>
        <p:spPr>
          <a:xfrm>
            <a:off x="5257800" y="6157139"/>
            <a:ext cx="1611788"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CDC WISQARS, 2020</a:t>
            </a:r>
          </a:p>
        </p:txBody>
      </p:sp>
    </p:spTree>
    <p:extLst>
      <p:ext uri="{BB962C8B-B14F-4D97-AF65-F5344CB8AC3E}">
        <p14:creationId xmlns:p14="http://schemas.microsoft.com/office/powerpoint/2010/main" val="426236702"/>
      </p:ext>
    </p:extLst>
  </p:cSld>
  <p:clrMapOvr>
    <a:masterClrMapping/>
  </p:clrMapOvr>
  <mc:AlternateContent xmlns:mc="http://schemas.openxmlformats.org/markup-compatibility/2006" xmlns:p14="http://schemas.microsoft.com/office/powerpoint/2010/main">
    <mc:Choice Requires="p14">
      <p:transition p14:dur="0" advTm="17837"/>
    </mc:Choice>
    <mc:Fallback xmlns="">
      <p:transition advTm="178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5F9A-2D96-6623-81BB-045BB61C549B}"/>
              </a:ext>
            </a:extLst>
          </p:cNvPr>
          <p:cNvSpPr>
            <a:spLocks noGrp="1"/>
          </p:cNvSpPr>
          <p:nvPr>
            <p:ph type="title"/>
          </p:nvPr>
        </p:nvSpPr>
        <p:spPr/>
        <p:txBody>
          <a:bodyPr>
            <a:normAutofit/>
          </a:bodyPr>
          <a:lstStyle/>
          <a:p>
            <a:r>
              <a:rPr lang="en-US" sz="3200" dirty="0"/>
              <a:t>Youth Suicide in the US, trends over time</a:t>
            </a:r>
          </a:p>
        </p:txBody>
      </p:sp>
      <p:pic>
        <p:nvPicPr>
          <p:cNvPr id="6" name="Content Placeholder 5">
            <a:extLst>
              <a:ext uri="{FF2B5EF4-FFF2-40B4-BE49-F238E27FC236}">
                <a16:creationId xmlns:a16="http://schemas.microsoft.com/office/drawing/2014/main" id="{02126332-7834-6D51-A862-71621B70ADAB}"/>
              </a:ext>
            </a:extLst>
          </p:cNvPr>
          <p:cNvPicPr>
            <a:picLocks noGrp="1" noChangeAspect="1"/>
          </p:cNvPicPr>
          <p:nvPr>
            <p:ph idx="1"/>
          </p:nvPr>
        </p:nvPicPr>
        <p:blipFill rotWithShape="1">
          <a:blip r:embed="rId2"/>
          <a:srcRect l="1274" t="15642" r="46676" b="15421"/>
          <a:stretch/>
        </p:blipFill>
        <p:spPr>
          <a:xfrm>
            <a:off x="1219200" y="1524000"/>
            <a:ext cx="6226380" cy="4638666"/>
          </a:xfrm>
        </p:spPr>
      </p:pic>
      <p:sp>
        <p:nvSpPr>
          <p:cNvPr id="8" name="TextBox 7">
            <a:extLst>
              <a:ext uri="{FF2B5EF4-FFF2-40B4-BE49-F238E27FC236}">
                <a16:creationId xmlns:a16="http://schemas.microsoft.com/office/drawing/2014/main" id="{8FCACD38-E74D-8A64-F3D0-C38CC8A3005D}"/>
              </a:ext>
            </a:extLst>
          </p:cNvPr>
          <p:cNvSpPr txBox="1"/>
          <p:nvPr/>
        </p:nvSpPr>
        <p:spPr>
          <a:xfrm>
            <a:off x="736514" y="2286000"/>
            <a:ext cx="461665" cy="2514600"/>
          </a:xfrm>
          <a:prstGeom prst="rect">
            <a:avLst/>
          </a:prstGeom>
          <a:noFill/>
        </p:spPr>
        <p:txBody>
          <a:bodyPr vert="vert270" wrap="square" rtlCol="0">
            <a:spAutoFit/>
          </a:bodyPr>
          <a:lstStyle/>
          <a:p>
            <a:pPr algn="ctr"/>
            <a:r>
              <a:rPr lang="en-US" dirty="0"/>
              <a:t>Death rate per 100,000</a:t>
            </a:r>
          </a:p>
        </p:txBody>
      </p:sp>
      <p:sp>
        <p:nvSpPr>
          <p:cNvPr id="9" name="TextBox 8">
            <a:extLst>
              <a:ext uri="{FF2B5EF4-FFF2-40B4-BE49-F238E27FC236}">
                <a16:creationId xmlns:a16="http://schemas.microsoft.com/office/drawing/2014/main" id="{E492007D-C449-C6E8-0B31-4ED739DF2560}"/>
              </a:ext>
            </a:extLst>
          </p:cNvPr>
          <p:cNvSpPr txBox="1"/>
          <p:nvPr/>
        </p:nvSpPr>
        <p:spPr>
          <a:xfrm>
            <a:off x="5257800" y="6162666"/>
            <a:ext cx="25146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CDC WISQARS, 2020</a:t>
            </a:r>
            <a:endParaRPr lang="en-US" sz="1400" dirty="0"/>
          </a:p>
        </p:txBody>
      </p:sp>
      <p:sp>
        <p:nvSpPr>
          <p:cNvPr id="10" name="TextBox 9">
            <a:extLst>
              <a:ext uri="{FF2B5EF4-FFF2-40B4-BE49-F238E27FC236}">
                <a16:creationId xmlns:a16="http://schemas.microsoft.com/office/drawing/2014/main" id="{B1E52430-5DCE-0912-A56D-3CF8ED54DAF0}"/>
              </a:ext>
            </a:extLst>
          </p:cNvPr>
          <p:cNvSpPr txBox="1"/>
          <p:nvPr/>
        </p:nvSpPr>
        <p:spPr>
          <a:xfrm>
            <a:off x="7391400" y="2286000"/>
            <a:ext cx="1295400" cy="646331"/>
          </a:xfrm>
          <a:prstGeom prst="rect">
            <a:avLst/>
          </a:prstGeom>
          <a:noFill/>
        </p:spPr>
        <p:txBody>
          <a:bodyPr wrap="square" rtlCol="0">
            <a:spAutoFit/>
          </a:bodyPr>
          <a:lstStyle/>
          <a:p>
            <a:r>
              <a:rPr lang="en-US" dirty="0"/>
              <a:t>Crude rate </a:t>
            </a:r>
          </a:p>
          <a:p>
            <a:r>
              <a:rPr lang="en-US" dirty="0"/>
              <a:t>Ages 10-24</a:t>
            </a:r>
          </a:p>
        </p:txBody>
      </p:sp>
    </p:spTree>
    <p:extLst>
      <p:ext uri="{BB962C8B-B14F-4D97-AF65-F5344CB8AC3E}">
        <p14:creationId xmlns:p14="http://schemas.microsoft.com/office/powerpoint/2010/main" val="3512749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44500" y="463665"/>
            <a:ext cx="7721600" cy="588963"/>
          </a:xfrm>
        </p:spPr>
        <p:txBody>
          <a:bodyPr>
            <a:noAutofit/>
          </a:bodyPr>
          <a:lstStyle/>
          <a:p>
            <a:r>
              <a:rPr lang="en-US" altLang="en-US" sz="3200" dirty="0">
                <a:solidFill>
                  <a:schemeClr val="bg1"/>
                </a:solidFill>
                <a:cs typeface="Times New Roman" panose="02020603050405020304" pitchFamily="18" charset="0"/>
              </a:rPr>
              <a:t>Younger Children and Suicidality</a:t>
            </a:r>
          </a:p>
        </p:txBody>
      </p:sp>
      <p:sp>
        <p:nvSpPr>
          <p:cNvPr id="13315" name="Rectangle 3"/>
          <p:cNvSpPr>
            <a:spLocks noGrp="1" noChangeArrowheads="1"/>
          </p:cNvSpPr>
          <p:nvPr>
            <p:ph type="body" idx="4294967295"/>
          </p:nvPr>
        </p:nvSpPr>
        <p:spPr>
          <a:xfrm>
            <a:off x="228600" y="1368641"/>
            <a:ext cx="8153400" cy="4745037"/>
          </a:xfrm>
        </p:spPr>
        <p:txBody>
          <a:bodyPr anchor="t">
            <a:normAutofit/>
          </a:bodyPr>
          <a:lstStyle/>
          <a:p>
            <a:pPr>
              <a:defRPr/>
            </a:pPr>
            <a:r>
              <a:rPr lang="en-US" sz="2400" dirty="0">
                <a:solidFill>
                  <a:schemeClr val="tx1"/>
                </a:solidFill>
                <a:latin typeface="+mj-lt"/>
                <a:cs typeface="Times New Roman" panose="02020603050405020304" pitchFamily="18" charset="0"/>
              </a:rPr>
              <a:t>Children under 12 yrs plan, attempt and die from suicide</a:t>
            </a:r>
          </a:p>
          <a:p>
            <a:pPr lvl="1">
              <a:defRPr/>
            </a:pPr>
            <a:r>
              <a:rPr lang="en-US" sz="2400" dirty="0">
                <a:solidFill>
                  <a:schemeClr val="tx1"/>
                </a:solidFill>
                <a:latin typeface="+mj-lt"/>
                <a:cs typeface="Times New Roman" panose="02020603050405020304" pitchFamily="18" charset="0"/>
              </a:rPr>
              <a:t>2</a:t>
            </a:r>
            <a:r>
              <a:rPr lang="en-US" sz="2400" baseline="30000" dirty="0">
                <a:solidFill>
                  <a:schemeClr val="tx1"/>
                </a:solidFill>
                <a:latin typeface="+mj-lt"/>
                <a:cs typeface="Times New Roman" panose="02020603050405020304" pitchFamily="18" charset="0"/>
              </a:rPr>
              <a:t>nd</a:t>
            </a:r>
            <a:r>
              <a:rPr lang="en-US" sz="2400" dirty="0">
                <a:solidFill>
                  <a:schemeClr val="tx1"/>
                </a:solidFill>
                <a:latin typeface="+mj-lt"/>
                <a:cs typeface="Times New Roman" panose="02020603050405020304" pitchFamily="18" charset="0"/>
              </a:rPr>
              <a:t> leading cause of death for 12-year-olds </a:t>
            </a:r>
          </a:p>
          <a:p>
            <a:pPr lvl="1">
              <a:defRPr/>
            </a:pPr>
            <a:r>
              <a:rPr lang="en-US" sz="2400" dirty="0">
                <a:solidFill>
                  <a:schemeClr val="tx1"/>
                </a:solidFill>
                <a:latin typeface="+mj-lt"/>
                <a:cs typeface="Times New Roman" panose="02020603050405020304" pitchFamily="18" charset="0"/>
              </a:rPr>
              <a:t>6</a:t>
            </a:r>
            <a:r>
              <a:rPr lang="en-US" sz="2400" baseline="30000" dirty="0">
                <a:solidFill>
                  <a:schemeClr val="tx1"/>
                </a:solidFill>
                <a:latin typeface="+mj-lt"/>
                <a:cs typeface="Times New Roman" panose="02020603050405020304" pitchFamily="18" charset="0"/>
              </a:rPr>
              <a:t>th</a:t>
            </a:r>
            <a:r>
              <a:rPr lang="en-US" sz="2400" dirty="0">
                <a:solidFill>
                  <a:schemeClr val="tx1"/>
                </a:solidFill>
                <a:latin typeface="+mj-lt"/>
                <a:cs typeface="Times New Roman" panose="02020603050405020304" pitchFamily="18" charset="0"/>
              </a:rPr>
              <a:t> leading cause of death for children 12 and under </a:t>
            </a:r>
          </a:p>
          <a:p>
            <a:pPr>
              <a:defRPr/>
            </a:pPr>
            <a:endParaRPr lang="en-US" sz="2400" dirty="0">
              <a:solidFill>
                <a:schemeClr val="tx1"/>
              </a:solidFill>
              <a:latin typeface="+mj-lt"/>
              <a:cs typeface="Times New Roman" panose="02020603050405020304" pitchFamily="18" charset="0"/>
            </a:endParaRPr>
          </a:p>
          <a:p>
            <a:pPr>
              <a:defRPr/>
            </a:pPr>
            <a:r>
              <a:rPr lang="en-US" sz="2400" dirty="0">
                <a:solidFill>
                  <a:schemeClr val="tx1"/>
                </a:solidFill>
                <a:latin typeface="+mj-lt"/>
                <a:cs typeface="Times New Roman" panose="02020603050405020304" pitchFamily="18" charset="0"/>
              </a:rPr>
              <a:t>2016 (underestimates)</a:t>
            </a:r>
          </a:p>
          <a:p>
            <a:pPr lvl="1">
              <a:defRPr/>
            </a:pPr>
            <a:r>
              <a:rPr lang="en-US" sz="2400" dirty="0">
                <a:solidFill>
                  <a:schemeClr val="tx1"/>
                </a:solidFill>
                <a:latin typeface="+mj-lt"/>
                <a:cs typeface="Times New Roman" panose="02020603050405020304" pitchFamily="18" charset="0"/>
              </a:rPr>
              <a:t>5-14 yr olds </a:t>
            </a:r>
          </a:p>
          <a:p>
            <a:pPr lvl="2">
              <a:defRPr/>
            </a:pPr>
            <a:r>
              <a:rPr lang="en-US" sz="2400" dirty="0">
                <a:solidFill>
                  <a:schemeClr val="tx1"/>
                </a:solidFill>
                <a:latin typeface="+mj-lt"/>
                <a:cs typeface="Times New Roman" panose="02020603050405020304" pitchFamily="18" charset="0"/>
              </a:rPr>
              <a:t>443 deaths</a:t>
            </a:r>
          </a:p>
          <a:p>
            <a:pPr lvl="2">
              <a:defRPr/>
            </a:pPr>
            <a:r>
              <a:rPr lang="en-US" sz="2400" dirty="0">
                <a:solidFill>
                  <a:schemeClr val="tx1"/>
                </a:solidFill>
                <a:latin typeface="+mj-lt"/>
                <a:cs typeface="Times New Roman" panose="02020603050405020304" pitchFamily="18" charset="0"/>
              </a:rPr>
              <a:t>121 were 12 and under</a:t>
            </a:r>
          </a:p>
          <a:p>
            <a:pPr>
              <a:defRPr/>
            </a:pP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3316" name="Text Box 4"/>
          <p:cNvSpPr txBox="1">
            <a:spLocks noChangeArrowheads="1"/>
          </p:cNvSpPr>
          <p:nvPr/>
        </p:nvSpPr>
        <p:spPr bwMode="auto">
          <a:xfrm>
            <a:off x="1905000" y="5442792"/>
            <a:ext cx="754380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8" tIns="44450" rIns="90488" bIns="44450">
            <a:spAutoFit/>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algn="ctr" eaLnBrk="0" fontAlgn="base" hangingPunct="0">
              <a:spcBef>
                <a:spcPct val="15000"/>
              </a:spcBef>
              <a:spcAft>
                <a:spcPct val="20000"/>
              </a:spcAft>
              <a:defRPr sz="2600">
                <a:solidFill>
                  <a:schemeClr val="tx1"/>
                </a:solidFill>
                <a:latin typeface="Arial" charset="0"/>
              </a:defRPr>
            </a:lvl6pPr>
            <a:lvl7pPr marL="2971800" indent="-228600" algn="ctr" eaLnBrk="0" fontAlgn="base" hangingPunct="0">
              <a:spcBef>
                <a:spcPct val="15000"/>
              </a:spcBef>
              <a:spcAft>
                <a:spcPct val="20000"/>
              </a:spcAft>
              <a:defRPr sz="2600">
                <a:solidFill>
                  <a:schemeClr val="tx1"/>
                </a:solidFill>
                <a:latin typeface="Arial" charset="0"/>
              </a:defRPr>
            </a:lvl7pPr>
            <a:lvl8pPr marL="3429000" indent="-228600" algn="ctr" eaLnBrk="0" fontAlgn="base" hangingPunct="0">
              <a:spcBef>
                <a:spcPct val="15000"/>
              </a:spcBef>
              <a:spcAft>
                <a:spcPct val="20000"/>
              </a:spcAft>
              <a:defRPr sz="2600">
                <a:solidFill>
                  <a:schemeClr val="tx1"/>
                </a:solidFill>
                <a:latin typeface="Arial" charset="0"/>
              </a:defRPr>
            </a:lvl8pPr>
            <a:lvl9pPr marL="3886200" indent="-228600" algn="ctr" eaLnBrk="0" fontAlgn="base" hangingPunct="0">
              <a:spcBef>
                <a:spcPct val="15000"/>
              </a:spcBef>
              <a:spcAft>
                <a:spcPct val="20000"/>
              </a:spcAft>
              <a:defRPr sz="2600">
                <a:solidFill>
                  <a:schemeClr val="tx1"/>
                </a:solidFill>
                <a:latin typeface="Arial" charset="0"/>
              </a:defRPr>
            </a:lvl9pPr>
          </a:lstStyle>
          <a:p>
            <a:pPr lvl="0"/>
            <a:r>
              <a:rPr lang="en-US" altLang="en-US" sz="1400" dirty="0">
                <a:solidFill>
                  <a:srgbClr val="000000"/>
                </a:solidFill>
                <a:latin typeface="+mj-lt"/>
                <a:cs typeface="Times New Roman" panose="02020603050405020304" pitchFamily="18" charset="0"/>
              </a:rPr>
              <a:t>CDC 2012; </a:t>
            </a:r>
            <a:r>
              <a:rPr lang="en-US" altLang="en-US" sz="1400" dirty="0" err="1">
                <a:solidFill>
                  <a:srgbClr val="000000"/>
                </a:solidFill>
                <a:latin typeface="+mj-lt"/>
                <a:cs typeface="Times New Roman" panose="02020603050405020304" pitchFamily="18" charset="0"/>
              </a:rPr>
              <a:t>Tishler</a:t>
            </a:r>
            <a:r>
              <a:rPr lang="en-US" altLang="en-US" sz="1400" dirty="0">
                <a:solidFill>
                  <a:srgbClr val="000000"/>
                </a:solidFill>
                <a:latin typeface="+mj-lt"/>
                <a:cs typeface="Times New Roman" panose="02020603050405020304" pitchFamily="18" charset="0"/>
              </a:rPr>
              <a:t>, Reiss, &amp; Rhodes, 2007; Natl Vital Stat Rep, 2006; </a:t>
            </a:r>
            <a:r>
              <a:rPr lang="en-US" sz="1200" dirty="0">
                <a:solidFill>
                  <a:srgbClr val="000000"/>
                </a:solidFill>
                <a:latin typeface="+mj-lt"/>
                <a:cs typeface="Times New Roman" panose="02020603050405020304" pitchFamily="18" charset="0"/>
              </a:rPr>
              <a:t>CDC WISQARS, 2020</a:t>
            </a:r>
            <a:r>
              <a:rPr lang="en-US" altLang="en-US" sz="20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84129257"/>
      </p:ext>
    </p:extLst>
  </p:cSld>
  <p:clrMapOvr>
    <a:masterClrMapping/>
  </p:clrMapOvr>
  <p:transition>
    <p:fade/>
  </p:transition>
</p:sld>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BHIPP for MASBHC - Considerations for Addressing the Mental Health Needs of Children of Immigrant Families mcb edits</Template>
  <TotalTime>4574</TotalTime>
  <Words>2677</Words>
  <Application>Microsoft Office PowerPoint</Application>
  <PresentationFormat>On-screen Show (4:3)</PresentationFormat>
  <Paragraphs>304</Paragraphs>
  <Slides>40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Roboto_local</vt:lpstr>
      <vt:lpstr>Times New Roman</vt:lpstr>
      <vt:lpstr>Wingdings 2</vt:lpstr>
      <vt:lpstr>Frame</vt:lpstr>
      <vt:lpstr>Suicide Prevention:  Standard Operating Procedures  for the Primary Care Office   Mary Cwik, PhD Meghan Crosby Budinger, LCPC</vt:lpstr>
      <vt:lpstr>Who We Are – Maryland BHIPP</vt:lpstr>
      <vt:lpstr>Partners &amp; Funding</vt:lpstr>
      <vt:lpstr>Disclosures</vt:lpstr>
      <vt:lpstr>Learning Objectives </vt:lpstr>
      <vt:lpstr>Suicide in the United States </vt:lpstr>
      <vt:lpstr>Youth Suicide in the U.S.</vt:lpstr>
      <vt:lpstr>Youth Suicide in the US, trends over time</vt:lpstr>
      <vt:lpstr>Younger Children and Suicidality</vt:lpstr>
      <vt:lpstr>CDC: Suicide Rates, Ages 10–24 Years, by Race/Ethnicity and Sex, United States, 2020</vt:lpstr>
      <vt:lpstr>Increase in Hanging/Suffocation in the US, 2000-2010, Baker et al., 2013</vt:lpstr>
      <vt:lpstr>Suicidal Behavior</vt:lpstr>
      <vt:lpstr>Suicidal Ideation</vt:lpstr>
      <vt:lpstr>Suicide Prevention: Key Elements of Office SOPs</vt:lpstr>
      <vt:lpstr>Why screen in primary care? </vt:lpstr>
      <vt:lpstr>Who should we screen for suicide risk?  </vt:lpstr>
      <vt:lpstr>Risk Factors: Key Symptoms</vt:lpstr>
      <vt:lpstr>PHQ-A</vt:lpstr>
      <vt:lpstr>PHQ-9 Modified for Adolescents (PHQ-A)</vt:lpstr>
      <vt:lpstr>Scoring the PHQ-A</vt:lpstr>
      <vt:lpstr>Risks outside of Depression </vt:lpstr>
      <vt:lpstr>Suicide Prevention: Key Elements of Office SOPs</vt:lpstr>
      <vt:lpstr>The Big Question</vt:lpstr>
      <vt:lpstr>Columbia Suicide Severity Rating Scale (C-SSRS)</vt:lpstr>
      <vt:lpstr>More on C-SSRS</vt:lpstr>
      <vt:lpstr>Columbia Suicide Severity Rating Scale (C-SSRS)</vt:lpstr>
      <vt:lpstr>Suicide Prevention: Key Elements of Office SOPs</vt:lpstr>
      <vt:lpstr>Safety Planning</vt:lpstr>
      <vt:lpstr>PowerPoint Presentation</vt:lpstr>
      <vt:lpstr>PowerPoint Presentation</vt:lpstr>
      <vt:lpstr>Safety Planning: Making the Environment Safe </vt:lpstr>
      <vt:lpstr>Safety Planning: Additional Considerations for Youth</vt:lpstr>
      <vt:lpstr>Comprehensive Approach to Suicide Prevention in Primary Care Office (SPRC) </vt:lpstr>
      <vt:lpstr>Considerations when drafting your SOPs</vt:lpstr>
      <vt:lpstr>Considerations when drafting your SOPs cont.</vt:lpstr>
      <vt:lpstr>If patient cannot stay safe</vt:lpstr>
      <vt:lpstr>PowerPoint Presentation</vt:lpstr>
      <vt:lpstr>Documentation </vt:lpstr>
      <vt:lpstr>PowerPoint Presentation</vt:lpstr>
      <vt:lpstr>Thank You! </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Screening, Assessment and Intervention in Children and Adolescents</dc:title>
  <dc:creator>admin</dc:creator>
  <cp:lastModifiedBy>Crosby Budinger, Meghan</cp:lastModifiedBy>
  <cp:revision>112</cp:revision>
  <dcterms:created xsi:type="dcterms:W3CDTF">2013-05-16T15:34:39Z</dcterms:created>
  <dcterms:modified xsi:type="dcterms:W3CDTF">2023-03-14T16:08:45Z</dcterms:modified>
</cp:coreProperties>
</file>