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3.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omments/modernComment_11D4_13C047A4.xml" ContentType="application/vnd.ms-powerpoint.comment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64"/>
  </p:notesMasterIdLst>
  <p:handoutMasterIdLst>
    <p:handoutMasterId r:id="rId65"/>
  </p:handoutMasterIdLst>
  <p:sldIdLst>
    <p:sldId id="362" r:id="rId5"/>
    <p:sldId id="402" r:id="rId6"/>
    <p:sldId id="403" r:id="rId7"/>
    <p:sldId id="396" r:id="rId8"/>
    <p:sldId id="363" r:id="rId9"/>
    <p:sldId id="659" r:id="rId10"/>
    <p:sldId id="648" r:id="rId11"/>
    <p:sldId id="673" r:id="rId12"/>
    <p:sldId id="621" r:id="rId13"/>
    <p:sldId id="256" r:id="rId14"/>
    <p:sldId id="4602" r:id="rId15"/>
    <p:sldId id="4668" r:id="rId16"/>
    <p:sldId id="4496" r:id="rId17"/>
    <p:sldId id="4542" r:id="rId18"/>
    <p:sldId id="4657" r:id="rId19"/>
    <p:sldId id="4656" r:id="rId20"/>
    <p:sldId id="4548" r:id="rId21"/>
    <p:sldId id="4549" r:id="rId22"/>
    <p:sldId id="4576" r:id="rId23"/>
    <p:sldId id="4671" r:id="rId24"/>
    <p:sldId id="4670" r:id="rId25"/>
    <p:sldId id="4578" r:id="rId26"/>
    <p:sldId id="4577" r:id="rId27"/>
    <p:sldId id="4591" r:id="rId28"/>
    <p:sldId id="4544" r:id="rId29"/>
    <p:sldId id="4698" r:id="rId30"/>
    <p:sldId id="4677" r:id="rId31"/>
    <p:sldId id="4678" r:id="rId32"/>
    <p:sldId id="4680" r:id="rId33"/>
    <p:sldId id="4524" r:id="rId34"/>
    <p:sldId id="4682" r:id="rId35"/>
    <p:sldId id="4533" r:id="rId36"/>
    <p:sldId id="4685" r:id="rId37"/>
    <p:sldId id="681" r:id="rId38"/>
    <p:sldId id="4570" r:id="rId39"/>
    <p:sldId id="257" r:id="rId40"/>
    <p:sldId id="258" r:id="rId41"/>
    <p:sldId id="259" r:id="rId42"/>
    <p:sldId id="4569" r:id="rId43"/>
    <p:sldId id="279" r:id="rId44"/>
    <p:sldId id="269" r:id="rId45"/>
    <p:sldId id="281" r:id="rId46"/>
    <p:sldId id="282" r:id="rId47"/>
    <p:sldId id="4543" r:id="rId48"/>
    <p:sldId id="264" r:id="rId49"/>
    <p:sldId id="274" r:id="rId50"/>
    <p:sldId id="4691" r:id="rId51"/>
    <p:sldId id="266" r:id="rId52"/>
    <p:sldId id="4545" r:id="rId53"/>
    <p:sldId id="4692" r:id="rId54"/>
    <p:sldId id="4693" r:id="rId55"/>
    <p:sldId id="278" r:id="rId56"/>
    <p:sldId id="4565" r:id="rId57"/>
    <p:sldId id="4694" r:id="rId58"/>
    <p:sldId id="4538" r:id="rId59"/>
    <p:sldId id="4551" r:id="rId60"/>
    <p:sldId id="4564" r:id="rId61"/>
    <p:sldId id="360" r:id="rId62"/>
    <p:sldId id="37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5748DF-EDDA-57B1-B540-4C947FA40507}" name="Albin, Anne J" initials="AJ" userId="S::annejalbin@unmc.edu::60500100-019c-4289-9a30-e7d84f54c9b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ie Bettencourt" initials="AB" lastIdx="4" clrIdx="0">
    <p:extLst>
      <p:ext uri="{19B8F6BF-5375-455C-9EA6-DF929625EA0E}">
        <p15:presenceInfo xmlns:p15="http://schemas.microsoft.com/office/powerpoint/2012/main" userId="S-1-5-21-1214440339-484763869-725345543-3782617" providerId="AD"/>
      </p:ext>
    </p:extLst>
  </p:cmAuthor>
  <p:cmAuthor id="2" name="Jami-Lin Williams" initials="JW" lastIdx="21" clrIdx="1">
    <p:extLst>
      <p:ext uri="{19B8F6BF-5375-455C-9EA6-DF929625EA0E}">
        <p15:presenceInfo xmlns:p15="http://schemas.microsoft.com/office/powerpoint/2012/main" userId="S-1-5-21-1214440339-484763869-725345543-4123919" providerId="AD"/>
      </p:ext>
    </p:extLst>
  </p:cmAuthor>
  <p:cmAuthor id="3" name="Ader, Chelsie" initials="AC" lastIdx="1" clrIdx="2">
    <p:extLst>
      <p:ext uri="{19B8F6BF-5375-455C-9EA6-DF929625EA0E}">
        <p15:presenceInfo xmlns:p15="http://schemas.microsoft.com/office/powerpoint/2012/main" userId="S::cader@som.umaryland.edu::179862f5-373e-4c9b-b728-afe1cf68e77e" providerId="AD"/>
      </p:ext>
    </p:extLst>
  </p:cmAuthor>
  <p:cmAuthor id="4" name="Reinblatt, Shauna" initials="RS" lastIdx="3" clrIdx="3">
    <p:extLst>
      <p:ext uri="{19B8F6BF-5375-455C-9EA6-DF929625EA0E}">
        <p15:presenceInfo xmlns:p15="http://schemas.microsoft.com/office/powerpoint/2012/main" userId="S::sreinbla@som.umaryland.edu::55bc438c-1f43-41e2-b9ca-59b6996b44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B8D18-E1B9-403E-8B4C-72F2C403EB7B}" v="31" dt="2023-04-07T17:34:41.7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84638" autoAdjust="0"/>
  </p:normalViewPr>
  <p:slideViewPr>
    <p:cSldViewPr snapToGrid="0">
      <p:cViewPr varScale="1">
        <p:scale>
          <a:sx n="96" d="100"/>
          <a:sy n="96" d="100"/>
        </p:scale>
        <p:origin x="1338" y="90"/>
      </p:cViewPr>
      <p:guideLst>
        <p:guide orient="horz" pos="2160"/>
        <p:guide pos="3840"/>
      </p:guideLst>
    </p:cSldViewPr>
  </p:slideViewPr>
  <p:outlineViewPr>
    <p:cViewPr>
      <p:scale>
        <a:sx n="33" d="100"/>
        <a:sy n="33" d="100"/>
      </p:scale>
      <p:origin x="0" y="-24876"/>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51" d="100"/>
          <a:sy n="51" d="100"/>
        </p:scale>
        <p:origin x="1836" y="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omments/modernComment_11D4_13C047A4.xml><?xml version="1.0" encoding="utf-8"?>
<p188:cmLst xmlns:a="http://schemas.openxmlformats.org/drawingml/2006/main" xmlns:r="http://schemas.openxmlformats.org/officeDocument/2006/relationships" xmlns:p188="http://schemas.microsoft.com/office/powerpoint/2018/8/main">
  <p188:cm id="{1E87D96E-047B-4042-A330-6B56AE0185D8}" authorId="{295748DF-EDDA-57B1-B540-4C947FA40507}" status="resolved" created="2023-02-08T22:20:19.275">
    <ac:deMkLst xmlns:ac="http://schemas.microsoft.com/office/drawing/2013/main/command">
      <pc:docMk xmlns:pc="http://schemas.microsoft.com/office/powerpoint/2013/main/command"/>
      <pc:sldMk xmlns:pc="http://schemas.microsoft.com/office/powerpoint/2013/main/command" cId="3826276585" sldId="4554"/>
      <ac:spMk id="4" creationId="{2A0BCB4F-F9C4-4962-8B72-914363D54273}"/>
    </ac:deMkLst>
    <p188:txBody>
      <a:bodyPr/>
      <a:lstStyle/>
      <a:p>
        <a:r>
          <a:rPr lang="en-US"/>
          <a:t>larger text -- maybe turn into two lists if possible? or add an extra slide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9F8A86-201D-47EE-A0B4-D5F7F5F4017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B664CA1-39C1-4969-8871-820020A8BB3D}">
      <dgm:prSet/>
      <dgm:spPr/>
      <dgm:t>
        <a:bodyPr/>
        <a:lstStyle/>
        <a:p>
          <a:r>
            <a:rPr lang="en-US" b="0" i="0"/>
            <a:t>Autism Spectrum Disorder </a:t>
          </a:r>
          <a:endParaRPr lang="en-US"/>
        </a:p>
      </dgm:t>
    </dgm:pt>
    <dgm:pt modelId="{7B0B3C5E-BF1E-411F-A992-2C882895C177}" type="parTrans" cxnId="{6B16A03A-6B6F-4F59-8EDA-A8AD3DA95603}">
      <dgm:prSet/>
      <dgm:spPr/>
      <dgm:t>
        <a:bodyPr/>
        <a:lstStyle/>
        <a:p>
          <a:endParaRPr lang="en-US"/>
        </a:p>
      </dgm:t>
    </dgm:pt>
    <dgm:pt modelId="{1E01D15A-494C-41EE-97BF-875333396666}" type="sibTrans" cxnId="{6B16A03A-6B6F-4F59-8EDA-A8AD3DA95603}">
      <dgm:prSet/>
      <dgm:spPr/>
      <dgm:t>
        <a:bodyPr/>
        <a:lstStyle/>
        <a:p>
          <a:endParaRPr lang="en-US"/>
        </a:p>
      </dgm:t>
    </dgm:pt>
    <dgm:pt modelId="{C8AC43CE-7AB4-488B-84AF-7DDBB925625E}">
      <dgm:prSet/>
      <dgm:spPr/>
      <dgm:t>
        <a:bodyPr/>
        <a:lstStyle/>
        <a:p>
          <a:r>
            <a:rPr lang="en-US" b="0" i="0"/>
            <a:t>ADHD</a:t>
          </a:r>
          <a:endParaRPr lang="en-US"/>
        </a:p>
      </dgm:t>
    </dgm:pt>
    <dgm:pt modelId="{7B0B76A9-BE53-497C-AC5A-2251760C8CDA}" type="parTrans" cxnId="{CE80C966-2C23-40AB-81DC-335AAC7505E4}">
      <dgm:prSet/>
      <dgm:spPr/>
      <dgm:t>
        <a:bodyPr/>
        <a:lstStyle/>
        <a:p>
          <a:endParaRPr lang="en-US"/>
        </a:p>
      </dgm:t>
    </dgm:pt>
    <dgm:pt modelId="{865DFD88-BAFD-47CF-8A09-1B8916B6791E}" type="sibTrans" cxnId="{CE80C966-2C23-40AB-81DC-335AAC7505E4}">
      <dgm:prSet/>
      <dgm:spPr/>
      <dgm:t>
        <a:bodyPr/>
        <a:lstStyle/>
        <a:p>
          <a:endParaRPr lang="en-US"/>
        </a:p>
      </dgm:t>
    </dgm:pt>
    <dgm:pt modelId="{5CC95431-E39F-4A7B-91FC-E58E75EB075E}">
      <dgm:prSet/>
      <dgm:spPr/>
      <dgm:t>
        <a:bodyPr/>
        <a:lstStyle/>
        <a:p>
          <a:r>
            <a:rPr lang="en-US" b="0" i="0"/>
            <a:t>Torticollis, Plagiocephaly, Brachycephaly</a:t>
          </a:r>
          <a:endParaRPr lang="en-US"/>
        </a:p>
      </dgm:t>
    </dgm:pt>
    <dgm:pt modelId="{89636512-2BE4-41DA-9098-EA1210D8296D}" type="parTrans" cxnId="{81ACB8F0-095C-4D30-9023-6B3E215B8E63}">
      <dgm:prSet/>
      <dgm:spPr/>
      <dgm:t>
        <a:bodyPr/>
        <a:lstStyle/>
        <a:p>
          <a:endParaRPr lang="en-US"/>
        </a:p>
      </dgm:t>
    </dgm:pt>
    <dgm:pt modelId="{F636F6EB-0D22-4140-BBA5-F909F2C2582B}" type="sibTrans" cxnId="{81ACB8F0-095C-4D30-9023-6B3E215B8E63}">
      <dgm:prSet/>
      <dgm:spPr/>
      <dgm:t>
        <a:bodyPr/>
        <a:lstStyle/>
        <a:p>
          <a:endParaRPr lang="en-US"/>
        </a:p>
      </dgm:t>
    </dgm:pt>
    <dgm:pt modelId="{A705B6DD-540E-4D5B-97A6-536CE6323F06}">
      <dgm:prSet/>
      <dgm:spPr/>
      <dgm:t>
        <a:bodyPr/>
        <a:lstStyle/>
        <a:p>
          <a:r>
            <a:rPr lang="en-US" b="0" i="0"/>
            <a:t>Neurological conditions </a:t>
          </a:r>
          <a:endParaRPr lang="en-US"/>
        </a:p>
      </dgm:t>
    </dgm:pt>
    <dgm:pt modelId="{6B3F0478-4E18-4834-8CE1-BFC234CA54AB}" type="parTrans" cxnId="{F78BCBBA-D9ED-49E0-BA87-3AB331162FB1}">
      <dgm:prSet/>
      <dgm:spPr/>
      <dgm:t>
        <a:bodyPr/>
        <a:lstStyle/>
        <a:p>
          <a:endParaRPr lang="en-US"/>
        </a:p>
      </dgm:t>
    </dgm:pt>
    <dgm:pt modelId="{1AE3E985-A2E9-4C9D-90CA-F46A82AF58E6}" type="sibTrans" cxnId="{F78BCBBA-D9ED-49E0-BA87-3AB331162FB1}">
      <dgm:prSet/>
      <dgm:spPr/>
      <dgm:t>
        <a:bodyPr/>
        <a:lstStyle/>
        <a:p>
          <a:endParaRPr lang="en-US"/>
        </a:p>
      </dgm:t>
    </dgm:pt>
    <dgm:pt modelId="{59696FF9-7A25-4763-B597-C0409C3EC59B}">
      <dgm:prSet/>
      <dgm:spPr/>
      <dgm:t>
        <a:bodyPr/>
        <a:lstStyle/>
        <a:p>
          <a:r>
            <a:rPr lang="en-US" b="0" i="0"/>
            <a:t>Genetic syndromes </a:t>
          </a:r>
          <a:endParaRPr lang="en-US"/>
        </a:p>
      </dgm:t>
    </dgm:pt>
    <dgm:pt modelId="{5E6DF4BF-8183-4C65-9995-779055883CE0}" type="parTrans" cxnId="{8F1A2B61-E850-41C7-98D8-BC02D2AC5AD8}">
      <dgm:prSet/>
      <dgm:spPr/>
      <dgm:t>
        <a:bodyPr/>
        <a:lstStyle/>
        <a:p>
          <a:endParaRPr lang="en-US"/>
        </a:p>
      </dgm:t>
    </dgm:pt>
    <dgm:pt modelId="{E955F093-9C5D-4195-B0CC-05F2BB437A13}" type="sibTrans" cxnId="{8F1A2B61-E850-41C7-98D8-BC02D2AC5AD8}">
      <dgm:prSet/>
      <dgm:spPr/>
      <dgm:t>
        <a:bodyPr/>
        <a:lstStyle/>
        <a:p>
          <a:endParaRPr lang="en-US"/>
        </a:p>
      </dgm:t>
    </dgm:pt>
    <dgm:pt modelId="{B3D95A84-1AE6-433A-95C5-69206617C648}">
      <dgm:prSet/>
      <dgm:spPr/>
      <dgm:t>
        <a:bodyPr/>
        <a:lstStyle/>
        <a:p>
          <a:r>
            <a:rPr lang="en-US" b="0" i="0"/>
            <a:t>Orthopedic conditions </a:t>
          </a:r>
          <a:endParaRPr lang="en-US"/>
        </a:p>
      </dgm:t>
    </dgm:pt>
    <dgm:pt modelId="{C288EA81-C0A9-4003-8E12-713DA251AF26}" type="parTrans" cxnId="{52488BD8-7CF0-4A73-BAEB-09317163D7A3}">
      <dgm:prSet/>
      <dgm:spPr/>
      <dgm:t>
        <a:bodyPr/>
        <a:lstStyle/>
        <a:p>
          <a:endParaRPr lang="en-US"/>
        </a:p>
      </dgm:t>
    </dgm:pt>
    <dgm:pt modelId="{DDDA5C5F-5BEF-4A40-B1FA-9BFD882D1352}" type="sibTrans" cxnId="{52488BD8-7CF0-4A73-BAEB-09317163D7A3}">
      <dgm:prSet/>
      <dgm:spPr/>
      <dgm:t>
        <a:bodyPr/>
        <a:lstStyle/>
        <a:p>
          <a:endParaRPr lang="en-US"/>
        </a:p>
      </dgm:t>
    </dgm:pt>
    <dgm:pt modelId="{28D96407-8458-4E6A-BAE1-53B6A0CE47DC}">
      <dgm:prSet/>
      <dgm:spPr/>
      <dgm:t>
        <a:bodyPr/>
        <a:lstStyle/>
        <a:p>
          <a:r>
            <a:rPr lang="en-US" b="0" i="0"/>
            <a:t>Walking difficulties</a:t>
          </a:r>
          <a:endParaRPr lang="en-US"/>
        </a:p>
      </dgm:t>
    </dgm:pt>
    <dgm:pt modelId="{B5ECE936-C75E-47E1-AFD4-4B94B380276F}" type="parTrans" cxnId="{51E116E4-3015-4495-AFBB-872E82897BCA}">
      <dgm:prSet/>
      <dgm:spPr/>
      <dgm:t>
        <a:bodyPr/>
        <a:lstStyle/>
        <a:p>
          <a:endParaRPr lang="en-US"/>
        </a:p>
      </dgm:t>
    </dgm:pt>
    <dgm:pt modelId="{67FCBD9E-E982-4A1B-A123-E4D56F35B1D5}" type="sibTrans" cxnId="{51E116E4-3015-4495-AFBB-872E82897BCA}">
      <dgm:prSet/>
      <dgm:spPr/>
      <dgm:t>
        <a:bodyPr/>
        <a:lstStyle/>
        <a:p>
          <a:endParaRPr lang="en-US"/>
        </a:p>
      </dgm:t>
    </dgm:pt>
    <dgm:pt modelId="{3625EB51-FADE-4D9A-BDB8-45D6AF2D4C64}">
      <dgm:prSet/>
      <dgm:spPr/>
      <dgm:t>
        <a:bodyPr/>
        <a:lstStyle/>
        <a:p>
          <a:r>
            <a:rPr lang="en-US" b="0" i="0"/>
            <a:t>Heart and lung conditions </a:t>
          </a:r>
          <a:endParaRPr lang="en-US"/>
        </a:p>
      </dgm:t>
    </dgm:pt>
    <dgm:pt modelId="{55A7C1EF-F84E-4CDC-9F32-B281902DB022}" type="parTrans" cxnId="{A3728F08-4C3B-451A-B16B-FA176960A2B5}">
      <dgm:prSet/>
      <dgm:spPr/>
      <dgm:t>
        <a:bodyPr/>
        <a:lstStyle/>
        <a:p>
          <a:endParaRPr lang="en-US"/>
        </a:p>
      </dgm:t>
    </dgm:pt>
    <dgm:pt modelId="{8748D400-B6FE-4E12-8E77-B2252527992B}" type="sibTrans" cxnId="{A3728F08-4C3B-451A-B16B-FA176960A2B5}">
      <dgm:prSet/>
      <dgm:spPr/>
      <dgm:t>
        <a:bodyPr/>
        <a:lstStyle/>
        <a:p>
          <a:endParaRPr lang="en-US"/>
        </a:p>
      </dgm:t>
    </dgm:pt>
    <dgm:pt modelId="{370B5568-253E-43D6-93A7-48B39E84FF36}">
      <dgm:prSet/>
      <dgm:spPr/>
      <dgm:t>
        <a:bodyPr/>
        <a:lstStyle/>
        <a:p>
          <a:r>
            <a:rPr lang="en-US" b="0" i="0"/>
            <a:t>Vision or hearing impairments</a:t>
          </a:r>
          <a:endParaRPr lang="en-US"/>
        </a:p>
      </dgm:t>
    </dgm:pt>
    <dgm:pt modelId="{BCB93B85-3D74-433A-9A6D-ACB139013877}" type="parTrans" cxnId="{B18E0854-FE5C-40EE-B87B-A47DDFE80957}">
      <dgm:prSet/>
      <dgm:spPr/>
      <dgm:t>
        <a:bodyPr/>
        <a:lstStyle/>
        <a:p>
          <a:endParaRPr lang="en-US"/>
        </a:p>
      </dgm:t>
    </dgm:pt>
    <dgm:pt modelId="{1C24DC91-52E0-494D-B82E-92DDA8324C7F}" type="sibTrans" cxnId="{B18E0854-FE5C-40EE-B87B-A47DDFE80957}">
      <dgm:prSet/>
      <dgm:spPr/>
      <dgm:t>
        <a:bodyPr/>
        <a:lstStyle/>
        <a:p>
          <a:endParaRPr lang="en-US"/>
        </a:p>
      </dgm:t>
    </dgm:pt>
    <dgm:pt modelId="{1332AF51-6A0F-47F0-AED0-53F30D2D2BAB}">
      <dgm:prSet/>
      <dgm:spPr/>
      <dgm:t>
        <a:bodyPr/>
        <a:lstStyle/>
        <a:p>
          <a:r>
            <a:rPr lang="en-US" b="0" i="0"/>
            <a:t>Childhood obesity</a:t>
          </a:r>
          <a:endParaRPr lang="en-US"/>
        </a:p>
      </dgm:t>
    </dgm:pt>
    <dgm:pt modelId="{5276AFED-76F9-42E9-B749-390F77AFB5DC}" type="parTrans" cxnId="{F7674B08-D9B8-4526-A997-C7DF94A85E84}">
      <dgm:prSet/>
      <dgm:spPr/>
      <dgm:t>
        <a:bodyPr/>
        <a:lstStyle/>
        <a:p>
          <a:endParaRPr lang="en-US"/>
        </a:p>
      </dgm:t>
    </dgm:pt>
    <dgm:pt modelId="{5BE7D458-B195-49AC-A092-9EFCD9938D48}" type="sibTrans" cxnId="{F7674B08-D9B8-4526-A997-C7DF94A85E84}">
      <dgm:prSet/>
      <dgm:spPr/>
      <dgm:t>
        <a:bodyPr/>
        <a:lstStyle/>
        <a:p>
          <a:endParaRPr lang="en-US"/>
        </a:p>
      </dgm:t>
    </dgm:pt>
    <dgm:pt modelId="{96FDACAB-3086-4610-AE1A-B6D06689D578}" type="pres">
      <dgm:prSet presAssocID="{B49F8A86-201D-47EE-A0B4-D5F7F5F40172}" presName="diagram" presStyleCnt="0">
        <dgm:presLayoutVars>
          <dgm:dir/>
          <dgm:resizeHandles val="exact"/>
        </dgm:presLayoutVars>
      </dgm:prSet>
      <dgm:spPr/>
    </dgm:pt>
    <dgm:pt modelId="{7BCD2DB6-F48D-4E35-94CD-A92AA3463A68}" type="pres">
      <dgm:prSet presAssocID="{CB664CA1-39C1-4969-8871-820020A8BB3D}" presName="node" presStyleLbl="node1" presStyleIdx="0" presStyleCnt="10">
        <dgm:presLayoutVars>
          <dgm:bulletEnabled val="1"/>
        </dgm:presLayoutVars>
      </dgm:prSet>
      <dgm:spPr/>
    </dgm:pt>
    <dgm:pt modelId="{20CC15B6-9142-4B9F-A071-1048D67B5CAB}" type="pres">
      <dgm:prSet presAssocID="{1E01D15A-494C-41EE-97BF-875333396666}" presName="sibTrans" presStyleCnt="0"/>
      <dgm:spPr/>
    </dgm:pt>
    <dgm:pt modelId="{9C5EE96D-2F3D-477C-BA50-44F752D3A161}" type="pres">
      <dgm:prSet presAssocID="{C8AC43CE-7AB4-488B-84AF-7DDBB925625E}" presName="node" presStyleLbl="node1" presStyleIdx="1" presStyleCnt="10">
        <dgm:presLayoutVars>
          <dgm:bulletEnabled val="1"/>
        </dgm:presLayoutVars>
      </dgm:prSet>
      <dgm:spPr/>
    </dgm:pt>
    <dgm:pt modelId="{5D066D9F-DB8E-4A2A-AE1D-9D23D54DC7A4}" type="pres">
      <dgm:prSet presAssocID="{865DFD88-BAFD-47CF-8A09-1B8916B6791E}" presName="sibTrans" presStyleCnt="0"/>
      <dgm:spPr/>
    </dgm:pt>
    <dgm:pt modelId="{080215D4-B1A7-4A0B-B561-C5D5E706C2D0}" type="pres">
      <dgm:prSet presAssocID="{5CC95431-E39F-4A7B-91FC-E58E75EB075E}" presName="node" presStyleLbl="node1" presStyleIdx="2" presStyleCnt="10">
        <dgm:presLayoutVars>
          <dgm:bulletEnabled val="1"/>
        </dgm:presLayoutVars>
      </dgm:prSet>
      <dgm:spPr/>
    </dgm:pt>
    <dgm:pt modelId="{CA0FAB50-FEA2-453D-9E28-3ACACCC63967}" type="pres">
      <dgm:prSet presAssocID="{F636F6EB-0D22-4140-BBA5-F909F2C2582B}" presName="sibTrans" presStyleCnt="0"/>
      <dgm:spPr/>
    </dgm:pt>
    <dgm:pt modelId="{8AF1F04D-BB0C-431D-892B-12A4EDCFC4A6}" type="pres">
      <dgm:prSet presAssocID="{A705B6DD-540E-4D5B-97A6-536CE6323F06}" presName="node" presStyleLbl="node1" presStyleIdx="3" presStyleCnt="10">
        <dgm:presLayoutVars>
          <dgm:bulletEnabled val="1"/>
        </dgm:presLayoutVars>
      </dgm:prSet>
      <dgm:spPr/>
    </dgm:pt>
    <dgm:pt modelId="{0541BBD9-0C96-44C7-BBCE-F06AF760A2CE}" type="pres">
      <dgm:prSet presAssocID="{1AE3E985-A2E9-4C9D-90CA-F46A82AF58E6}" presName="sibTrans" presStyleCnt="0"/>
      <dgm:spPr/>
    </dgm:pt>
    <dgm:pt modelId="{1C52B4C8-CE20-49AC-94F5-16EBA7670833}" type="pres">
      <dgm:prSet presAssocID="{59696FF9-7A25-4763-B597-C0409C3EC59B}" presName="node" presStyleLbl="node1" presStyleIdx="4" presStyleCnt="10">
        <dgm:presLayoutVars>
          <dgm:bulletEnabled val="1"/>
        </dgm:presLayoutVars>
      </dgm:prSet>
      <dgm:spPr/>
    </dgm:pt>
    <dgm:pt modelId="{38397710-DCDA-4342-9EEF-585B37EEF96B}" type="pres">
      <dgm:prSet presAssocID="{E955F093-9C5D-4195-B0CC-05F2BB437A13}" presName="sibTrans" presStyleCnt="0"/>
      <dgm:spPr/>
    </dgm:pt>
    <dgm:pt modelId="{7A41A54A-6DCD-4096-AF08-25C5F17470C6}" type="pres">
      <dgm:prSet presAssocID="{B3D95A84-1AE6-433A-95C5-69206617C648}" presName="node" presStyleLbl="node1" presStyleIdx="5" presStyleCnt="10">
        <dgm:presLayoutVars>
          <dgm:bulletEnabled val="1"/>
        </dgm:presLayoutVars>
      </dgm:prSet>
      <dgm:spPr/>
    </dgm:pt>
    <dgm:pt modelId="{96732D58-7156-42C5-82CF-A9863FE4013D}" type="pres">
      <dgm:prSet presAssocID="{DDDA5C5F-5BEF-4A40-B1FA-9BFD882D1352}" presName="sibTrans" presStyleCnt="0"/>
      <dgm:spPr/>
    </dgm:pt>
    <dgm:pt modelId="{8D420596-5D0E-458D-9343-4D6BFEA7FB1D}" type="pres">
      <dgm:prSet presAssocID="{28D96407-8458-4E6A-BAE1-53B6A0CE47DC}" presName="node" presStyleLbl="node1" presStyleIdx="6" presStyleCnt="10">
        <dgm:presLayoutVars>
          <dgm:bulletEnabled val="1"/>
        </dgm:presLayoutVars>
      </dgm:prSet>
      <dgm:spPr/>
    </dgm:pt>
    <dgm:pt modelId="{902777E2-0EFE-4E5A-8F4D-51AFBB61A15C}" type="pres">
      <dgm:prSet presAssocID="{67FCBD9E-E982-4A1B-A123-E4D56F35B1D5}" presName="sibTrans" presStyleCnt="0"/>
      <dgm:spPr/>
    </dgm:pt>
    <dgm:pt modelId="{C0CEE9B6-5423-4EB2-9AA7-10EC122D305C}" type="pres">
      <dgm:prSet presAssocID="{3625EB51-FADE-4D9A-BDB8-45D6AF2D4C64}" presName="node" presStyleLbl="node1" presStyleIdx="7" presStyleCnt="10">
        <dgm:presLayoutVars>
          <dgm:bulletEnabled val="1"/>
        </dgm:presLayoutVars>
      </dgm:prSet>
      <dgm:spPr/>
    </dgm:pt>
    <dgm:pt modelId="{04B4420F-DFE0-4131-B0CE-198317FBAF13}" type="pres">
      <dgm:prSet presAssocID="{8748D400-B6FE-4E12-8E77-B2252527992B}" presName="sibTrans" presStyleCnt="0"/>
      <dgm:spPr/>
    </dgm:pt>
    <dgm:pt modelId="{8DA16D24-4877-4BD1-AAD5-F94BA8726B9F}" type="pres">
      <dgm:prSet presAssocID="{370B5568-253E-43D6-93A7-48B39E84FF36}" presName="node" presStyleLbl="node1" presStyleIdx="8" presStyleCnt="10">
        <dgm:presLayoutVars>
          <dgm:bulletEnabled val="1"/>
        </dgm:presLayoutVars>
      </dgm:prSet>
      <dgm:spPr/>
    </dgm:pt>
    <dgm:pt modelId="{5F20F793-9362-479D-84A0-27B6608FA473}" type="pres">
      <dgm:prSet presAssocID="{1C24DC91-52E0-494D-B82E-92DDA8324C7F}" presName="sibTrans" presStyleCnt="0"/>
      <dgm:spPr/>
    </dgm:pt>
    <dgm:pt modelId="{FE7F7E16-C5EE-43F5-B679-5C4D695487F5}" type="pres">
      <dgm:prSet presAssocID="{1332AF51-6A0F-47F0-AED0-53F30D2D2BAB}" presName="node" presStyleLbl="node1" presStyleIdx="9" presStyleCnt="10">
        <dgm:presLayoutVars>
          <dgm:bulletEnabled val="1"/>
        </dgm:presLayoutVars>
      </dgm:prSet>
      <dgm:spPr/>
    </dgm:pt>
  </dgm:ptLst>
  <dgm:cxnLst>
    <dgm:cxn modelId="{F7674B08-D9B8-4526-A997-C7DF94A85E84}" srcId="{B49F8A86-201D-47EE-A0B4-D5F7F5F40172}" destId="{1332AF51-6A0F-47F0-AED0-53F30D2D2BAB}" srcOrd="9" destOrd="0" parTransId="{5276AFED-76F9-42E9-B749-390F77AFB5DC}" sibTransId="{5BE7D458-B195-49AC-A092-9EFCD9938D48}"/>
    <dgm:cxn modelId="{A3728F08-4C3B-451A-B16B-FA176960A2B5}" srcId="{B49F8A86-201D-47EE-A0B4-D5F7F5F40172}" destId="{3625EB51-FADE-4D9A-BDB8-45D6AF2D4C64}" srcOrd="7" destOrd="0" parTransId="{55A7C1EF-F84E-4CDC-9F32-B281902DB022}" sibTransId="{8748D400-B6FE-4E12-8E77-B2252527992B}"/>
    <dgm:cxn modelId="{967CDF08-E823-4FAB-9C65-20CBF4F6FF6F}" type="presOf" srcId="{28D96407-8458-4E6A-BAE1-53B6A0CE47DC}" destId="{8D420596-5D0E-458D-9343-4D6BFEA7FB1D}" srcOrd="0" destOrd="0" presId="urn:microsoft.com/office/officeart/2005/8/layout/default"/>
    <dgm:cxn modelId="{095AF026-531B-453E-826E-92DE6875B80B}" type="presOf" srcId="{3625EB51-FADE-4D9A-BDB8-45D6AF2D4C64}" destId="{C0CEE9B6-5423-4EB2-9AA7-10EC122D305C}" srcOrd="0" destOrd="0" presId="urn:microsoft.com/office/officeart/2005/8/layout/default"/>
    <dgm:cxn modelId="{6B16A03A-6B6F-4F59-8EDA-A8AD3DA95603}" srcId="{B49F8A86-201D-47EE-A0B4-D5F7F5F40172}" destId="{CB664CA1-39C1-4969-8871-820020A8BB3D}" srcOrd="0" destOrd="0" parTransId="{7B0B3C5E-BF1E-411F-A992-2C882895C177}" sibTransId="{1E01D15A-494C-41EE-97BF-875333396666}"/>
    <dgm:cxn modelId="{0D231A5C-868D-4D0D-BB0B-8D8AE33ACCCF}" type="presOf" srcId="{370B5568-253E-43D6-93A7-48B39E84FF36}" destId="{8DA16D24-4877-4BD1-AAD5-F94BA8726B9F}" srcOrd="0" destOrd="0" presId="urn:microsoft.com/office/officeart/2005/8/layout/default"/>
    <dgm:cxn modelId="{7F0D515E-F545-4E10-A977-3BEAAA040295}" type="presOf" srcId="{A705B6DD-540E-4D5B-97A6-536CE6323F06}" destId="{8AF1F04D-BB0C-431D-892B-12A4EDCFC4A6}" srcOrd="0" destOrd="0" presId="urn:microsoft.com/office/officeart/2005/8/layout/default"/>
    <dgm:cxn modelId="{8F1A2B61-E850-41C7-98D8-BC02D2AC5AD8}" srcId="{B49F8A86-201D-47EE-A0B4-D5F7F5F40172}" destId="{59696FF9-7A25-4763-B597-C0409C3EC59B}" srcOrd="4" destOrd="0" parTransId="{5E6DF4BF-8183-4C65-9995-779055883CE0}" sibTransId="{E955F093-9C5D-4195-B0CC-05F2BB437A13}"/>
    <dgm:cxn modelId="{CE80C966-2C23-40AB-81DC-335AAC7505E4}" srcId="{B49F8A86-201D-47EE-A0B4-D5F7F5F40172}" destId="{C8AC43CE-7AB4-488B-84AF-7DDBB925625E}" srcOrd="1" destOrd="0" parTransId="{7B0B76A9-BE53-497C-AC5A-2251760C8CDA}" sibTransId="{865DFD88-BAFD-47CF-8A09-1B8916B6791E}"/>
    <dgm:cxn modelId="{03E2E349-D1B7-4209-91EC-F6DE6C61060B}" type="presOf" srcId="{B3D95A84-1AE6-433A-95C5-69206617C648}" destId="{7A41A54A-6DCD-4096-AF08-25C5F17470C6}" srcOrd="0" destOrd="0" presId="urn:microsoft.com/office/officeart/2005/8/layout/default"/>
    <dgm:cxn modelId="{24742451-785E-4433-BBDE-131C914867E8}" type="presOf" srcId="{5CC95431-E39F-4A7B-91FC-E58E75EB075E}" destId="{080215D4-B1A7-4A0B-B561-C5D5E706C2D0}" srcOrd="0" destOrd="0" presId="urn:microsoft.com/office/officeart/2005/8/layout/default"/>
    <dgm:cxn modelId="{B18E0854-FE5C-40EE-B87B-A47DDFE80957}" srcId="{B49F8A86-201D-47EE-A0B4-D5F7F5F40172}" destId="{370B5568-253E-43D6-93A7-48B39E84FF36}" srcOrd="8" destOrd="0" parTransId="{BCB93B85-3D74-433A-9A6D-ACB139013877}" sibTransId="{1C24DC91-52E0-494D-B82E-92DDA8324C7F}"/>
    <dgm:cxn modelId="{EE52837B-AC0D-4248-A24C-D95C45980811}" type="presOf" srcId="{1332AF51-6A0F-47F0-AED0-53F30D2D2BAB}" destId="{FE7F7E16-C5EE-43F5-B679-5C4D695487F5}" srcOrd="0" destOrd="0" presId="urn:microsoft.com/office/officeart/2005/8/layout/default"/>
    <dgm:cxn modelId="{F78BCBBA-D9ED-49E0-BA87-3AB331162FB1}" srcId="{B49F8A86-201D-47EE-A0B4-D5F7F5F40172}" destId="{A705B6DD-540E-4D5B-97A6-536CE6323F06}" srcOrd="3" destOrd="0" parTransId="{6B3F0478-4E18-4834-8CE1-BFC234CA54AB}" sibTransId="{1AE3E985-A2E9-4C9D-90CA-F46A82AF58E6}"/>
    <dgm:cxn modelId="{52488BD8-7CF0-4A73-BAEB-09317163D7A3}" srcId="{B49F8A86-201D-47EE-A0B4-D5F7F5F40172}" destId="{B3D95A84-1AE6-433A-95C5-69206617C648}" srcOrd="5" destOrd="0" parTransId="{C288EA81-C0A9-4003-8E12-713DA251AF26}" sibTransId="{DDDA5C5F-5BEF-4A40-B1FA-9BFD882D1352}"/>
    <dgm:cxn modelId="{7931B4E3-F48B-4D2E-8271-3E2BEE2C30B8}" type="presOf" srcId="{59696FF9-7A25-4763-B597-C0409C3EC59B}" destId="{1C52B4C8-CE20-49AC-94F5-16EBA7670833}" srcOrd="0" destOrd="0" presId="urn:microsoft.com/office/officeart/2005/8/layout/default"/>
    <dgm:cxn modelId="{51E116E4-3015-4495-AFBB-872E82897BCA}" srcId="{B49F8A86-201D-47EE-A0B4-D5F7F5F40172}" destId="{28D96407-8458-4E6A-BAE1-53B6A0CE47DC}" srcOrd="6" destOrd="0" parTransId="{B5ECE936-C75E-47E1-AFD4-4B94B380276F}" sibTransId="{67FCBD9E-E982-4A1B-A123-E4D56F35B1D5}"/>
    <dgm:cxn modelId="{1D1A29E7-AF05-4235-A108-4EEC34B2CC6B}" type="presOf" srcId="{B49F8A86-201D-47EE-A0B4-D5F7F5F40172}" destId="{96FDACAB-3086-4610-AE1A-B6D06689D578}" srcOrd="0" destOrd="0" presId="urn:microsoft.com/office/officeart/2005/8/layout/default"/>
    <dgm:cxn modelId="{81ACB8F0-095C-4D30-9023-6B3E215B8E63}" srcId="{B49F8A86-201D-47EE-A0B4-D5F7F5F40172}" destId="{5CC95431-E39F-4A7B-91FC-E58E75EB075E}" srcOrd="2" destOrd="0" parTransId="{89636512-2BE4-41DA-9098-EA1210D8296D}" sibTransId="{F636F6EB-0D22-4140-BBA5-F909F2C2582B}"/>
    <dgm:cxn modelId="{52E0E5F7-C51B-46F8-B67C-5B0FAE87F473}" type="presOf" srcId="{CB664CA1-39C1-4969-8871-820020A8BB3D}" destId="{7BCD2DB6-F48D-4E35-94CD-A92AA3463A68}" srcOrd="0" destOrd="0" presId="urn:microsoft.com/office/officeart/2005/8/layout/default"/>
    <dgm:cxn modelId="{A488D6F8-32A5-4623-82F7-A546BA3FA19B}" type="presOf" srcId="{C8AC43CE-7AB4-488B-84AF-7DDBB925625E}" destId="{9C5EE96D-2F3D-477C-BA50-44F752D3A161}" srcOrd="0" destOrd="0" presId="urn:microsoft.com/office/officeart/2005/8/layout/default"/>
    <dgm:cxn modelId="{811F0189-FD93-4AD9-B5DF-437066222978}" type="presParOf" srcId="{96FDACAB-3086-4610-AE1A-B6D06689D578}" destId="{7BCD2DB6-F48D-4E35-94CD-A92AA3463A68}" srcOrd="0" destOrd="0" presId="urn:microsoft.com/office/officeart/2005/8/layout/default"/>
    <dgm:cxn modelId="{5D74D6D5-DB16-46DF-9E8D-9BD1CFF4D010}" type="presParOf" srcId="{96FDACAB-3086-4610-AE1A-B6D06689D578}" destId="{20CC15B6-9142-4B9F-A071-1048D67B5CAB}" srcOrd="1" destOrd="0" presId="urn:microsoft.com/office/officeart/2005/8/layout/default"/>
    <dgm:cxn modelId="{8B8F5D06-C06B-4B8B-8BC6-CA104327415C}" type="presParOf" srcId="{96FDACAB-3086-4610-AE1A-B6D06689D578}" destId="{9C5EE96D-2F3D-477C-BA50-44F752D3A161}" srcOrd="2" destOrd="0" presId="urn:microsoft.com/office/officeart/2005/8/layout/default"/>
    <dgm:cxn modelId="{E07EFF78-9BCC-4E34-A5CF-60971AAEEB39}" type="presParOf" srcId="{96FDACAB-3086-4610-AE1A-B6D06689D578}" destId="{5D066D9F-DB8E-4A2A-AE1D-9D23D54DC7A4}" srcOrd="3" destOrd="0" presId="urn:microsoft.com/office/officeart/2005/8/layout/default"/>
    <dgm:cxn modelId="{435DFB5E-C51C-4293-AD16-D09BCF1A7C00}" type="presParOf" srcId="{96FDACAB-3086-4610-AE1A-B6D06689D578}" destId="{080215D4-B1A7-4A0B-B561-C5D5E706C2D0}" srcOrd="4" destOrd="0" presId="urn:microsoft.com/office/officeart/2005/8/layout/default"/>
    <dgm:cxn modelId="{A9ECAC29-61E2-49C9-A43D-F2B4081DDA78}" type="presParOf" srcId="{96FDACAB-3086-4610-AE1A-B6D06689D578}" destId="{CA0FAB50-FEA2-453D-9E28-3ACACCC63967}" srcOrd="5" destOrd="0" presId="urn:microsoft.com/office/officeart/2005/8/layout/default"/>
    <dgm:cxn modelId="{5D40F6C4-C136-43AB-9942-296010546889}" type="presParOf" srcId="{96FDACAB-3086-4610-AE1A-B6D06689D578}" destId="{8AF1F04D-BB0C-431D-892B-12A4EDCFC4A6}" srcOrd="6" destOrd="0" presId="urn:microsoft.com/office/officeart/2005/8/layout/default"/>
    <dgm:cxn modelId="{465AB376-BF88-49BD-A52D-13D4F07FCAF5}" type="presParOf" srcId="{96FDACAB-3086-4610-AE1A-B6D06689D578}" destId="{0541BBD9-0C96-44C7-BBCE-F06AF760A2CE}" srcOrd="7" destOrd="0" presId="urn:microsoft.com/office/officeart/2005/8/layout/default"/>
    <dgm:cxn modelId="{1401980F-2350-40CA-8E46-DF62AE0FD728}" type="presParOf" srcId="{96FDACAB-3086-4610-AE1A-B6D06689D578}" destId="{1C52B4C8-CE20-49AC-94F5-16EBA7670833}" srcOrd="8" destOrd="0" presId="urn:microsoft.com/office/officeart/2005/8/layout/default"/>
    <dgm:cxn modelId="{1BFA4236-3AD9-4111-A3C5-91546531113A}" type="presParOf" srcId="{96FDACAB-3086-4610-AE1A-B6D06689D578}" destId="{38397710-DCDA-4342-9EEF-585B37EEF96B}" srcOrd="9" destOrd="0" presId="urn:microsoft.com/office/officeart/2005/8/layout/default"/>
    <dgm:cxn modelId="{16AB12ED-771B-46C6-9187-58E8FDCC179E}" type="presParOf" srcId="{96FDACAB-3086-4610-AE1A-B6D06689D578}" destId="{7A41A54A-6DCD-4096-AF08-25C5F17470C6}" srcOrd="10" destOrd="0" presId="urn:microsoft.com/office/officeart/2005/8/layout/default"/>
    <dgm:cxn modelId="{74A934CA-F3CD-4D55-BF5A-221BC8E92D9C}" type="presParOf" srcId="{96FDACAB-3086-4610-AE1A-B6D06689D578}" destId="{96732D58-7156-42C5-82CF-A9863FE4013D}" srcOrd="11" destOrd="0" presId="urn:microsoft.com/office/officeart/2005/8/layout/default"/>
    <dgm:cxn modelId="{5EDC6AB4-D534-403A-996B-C7C3CD94C570}" type="presParOf" srcId="{96FDACAB-3086-4610-AE1A-B6D06689D578}" destId="{8D420596-5D0E-458D-9343-4D6BFEA7FB1D}" srcOrd="12" destOrd="0" presId="urn:microsoft.com/office/officeart/2005/8/layout/default"/>
    <dgm:cxn modelId="{B070A563-8D4F-4C79-8608-09BB89499DB8}" type="presParOf" srcId="{96FDACAB-3086-4610-AE1A-B6D06689D578}" destId="{902777E2-0EFE-4E5A-8F4D-51AFBB61A15C}" srcOrd="13" destOrd="0" presId="urn:microsoft.com/office/officeart/2005/8/layout/default"/>
    <dgm:cxn modelId="{0129E675-4854-4751-A3A0-6F89CD275264}" type="presParOf" srcId="{96FDACAB-3086-4610-AE1A-B6D06689D578}" destId="{C0CEE9B6-5423-4EB2-9AA7-10EC122D305C}" srcOrd="14" destOrd="0" presId="urn:microsoft.com/office/officeart/2005/8/layout/default"/>
    <dgm:cxn modelId="{4A5A746C-ACB7-431C-BEA5-FF6669796AA6}" type="presParOf" srcId="{96FDACAB-3086-4610-AE1A-B6D06689D578}" destId="{04B4420F-DFE0-4131-B0CE-198317FBAF13}" srcOrd="15" destOrd="0" presId="urn:microsoft.com/office/officeart/2005/8/layout/default"/>
    <dgm:cxn modelId="{EC0ED677-5364-4E62-9EBF-71C9D79FF643}" type="presParOf" srcId="{96FDACAB-3086-4610-AE1A-B6D06689D578}" destId="{8DA16D24-4877-4BD1-AAD5-F94BA8726B9F}" srcOrd="16" destOrd="0" presId="urn:microsoft.com/office/officeart/2005/8/layout/default"/>
    <dgm:cxn modelId="{36BE3BA0-EC49-46B7-956C-452D27B9A17D}" type="presParOf" srcId="{96FDACAB-3086-4610-AE1A-B6D06689D578}" destId="{5F20F793-9362-479D-84A0-27B6608FA473}" srcOrd="17" destOrd="0" presId="urn:microsoft.com/office/officeart/2005/8/layout/default"/>
    <dgm:cxn modelId="{6B977FC3-0C19-4E0E-8138-87401DA07AFB}" type="presParOf" srcId="{96FDACAB-3086-4610-AE1A-B6D06689D578}" destId="{FE7F7E16-C5EE-43F5-B679-5C4D695487F5}"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D2DB6-F48D-4E35-94CD-A92AA3463A68}">
      <dsp:nvSpPr>
        <dsp:cNvPr id="0" name=""/>
        <dsp:cNvSpPr/>
      </dsp:nvSpPr>
      <dsp:spPr>
        <a:xfrm>
          <a:off x="2488" y="228142"/>
          <a:ext cx="1974472" cy="118468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Autism Spectrum Disorder </a:t>
          </a:r>
          <a:endParaRPr lang="en-US" sz="2300" kern="1200"/>
        </a:p>
      </dsp:txBody>
      <dsp:txXfrm>
        <a:off x="2488" y="228142"/>
        <a:ext cx="1974472" cy="1184683"/>
      </dsp:txXfrm>
    </dsp:sp>
    <dsp:sp modelId="{9C5EE96D-2F3D-477C-BA50-44F752D3A161}">
      <dsp:nvSpPr>
        <dsp:cNvPr id="0" name=""/>
        <dsp:cNvSpPr/>
      </dsp:nvSpPr>
      <dsp:spPr>
        <a:xfrm>
          <a:off x="2174408" y="228142"/>
          <a:ext cx="1974472" cy="118468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ADHD</a:t>
          </a:r>
          <a:endParaRPr lang="en-US" sz="2300" kern="1200"/>
        </a:p>
      </dsp:txBody>
      <dsp:txXfrm>
        <a:off x="2174408" y="228142"/>
        <a:ext cx="1974472" cy="1184683"/>
      </dsp:txXfrm>
    </dsp:sp>
    <dsp:sp modelId="{080215D4-B1A7-4A0B-B561-C5D5E706C2D0}">
      <dsp:nvSpPr>
        <dsp:cNvPr id="0" name=""/>
        <dsp:cNvSpPr/>
      </dsp:nvSpPr>
      <dsp:spPr>
        <a:xfrm>
          <a:off x="4346329" y="228142"/>
          <a:ext cx="1974472" cy="118468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Torticollis, Plagiocephaly, Brachycephaly</a:t>
          </a:r>
          <a:endParaRPr lang="en-US" sz="2300" kern="1200"/>
        </a:p>
      </dsp:txBody>
      <dsp:txXfrm>
        <a:off x="4346329" y="228142"/>
        <a:ext cx="1974472" cy="1184683"/>
      </dsp:txXfrm>
    </dsp:sp>
    <dsp:sp modelId="{8AF1F04D-BB0C-431D-892B-12A4EDCFC4A6}">
      <dsp:nvSpPr>
        <dsp:cNvPr id="0" name=""/>
        <dsp:cNvSpPr/>
      </dsp:nvSpPr>
      <dsp:spPr>
        <a:xfrm>
          <a:off x="6518249" y="228142"/>
          <a:ext cx="1974472" cy="118468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Neurological conditions </a:t>
          </a:r>
          <a:endParaRPr lang="en-US" sz="2300" kern="1200"/>
        </a:p>
      </dsp:txBody>
      <dsp:txXfrm>
        <a:off x="6518249" y="228142"/>
        <a:ext cx="1974472" cy="1184683"/>
      </dsp:txXfrm>
    </dsp:sp>
    <dsp:sp modelId="{1C52B4C8-CE20-49AC-94F5-16EBA7670833}">
      <dsp:nvSpPr>
        <dsp:cNvPr id="0" name=""/>
        <dsp:cNvSpPr/>
      </dsp:nvSpPr>
      <dsp:spPr>
        <a:xfrm>
          <a:off x="2488" y="1610273"/>
          <a:ext cx="1974472" cy="118468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Genetic syndromes </a:t>
          </a:r>
          <a:endParaRPr lang="en-US" sz="2300" kern="1200"/>
        </a:p>
      </dsp:txBody>
      <dsp:txXfrm>
        <a:off x="2488" y="1610273"/>
        <a:ext cx="1974472" cy="1184683"/>
      </dsp:txXfrm>
    </dsp:sp>
    <dsp:sp modelId="{7A41A54A-6DCD-4096-AF08-25C5F17470C6}">
      <dsp:nvSpPr>
        <dsp:cNvPr id="0" name=""/>
        <dsp:cNvSpPr/>
      </dsp:nvSpPr>
      <dsp:spPr>
        <a:xfrm>
          <a:off x="2174408" y="1610273"/>
          <a:ext cx="1974472" cy="118468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Orthopedic conditions </a:t>
          </a:r>
          <a:endParaRPr lang="en-US" sz="2300" kern="1200"/>
        </a:p>
      </dsp:txBody>
      <dsp:txXfrm>
        <a:off x="2174408" y="1610273"/>
        <a:ext cx="1974472" cy="1184683"/>
      </dsp:txXfrm>
    </dsp:sp>
    <dsp:sp modelId="{8D420596-5D0E-458D-9343-4D6BFEA7FB1D}">
      <dsp:nvSpPr>
        <dsp:cNvPr id="0" name=""/>
        <dsp:cNvSpPr/>
      </dsp:nvSpPr>
      <dsp:spPr>
        <a:xfrm>
          <a:off x="4346329" y="1610273"/>
          <a:ext cx="1974472" cy="118468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Walking difficulties</a:t>
          </a:r>
          <a:endParaRPr lang="en-US" sz="2300" kern="1200"/>
        </a:p>
      </dsp:txBody>
      <dsp:txXfrm>
        <a:off x="4346329" y="1610273"/>
        <a:ext cx="1974472" cy="1184683"/>
      </dsp:txXfrm>
    </dsp:sp>
    <dsp:sp modelId="{C0CEE9B6-5423-4EB2-9AA7-10EC122D305C}">
      <dsp:nvSpPr>
        <dsp:cNvPr id="0" name=""/>
        <dsp:cNvSpPr/>
      </dsp:nvSpPr>
      <dsp:spPr>
        <a:xfrm>
          <a:off x="6518249" y="1610273"/>
          <a:ext cx="1974472" cy="118468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Heart and lung conditions </a:t>
          </a:r>
          <a:endParaRPr lang="en-US" sz="2300" kern="1200"/>
        </a:p>
      </dsp:txBody>
      <dsp:txXfrm>
        <a:off x="6518249" y="1610273"/>
        <a:ext cx="1974472" cy="1184683"/>
      </dsp:txXfrm>
    </dsp:sp>
    <dsp:sp modelId="{8DA16D24-4877-4BD1-AAD5-F94BA8726B9F}">
      <dsp:nvSpPr>
        <dsp:cNvPr id="0" name=""/>
        <dsp:cNvSpPr/>
      </dsp:nvSpPr>
      <dsp:spPr>
        <a:xfrm>
          <a:off x="2174408" y="2992404"/>
          <a:ext cx="1974472" cy="118468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Vision or hearing impairments</a:t>
          </a:r>
          <a:endParaRPr lang="en-US" sz="2300" kern="1200"/>
        </a:p>
      </dsp:txBody>
      <dsp:txXfrm>
        <a:off x="2174408" y="2992404"/>
        <a:ext cx="1974472" cy="1184683"/>
      </dsp:txXfrm>
    </dsp:sp>
    <dsp:sp modelId="{FE7F7E16-C5EE-43F5-B679-5C4D695487F5}">
      <dsp:nvSpPr>
        <dsp:cNvPr id="0" name=""/>
        <dsp:cNvSpPr/>
      </dsp:nvSpPr>
      <dsp:spPr>
        <a:xfrm>
          <a:off x="4346329" y="2992404"/>
          <a:ext cx="1974472" cy="1184683"/>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Childhood obesity</a:t>
          </a:r>
          <a:endParaRPr lang="en-US" sz="2300" kern="1200"/>
        </a:p>
      </dsp:txBody>
      <dsp:txXfrm>
        <a:off x="4346329" y="2992404"/>
        <a:ext cx="1974472" cy="11846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F181D3-C9E9-429E-874D-0CAC3B05F8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3880E79-D81F-40FF-9F49-C48C07C933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D4464B-BA72-400F-86AE-CF3971DB7D13}" type="datetimeFigureOut">
              <a:rPr lang="en-US" smtClean="0"/>
              <a:t>4/7/2023</a:t>
            </a:fld>
            <a:endParaRPr lang="en-US"/>
          </a:p>
        </p:txBody>
      </p:sp>
      <p:sp>
        <p:nvSpPr>
          <p:cNvPr id="4" name="Footer Placeholder 3">
            <a:extLst>
              <a:ext uri="{FF2B5EF4-FFF2-40B4-BE49-F238E27FC236}">
                <a16:creationId xmlns:a16="http://schemas.microsoft.com/office/drawing/2014/main" id="{BCEC0088-D454-48BD-9609-84E1C16BEF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1F6D23C-3E25-442B-87A3-871366A099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8D6D88-B9F0-4699-83A5-140740144E1A}" type="slidenum">
              <a:rPr lang="en-US" smtClean="0"/>
              <a:t>‹#›</a:t>
            </a:fld>
            <a:endParaRPr lang="en-US"/>
          </a:p>
        </p:txBody>
      </p:sp>
    </p:spTree>
    <p:extLst>
      <p:ext uri="{BB962C8B-B14F-4D97-AF65-F5344CB8AC3E}">
        <p14:creationId xmlns:p14="http://schemas.microsoft.com/office/powerpoint/2010/main" val="41535593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5T16:16:53.115"/>
    </inkml:context>
    <inkml:brush xml:id="br0">
      <inkml:brushProperty name="width" value="0.05" units="cm"/>
      <inkml:brushProperty name="height" value="0.05" units="cm"/>
      <inkml:brushProperty name="color" value="#CA4A28"/>
    </inkml:brush>
  </inkml:definitions>
  <inkml:trace contextRef="#ctx0" brushRef="#br0">0 513 24575,'4'4'0,"0"-1"0,0 0 0,0 0 0,0 0 0,1 0 0,-1-1 0,1 1 0,-1-1 0,1 0 0,8 1 0,-7 0 0,143 62 0,-148-64 0,1-1 0,0 0 0,-1 1 0,1-1 0,-1 0 0,1 0 0,0 0 0,-1 0 0,1 0 0,0 0 0,-1 0 0,1-1 0,0 1 0,-1-1 0,1 1 0,-1-1 0,1 1 0,-1-1 0,1 0 0,-1 0 0,0 0 0,1 0 0,-1 0 0,0 0 0,0 0 0,1 0 0,-1 0 0,0-1 0,0 1 0,0-1 0,1-2 0,5-8 0,0 0 0,0-1 0,4-13 0,2-5 0,43-57-341,2 2 0,5 3-1,105-108 1,-121 141-6485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5T16:20:06.406"/>
    </inkml:context>
    <inkml:brush xml:id="br0">
      <inkml:brushProperty name="width" value="0.05" units="cm"/>
      <inkml:brushProperty name="height" value="0.05" units="cm"/>
      <inkml:brushProperty name="color" value="#CA4A28"/>
    </inkml:brush>
  </inkml:definitions>
  <inkml:trace contextRef="#ctx0" brushRef="#br0">1 383 24575,'21'35'0,"1"-1"0,2-1 0,1-2 0,2 0 0,1-2 0,48 40 0,-75-69 0,-1 0 0,0 0 0,1 1 0,-1-1 0,1 0 0,-1 0 0,0 1 0,1-1 0,-1 0 0,1 0 0,-1 0 0,1 0 0,-1 0 0,1 0 0,-1 0 0,1 0 0,-1 0 0,1 0 0,-1 0 0,1 0 0,-1 0 0,0 0 0,1 0 0,-1 0 0,1-1 0,-1 1 0,1 0 0,-1 0 0,1 0 0,-1-1 0,0 1 0,1 0 0,-1-1 0,0 1 0,1 0 0,-1-1 0,0 1 0,1 0 0,-1-2 0,14-21 0,-10 15 0,134-260 101,21-38-1567,-139 271-5360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5T16:20:12.801"/>
    </inkml:context>
    <inkml:brush xml:id="br0">
      <inkml:brushProperty name="width" value="0.05" units="cm"/>
      <inkml:brushProperty name="height" value="0.05" units="cm"/>
      <inkml:brushProperty name="color" value="#CA4A28"/>
    </inkml:brush>
  </inkml:definitions>
  <inkml:trace contextRef="#ctx0" brushRef="#br0">0 257 24575,'0'0'0,"0"0"0,0 0 0,25 33 0,2 0 0,1 0 0,2-2 0,1-1 0,1-2 0,61 42 0,-91-69 0,0 0 0,0 0 0,0-1 0,-1 1 0,1 0 0,0-1 0,0 1 0,0-1 0,0 0 0,0 0 0,0 0 0,0 0 0,0 0 0,0 0 0,0 0 0,0 0 0,0-1 0,0 1 0,0-1 0,0 0 0,-1 1 0,1-1 0,0 0 0,0 0 0,-1 0 0,1 0 0,0-1 0,-1 1 0,1 0 0,-1-1 0,2-1 0,5-6 0,-1 0 0,0-1 0,0 0 0,6-13 0,-3 5 0,261-377 0,-251 365-1365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5T16:20:33.168"/>
    </inkml:context>
    <inkml:brush xml:id="br0">
      <inkml:brushProperty name="width" value="0.05" units="cm"/>
      <inkml:brushProperty name="height" value="0.05" units="cm"/>
      <inkml:brushProperty name="color" value="#CA4A28"/>
    </inkml:brush>
  </inkml:definitions>
  <inkml:trace contextRef="#ctx0" brushRef="#br0">1 632 24575,'100'92'0,"-13"-10"0,-86-81 0,0-1 0,0 1 0,0 0 0,0 0 0,0-1 0,1 1 0,-1 0 0,0-1 0,0 1 0,1-1 0,-1 0 0,0 1 0,1-1 0,-1 0 0,0 0 0,1 0 0,-1 0 0,0 0 0,1 0 0,-1 0 0,0 0 0,1-1 0,-1 1 0,0 0 0,1-1 0,-1 1 0,0-1 0,0 0 0,0 1 0,1-1 0,-1 0 0,0 0 0,0 0 0,0 0 0,1-1 0,5-5 0,-1 0 0,0-1 0,-1 1 0,7-12 0,-4 6 0,372-623-1365,-321 531-5461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5T21:01:38.020"/>
    </inkml:context>
    <inkml:brush xml:id="br0">
      <inkml:brushProperty name="width" value="0.05" units="cm"/>
      <inkml:brushProperty name="height" value="0.05" units="cm"/>
      <inkml:brushProperty name="color" value="#CA4A28"/>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5T16:18:41.357"/>
    </inkml:context>
    <inkml:brush xml:id="br0">
      <inkml:brushProperty name="width" value="0.05" units="cm"/>
      <inkml:brushProperty name="height" value="0.05" units="cm"/>
      <inkml:brushProperty name="color" value="#CA4A28"/>
    </inkml:brush>
  </inkml:definitions>
  <inkml:trace contextRef="#ctx0" brushRef="#br0">1 297 24575,'20'11'0,"-7"-2"0,-1 0 0,0 0 0,-1 2 0,0-1 0,0 1 0,13 19 0,-5-4 0,30 59 0,-48-82 0,1 0 0,0 0 0,0 1 0,0-1 0,1 0 0,-1-1 0,1 1 0,0 0 0,-1-1 0,1 0 0,0 1 0,1-1 0,-1 0 0,0 0 0,5 1 0,-6-2 0,0-1 0,1 1 0,-1-1 0,1 1 0,-1-1 0,0 0 0,1 0 0,-1 0 0,1 0 0,-1-1 0,0 1 0,1-1 0,-1 1 0,0-1 0,0 0 0,1 0 0,-1 0 0,0 0 0,0 0 0,0 0 0,0-1 0,0 1 0,0-1 0,2-2 0,26-28 0,46-64 0,-15 19 0,30-40 0,-52 64 0,2 2 0,62-58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5T16:18:42.872"/>
    </inkml:context>
    <inkml:brush xml:id="br0">
      <inkml:brushProperty name="width" value="0.05" units="cm"/>
      <inkml:brushProperty name="height" value="0.05" units="cm"/>
      <inkml:brushProperty name="color" value="#CA4A28"/>
    </inkml:brush>
  </inkml:definitions>
  <inkml:trace contextRef="#ctx0" brushRef="#br0">0 181 24575,'23'30'0,"42"44"0,-18-23 0,-14-10 0,-19-23 0,1 0 0,19 18 0,-33-35 0,0-1 0,-1 0 0,1 0 0,0 0 0,-1 1 0,1-1 0,0 0 0,-1 0 0,1 0 0,-1 0 0,1 0 0,0 0 0,-1-1 0,1 1 0,0 0 0,-1 0 0,1 0 0,0 0 0,-1-1 0,1 1 0,-1 0 0,1-1 0,-1 1 0,1 0 0,0-1 0,-1 1 0,1-1 0,-1 1 0,0-1 0,1 0 0,17-18 0,-16 16 0,345-398 0,-330 381-1365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5T16:18:44.506"/>
    </inkml:context>
    <inkml:brush xml:id="br0">
      <inkml:brushProperty name="width" value="0.05" units="cm"/>
      <inkml:brushProperty name="height" value="0.05" units="cm"/>
      <inkml:brushProperty name="color" value="#CA4A28"/>
    </inkml:brush>
  </inkml:definitions>
  <inkml:trace contextRef="#ctx0" brushRef="#br0">1 352 24575,'15'22'0,"11"14"0,63 75 0,-78-98 0,1-1 0,0-1 0,1 0 0,0-1 0,1 0 0,19 10 0,-32-20 0,0 1 0,0-1 0,0 0 0,0 0 0,0 0 0,0 1 0,0-1 0,0 0 0,0 0 0,0-1 0,0 1 0,0 0 0,0 0 0,0 0 0,0-1 0,0 1 0,0 0 0,0-1 0,0 1 0,0-1 0,0 1 0,0-1 0,0 0 0,-1 1 0,1-1 0,0 0 0,0 0 0,-1 1 0,2-2 0,21-32 0,-16 22 0,298-395 0,-195 268 0,-105 132-1365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5T16:19:23.755"/>
    </inkml:context>
    <inkml:brush xml:id="br0">
      <inkml:brushProperty name="width" value="0.05" units="cm"/>
      <inkml:brushProperty name="height" value="0.05" units="cm"/>
      <inkml:brushProperty name="color" value="#CA4A28"/>
    </inkml:brush>
  </inkml:definitions>
  <inkml:trace contextRef="#ctx0" brushRef="#br0">0 437 24575,'3'2'0,"0"0"0,-1 0 0,1 0 0,0 0 0,-1 0 0,0 0 0,5 6 0,-2-3 0,181 172 0,-175-165 0,-9-10 0,1 0 0,-1 0 0,0 0 0,0 0 0,1 0 0,-1 0 0,1 0 0,0-1 0,5 3 0,-6-4 0,0 0 0,1 0 0,-1 0 0,1 0 0,-1-1 0,0 1 0,1-1 0,-1 1 0,0-1 0,0 0 0,0 0 0,1 0 0,-1 0 0,0 0 0,0 0 0,2-3 0,46-30 0,-1-3 0,-1-1 0,50-56 0,114-145 0,-162 175-56,-16 20-599,67-67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5T16:19:26.111"/>
    </inkml:context>
    <inkml:brush xml:id="br0">
      <inkml:brushProperty name="width" value="0.05" units="cm"/>
      <inkml:brushProperty name="height" value="0.05" units="cm"/>
      <inkml:brushProperty name="color" value="#CA4A28"/>
    </inkml:brush>
  </inkml:definitions>
  <inkml:trace contextRef="#ctx0" brushRef="#br0">0 281 24575,'17'6'0,"-1"0"0,0 1 0,-1 1 0,0 0 0,0 2 0,-1-1 0,0 1 0,0 1 0,-1 1 0,-1 0 0,0 0 0,-1 1 0,0 1 0,-1 0 0,0 0 0,-1 1 0,-1 0 0,12 31 0,-20-46 0,0 1 0,0-1 0,0 0 0,0 0 0,0 1 0,0-1 0,0 0 0,1 0 0,-1 0 0,0 1 0,0-1 0,0 0 0,0 0 0,1 0 0,-1 0 0,0 1 0,0-1 0,0 0 0,1 0 0,-1 0 0,0 0 0,0 0 0,1 0 0,-1 0 0,0 0 0,0 1 0,0-1 0,1 0 0,-1 0 0,0 0 0,0 0 0,1 0 0,-1 0 0,0 0 0,0-1 0,1 1 0,-1 0 0,0 0 0,0 0 0,1 0 0,-1 0 0,0 0 0,15-11 0,16-25 0,-25 28 0,77-97 0,133-222 0,-204 305-1365,-3 4-5461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5T16:19:38.237"/>
    </inkml:context>
    <inkml:brush xml:id="br0">
      <inkml:brushProperty name="width" value="0.05" units="cm"/>
      <inkml:brushProperty name="height" value="0.05" units="cm"/>
      <inkml:brushProperty name="color" value="#CA4A28"/>
    </inkml:brush>
  </inkml:definitions>
  <inkml:trace contextRef="#ctx0" brushRef="#br0">0 304 24575,'2'1'0,"1"1"0,-1-1 0,0 1 0,0-1 0,0 1 0,0 0 0,-1 0 0,1 0 0,3 4 0,0 1 0,51 66 0,6 8 0,-54-73 0,0 1 0,0-2 0,1 1 0,0-1 0,0 0 0,15 8 0,-21-14 0,0 1 0,0-1 0,-1 0 0,1 0 0,0 0 0,0 0 0,0 0 0,5 0 0,-7-1 0,0 0 0,1-1 0,-1 1 0,0 0 0,0-1 0,0 1 0,1 0 0,-1-1 0,0 0 0,0 1 0,0-1 0,0 0 0,0 1 0,0-1 0,0 0 0,0 0 0,0 0 0,-1 0 0,1 0 0,0 0 0,0 0 0,-1 0 0,1-1 0,236-417 0,-217 383 0,14-28-1365,-25 44-5461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5T16:19:49.998"/>
    </inkml:context>
    <inkml:brush xml:id="br0">
      <inkml:brushProperty name="width" value="0.05" units="cm"/>
      <inkml:brushProperty name="height" value="0.05" units="cm"/>
      <inkml:brushProperty name="color" value="#CA4A28"/>
    </inkml:brush>
  </inkml:definitions>
  <inkml:trace contextRef="#ctx0" brushRef="#br0">0 270 24575,'19'25'0,"-13"-16"0,18 23 0,-6-7 0,1-1 0,1-1 0,1 0 0,25 19 0,-45-41 0,0-1 0,0 0 0,-1 1 0,1-1 0,0 0 0,0 0 0,0 0 0,0 0 0,0 1 0,0-1 0,0-1 0,0 1 0,-1 0 0,1 0 0,0 0 0,0 0 0,0-1 0,0 1 0,0 0 0,-1-1 0,1 1 0,0-1 0,0 1 0,0-1 0,1 0 0,23-20 0,-16 13 0,521-420-1365,-515 415-5461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5T16:19:58.786"/>
    </inkml:context>
    <inkml:brush xml:id="br0">
      <inkml:brushProperty name="width" value="0.05" units="cm"/>
      <inkml:brushProperty name="height" value="0.05" units="cm"/>
      <inkml:brushProperty name="color" value="#CA4A28"/>
    </inkml:brush>
  </inkml:definitions>
  <inkml:trace contextRef="#ctx0" brushRef="#br0">0 322 24575,'1'2'0,"-1"1"0,1-1 0,0 0 0,-1 1 0,1-1 0,0 0 0,0 1 0,1-1 0,1 3 0,6 6 0,0 0 0,1-1 0,1 0 0,0-1 0,0 0 0,1-1 0,0 0 0,0 0 0,14 5 0,125 48 0,-128-53 0,-21-8 0,0 0 0,0 1 0,1-1 0,-1 0 0,0-1 0,0 1 0,0 0 0,0-1 0,1 1 0,-1-1 0,0 0 0,0 0 0,0 1 0,0-2 0,0 1 0,0 0 0,-1 0 0,1 0 0,0-1 0,2-2 0,41-43 0,-27 27 0,108-106-682,127-167-1,-244 282-6143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E5F71-F015-4BBB-A2DA-9B746064F79C}" type="datetimeFigureOut">
              <a:rPr lang="en-US" smtClean="0"/>
              <a:t>4/7/2023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27713-1F29-4EDB-A872-FD4C7AE3C741}" type="slidenum">
              <a:rPr lang="en-US" smtClean="0"/>
              <a:t>‹#›</a:t>
            </a:fld>
            <a:endParaRPr lang="en-US"/>
          </a:p>
        </p:txBody>
      </p:sp>
    </p:spTree>
    <p:extLst>
      <p:ext uri="{BB962C8B-B14F-4D97-AF65-F5344CB8AC3E}">
        <p14:creationId xmlns:p14="http://schemas.microsoft.com/office/powerpoint/2010/main" val="25746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mchatscreen.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i.org/10.1542/peds.2013-181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a:t>
            </a:fld>
            <a:endParaRPr lang="en-US"/>
          </a:p>
        </p:txBody>
      </p:sp>
    </p:spTree>
    <p:extLst>
      <p:ext uri="{BB962C8B-B14F-4D97-AF65-F5344CB8AC3E}">
        <p14:creationId xmlns:p14="http://schemas.microsoft.com/office/powerpoint/2010/main" val="3257077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a:p>
          <a:p>
            <a:pPr marL="171450" indent="-171450">
              <a:buFont typeface="Arial" panose="020B0604020202020204" pitchFamily="34" charset="0"/>
              <a:buChar char="•"/>
            </a:pPr>
            <a:endParaRPr lang="en-US" b="1"/>
          </a:p>
          <a:p>
            <a:pPr marL="171450" indent="-171450">
              <a:buFont typeface="Arial" panose="020B0604020202020204" pitchFamily="34" charset="0"/>
              <a:buChar char="•"/>
            </a:pPr>
            <a:r>
              <a:rPr lang="en-US" b="1"/>
              <a:t>Reliability and validity</a:t>
            </a:r>
          </a:p>
          <a:p>
            <a:pPr marL="628650" lvl="1" indent="-171450">
              <a:buFont typeface="Arial" panose="020B0604020202020204" pitchFamily="34" charset="0"/>
              <a:buChar char="•"/>
            </a:pPr>
            <a:r>
              <a:rPr lang="en-US" b="1" i="1"/>
              <a:t>Reliability-</a:t>
            </a:r>
            <a:r>
              <a:rPr lang="en-US" i="1"/>
              <a:t>scores on the tool will be stable regardless of when, where, and by who the test is administered</a:t>
            </a:r>
          </a:p>
          <a:p>
            <a:pPr marL="628650" lvl="1" indent="-171450">
              <a:buFont typeface="Arial" panose="020B0604020202020204" pitchFamily="34" charset="0"/>
              <a:buChar char="•"/>
            </a:pPr>
            <a:r>
              <a:rPr lang="en-US" b="1" i="1"/>
              <a:t>Validity-</a:t>
            </a:r>
            <a:r>
              <a:rPr lang="en-US" i="1"/>
              <a:t>scores on the tool accurately capture what the tool is meant to capture in terms of content…is the tool assessing what it is supposed to assess.</a:t>
            </a:r>
          </a:p>
          <a:p>
            <a:r>
              <a:rPr lang="en-US" b="1">
                <a:cs typeface="Calibri"/>
              </a:rPr>
              <a:t>Reliability coefficient value/interpretation</a:t>
            </a:r>
          </a:p>
          <a:p>
            <a:r>
              <a:rPr lang="en-US">
                <a:cs typeface="Calibri" panose="020F0502020204030204"/>
              </a:rPr>
              <a:t>.90 and up-excellent</a:t>
            </a:r>
          </a:p>
          <a:p>
            <a:r>
              <a:rPr lang="en-US">
                <a:cs typeface="Calibri" panose="020F0502020204030204"/>
              </a:rPr>
              <a:t>.80-.89-good</a:t>
            </a:r>
          </a:p>
          <a:p>
            <a:r>
              <a:rPr lang="en-US">
                <a:cs typeface="Calibri" panose="020F0502020204030204"/>
              </a:rPr>
              <a:t>.70-.79-adequate</a:t>
            </a:r>
          </a:p>
          <a:p>
            <a:r>
              <a:rPr lang="en-US">
                <a:cs typeface="Calibri" panose="020F0502020204030204"/>
              </a:rPr>
              <a:t>Below .70-may have limited applicability</a:t>
            </a:r>
          </a:p>
          <a:p>
            <a:endParaRPr lang="en-US">
              <a:cs typeface="Calibri" panose="020F0502020204030204"/>
            </a:endParaRPr>
          </a:p>
          <a:p>
            <a:r>
              <a:rPr lang="en-US">
                <a:cs typeface="Calibri" panose="020F0502020204030204"/>
              </a:rPr>
              <a:t>Validity Coefficient value</a:t>
            </a:r>
          </a:p>
          <a:p>
            <a:r>
              <a:rPr lang="en-US">
                <a:cs typeface="Calibri" panose="020F0502020204030204"/>
              </a:rPr>
              <a:t>Above .35-very beneficial</a:t>
            </a:r>
          </a:p>
          <a:p>
            <a:r>
              <a:rPr lang="en-US">
                <a:cs typeface="Calibri" panose="020F0502020204030204"/>
              </a:rPr>
              <a:t>.21-.35-likely to be useful</a:t>
            </a:r>
          </a:p>
          <a:p>
            <a:r>
              <a:rPr lang="en-US">
                <a:cs typeface="Calibri" panose="020F0502020204030204"/>
              </a:rPr>
              <a:t>.11-.20-depends on circumstances</a:t>
            </a:r>
          </a:p>
          <a:p>
            <a:r>
              <a:rPr lang="en-US">
                <a:cs typeface="Calibri" panose="020F0502020204030204"/>
              </a:rPr>
              <a:t>Below .11-unlikely to be useful</a:t>
            </a:r>
          </a:p>
          <a:p>
            <a:endParaRPr lang="en-US"/>
          </a:p>
          <a:p>
            <a:pPr marL="171450" indent="-171450">
              <a:buFont typeface="Arial" panose="020B0604020202020204" pitchFamily="34" charset="0"/>
              <a:buChar char="•"/>
            </a:pPr>
            <a:r>
              <a:rPr lang="en-US" b="1"/>
              <a:t>Sensitivity and specificity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a:t>Sensitivity refers to how well the tool identifies children who do indeed have a developmental delay. Specificity refers to how well the measure guards against misclassifying children as needing additional screening for developmental delay who are, in fact, developing normally.</a:t>
            </a:r>
          </a:p>
          <a:p>
            <a:endParaRPr lang="en-US" b="1"/>
          </a:p>
          <a:p>
            <a:pPr marL="171450" indent="-171450">
              <a:buFont typeface="Arial" panose="020B0604020202020204" pitchFamily="34" charset="0"/>
              <a:buChar char="•"/>
            </a:pPr>
            <a:r>
              <a:rPr lang="en-US" b="1"/>
              <a:t>Evidence-based</a:t>
            </a:r>
          </a:p>
          <a:p>
            <a:pPr marL="171450" indent="-171450">
              <a:buFont typeface="Arial" panose="020B0604020202020204" pitchFamily="34" charset="0"/>
              <a:buChar char="•"/>
            </a:pPr>
            <a:r>
              <a:rPr lang="en-US" b="1"/>
              <a:t>Administration time</a:t>
            </a:r>
          </a:p>
          <a:p>
            <a:pPr marL="171450" indent="-171450">
              <a:buFont typeface="Arial" panose="020B0604020202020204" pitchFamily="34" charset="0"/>
              <a:buChar char="•"/>
            </a:pPr>
            <a:r>
              <a:rPr lang="en-US" b="1"/>
              <a:t>Literacy levels</a:t>
            </a:r>
          </a:p>
          <a:p>
            <a:pPr marL="171450" indent="-171450">
              <a:buFont typeface="Arial" panose="020B0604020202020204" pitchFamily="34" charset="0"/>
              <a:buChar cha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E9CC4799-45C0-436F-8127-A14D5A221975}" type="slidenum">
              <a:rPr lang="en-US" smtClean="0"/>
              <a:t>12</a:t>
            </a:fld>
            <a:endParaRPr lang="en-US"/>
          </a:p>
        </p:txBody>
      </p:sp>
    </p:spTree>
    <p:extLst>
      <p:ext uri="{BB962C8B-B14F-4D97-AF65-F5344CB8AC3E}">
        <p14:creationId xmlns:p14="http://schemas.microsoft.com/office/powerpoint/2010/main" val="3422338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523940-32AD-48EE-9FC1-B385DD35604B}" type="slidenum">
              <a:rPr lang="en-US" smtClean="0"/>
              <a:t>13</a:t>
            </a:fld>
            <a:endParaRPr lang="en-US"/>
          </a:p>
        </p:txBody>
      </p:sp>
    </p:spTree>
    <p:extLst>
      <p:ext uri="{BB962C8B-B14F-4D97-AF65-F5344CB8AC3E}">
        <p14:creationId xmlns:p14="http://schemas.microsoft.com/office/powerpoint/2010/main" val="2728828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b="1" i="1" u="none" strike="noStrike">
                <a:solidFill>
                  <a:srgbClr val="404040"/>
                </a:solidFill>
                <a:effectLst/>
                <a:latin typeface="Calibri" panose="020F0502020204030204" pitchFamily="34" charset="0"/>
              </a:rPr>
              <a:t>Routine ASD surveillance should happen at every well-child visit.</a:t>
            </a:r>
            <a:r>
              <a:rPr lang="en-US" b="1" i="1">
                <a:solidFill>
                  <a:srgbClr val="000000"/>
                </a:solidFill>
                <a:effectLst/>
                <a:latin typeface="Calibri" panose="020F0502020204030204" pitchFamily="34" charset="0"/>
              </a:rPr>
              <a:t>​</a:t>
            </a:r>
            <a:endParaRPr lang="en-US" b="1" i="1">
              <a:solidFill>
                <a:srgbClr val="000000"/>
              </a:solidFill>
              <a:effectLst/>
              <a:latin typeface="Arial" panose="020B0604020202020204" pitchFamily="34" charset="0"/>
            </a:endParaRPr>
          </a:p>
          <a:p>
            <a:pPr algn="l" rtl="0" fontAlgn="base">
              <a:buFont typeface="Arial" panose="020B0604020202020204" pitchFamily="34" charset="0"/>
              <a:buChar char="•"/>
            </a:pPr>
            <a:r>
              <a:rPr lang="en-US" b="1" i="0" u="none" strike="noStrike">
                <a:solidFill>
                  <a:srgbClr val="404040"/>
                </a:solidFill>
                <a:effectLst/>
                <a:latin typeface="Calibri" panose="020F0502020204030204" pitchFamily="34" charset="0"/>
              </a:rPr>
              <a:t>The American Academy of Pediatrics (AAP) recommends that </a:t>
            </a:r>
            <a:r>
              <a:rPr lang="en-US" b="0" i="1" u="none" strike="noStrike">
                <a:solidFill>
                  <a:srgbClr val="404040"/>
                </a:solidFill>
                <a:effectLst/>
                <a:latin typeface="Calibri" panose="020F0502020204030204" pitchFamily="34" charset="0"/>
              </a:rPr>
              <a:t>all children receive a standardized developmental screener during regular well-child doctor visits at:</a:t>
            </a:r>
            <a:r>
              <a:rPr lang="en-US" b="0" i="1">
                <a:solidFill>
                  <a:srgbClr val="000000"/>
                </a:solidFill>
                <a:effectLst/>
                <a:latin typeface="Calibri" panose="020F0502020204030204" pitchFamily="34" charset="0"/>
              </a:rPr>
              <a:t>​</a:t>
            </a:r>
            <a:endParaRPr lang="en-US" b="0" i="1">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1" u="none" strike="noStrike">
                <a:solidFill>
                  <a:srgbClr val="404040"/>
                </a:solidFill>
                <a:effectLst/>
                <a:latin typeface="Calibri" panose="020F0502020204030204" pitchFamily="34" charset="0"/>
              </a:rPr>
              <a:t>9 months</a:t>
            </a:r>
            <a:r>
              <a:rPr lang="en-US" b="0" i="1">
                <a:solidFill>
                  <a:srgbClr val="000000"/>
                </a:solidFill>
                <a:effectLst/>
                <a:latin typeface="Calibri" panose="020F0502020204030204" pitchFamily="34" charset="0"/>
              </a:rPr>
              <a:t>​</a:t>
            </a:r>
            <a:endParaRPr lang="en-US" b="0" i="1">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1" u="none" strike="noStrike">
                <a:solidFill>
                  <a:srgbClr val="404040"/>
                </a:solidFill>
                <a:effectLst/>
                <a:latin typeface="Calibri" panose="020F0502020204030204" pitchFamily="34" charset="0"/>
              </a:rPr>
              <a:t>18 months</a:t>
            </a:r>
            <a:r>
              <a:rPr lang="en-US" b="0" i="1">
                <a:solidFill>
                  <a:srgbClr val="000000"/>
                </a:solidFill>
                <a:effectLst/>
                <a:latin typeface="Calibri" panose="020F0502020204030204" pitchFamily="34" charset="0"/>
              </a:rPr>
              <a:t>​</a:t>
            </a:r>
            <a:endParaRPr lang="en-US" b="0" i="1">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1" u="none" strike="noStrike">
                <a:solidFill>
                  <a:srgbClr val="404040"/>
                </a:solidFill>
                <a:effectLst/>
                <a:latin typeface="Calibri" panose="020F0502020204030204" pitchFamily="34" charset="0"/>
              </a:rPr>
              <a:t>30 months</a:t>
            </a:r>
            <a:r>
              <a:rPr lang="en-US" b="1" i="1">
                <a:solidFill>
                  <a:srgbClr val="000000"/>
                </a:solidFill>
                <a:effectLst/>
                <a:latin typeface="Calibri" panose="020F0502020204030204" pitchFamily="34" charset="0"/>
              </a:rPr>
              <a:t>​</a:t>
            </a:r>
            <a:endParaRPr lang="en-US" b="1" i="1">
              <a:solidFill>
                <a:srgbClr val="000000"/>
              </a:solidFill>
              <a:effectLst/>
              <a:latin typeface="Arial" panose="020B0604020202020204" pitchFamily="34" charset="0"/>
            </a:endParaRPr>
          </a:p>
          <a:p>
            <a:pPr algn="l" rtl="0" fontAlgn="base">
              <a:buFont typeface="Arial" panose="020B0604020202020204" pitchFamily="34" charset="0"/>
              <a:buChar char="•"/>
            </a:pPr>
            <a:r>
              <a:rPr lang="en-US" b="1" i="0" u="none" strike="noStrike">
                <a:solidFill>
                  <a:srgbClr val="404040"/>
                </a:solidFill>
                <a:effectLst/>
                <a:latin typeface="Calibri" panose="020F0502020204030204" pitchFamily="34" charset="0"/>
              </a:rPr>
              <a:t>Additional screening might be needed if a child is at high risk for developmental problems because of preterm birth or low birth weight or for ASD specifically (e.g., having a sibling with ASD).</a:t>
            </a:r>
            <a:r>
              <a:rPr lang="en-US" b="1" i="0">
                <a:solidFill>
                  <a:srgbClr val="000000"/>
                </a:solidFill>
                <a:effectLst/>
                <a:latin typeface="Calibri" panose="020F0502020204030204" pitchFamily="34" charset="0"/>
              </a:rPr>
              <a:t>​</a:t>
            </a:r>
            <a:endParaRPr lang="en-US" b="1"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1" u="none" strike="noStrike">
                <a:solidFill>
                  <a:srgbClr val="404040"/>
                </a:solidFill>
                <a:effectLst/>
                <a:latin typeface="Calibri" panose="020F0502020204030204" pitchFamily="34" charset="0"/>
              </a:rPr>
              <a:t>In addition, all children should be screened specifically for ASD during regular well-child doctor visits at:</a:t>
            </a:r>
            <a:r>
              <a:rPr lang="en-US" b="0" i="1">
                <a:solidFill>
                  <a:srgbClr val="000000"/>
                </a:solidFill>
                <a:effectLst/>
                <a:latin typeface="Calibri" panose="020F0502020204030204" pitchFamily="34" charset="0"/>
              </a:rPr>
              <a:t>​</a:t>
            </a:r>
            <a:endParaRPr lang="en-US" b="0" i="1">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1" u="none" strike="noStrike">
                <a:solidFill>
                  <a:srgbClr val="404040"/>
                </a:solidFill>
                <a:effectLst/>
                <a:latin typeface="Calibri" panose="020F0502020204030204" pitchFamily="34" charset="0"/>
              </a:rPr>
              <a:t>18 months</a:t>
            </a:r>
            <a:r>
              <a:rPr lang="en-US" b="0" i="1">
                <a:solidFill>
                  <a:srgbClr val="000000"/>
                </a:solidFill>
                <a:effectLst/>
                <a:latin typeface="Calibri" panose="020F0502020204030204" pitchFamily="34" charset="0"/>
              </a:rPr>
              <a:t>​</a:t>
            </a:r>
            <a:endParaRPr lang="en-US" b="0" i="1">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1" u="none" strike="noStrike">
                <a:solidFill>
                  <a:srgbClr val="404040"/>
                </a:solidFill>
                <a:effectLst/>
                <a:latin typeface="Calibri" panose="020F0502020204030204" pitchFamily="34" charset="0"/>
              </a:rPr>
              <a:t>24 months</a:t>
            </a:r>
          </a:p>
          <a:p>
            <a:pPr algn="l" rtl="0" fontAlgn="base">
              <a:buFont typeface="Arial" panose="020B0604020202020204" pitchFamily="34" charset="0"/>
              <a:buChar char="•"/>
            </a:pPr>
            <a:endParaRPr lang="en-US" b="0" i="1" u="none" strike="noStrike">
              <a:solidFill>
                <a:srgbClr val="404040"/>
              </a:solidFill>
              <a:effectLst/>
              <a:latin typeface="Calibri" panose="020F0502020204030204" pitchFamily="34" charset="0"/>
            </a:endParaRPr>
          </a:p>
          <a:p>
            <a:pPr algn="l" rtl="0" fontAlgn="base">
              <a:buFont typeface="Arial" panose="020B0604020202020204" pitchFamily="34" charset="0"/>
              <a:buChar char="•"/>
            </a:pPr>
            <a:endParaRPr lang="en-US" b="0" i="1">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The US Preventative Task Force guidelines actually recommended no ASD screening but CDC and AAP says there is a benefit and they still recommend it. This recommendation made by the US Preventative Task Force was primarily due to long wait lists for ASD and stress for families on the wait list. Using the MCHAT r/F should help (rather than just MCHAT). And, families can go to schools right away for evaluation for educational verification even if they are on wait lists for a medical diagnosis. https://www.uspreventiveservicestaskforce.org/uspstf/recommendation/autism-spectrum-disorder-in-young-children-screening</a:t>
            </a:r>
            <a:endParaRPr lang="en-US" sz="18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E9CC4799-45C0-436F-8127-A14D5A221975}" type="slidenum">
              <a:rPr lang="en-US" smtClean="0"/>
              <a:t>14</a:t>
            </a:fld>
            <a:endParaRPr lang="en-US"/>
          </a:p>
        </p:txBody>
      </p:sp>
    </p:spTree>
    <p:extLst>
      <p:ext uri="{BB962C8B-B14F-4D97-AF65-F5344CB8AC3E}">
        <p14:creationId xmlns:p14="http://schemas.microsoft.com/office/powerpoint/2010/main" val="444923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SCQ is based on items in the Autism Diagnostic Interview, Revised (ADI-R).</a:t>
            </a:r>
          </a:p>
          <a:p>
            <a:endParaRPr lang="en-US"/>
          </a:p>
          <a:p>
            <a:r>
              <a:rPr lang="en-US"/>
              <a:t>Sensitivity: 0.85 (moderate)</a:t>
            </a:r>
          </a:p>
          <a:p>
            <a:r>
              <a:rPr lang="en-US"/>
              <a:t>Specificity: 0.75 (moderate)</a:t>
            </a:r>
          </a:p>
          <a:p>
            <a:r>
              <a:rPr lang="en-US"/>
              <a:t>Varies by age. Sensitivity can be improved with lowering cutoff for children less than 5 years old and 5-7 years, specificity poor for younger children.</a:t>
            </a:r>
          </a:p>
          <a:p>
            <a:endParaRPr lang="en-US"/>
          </a:p>
          <a:p>
            <a:endParaRPr lang="en-US"/>
          </a:p>
        </p:txBody>
      </p:sp>
      <p:sp>
        <p:nvSpPr>
          <p:cNvPr id="4" name="Slide Number Placeholder 3"/>
          <p:cNvSpPr>
            <a:spLocks noGrp="1"/>
          </p:cNvSpPr>
          <p:nvPr>
            <p:ph type="sldNum" sz="quarter" idx="5"/>
          </p:nvPr>
        </p:nvSpPr>
        <p:spPr/>
        <p:txBody>
          <a:bodyPr/>
          <a:lstStyle/>
          <a:p>
            <a:fld id="{E9CC4799-45C0-436F-8127-A14D5A221975}" type="slidenum">
              <a:rPr lang="en-US" smtClean="0"/>
              <a:t>15</a:t>
            </a:fld>
            <a:endParaRPr lang="en-US"/>
          </a:p>
        </p:txBody>
      </p:sp>
    </p:spTree>
    <p:extLst>
      <p:ext uri="{BB962C8B-B14F-4D97-AF65-F5344CB8AC3E}">
        <p14:creationId xmlns:p14="http://schemas.microsoft.com/office/powerpoint/2010/main" val="88096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Sensitivity: 0.91</a:t>
            </a:r>
          </a:p>
          <a:p>
            <a:r>
              <a:rPr lang="en-US" dirty="0"/>
              <a:t>Specificity: 0.95 for low-risk 18- and -24-month-olds with follow-up questionnaire and interview</a:t>
            </a:r>
          </a:p>
          <a:p>
            <a:endParaRPr lang="en-US" dirty="0"/>
          </a:p>
          <a:p>
            <a:pPr lvl="0"/>
            <a:r>
              <a:rPr lang="en-US" dirty="0"/>
              <a:t>Parent –completed</a:t>
            </a:r>
          </a:p>
          <a:p>
            <a:pPr lvl="0"/>
            <a:r>
              <a:rPr lang="en-US" dirty="0"/>
              <a:t>Identifies children at risk for autism</a:t>
            </a:r>
          </a:p>
          <a:p>
            <a:pPr lvl="0"/>
            <a:r>
              <a:rPr lang="en-US" dirty="0"/>
              <a:t>Follow-up clinician administered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16-30 months</a:t>
            </a:r>
          </a:p>
          <a:p>
            <a:pPr lvl="0"/>
            <a:r>
              <a:rPr lang="en-US" dirty="0"/>
              <a:t>20 items</a:t>
            </a:r>
          </a:p>
          <a:p>
            <a:pPr lvl="0"/>
            <a:r>
              <a:rPr lang="en-US" dirty="0"/>
              <a:t>5-10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Available for free download via </a:t>
            </a:r>
            <a:r>
              <a:rPr lang="en-US" dirty="0">
                <a:hlinkClick r:id="rId3"/>
              </a:rPr>
              <a:t>www.mchatscreen.com</a:t>
            </a:r>
            <a:endParaRPr lang="en-US" dirty="0"/>
          </a:p>
          <a:p>
            <a:endParaRPr lang="en-US" dirty="0"/>
          </a:p>
        </p:txBody>
      </p:sp>
      <p:sp>
        <p:nvSpPr>
          <p:cNvPr id="4" name="Slide Number Placeholder 3"/>
          <p:cNvSpPr>
            <a:spLocks noGrp="1"/>
          </p:cNvSpPr>
          <p:nvPr>
            <p:ph type="sldNum" sz="quarter" idx="5"/>
          </p:nvPr>
        </p:nvSpPr>
        <p:spPr/>
        <p:txBody>
          <a:bodyPr/>
          <a:lstStyle/>
          <a:p>
            <a:fld id="{E9CC4799-45C0-436F-8127-A14D5A221975}" type="slidenum">
              <a:rPr lang="en-US" smtClean="0"/>
              <a:t>16</a:t>
            </a:fld>
            <a:endParaRPr lang="en-US"/>
          </a:p>
        </p:txBody>
      </p:sp>
    </p:spTree>
    <p:extLst>
      <p:ext uri="{BB962C8B-B14F-4D97-AF65-F5344CB8AC3E}">
        <p14:creationId xmlns:p14="http://schemas.microsoft.com/office/powerpoint/2010/main" val="3169928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44444"/>
                </a:solidFill>
                <a:effectLst/>
                <a:latin typeface="Verdana" panose="020B0604030504040204" pitchFamily="34" charset="0"/>
              </a:rPr>
              <a:t>For most items, YES is a typical response, and NO is an at-risk response. HOWEVER, items 2, 5, and 12 are reverse scored, meaning that NO is a typical response and YES is an at-risk response. To score the M-CHAT-R, add up the number of at-risk responses, and follow the algorithm below:</a:t>
            </a:r>
          </a:p>
          <a:p>
            <a:pPr algn="l"/>
            <a:endParaRPr lang="en-US" b="0" i="0" dirty="0">
              <a:solidFill>
                <a:srgbClr val="444444"/>
              </a:solidFill>
              <a:effectLst/>
              <a:latin typeface="Verdana" panose="020B0604030504040204" pitchFamily="34" charset="0"/>
            </a:endParaRPr>
          </a:p>
          <a:p>
            <a:pPr algn="l">
              <a:buFont typeface="Arial" panose="020B0604020202020204" pitchFamily="34" charset="0"/>
              <a:buChar char="•"/>
            </a:pPr>
            <a:r>
              <a:rPr lang="en-US" b="1" i="0" dirty="0">
                <a:solidFill>
                  <a:srgbClr val="000000"/>
                </a:solidFill>
                <a:effectLst/>
                <a:latin typeface="Verdana" panose="020B0604030504040204" pitchFamily="34" charset="0"/>
              </a:rPr>
              <a:t>Total Score 0-2</a:t>
            </a:r>
            <a:r>
              <a:rPr lang="en-US" b="0" i="0" dirty="0">
                <a:solidFill>
                  <a:srgbClr val="444444"/>
                </a:solidFill>
                <a:effectLst/>
                <a:latin typeface="Verdana" panose="020B0604030504040204" pitchFamily="34" charset="0"/>
              </a:rPr>
              <a:t>: The score is LOW risk. No Follow-Up needed. Child has screened negative. Rescreen at 24 months if the child is younger than 2 years old (or after 3 months has elapsed), and refer as needed if developmental surveillance or other tools suggest risk for ASD.</a:t>
            </a:r>
          </a:p>
          <a:p>
            <a:pPr algn="l">
              <a:buFont typeface="Arial" panose="020B0604020202020204" pitchFamily="34" charset="0"/>
              <a:buChar char="•"/>
            </a:pPr>
            <a:endParaRPr lang="en-US" b="0" i="0" dirty="0">
              <a:solidFill>
                <a:srgbClr val="444444"/>
              </a:solidFill>
              <a:effectLst/>
              <a:latin typeface="Verdana" panose="020B0604030504040204" pitchFamily="34" charset="0"/>
            </a:endParaRPr>
          </a:p>
          <a:p>
            <a:pPr algn="l">
              <a:buFont typeface="Arial" panose="020B0604020202020204" pitchFamily="34" charset="0"/>
              <a:buChar char="•"/>
            </a:pPr>
            <a:r>
              <a:rPr lang="en-US" b="1" i="0" dirty="0">
                <a:solidFill>
                  <a:srgbClr val="000000"/>
                </a:solidFill>
                <a:effectLst/>
                <a:latin typeface="Verdana" panose="020B0604030504040204" pitchFamily="34" charset="0"/>
              </a:rPr>
              <a:t>Total Score 3-7</a:t>
            </a:r>
            <a:r>
              <a:rPr lang="en-US" b="0" i="0" dirty="0">
                <a:solidFill>
                  <a:srgbClr val="444444"/>
                </a:solidFill>
                <a:effectLst/>
                <a:latin typeface="Verdana" panose="020B0604030504040204" pitchFamily="34" charset="0"/>
              </a:rPr>
              <a:t> : The score is MODERATE risk. Administer the M-CHAT-R Follow-Up items that correspond to the at-risk responses. Only those items which were scored at risk need to be completed. If 2 or more items continue to be at-risk, refer the child immediately for (a) early intervention and (b) diagnostic evaluation.</a:t>
            </a:r>
          </a:p>
          <a:p>
            <a:pPr algn="l">
              <a:buFont typeface="Arial" panose="020B0604020202020204" pitchFamily="34" charset="0"/>
              <a:buChar char="•"/>
            </a:pPr>
            <a:endParaRPr lang="en-US" b="0" i="0" dirty="0">
              <a:solidFill>
                <a:srgbClr val="444444"/>
              </a:solidFill>
              <a:effectLst/>
              <a:latin typeface="Verdana" panose="020B0604030504040204" pitchFamily="34" charset="0"/>
            </a:endParaRPr>
          </a:p>
          <a:p>
            <a:pPr algn="l">
              <a:buFont typeface="Arial" panose="020B0604020202020204" pitchFamily="34" charset="0"/>
              <a:buChar char="•"/>
            </a:pPr>
            <a:r>
              <a:rPr lang="en-US" b="1" i="0" dirty="0">
                <a:solidFill>
                  <a:srgbClr val="000000"/>
                </a:solidFill>
                <a:effectLst/>
                <a:latin typeface="Verdana" panose="020B0604030504040204" pitchFamily="34" charset="0"/>
              </a:rPr>
              <a:t>Total Score: 8-20</a:t>
            </a:r>
            <a:r>
              <a:rPr lang="en-US" b="0" i="0" dirty="0">
                <a:solidFill>
                  <a:srgbClr val="444444"/>
                </a:solidFill>
                <a:effectLst/>
                <a:latin typeface="Verdana" panose="020B0604030504040204" pitchFamily="34" charset="0"/>
              </a:rPr>
              <a:t> : The score is HIGH risk. It is not necessary to complete the M-CHAT-R Follow-Up at this time. Bypass Follow-Up, and refer immediately for (a) early intervention and (b) diagnostic evaluation.</a:t>
            </a:r>
          </a:p>
          <a:p>
            <a:endParaRPr lang="en-US" dirty="0"/>
          </a:p>
        </p:txBody>
      </p:sp>
      <p:sp>
        <p:nvSpPr>
          <p:cNvPr id="4" name="Slide Number Placeholder 3"/>
          <p:cNvSpPr>
            <a:spLocks noGrp="1"/>
          </p:cNvSpPr>
          <p:nvPr>
            <p:ph type="sldNum" sz="quarter" idx="5"/>
          </p:nvPr>
        </p:nvSpPr>
        <p:spPr/>
        <p:txBody>
          <a:bodyPr/>
          <a:lstStyle/>
          <a:p>
            <a:fld id="{E9CC4799-45C0-436F-8127-A14D5A221975}" type="slidenum">
              <a:rPr lang="en-US" smtClean="0"/>
              <a:t>17</a:t>
            </a:fld>
            <a:endParaRPr lang="en-US"/>
          </a:p>
        </p:txBody>
      </p:sp>
    </p:spTree>
    <p:extLst>
      <p:ext uri="{BB962C8B-B14F-4D97-AF65-F5344CB8AC3E}">
        <p14:creationId xmlns:p14="http://schemas.microsoft.com/office/powerpoint/2010/main" val="1755587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From cdc.gov</a:t>
            </a:r>
          </a:p>
        </p:txBody>
      </p:sp>
      <p:sp>
        <p:nvSpPr>
          <p:cNvPr id="4" name="Slide Number Placeholder 3"/>
          <p:cNvSpPr>
            <a:spLocks noGrp="1"/>
          </p:cNvSpPr>
          <p:nvPr>
            <p:ph type="sldNum" sz="quarter" idx="5"/>
          </p:nvPr>
        </p:nvSpPr>
        <p:spPr/>
        <p:txBody>
          <a:bodyPr/>
          <a:lstStyle/>
          <a:p>
            <a:fld id="{E9CC4799-45C0-436F-8127-A14D5A221975}" type="slidenum">
              <a:rPr lang="en-US" smtClean="0"/>
              <a:t>18</a:t>
            </a:fld>
            <a:endParaRPr lang="en-US"/>
          </a:p>
        </p:txBody>
      </p:sp>
    </p:spTree>
    <p:extLst>
      <p:ext uri="{BB962C8B-B14F-4D97-AF65-F5344CB8AC3E}">
        <p14:creationId xmlns:p14="http://schemas.microsoft.com/office/powerpoint/2010/main" val="2869109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1"/>
              <a:t>There can be high rates of false positives, they may have problems but not the ones you think they have, and the test could miss some true positives</a:t>
            </a:r>
          </a:p>
          <a:p>
            <a:pPr marL="171450" indent="-171450">
              <a:buFont typeface="Arial" panose="020B0604020202020204" pitchFamily="34" charset="0"/>
              <a:buChar char="•"/>
            </a:pPr>
            <a:r>
              <a:rPr lang="en-US" b="0" i="1"/>
              <a:t>There can also be false negatives, especially if we don’t ask about parental concerns during the administration</a:t>
            </a:r>
          </a:p>
          <a:p>
            <a:pPr marL="171450" indent="-171450">
              <a:buFont typeface="Arial" panose="020B0604020202020204" pitchFamily="34" charset="0"/>
              <a:buChar char="•"/>
            </a:pPr>
            <a:r>
              <a:rPr lang="en-US" b="0" i="1"/>
              <a:t>Test characteristics vary with population due to variations in cultural norms, literacy, etc.</a:t>
            </a:r>
          </a:p>
          <a:p>
            <a:endParaRPr lang="en-US"/>
          </a:p>
          <a:p>
            <a:r>
              <a:rPr lang="en-US"/>
              <a:t>Robins, D. L., Casagrande, K., Barton, M., Chen, C. M. A., Dumont-Mathieu, T., &amp; Fein, D. (2013). Validation of the Modified Checklist for Autism in Toddlers, Revised With Follow-up (M-CHAT-R/F). </a:t>
            </a:r>
            <a:r>
              <a:rPr lang="en-US" i="1"/>
              <a:t>Pediatrics</a:t>
            </a:r>
            <a:r>
              <a:rPr lang="en-US"/>
              <a:t>, </a:t>
            </a:r>
            <a:r>
              <a:rPr lang="en-US" i="1"/>
              <a:t>133</a:t>
            </a:r>
            <a:r>
              <a:rPr lang="en-US"/>
              <a:t>(1), 37–45. </a:t>
            </a:r>
            <a:r>
              <a:rPr lang="en-US">
                <a:hlinkClick r:id="rId3"/>
              </a:rPr>
              <a:t>https://doi.org/10.1542/peds.2013-1813</a:t>
            </a:r>
            <a:endParaRPr lang="en-US">
              <a:cs typeface="Calibri"/>
            </a:endParaRPr>
          </a:p>
          <a:p>
            <a:endParaRPr lang="en-US">
              <a:cs typeface="Calibri"/>
            </a:endParaRPr>
          </a:p>
          <a:p>
            <a:r>
              <a:rPr lang="en-US"/>
              <a:t>High rates of false positives</a:t>
            </a:r>
          </a:p>
          <a:p>
            <a:pPr lvl="1"/>
            <a:r>
              <a:rPr lang="en-US"/>
              <a:t>They may have problems but not the ones you think they have</a:t>
            </a:r>
          </a:p>
          <a:p>
            <a:pPr lvl="1"/>
            <a:r>
              <a:rPr lang="en-US"/>
              <a:t>Test still misses some true positives</a:t>
            </a:r>
          </a:p>
          <a:p>
            <a:r>
              <a:rPr lang="en-US"/>
              <a:t>Many false negatives, especially when asked separately about parental concerns</a:t>
            </a:r>
          </a:p>
          <a:p>
            <a:r>
              <a:rPr lang="en-US"/>
              <a:t>Test characteristics vary with population</a:t>
            </a:r>
          </a:p>
          <a:p>
            <a:pPr lvl="1"/>
            <a:r>
              <a:rPr lang="en-US"/>
              <a:t>At least in part because of variations in cultural norms, literacy, etc.</a:t>
            </a:r>
          </a:p>
          <a:p>
            <a:r>
              <a:rPr lang="en-US">
                <a:cs typeface="Arial"/>
              </a:rPr>
              <a:t>Physicians are also more likely to identify concerns for ASD in children of educated parents</a:t>
            </a:r>
          </a:p>
          <a:p>
            <a:endParaRPr lang="en-US">
              <a:cs typeface="Calibri"/>
            </a:endParaRPr>
          </a:p>
        </p:txBody>
      </p:sp>
      <p:sp>
        <p:nvSpPr>
          <p:cNvPr id="4" name="Slide Number Placeholder 3"/>
          <p:cNvSpPr>
            <a:spLocks noGrp="1"/>
          </p:cNvSpPr>
          <p:nvPr>
            <p:ph type="sldNum" sz="quarter" idx="5"/>
          </p:nvPr>
        </p:nvSpPr>
        <p:spPr/>
        <p:txBody>
          <a:bodyPr/>
          <a:lstStyle/>
          <a:p>
            <a:fld id="{E9CC4799-45C0-436F-8127-A14D5A221975}" type="slidenum">
              <a:rPr lang="en-US" smtClean="0"/>
              <a:t>19</a:t>
            </a:fld>
            <a:endParaRPr lang="en-US"/>
          </a:p>
        </p:txBody>
      </p:sp>
    </p:spTree>
    <p:extLst>
      <p:ext uri="{BB962C8B-B14F-4D97-AF65-F5344CB8AC3E}">
        <p14:creationId xmlns:p14="http://schemas.microsoft.com/office/powerpoint/2010/main" val="137544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523940-32AD-48EE-9FC1-B385DD35604B}" type="slidenum">
              <a:rPr lang="en-US" smtClean="0"/>
              <a:t>20</a:t>
            </a:fld>
            <a:endParaRPr lang="en-US"/>
          </a:p>
        </p:txBody>
      </p:sp>
    </p:spTree>
    <p:extLst>
      <p:ext uri="{BB962C8B-B14F-4D97-AF65-F5344CB8AC3E}">
        <p14:creationId xmlns:p14="http://schemas.microsoft.com/office/powerpoint/2010/main" val="4236912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Focus on the areas of concern and emphasize that a diagnosis is not being made at this time, but it is recommended that the child receiver further assessment. Ensure that family knows why they are getting referred for an evaluation.</a:t>
            </a:r>
          </a:p>
          <a:p>
            <a:endParaRPr lang="en-US"/>
          </a:p>
          <a:p>
            <a:pPr eaLnBrk="1" hangingPunct="1">
              <a:lnSpc>
                <a:spcPct val="90000"/>
              </a:lnSpc>
            </a:pPr>
            <a:r>
              <a:rPr lang="en-US"/>
              <a:t>Focus on concerns</a:t>
            </a:r>
          </a:p>
          <a:p>
            <a:pPr lvl="1"/>
            <a:r>
              <a:rPr lang="en-US"/>
              <a:t>Some of these behaviors are often seen in children with …</a:t>
            </a:r>
          </a:p>
          <a:p>
            <a:pPr eaLnBrk="1" hangingPunct="1">
              <a:lnSpc>
                <a:spcPct val="90000"/>
              </a:lnSpc>
            </a:pPr>
            <a:r>
              <a:rPr lang="en-US"/>
              <a:t>You only did a screener and cannot say anything definitively</a:t>
            </a:r>
          </a:p>
          <a:p>
            <a:pPr lvl="1" eaLnBrk="1" hangingPunct="1">
              <a:lnSpc>
                <a:spcPct val="90000"/>
              </a:lnSpc>
            </a:pPr>
            <a:r>
              <a:rPr lang="en-US"/>
              <a:t>We want to refer for further assessment to get more information</a:t>
            </a:r>
          </a:p>
          <a:p>
            <a:pPr lvl="1" eaLnBrk="1" hangingPunct="1">
              <a:lnSpc>
                <a:spcPct val="90000"/>
              </a:lnSpc>
            </a:pPr>
            <a:r>
              <a:rPr lang="en-US"/>
              <a:t>Getting more information helps us know what services are going to be best for her</a:t>
            </a:r>
          </a:p>
          <a:p>
            <a:pPr eaLnBrk="1" hangingPunct="1">
              <a:lnSpc>
                <a:spcPct val="90000"/>
              </a:lnSpc>
            </a:pPr>
            <a:r>
              <a:rPr lang="en-US"/>
              <a:t>It is important that they know why they are referred</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523940-32AD-48EE-9FC1-B385DD3560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216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601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reviewing the results of screeners with families it’s important to remind them why you asked them to fill out the form and that it’s a place to start a discussion. Ask caregivers if they had any ideas or concerns while completing the screener and follow up on any responses.</a:t>
            </a:r>
          </a:p>
          <a:p>
            <a:endParaRPr lang="en-US"/>
          </a:p>
          <a:p>
            <a:r>
              <a:rPr lang="en-US"/>
              <a:t>If caregivers don’t endorse any concerns on the screener, ask again if they have any concerns and acknowledge that the screener may not capture every possible issue. Make sure to express your willingness to continue to discuss the topics associated with the screener in the future.</a:t>
            </a:r>
          </a:p>
        </p:txBody>
      </p:sp>
      <p:sp>
        <p:nvSpPr>
          <p:cNvPr id="4" name="Slide Number Placeholder 3"/>
          <p:cNvSpPr>
            <a:spLocks noGrp="1"/>
          </p:cNvSpPr>
          <p:nvPr>
            <p:ph type="sldNum" sz="quarter" idx="5"/>
          </p:nvPr>
        </p:nvSpPr>
        <p:spPr/>
        <p:txBody>
          <a:bodyPr/>
          <a:lstStyle/>
          <a:p>
            <a:fld id="{E9CC4799-45C0-436F-8127-A14D5A221975}" type="slidenum">
              <a:rPr lang="en-US" smtClean="0"/>
              <a:t>22</a:t>
            </a:fld>
            <a:endParaRPr lang="en-US"/>
          </a:p>
        </p:txBody>
      </p:sp>
    </p:spTree>
    <p:extLst>
      <p:ext uri="{BB962C8B-B14F-4D97-AF65-F5344CB8AC3E}">
        <p14:creationId xmlns:p14="http://schemas.microsoft.com/office/powerpoint/2010/main" val="10167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Positive here meaning that there are concerns. It’s important to ask for clarification regarding the concerns and ask how this is impacting the child in various environments.</a:t>
            </a:r>
          </a:p>
          <a:p>
            <a:endParaRPr lang="en-US"/>
          </a:p>
        </p:txBody>
      </p:sp>
      <p:sp>
        <p:nvSpPr>
          <p:cNvPr id="4" name="Slide Number Placeholder 3"/>
          <p:cNvSpPr>
            <a:spLocks noGrp="1"/>
          </p:cNvSpPr>
          <p:nvPr>
            <p:ph type="sldNum" sz="quarter" idx="5"/>
          </p:nvPr>
        </p:nvSpPr>
        <p:spPr/>
        <p:txBody>
          <a:bodyPr/>
          <a:lstStyle/>
          <a:p>
            <a:fld id="{E9CC4799-45C0-436F-8127-A14D5A221975}" type="slidenum">
              <a:rPr lang="en-US" smtClean="0"/>
              <a:t>23</a:t>
            </a:fld>
            <a:endParaRPr lang="en-US"/>
          </a:p>
        </p:txBody>
      </p:sp>
    </p:spTree>
    <p:extLst>
      <p:ext uri="{BB962C8B-B14F-4D97-AF65-F5344CB8AC3E}">
        <p14:creationId xmlns:p14="http://schemas.microsoft.com/office/powerpoint/2010/main" val="2069290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It is important to remember that diagnoses cannot be made on a screener alone. If a screener is positive, it does not necessarily mean a child will receive a diagnosis, and the opposite can be true as well.</a:t>
            </a:r>
            <a:endParaRPr lang="en-US" i="1" dirty="0">
              <a:cs typeface="Calibri"/>
            </a:endParaRPr>
          </a:p>
          <a:p>
            <a:endParaRPr lang="en-US" i="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If a screener is negative, but the family or you still have concerns, refer for further evaluation.</a:t>
            </a:r>
            <a:endParaRPr lang="en-US" i="1" dirty="0">
              <a:cs typeface="Calibri" panose="020F0502020204030204"/>
            </a:endParaRPr>
          </a:p>
          <a:p>
            <a:pPr marL="0" marR="0" lvl="0" indent="0" algn="l" defTabSz="914400">
              <a:lnSpc>
                <a:spcPct val="100000"/>
              </a:lnSpc>
              <a:spcBef>
                <a:spcPts val="0"/>
              </a:spcBef>
              <a:spcAft>
                <a:spcPts val="0"/>
              </a:spcAft>
              <a:buClrTx/>
              <a:buSzTx/>
              <a:buFontTx/>
              <a:buNone/>
              <a:tabLst/>
              <a:defRPr/>
            </a:pPr>
            <a:endParaRPr lang="en-US" i="1" dirty="0">
              <a:cs typeface="Calibri" panose="020F0502020204030204"/>
            </a:endParaRPr>
          </a:p>
          <a:p>
            <a:pPr>
              <a:defRPr/>
            </a:pPr>
            <a:r>
              <a:rPr lang="en-US" i="1" dirty="0"/>
              <a:t>Screening is the first step in getting children the support or services needed</a:t>
            </a:r>
            <a:endParaRPr lang="en-US" i="1" dirty="0">
              <a:cs typeface="Calibri"/>
            </a:endParaRPr>
          </a:p>
          <a:p>
            <a:pPr>
              <a:defRPr/>
            </a:pPr>
            <a:endParaRPr lang="en-US" i="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 full psychological evaluation can then be administered to confirm or rule-out a diagnosis.</a:t>
            </a:r>
            <a:endParaRPr lang="en-US" i="1" dirty="0">
              <a:cs typeface="Calibri"/>
            </a:endParaRPr>
          </a:p>
          <a:p>
            <a:endParaRPr lang="en-US" i="1" dirty="0">
              <a:cs typeface="Calibri"/>
            </a:endParaRPr>
          </a:p>
          <a:p>
            <a:pPr>
              <a:lnSpc>
                <a:spcPct val="90000"/>
              </a:lnSpc>
              <a:spcBef>
                <a:spcPts val="1000"/>
              </a:spcBef>
            </a:pPr>
            <a:r>
              <a:rPr lang="en-US" i="1" dirty="0"/>
              <a:t>Continuum from developmental guidance and watchful waiting to referral for assessment and treatment</a:t>
            </a:r>
          </a:p>
          <a:p>
            <a:pPr>
              <a:lnSpc>
                <a:spcPct val="90000"/>
              </a:lnSpc>
              <a:spcBef>
                <a:spcPts val="1000"/>
              </a:spcBef>
            </a:pPr>
            <a:endParaRPr lang="en-US" i="1" dirty="0">
              <a:cs typeface="Calibri" panose="020F0502020204030204"/>
            </a:endParaRPr>
          </a:p>
          <a:p>
            <a:r>
              <a:rPr lang="en-US" dirty="0"/>
              <a:t>A full evaluation is needed for diagnosis</a:t>
            </a:r>
          </a:p>
          <a:p>
            <a:pPr lvl="1"/>
            <a:r>
              <a:rPr lang="en-US" dirty="0"/>
              <a:t>Observation</a:t>
            </a:r>
          </a:p>
          <a:p>
            <a:pPr lvl="1"/>
            <a:r>
              <a:rPr lang="en-US" dirty="0"/>
              <a:t>Detailed history</a:t>
            </a:r>
          </a:p>
          <a:p>
            <a:pPr lvl="1"/>
            <a:r>
              <a:rPr lang="en-US" dirty="0"/>
              <a:t>Test administration</a:t>
            </a:r>
          </a:p>
          <a:p>
            <a:pPr>
              <a:lnSpc>
                <a:spcPct val="90000"/>
              </a:lnSpc>
              <a:spcBef>
                <a:spcPts val="1000"/>
              </a:spcBef>
            </a:pPr>
            <a:endParaRPr lang="en-US" i="1"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9CC4799-45C0-436F-8127-A14D5A221975}" type="slidenum">
              <a:rPr lang="en-US" smtClean="0"/>
              <a:t>24</a:t>
            </a:fld>
            <a:endParaRPr lang="en-US"/>
          </a:p>
        </p:txBody>
      </p:sp>
    </p:spTree>
    <p:extLst>
      <p:ext uri="{BB962C8B-B14F-4D97-AF65-F5344CB8AC3E}">
        <p14:creationId xmlns:p14="http://schemas.microsoft.com/office/powerpoint/2010/main" val="2617788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diagram demonstrates the decision tree for determining follow-up steps after a caregiver completes a screener.</a:t>
            </a:r>
          </a:p>
          <a:p>
            <a:endParaRPr lang="en-US">
              <a:cs typeface="Calibri"/>
            </a:endParaRPr>
          </a:p>
          <a:p>
            <a:pPr marL="171450" indent="-171450">
              <a:buFont typeface="Arial"/>
              <a:buChar char="•"/>
            </a:pPr>
            <a:r>
              <a:rPr lang="en-US">
                <a:cs typeface="Calibri"/>
              </a:rPr>
              <a:t>Often times parents can be given screeners to complete while in the waiting room.</a:t>
            </a:r>
          </a:p>
          <a:p>
            <a:pPr marL="171450" indent="-171450">
              <a:buFont typeface="Arial"/>
              <a:buChar char="•"/>
            </a:pPr>
            <a:r>
              <a:rPr lang="en-US">
                <a:cs typeface="Calibri"/>
              </a:rPr>
              <a:t>Clinical staff can then score and review the results.</a:t>
            </a:r>
          </a:p>
          <a:p>
            <a:pPr marL="171450" indent="-171450">
              <a:buFont typeface="Arial"/>
              <a:buChar char="•"/>
            </a:pPr>
            <a:r>
              <a:rPr lang="en-US">
                <a:cs typeface="Calibri"/>
              </a:rPr>
              <a:t>If the screener is negative and no additional concerns were endorsed by the family, results can discussed with the family, anticipatory guidance can be provided, and rescreening should occur at the next WCV.</a:t>
            </a:r>
          </a:p>
          <a:p>
            <a:pPr marL="171450" indent="-171450">
              <a:buFont typeface="Arial"/>
              <a:buChar char="•"/>
            </a:pPr>
            <a:r>
              <a:rPr lang="en-US">
                <a:cs typeface="Calibri"/>
              </a:rPr>
              <a:t>If the screener is negative, but additional concerns were endorsed by the family or observed by the provider, depending on the severity of the concerns, the provider should consider continued monitoring, providing anticipatory guidance, rescreening at next WCV. Referrals for additional services should be made based on the severity of the concerns.</a:t>
            </a:r>
          </a:p>
          <a:p>
            <a:pPr marL="171450" indent="-171450">
              <a:buFont typeface="Arial"/>
              <a:buChar char="•"/>
            </a:pPr>
            <a:r>
              <a:rPr lang="en-US">
                <a:cs typeface="Calibri"/>
              </a:rPr>
              <a:t>If the screener is positive, provider should discuss the results with the family and take immediate action, including providing referrals for further assessment and/or intervention services. </a:t>
            </a:r>
          </a:p>
        </p:txBody>
      </p:sp>
      <p:sp>
        <p:nvSpPr>
          <p:cNvPr id="4" name="Slide Number Placeholder 3"/>
          <p:cNvSpPr>
            <a:spLocks noGrp="1"/>
          </p:cNvSpPr>
          <p:nvPr>
            <p:ph type="sldNum" sz="quarter" idx="5"/>
          </p:nvPr>
        </p:nvSpPr>
        <p:spPr/>
        <p:txBody>
          <a:bodyPr/>
          <a:lstStyle/>
          <a:p>
            <a:fld id="{E9CC4799-45C0-436F-8127-A14D5A221975}" type="slidenum">
              <a:rPr lang="en-US" smtClean="0"/>
              <a:t>25</a:t>
            </a:fld>
            <a:endParaRPr lang="en-US"/>
          </a:p>
        </p:txBody>
      </p:sp>
    </p:spTree>
    <p:extLst>
      <p:ext uri="{BB962C8B-B14F-4D97-AF65-F5344CB8AC3E}">
        <p14:creationId xmlns:p14="http://schemas.microsoft.com/office/powerpoint/2010/main" val="2196464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what?</a:t>
            </a:r>
          </a:p>
        </p:txBody>
      </p:sp>
      <p:sp>
        <p:nvSpPr>
          <p:cNvPr id="4" name="Slide Number Placeholder 3"/>
          <p:cNvSpPr>
            <a:spLocks noGrp="1"/>
          </p:cNvSpPr>
          <p:nvPr>
            <p:ph type="sldNum" sz="quarter" idx="5"/>
          </p:nvPr>
        </p:nvSpPr>
        <p:spPr/>
        <p:txBody>
          <a:bodyPr/>
          <a:lstStyle/>
          <a:p>
            <a:fld id="{84F27713-1F29-4EDB-A872-FD4C7AE3C741}" type="slidenum">
              <a:rPr lang="en-US" smtClean="0"/>
              <a:t>26</a:t>
            </a:fld>
            <a:endParaRPr lang="en-US"/>
          </a:p>
        </p:txBody>
      </p:sp>
    </p:spTree>
    <p:extLst>
      <p:ext uri="{BB962C8B-B14F-4D97-AF65-F5344CB8AC3E}">
        <p14:creationId xmlns:p14="http://schemas.microsoft.com/office/powerpoint/2010/main" val="3256938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to add state-specific information or just remove </a:t>
            </a:r>
          </a:p>
          <a:p>
            <a:endParaRPr lang="en-US" dirty="0"/>
          </a:p>
          <a:p>
            <a:pPr>
              <a:lnSpc>
                <a:spcPct val="90000"/>
              </a:lnSpc>
            </a:pPr>
            <a:r>
              <a:rPr lang="en-US" sz="1700" dirty="0"/>
              <a:t>Provides early intervention services to children with disabilities from birth to age 3 at no cost to families</a:t>
            </a:r>
          </a:p>
          <a:p>
            <a:pPr>
              <a:lnSpc>
                <a:spcPct val="90000"/>
              </a:lnSpc>
            </a:pPr>
            <a:r>
              <a:rPr lang="en-US" sz="1700" dirty="0"/>
              <a:t>Eligibility requirements</a:t>
            </a:r>
          </a:p>
          <a:p>
            <a:pPr lvl="1">
              <a:lnSpc>
                <a:spcPct val="90000"/>
              </a:lnSpc>
            </a:pPr>
            <a:r>
              <a:rPr lang="en-US" sz="1700" dirty="0"/>
              <a:t>Delay of 25% or more in development or is developing in an “atypical” way in comparison to most same-aged peers</a:t>
            </a:r>
          </a:p>
          <a:p>
            <a:pPr lvl="1">
              <a:lnSpc>
                <a:spcPct val="90000"/>
              </a:lnSpc>
            </a:pPr>
            <a:r>
              <a:rPr lang="en-US" sz="1700" dirty="0"/>
              <a:t>Diagnosed condition that is likely to affect development (e.g., genetic disorder, deafness, blindness)</a:t>
            </a:r>
          </a:p>
          <a:p>
            <a:endParaRPr lang="en-US" dirty="0"/>
          </a:p>
          <a:p>
            <a:r>
              <a:rPr lang="en-US" dirty="0"/>
              <a:t>Part C services are generally provided in the home and providers teach parents how to use the skills.</a:t>
            </a:r>
          </a:p>
        </p:txBody>
      </p:sp>
      <p:sp>
        <p:nvSpPr>
          <p:cNvPr id="4" name="Slide Number Placeholder 3"/>
          <p:cNvSpPr>
            <a:spLocks noGrp="1"/>
          </p:cNvSpPr>
          <p:nvPr>
            <p:ph type="sldNum" sz="quarter" idx="5"/>
          </p:nvPr>
        </p:nvSpPr>
        <p:spPr/>
        <p:txBody>
          <a:bodyPr/>
          <a:lstStyle/>
          <a:p>
            <a:fld id="{84F27713-1F29-4EDB-A872-FD4C7AE3C741}" type="slidenum">
              <a:rPr lang="en-US" smtClean="0"/>
              <a:t>27</a:t>
            </a:fld>
            <a:endParaRPr lang="en-US"/>
          </a:p>
        </p:txBody>
      </p:sp>
    </p:spTree>
    <p:extLst>
      <p:ext uri="{BB962C8B-B14F-4D97-AF65-F5344CB8AC3E}">
        <p14:creationId xmlns:p14="http://schemas.microsoft.com/office/powerpoint/2010/main" val="572710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Referrals can be submitted by anyone, including </a:t>
            </a:r>
            <a:r>
              <a:rPr lang="en-US" dirty="0" err="1"/>
              <a:t>pcp</a:t>
            </a:r>
            <a:r>
              <a:rPr lang="en-US" dirty="0"/>
              <a:t>, caregiver, daycare providers, etc.</a:t>
            </a:r>
          </a:p>
        </p:txBody>
      </p:sp>
      <p:sp>
        <p:nvSpPr>
          <p:cNvPr id="4" name="Slide Number Placeholder 3"/>
          <p:cNvSpPr>
            <a:spLocks noGrp="1"/>
          </p:cNvSpPr>
          <p:nvPr>
            <p:ph type="sldNum" sz="quarter" idx="5"/>
          </p:nvPr>
        </p:nvSpPr>
        <p:spPr/>
        <p:txBody>
          <a:bodyPr/>
          <a:lstStyle/>
          <a:p>
            <a:fld id="{4D41594E-10E4-4EFC-98B8-4468B165C9B6}" type="slidenum">
              <a:rPr lang="en-US" smtClean="0"/>
              <a:t>28</a:t>
            </a:fld>
            <a:endParaRPr lang="en-US"/>
          </a:p>
        </p:txBody>
      </p:sp>
    </p:spTree>
    <p:extLst>
      <p:ext uri="{BB962C8B-B14F-4D97-AF65-F5344CB8AC3E}">
        <p14:creationId xmlns:p14="http://schemas.microsoft.com/office/powerpoint/2010/main" val="3987425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intervention services can include one or more of these services, depending on the needs of the child.</a:t>
            </a:r>
          </a:p>
        </p:txBody>
      </p:sp>
      <p:sp>
        <p:nvSpPr>
          <p:cNvPr id="4" name="Slide Number Placeholder 3"/>
          <p:cNvSpPr>
            <a:spLocks noGrp="1"/>
          </p:cNvSpPr>
          <p:nvPr>
            <p:ph type="sldNum" sz="quarter" idx="5"/>
          </p:nvPr>
        </p:nvSpPr>
        <p:spPr/>
        <p:txBody>
          <a:bodyPr/>
          <a:lstStyle/>
          <a:p>
            <a:fld id="{4D41594E-10E4-4EFC-98B8-4468B165C9B6}" type="slidenum">
              <a:rPr lang="en-US" smtClean="0"/>
              <a:t>29</a:t>
            </a:fld>
            <a:endParaRPr lang="en-US"/>
          </a:p>
        </p:txBody>
      </p:sp>
    </p:spTree>
    <p:extLst>
      <p:ext uri="{BB962C8B-B14F-4D97-AF65-F5344CB8AC3E}">
        <p14:creationId xmlns:p14="http://schemas.microsoft.com/office/powerpoint/2010/main" val="881260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a:t>
            </a:r>
          </a:p>
        </p:txBody>
      </p:sp>
      <p:sp>
        <p:nvSpPr>
          <p:cNvPr id="4" name="Slide Number Placeholder 3"/>
          <p:cNvSpPr>
            <a:spLocks noGrp="1"/>
          </p:cNvSpPr>
          <p:nvPr>
            <p:ph type="sldNum" sz="quarter" idx="5"/>
          </p:nvPr>
        </p:nvSpPr>
        <p:spPr/>
        <p:txBody>
          <a:bodyPr/>
          <a:lstStyle/>
          <a:p>
            <a:fld id="{4D41594E-10E4-4EFC-98B8-4468B165C9B6}" type="slidenum">
              <a:rPr lang="en-US" smtClean="0"/>
              <a:t>30</a:t>
            </a:fld>
            <a:endParaRPr lang="en-US"/>
          </a:p>
        </p:txBody>
      </p:sp>
    </p:spTree>
    <p:extLst>
      <p:ext uri="{BB962C8B-B14F-4D97-AF65-F5344CB8AC3E}">
        <p14:creationId xmlns:p14="http://schemas.microsoft.com/office/powerpoint/2010/main" val="2344281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Find is a program responsible for identifying and evaluating children with disabilities who need special education and related services.</a:t>
            </a:r>
          </a:p>
        </p:txBody>
      </p:sp>
      <p:sp>
        <p:nvSpPr>
          <p:cNvPr id="4" name="Slide Number Placeholder 3"/>
          <p:cNvSpPr>
            <a:spLocks noGrp="1"/>
          </p:cNvSpPr>
          <p:nvPr>
            <p:ph type="sldNum" sz="quarter" idx="5"/>
          </p:nvPr>
        </p:nvSpPr>
        <p:spPr/>
        <p:txBody>
          <a:bodyPr/>
          <a:lstStyle/>
          <a:p>
            <a:fld id="{84F27713-1F29-4EDB-A872-FD4C7AE3C741}" type="slidenum">
              <a:rPr lang="en-US" smtClean="0"/>
              <a:t>31</a:t>
            </a:fld>
            <a:endParaRPr lang="en-US"/>
          </a:p>
        </p:txBody>
      </p:sp>
    </p:spTree>
    <p:extLst>
      <p:ext uri="{BB962C8B-B14F-4D97-AF65-F5344CB8AC3E}">
        <p14:creationId xmlns:p14="http://schemas.microsoft.com/office/powerpoint/2010/main" val="46371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3FF2D7-5857-4A2B-B56C-0827CD3DCE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068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question: What are examples of “related services” referenced in IDEA?</a:t>
            </a:r>
          </a:p>
          <a:p>
            <a:endParaRPr lang="en-US" dirty="0"/>
          </a:p>
          <a:p>
            <a:r>
              <a:rPr lang="en-US" dirty="0"/>
              <a:t>Services are not limited to just this list</a:t>
            </a:r>
          </a:p>
          <a:p>
            <a:pPr marL="285750" indent="-285750">
              <a:buFont typeface="Arial"/>
              <a:buChar char="•"/>
            </a:pPr>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IEP goals can include child needs not specifically related to the eligibility criteria (for example, a child with a speech delay could also access supports for social skills or behavior supports even though it is not directly related to verification).</a:t>
            </a:r>
            <a:endParaRPr lang="en-US" dirty="0"/>
          </a:p>
        </p:txBody>
      </p:sp>
      <p:sp>
        <p:nvSpPr>
          <p:cNvPr id="4" name="Slide Number Placeholder 3"/>
          <p:cNvSpPr>
            <a:spLocks noGrp="1"/>
          </p:cNvSpPr>
          <p:nvPr>
            <p:ph type="sldNum" sz="quarter" idx="5"/>
          </p:nvPr>
        </p:nvSpPr>
        <p:spPr/>
        <p:txBody>
          <a:bodyPr/>
          <a:lstStyle/>
          <a:p>
            <a:fld id="{4D41594E-10E4-4EFC-98B8-4468B165C9B6}" type="slidenum">
              <a:rPr lang="en-US" smtClean="0"/>
              <a:t>32</a:t>
            </a:fld>
            <a:endParaRPr lang="en-US"/>
          </a:p>
        </p:txBody>
      </p:sp>
    </p:spTree>
    <p:extLst>
      <p:ext uri="{BB962C8B-B14F-4D97-AF65-F5344CB8AC3E}">
        <p14:creationId xmlns:p14="http://schemas.microsoft.com/office/powerpoint/2010/main" val="283152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33</a:t>
            </a:fld>
            <a:endParaRPr lang="en-US"/>
          </a:p>
        </p:txBody>
      </p:sp>
    </p:spTree>
    <p:extLst>
      <p:ext uri="{BB962C8B-B14F-4D97-AF65-F5344CB8AC3E}">
        <p14:creationId xmlns:p14="http://schemas.microsoft.com/office/powerpoint/2010/main" val="697221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a:t>
            </a:r>
          </a:p>
        </p:txBody>
      </p:sp>
      <p:sp>
        <p:nvSpPr>
          <p:cNvPr id="4" name="Slide Number Placeholder 3"/>
          <p:cNvSpPr>
            <a:spLocks noGrp="1"/>
          </p:cNvSpPr>
          <p:nvPr>
            <p:ph type="sldNum" sz="quarter" idx="5"/>
          </p:nvPr>
        </p:nvSpPr>
        <p:spPr/>
        <p:txBody>
          <a:bodyPr/>
          <a:lstStyle/>
          <a:p>
            <a:fld id="{4D41594E-10E4-4EFC-98B8-4468B165C9B6}" type="slidenum">
              <a:rPr lang="en-US" smtClean="0"/>
              <a:t>34</a:t>
            </a:fld>
            <a:endParaRPr lang="en-US"/>
          </a:p>
        </p:txBody>
      </p:sp>
    </p:spTree>
    <p:extLst>
      <p:ext uri="{BB962C8B-B14F-4D97-AF65-F5344CB8AC3E}">
        <p14:creationId xmlns:p14="http://schemas.microsoft.com/office/powerpoint/2010/main" val="829494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Psycho-educational</a:t>
            </a:r>
          </a:p>
          <a:p>
            <a:pPr marL="171450" indent="-171450">
              <a:buFont typeface="Arial"/>
              <a:buChar char="•"/>
            </a:pPr>
            <a:r>
              <a:rPr lang="en-US" dirty="0"/>
              <a:t>*appropriate when challenges only occur in academic settings or particular subjects</a:t>
            </a:r>
          </a:p>
          <a:p>
            <a:pPr marL="171450" indent="-171450">
              <a:buFont typeface="Arial"/>
              <a:buChar char="•"/>
            </a:pPr>
            <a:r>
              <a:rPr lang="en-US" dirty="0"/>
              <a:t>Psychological</a:t>
            </a:r>
            <a:endParaRPr lang="en-US" dirty="0">
              <a:cs typeface="Calibri"/>
            </a:endParaRPr>
          </a:p>
          <a:p>
            <a:pPr marL="171450" indent="-171450">
              <a:buFont typeface="Arial"/>
              <a:buChar char="•"/>
            </a:pPr>
            <a:r>
              <a:rPr lang="en-US" dirty="0"/>
              <a:t>*help when the cause of problems are less clear and occur in multiple settings</a:t>
            </a:r>
          </a:p>
          <a:p>
            <a:pPr marL="171450" indent="-171450">
              <a:buFont typeface="Arial"/>
              <a:buChar char="•"/>
            </a:pPr>
            <a:r>
              <a:rPr lang="en-US" dirty="0"/>
              <a:t>Neuropsychological</a:t>
            </a:r>
            <a:endParaRPr lang="en-US" dirty="0">
              <a:cs typeface="Calibri"/>
            </a:endParaRPr>
          </a:p>
          <a:p>
            <a:pPr marL="171450" indent="-171450">
              <a:buFont typeface="Arial"/>
              <a:buChar char="•"/>
            </a:pPr>
            <a:r>
              <a:rPr lang="en-US" dirty="0"/>
              <a:t>*warranted when there is a known medical, genetic, developmental condition or suspected brain dysfunction</a:t>
            </a:r>
          </a:p>
          <a:p>
            <a:pPr marL="171450" indent="-171450">
              <a:buFont typeface="Arial"/>
              <a:buChar char="•"/>
            </a:pPr>
            <a:r>
              <a:rPr lang="en-US" dirty="0"/>
              <a:t>*Insurance will typically only cover these evaluations if there is a history of some sort of medical/genetic disorder</a:t>
            </a:r>
          </a:p>
          <a:p>
            <a:pPr marL="171450" indent="-171450">
              <a:buFont typeface="Arial"/>
              <a:buChar char="•"/>
            </a:pPr>
            <a:r>
              <a:rPr lang="en-US" dirty="0"/>
              <a:t>*Neuropsychological testing is not appropriate for patients who are not stable (e.g., active psychosis) b/c cognitive and other functioning can't be adequately assessed</a:t>
            </a:r>
          </a:p>
        </p:txBody>
      </p:sp>
      <p:sp>
        <p:nvSpPr>
          <p:cNvPr id="4" name="Slide Number Placeholder 3"/>
          <p:cNvSpPr>
            <a:spLocks noGrp="1"/>
          </p:cNvSpPr>
          <p:nvPr>
            <p:ph type="sldNum" sz="quarter" idx="5"/>
          </p:nvPr>
        </p:nvSpPr>
        <p:spPr/>
        <p:txBody>
          <a:bodyPr/>
          <a:lstStyle/>
          <a:p>
            <a:fld id="{4D41594E-10E4-4EFC-98B8-4468B165C9B6}" type="slidenum">
              <a:rPr lang="en-US" smtClean="0"/>
              <a:t>35</a:t>
            </a:fld>
            <a:endParaRPr lang="en-US"/>
          </a:p>
        </p:txBody>
      </p:sp>
    </p:spTree>
    <p:extLst>
      <p:ext uri="{BB962C8B-B14F-4D97-AF65-F5344CB8AC3E}">
        <p14:creationId xmlns:p14="http://schemas.microsoft.com/office/powerpoint/2010/main" val="2312368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a:t>
            </a:r>
          </a:p>
        </p:txBody>
      </p:sp>
      <p:sp>
        <p:nvSpPr>
          <p:cNvPr id="4" name="Slide Number Placeholder 3"/>
          <p:cNvSpPr>
            <a:spLocks noGrp="1"/>
          </p:cNvSpPr>
          <p:nvPr>
            <p:ph type="sldNum" sz="quarter" idx="5"/>
          </p:nvPr>
        </p:nvSpPr>
        <p:spPr/>
        <p:txBody>
          <a:bodyPr/>
          <a:lstStyle/>
          <a:p>
            <a:fld id="{4D41594E-10E4-4EFC-98B8-4468B165C9B6}" type="slidenum">
              <a:rPr lang="en-US" smtClean="0"/>
              <a:t>36</a:t>
            </a:fld>
            <a:endParaRPr lang="en-US"/>
          </a:p>
        </p:txBody>
      </p:sp>
    </p:spTree>
    <p:extLst>
      <p:ext uri="{BB962C8B-B14F-4D97-AF65-F5344CB8AC3E}">
        <p14:creationId xmlns:p14="http://schemas.microsoft.com/office/powerpoint/2010/main" val="1835284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ClrTx/>
            </a:pPr>
            <a:r>
              <a:rPr lang="en-US" sz="1300" i="1" dirty="0"/>
              <a:t>Board certified in General Pediatrics and receive a sub-board certification in Developmental-Behavioral Pediatrics</a:t>
            </a:r>
          </a:p>
          <a:p>
            <a:pPr>
              <a:lnSpc>
                <a:spcPct val="90000"/>
              </a:lnSpc>
              <a:buClrTx/>
            </a:pPr>
            <a:r>
              <a:rPr lang="en-US" sz="1300" i="1" dirty="0"/>
              <a:t>Their role is to evaluate and monitor progress in children at risk for developmental and behavioral disorders on the basis of biological and social factures</a:t>
            </a:r>
          </a:p>
          <a:p>
            <a:pPr>
              <a:lnSpc>
                <a:spcPct val="90000"/>
              </a:lnSpc>
              <a:buClrTx/>
            </a:pPr>
            <a:r>
              <a:rPr lang="en-US" sz="1300" i="1" dirty="0"/>
              <a:t>Typical evaluations include:</a:t>
            </a:r>
          </a:p>
          <a:p>
            <a:pPr lvl="1">
              <a:lnSpc>
                <a:spcPct val="90000"/>
              </a:lnSpc>
              <a:buClrTx/>
            </a:pPr>
            <a:r>
              <a:rPr lang="en-US" sz="1300" i="1" dirty="0"/>
              <a:t>Detailed history of child</a:t>
            </a:r>
          </a:p>
          <a:p>
            <a:pPr lvl="1">
              <a:lnSpc>
                <a:spcPct val="90000"/>
              </a:lnSpc>
              <a:buClrTx/>
            </a:pPr>
            <a:r>
              <a:rPr lang="en-US" sz="1300" i="1" dirty="0"/>
              <a:t>Medical exam</a:t>
            </a:r>
          </a:p>
          <a:p>
            <a:pPr lvl="1">
              <a:lnSpc>
                <a:spcPct val="90000"/>
              </a:lnSpc>
              <a:buClrTx/>
            </a:pPr>
            <a:r>
              <a:rPr lang="en-US" sz="1300" i="1" dirty="0"/>
              <a:t>Observation and talk with child</a:t>
            </a:r>
          </a:p>
          <a:p>
            <a:pPr lvl="1">
              <a:lnSpc>
                <a:spcPct val="90000"/>
              </a:lnSpc>
              <a:buClrTx/>
            </a:pPr>
            <a:r>
              <a:rPr lang="en-US" sz="1300" i="1" dirty="0"/>
              <a:t>They’ll ask about child’s behavior in various settings</a:t>
            </a:r>
          </a:p>
          <a:p>
            <a:pPr lvl="1">
              <a:lnSpc>
                <a:spcPct val="90000"/>
              </a:lnSpc>
              <a:buClrTx/>
            </a:pPr>
            <a:r>
              <a:rPr lang="en-US" sz="1300" i="1" dirty="0"/>
              <a:t>Seek feedback from schools/daycares</a:t>
            </a:r>
            <a:endParaRPr lang="en-US" i="1" dirty="0"/>
          </a:p>
        </p:txBody>
      </p:sp>
      <p:sp>
        <p:nvSpPr>
          <p:cNvPr id="4" name="Slide Number Placeholder 3"/>
          <p:cNvSpPr>
            <a:spLocks noGrp="1"/>
          </p:cNvSpPr>
          <p:nvPr>
            <p:ph type="sldNum" sz="quarter" idx="5"/>
          </p:nvPr>
        </p:nvSpPr>
        <p:spPr/>
        <p:txBody>
          <a:bodyPr/>
          <a:lstStyle/>
          <a:p>
            <a:fld id="{39090BFF-FFD8-45A6-ADE2-D59F10D96A38}" type="slidenum">
              <a:rPr lang="en-US" smtClean="0"/>
              <a:t>37</a:t>
            </a:fld>
            <a:endParaRPr lang="en-US"/>
          </a:p>
        </p:txBody>
      </p:sp>
    </p:spTree>
    <p:extLst>
      <p:ext uri="{BB962C8B-B14F-4D97-AF65-F5344CB8AC3E}">
        <p14:creationId xmlns:p14="http://schemas.microsoft.com/office/powerpoint/2010/main" val="4163649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90BFF-FFD8-45A6-ADE2-D59F10D96A38}" type="slidenum">
              <a:rPr lang="en-US" smtClean="0"/>
              <a:t>38</a:t>
            </a:fld>
            <a:endParaRPr lang="en-US"/>
          </a:p>
        </p:txBody>
      </p:sp>
    </p:spTree>
    <p:extLst>
      <p:ext uri="{BB962C8B-B14F-4D97-AF65-F5344CB8AC3E}">
        <p14:creationId xmlns:p14="http://schemas.microsoft.com/office/powerpoint/2010/main" val="772827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Given the diagnostic yield of genetic testing and the potential for clinical and personal utility, there is consensus that genetic testing should be offered to all patients with global developmental delay, intellectual disability, and/or autism spectrum disorder. Despite this recommendation, data suggest that a minority of children with autism spectrum disorder and intellectual disability have undergone genetic testing. </a:t>
            </a:r>
          </a:p>
          <a:p>
            <a:endParaRPr lang="en-US" dirty="0"/>
          </a:p>
          <a:p>
            <a:endParaRPr lang="en-US" dirty="0"/>
          </a:p>
          <a:p>
            <a:endParaRPr lang="en-US" dirty="0"/>
          </a:p>
          <a:p>
            <a:r>
              <a:rPr lang="en-US" dirty="0"/>
              <a:t>https://www.frontiersin.org/articles/10.3389/fped.2021.526779/full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090BFF-FFD8-45A6-ADE2-D59F10D96A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224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a typeface="+mj-lt"/>
                <a:cs typeface="+mj-lt"/>
              </a:rPr>
              <a:t>Identification of an underlying genetic etiology for a child's categorical neurodevelopmental diagnosis can provide both clinical and personal utility to patients and their families. Establishing a genetic basis for a child's neurodevelopmental phenotype can provide additional information about their prognosis and enable caretakers to understand potential areas of need and opportunities for increased support, may facilitate acquisition of educational, disability, and employment services , might provide access to etiology-specific treatments, and allow for risk counseling for families to inform reproductive decision making.</a:t>
            </a:r>
            <a:endParaRPr lang="en-US" sz="1200" i="1"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090BFF-FFD8-45A6-ADE2-D59F10D96A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7049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Transition Slide</a:t>
            </a:r>
          </a:p>
          <a:p>
            <a:endParaRPr lang="en-US" dirty="0"/>
          </a:p>
        </p:txBody>
      </p:sp>
      <p:sp>
        <p:nvSpPr>
          <p:cNvPr id="4" name="Slide Number Placeholder 3"/>
          <p:cNvSpPr>
            <a:spLocks noGrp="1"/>
          </p:cNvSpPr>
          <p:nvPr>
            <p:ph type="sldNum" sz="quarter" idx="5"/>
          </p:nvPr>
        </p:nvSpPr>
        <p:spPr/>
        <p:txBody>
          <a:bodyPr/>
          <a:lstStyle/>
          <a:p>
            <a:fld id="{4D41594E-10E4-4EFC-98B8-4468B165C9B6}" type="slidenum">
              <a:rPr lang="en-US" smtClean="0"/>
              <a:t>43</a:t>
            </a:fld>
            <a:endParaRPr lang="en-US"/>
          </a:p>
        </p:txBody>
      </p:sp>
    </p:spTree>
    <p:extLst>
      <p:ext uri="{BB962C8B-B14F-4D97-AF65-F5344CB8AC3E}">
        <p14:creationId xmlns:p14="http://schemas.microsoft.com/office/powerpoint/2010/main" val="1844519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5</a:t>
            </a:fld>
            <a:endParaRPr lang="en-US"/>
          </a:p>
        </p:txBody>
      </p:sp>
    </p:spTree>
    <p:extLst>
      <p:ext uri="{BB962C8B-B14F-4D97-AF65-F5344CB8AC3E}">
        <p14:creationId xmlns:p14="http://schemas.microsoft.com/office/powerpoint/2010/main" val="257709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PCP’s are often the first providers that parents voice concerns regarding their child’s language development. They are also in a position to observe a child and gather information during WCV’s regarding a child’s language development to identify children who may be behind in meeting their milestones. Therefore, they play an integral role in identify language delays and referring for speech therapy. Additionally, most insurance companies require a letter of medical necessity from the PCP before they will cover speech therapy services. PCP’s should also follow up with families to ensure that they followed through with initiating these services and identify any barriers that may be preventing them from doing so. Additionally, they can monitor a child’s progress in developing their language skills during visits.</a:t>
            </a:r>
          </a:p>
        </p:txBody>
      </p:sp>
      <p:sp>
        <p:nvSpPr>
          <p:cNvPr id="4" name="Slide Number Placeholder 3"/>
          <p:cNvSpPr>
            <a:spLocks noGrp="1"/>
          </p:cNvSpPr>
          <p:nvPr>
            <p:ph type="sldNum" sz="quarter" idx="5"/>
          </p:nvPr>
        </p:nvSpPr>
        <p:spPr/>
        <p:txBody>
          <a:bodyPr/>
          <a:lstStyle/>
          <a:p>
            <a:fld id="{4D41594E-10E4-4EFC-98B8-4468B165C9B6}" type="slidenum">
              <a:rPr lang="en-US" smtClean="0"/>
              <a:t>44</a:t>
            </a:fld>
            <a:endParaRPr lang="en-US"/>
          </a:p>
        </p:txBody>
      </p:sp>
    </p:spTree>
    <p:extLst>
      <p:ext uri="{BB962C8B-B14F-4D97-AF65-F5344CB8AC3E}">
        <p14:creationId xmlns:p14="http://schemas.microsoft.com/office/powerpoint/2010/main" val="4693808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Transition Slide</a:t>
            </a:r>
          </a:p>
          <a:p>
            <a:endParaRPr lang="en-US" dirty="0"/>
          </a:p>
        </p:txBody>
      </p:sp>
      <p:sp>
        <p:nvSpPr>
          <p:cNvPr id="4" name="Slide Number Placeholder 3"/>
          <p:cNvSpPr>
            <a:spLocks noGrp="1"/>
          </p:cNvSpPr>
          <p:nvPr>
            <p:ph type="sldNum" sz="quarter" idx="5"/>
          </p:nvPr>
        </p:nvSpPr>
        <p:spPr/>
        <p:txBody>
          <a:bodyPr/>
          <a:lstStyle/>
          <a:p>
            <a:fld id="{4D41594E-10E4-4EFC-98B8-4468B165C9B6}" type="slidenum">
              <a:rPr lang="en-US" smtClean="0"/>
              <a:t>45</a:t>
            </a:fld>
            <a:endParaRPr lang="en-US"/>
          </a:p>
        </p:txBody>
      </p:sp>
    </p:spTree>
    <p:extLst>
      <p:ext uri="{BB962C8B-B14F-4D97-AF65-F5344CB8AC3E}">
        <p14:creationId xmlns:p14="http://schemas.microsoft.com/office/powerpoint/2010/main" val="38688957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to speech and language development, PCP’s are often the first providers to identify fine motor deficits and sensory processing challenges. As such, they play an integral role in identify these delays and challenges and referring for an occupational therapy evaluation. Most insurance companies also require a letter of medical necessity from the PCP before they will cover occupational therapy services. PCP’s should follow up with families to ensure that they followed through with initiating these services and identify any barriers that may be preventing them from doing so. Additionally, they can monitor a child’s progress in developing their fine motor skills during visits.</a:t>
            </a:r>
          </a:p>
          <a:p>
            <a:endParaRPr lang="en-US" dirty="0"/>
          </a:p>
        </p:txBody>
      </p:sp>
      <p:sp>
        <p:nvSpPr>
          <p:cNvPr id="4" name="Slide Number Placeholder 3"/>
          <p:cNvSpPr>
            <a:spLocks noGrp="1"/>
          </p:cNvSpPr>
          <p:nvPr>
            <p:ph type="sldNum" sz="quarter" idx="5"/>
          </p:nvPr>
        </p:nvSpPr>
        <p:spPr/>
        <p:txBody>
          <a:bodyPr/>
          <a:lstStyle/>
          <a:p>
            <a:fld id="{4D41594E-10E4-4EFC-98B8-4468B165C9B6}" type="slidenum">
              <a:rPr lang="en-US" smtClean="0"/>
              <a:t>47</a:t>
            </a:fld>
            <a:endParaRPr lang="en-US"/>
          </a:p>
        </p:txBody>
      </p:sp>
    </p:spTree>
    <p:extLst>
      <p:ext uri="{BB962C8B-B14F-4D97-AF65-F5344CB8AC3E}">
        <p14:creationId xmlns:p14="http://schemas.microsoft.com/office/powerpoint/2010/main" val="16284232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Transition Slide</a:t>
            </a:r>
          </a:p>
          <a:p>
            <a:endParaRPr lang="en-US" dirty="0"/>
          </a:p>
        </p:txBody>
      </p:sp>
      <p:sp>
        <p:nvSpPr>
          <p:cNvPr id="4" name="Slide Number Placeholder 3"/>
          <p:cNvSpPr>
            <a:spLocks noGrp="1"/>
          </p:cNvSpPr>
          <p:nvPr>
            <p:ph type="sldNum" sz="quarter" idx="5"/>
          </p:nvPr>
        </p:nvSpPr>
        <p:spPr/>
        <p:txBody>
          <a:bodyPr/>
          <a:lstStyle/>
          <a:p>
            <a:fld id="{4D41594E-10E4-4EFC-98B8-4468B165C9B6}" type="slidenum">
              <a:rPr lang="en-US" smtClean="0"/>
              <a:t>48</a:t>
            </a:fld>
            <a:endParaRPr lang="en-US"/>
          </a:p>
        </p:txBody>
      </p:sp>
    </p:spTree>
    <p:extLst>
      <p:ext uri="{BB962C8B-B14F-4D97-AF65-F5344CB8AC3E}">
        <p14:creationId xmlns:p14="http://schemas.microsoft.com/office/powerpoint/2010/main" val="8644923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dirty="0"/>
              <a:t>Autism Spectrum Disorder </a:t>
            </a:r>
          </a:p>
          <a:p>
            <a:pPr marL="171450" indent="-171450" algn="l">
              <a:buFont typeface="Arial,Sans-Serif"/>
              <a:buChar char="•"/>
            </a:pPr>
            <a:r>
              <a:rPr lang="en-US" dirty="0"/>
              <a:t>ADHD</a:t>
            </a:r>
            <a:endParaRPr lang="en-US" b="0" i="0" dirty="0">
              <a:effectLst/>
              <a:cs typeface="Calibri"/>
            </a:endParaRPr>
          </a:p>
          <a:p>
            <a:pPr marL="171450" indent="-171450">
              <a:buFont typeface="Arial,Sans-Serif"/>
              <a:buChar char="•"/>
            </a:pPr>
            <a:r>
              <a:rPr lang="en-US" dirty="0"/>
              <a:t>Torticollis, Plagiocephaly</a:t>
            </a:r>
            <a:r>
              <a:rPr lang="en-US" b="0" i="0" dirty="0">
                <a:effectLst/>
              </a:rPr>
              <a:t>, </a:t>
            </a:r>
            <a:r>
              <a:rPr lang="en-US" dirty="0"/>
              <a:t>Brachycephaly</a:t>
            </a:r>
            <a:endParaRPr lang="en-US" b="0" i="0" dirty="0">
              <a:effectLst/>
              <a:cs typeface="Calibri"/>
            </a:endParaRPr>
          </a:p>
          <a:p>
            <a:pPr marL="171450" indent="-171450">
              <a:buFont typeface="Arial,Sans-Serif"/>
              <a:buChar char="•"/>
            </a:pPr>
            <a:r>
              <a:rPr lang="en-US" dirty="0"/>
              <a:t>Neurological conditions (e.g., Cerebral Palsy, Spina bifida, or Concussions)</a:t>
            </a:r>
            <a:endParaRPr lang="en-US" b="0" i="0" dirty="0">
              <a:effectLst/>
            </a:endParaRPr>
          </a:p>
          <a:p>
            <a:pPr marL="171450" indent="-171450">
              <a:buFont typeface="Arial,Sans-Serif"/>
              <a:buChar char="•"/>
            </a:pPr>
            <a:r>
              <a:rPr lang="en-US" dirty="0"/>
              <a:t>Genetic syndromes (Muscular Dystrophy, Down syndrome)</a:t>
            </a:r>
            <a:endParaRPr lang="en-US" b="0" i="0" dirty="0">
              <a:effectLst/>
            </a:endParaRPr>
          </a:p>
          <a:p>
            <a:pPr marL="171450" indent="-171450">
              <a:buFont typeface="Arial,Sans-Serif"/>
              <a:buChar char="•"/>
            </a:pPr>
            <a:r>
              <a:rPr lang="en-US" dirty="0"/>
              <a:t>Orthopedic conditions (Scoliosis, leg pain, sports injuries, foot deformities, arthritis)</a:t>
            </a:r>
            <a:endParaRPr lang="en-US" b="0" i="0" dirty="0">
              <a:effectLst/>
            </a:endParaRPr>
          </a:p>
          <a:p>
            <a:pPr marL="171450" indent="-171450">
              <a:buFont typeface="Arial,Sans-Serif"/>
              <a:buChar char="•"/>
            </a:pPr>
            <a:r>
              <a:rPr lang="en-US" dirty="0"/>
              <a:t>Walking difficulties (walking on tip-toes, frequent falling</a:t>
            </a:r>
            <a:r>
              <a:rPr lang="en-US" b="0" i="0" dirty="0">
                <a:effectLst/>
              </a:rPr>
              <a:t>, </a:t>
            </a:r>
            <a:r>
              <a:rPr lang="en-US" dirty="0"/>
              <a:t>other abnormal walking patterns)</a:t>
            </a:r>
            <a:endParaRPr lang="en-US" b="0" i="0" dirty="0">
              <a:effectLst/>
            </a:endParaRPr>
          </a:p>
          <a:p>
            <a:pPr marL="171450" indent="-171450">
              <a:buFont typeface="Arial,Sans-Serif"/>
              <a:buChar char="•"/>
            </a:pPr>
            <a:r>
              <a:rPr lang="en-US" dirty="0"/>
              <a:t>Heart </a:t>
            </a:r>
            <a:r>
              <a:rPr lang="en-US" b="0" i="0" dirty="0">
                <a:effectLst/>
              </a:rPr>
              <a:t>and </a:t>
            </a:r>
            <a:r>
              <a:rPr lang="en-US" dirty="0"/>
              <a:t>lung conditions </a:t>
            </a:r>
            <a:r>
              <a:rPr lang="en-US" b="0" i="0" dirty="0">
                <a:effectLst/>
              </a:rPr>
              <a:t>(</a:t>
            </a:r>
            <a:r>
              <a:rPr lang="en-US" dirty="0"/>
              <a:t>Asthma, Cystic Fibrosis</a:t>
            </a:r>
            <a:r>
              <a:rPr lang="en-US" b="0" i="0" dirty="0">
                <a:effectLst/>
              </a:rPr>
              <a:t>)</a:t>
            </a:r>
          </a:p>
          <a:p>
            <a:pPr marL="171450" indent="-171450">
              <a:buFont typeface="Arial,Sans-Serif"/>
              <a:buChar char="•"/>
            </a:pPr>
            <a:r>
              <a:rPr lang="en-US" dirty="0"/>
              <a:t>Vision or hearing impairments</a:t>
            </a:r>
            <a:endParaRPr lang="en-US" b="0" i="0" dirty="0">
              <a:effectLst/>
            </a:endParaRPr>
          </a:p>
          <a:p>
            <a:pPr marL="171450" indent="-171450">
              <a:buFont typeface="Arial,Sans-Serif"/>
              <a:buChar char="•"/>
            </a:pPr>
            <a:r>
              <a:rPr lang="en-US" dirty="0"/>
              <a:t>Childhood obesity</a:t>
            </a:r>
          </a:p>
          <a:p>
            <a:endParaRPr lang="en-US" dirty="0"/>
          </a:p>
        </p:txBody>
      </p:sp>
      <p:sp>
        <p:nvSpPr>
          <p:cNvPr id="4" name="Slide Number Placeholder 3"/>
          <p:cNvSpPr>
            <a:spLocks noGrp="1"/>
          </p:cNvSpPr>
          <p:nvPr>
            <p:ph type="sldNum" sz="quarter" idx="5"/>
          </p:nvPr>
        </p:nvSpPr>
        <p:spPr/>
        <p:txBody>
          <a:bodyPr/>
          <a:lstStyle/>
          <a:p>
            <a:fld id="{4D41594E-10E4-4EFC-98B8-4468B165C9B6}" type="slidenum">
              <a:rPr lang="en-US" smtClean="0"/>
              <a:t>50</a:t>
            </a:fld>
            <a:endParaRPr lang="en-US"/>
          </a:p>
        </p:txBody>
      </p:sp>
    </p:spTree>
    <p:extLst>
      <p:ext uri="{BB962C8B-B14F-4D97-AF65-F5344CB8AC3E}">
        <p14:creationId xmlns:p14="http://schemas.microsoft.com/office/powerpoint/2010/main" val="483165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with other developmental milestones, PCP’s are often the first providers to identify gross motor deficits in children and play an integral role in identify these delays and referring for a physical therapy evaluation. Most insurance companies also require a letter of medical necessity from the PCP before they will cover physical therapy services. PCP’s should follow up with families to ensure that they followed through with initiating these services and identify any barriers that may be preventing them from doing so. Additionally, they can monitor a child’s progress in developing their gross motor skills during visits.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child does not have to have a medical diagnosis (such as torticollis, cystic fibrosis) to be eligible for physical therapy services.</a:t>
            </a:r>
          </a:p>
          <a:p>
            <a:endParaRPr lang="en-US" dirty="0"/>
          </a:p>
        </p:txBody>
      </p:sp>
      <p:sp>
        <p:nvSpPr>
          <p:cNvPr id="4" name="Slide Number Placeholder 3"/>
          <p:cNvSpPr>
            <a:spLocks noGrp="1"/>
          </p:cNvSpPr>
          <p:nvPr>
            <p:ph type="sldNum" sz="quarter" idx="5"/>
          </p:nvPr>
        </p:nvSpPr>
        <p:spPr/>
        <p:txBody>
          <a:bodyPr/>
          <a:lstStyle/>
          <a:p>
            <a:fld id="{4D41594E-10E4-4EFC-98B8-4468B165C9B6}" type="slidenum">
              <a:rPr lang="en-US" smtClean="0"/>
              <a:t>51</a:t>
            </a:fld>
            <a:endParaRPr lang="en-US"/>
          </a:p>
        </p:txBody>
      </p:sp>
    </p:spTree>
    <p:extLst>
      <p:ext uri="{BB962C8B-B14F-4D97-AF65-F5344CB8AC3E}">
        <p14:creationId xmlns:p14="http://schemas.microsoft.com/office/powerpoint/2010/main" val="38160082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Transition Slide</a:t>
            </a:r>
          </a:p>
          <a:p>
            <a:endParaRPr lang="en-US" dirty="0"/>
          </a:p>
        </p:txBody>
      </p:sp>
      <p:sp>
        <p:nvSpPr>
          <p:cNvPr id="4" name="Slide Number Placeholder 3"/>
          <p:cNvSpPr>
            <a:spLocks noGrp="1"/>
          </p:cNvSpPr>
          <p:nvPr>
            <p:ph type="sldNum" sz="quarter" idx="5"/>
          </p:nvPr>
        </p:nvSpPr>
        <p:spPr/>
        <p:txBody>
          <a:bodyPr/>
          <a:lstStyle/>
          <a:p>
            <a:fld id="{39090BFF-FFD8-45A6-ADE2-D59F10D96A38}" type="slidenum">
              <a:rPr lang="en-US" smtClean="0"/>
              <a:t>52</a:t>
            </a:fld>
            <a:endParaRPr lang="en-US"/>
          </a:p>
        </p:txBody>
      </p:sp>
    </p:spTree>
    <p:extLst>
      <p:ext uri="{BB962C8B-B14F-4D97-AF65-F5344CB8AC3E}">
        <p14:creationId xmlns:p14="http://schemas.microsoft.com/office/powerpoint/2010/main" val="21918426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If a provider or parent identifies one or more of the following symptoms related to eating, a referral to a feeding program would be beneficial. While the conditions listed here increase the likelihood of having symptoms requiring feeding therapy, this is not always the case. However, providers should closely monitor these patients and regularly ask caregivers whether their child is experiencing any of these symptoms related to eating.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D41594E-10E4-4EFC-98B8-4468B165C9B6}" type="slidenum">
              <a:rPr lang="en-US" smtClean="0"/>
              <a:t>53</a:t>
            </a:fld>
            <a:endParaRPr lang="en-US"/>
          </a:p>
        </p:txBody>
      </p:sp>
    </p:spTree>
    <p:extLst>
      <p:ext uri="{BB962C8B-B14F-4D97-AF65-F5344CB8AC3E}">
        <p14:creationId xmlns:p14="http://schemas.microsoft.com/office/powerpoint/2010/main" val="25671447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PCP’s are also often the first providers to identify feeding challenges in children and play an integral role in identify these delays and referring for a feeding therapy evaluation. As with other services, most insurance companies require a letter of medical necessity from the PCP before they will cover feeding therapy services. PCP’s should follow up with families to ensure that they followed through with initiating these services and identify any barriers that may be preventing them from doing so. Additionally, they can monitor a child’s progress in improving their eating skills/decreasing food selectivity during visits.</a:t>
            </a:r>
          </a:p>
          <a:p>
            <a:endParaRPr lang="en-US" dirty="0"/>
          </a:p>
        </p:txBody>
      </p:sp>
      <p:sp>
        <p:nvSpPr>
          <p:cNvPr id="4" name="Slide Number Placeholder 3"/>
          <p:cNvSpPr>
            <a:spLocks noGrp="1"/>
          </p:cNvSpPr>
          <p:nvPr>
            <p:ph type="sldNum" sz="quarter" idx="5"/>
          </p:nvPr>
        </p:nvSpPr>
        <p:spPr/>
        <p:txBody>
          <a:bodyPr/>
          <a:lstStyle/>
          <a:p>
            <a:fld id="{4D41594E-10E4-4EFC-98B8-4468B165C9B6}" type="slidenum">
              <a:rPr lang="en-US" smtClean="0"/>
              <a:t>54</a:t>
            </a:fld>
            <a:endParaRPr lang="en-US"/>
          </a:p>
        </p:txBody>
      </p:sp>
    </p:spTree>
    <p:extLst>
      <p:ext uri="{BB962C8B-B14F-4D97-AF65-F5344CB8AC3E}">
        <p14:creationId xmlns:p14="http://schemas.microsoft.com/office/powerpoint/2010/main" val="24559277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Transition Slide</a:t>
            </a:r>
          </a:p>
          <a:p>
            <a:endParaRPr lang="en-US" dirty="0"/>
          </a:p>
        </p:txBody>
      </p:sp>
      <p:sp>
        <p:nvSpPr>
          <p:cNvPr id="4" name="Slide Number Placeholder 3"/>
          <p:cNvSpPr>
            <a:spLocks noGrp="1"/>
          </p:cNvSpPr>
          <p:nvPr>
            <p:ph type="sldNum" sz="quarter" idx="5"/>
          </p:nvPr>
        </p:nvSpPr>
        <p:spPr/>
        <p:txBody>
          <a:bodyPr/>
          <a:lstStyle/>
          <a:p>
            <a:fld id="{4D41594E-10E4-4EFC-98B8-4468B165C9B6}" type="slidenum">
              <a:rPr lang="en-US" smtClean="0"/>
              <a:t>55</a:t>
            </a:fld>
            <a:endParaRPr lang="en-US"/>
          </a:p>
        </p:txBody>
      </p:sp>
    </p:spTree>
    <p:extLst>
      <p:ext uri="{BB962C8B-B14F-4D97-AF65-F5344CB8AC3E}">
        <p14:creationId xmlns:p14="http://schemas.microsoft.com/office/powerpoint/2010/main" val="776003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7</a:t>
            </a:fld>
            <a:endParaRPr lang="en-US"/>
          </a:p>
        </p:txBody>
      </p:sp>
    </p:spTree>
    <p:extLst>
      <p:ext uri="{BB962C8B-B14F-4D97-AF65-F5344CB8AC3E}">
        <p14:creationId xmlns:p14="http://schemas.microsoft.com/office/powerpoint/2010/main" val="20354482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Fira Sans" panose="020B0604020202020204" pitchFamily="34" charset="0"/>
              </a:rPr>
              <a:t>(1) </a:t>
            </a:r>
            <a:r>
              <a:rPr lang="en-US" b="0" i="1" dirty="0">
                <a:solidFill>
                  <a:srgbClr val="333333"/>
                </a:solidFill>
                <a:effectLst/>
                <a:latin typeface="Fira Sans" panose="020B0604020202020204" pitchFamily="34" charset="0"/>
              </a:rPr>
              <a:t>Assume accountability for coordinating their patients’ care</a:t>
            </a:r>
            <a:r>
              <a:rPr lang="en-US" b="0" i="0" dirty="0">
                <a:solidFill>
                  <a:srgbClr val="333333"/>
                </a:solidFill>
                <a:effectLst/>
                <a:latin typeface="Fira Sans" panose="020B0604020202020204" pitchFamily="34" charset="0"/>
              </a:rPr>
              <a:t>: coordinating care requires deliberate action on the part of a PCP to ensure the quality and safety of their patients’ referrals and transitions. These include efforts to identify key partner providers and organizations in their patients’ care, and tracking patients as they navigate to their next destination.</a:t>
            </a:r>
          </a:p>
          <a:p>
            <a:pPr algn="l"/>
            <a:r>
              <a:rPr lang="en-US" b="0" i="0" dirty="0">
                <a:solidFill>
                  <a:srgbClr val="333333"/>
                </a:solidFill>
                <a:effectLst/>
                <a:latin typeface="Fira Sans" panose="020B0604020202020204" pitchFamily="34" charset="0"/>
              </a:rPr>
              <a:t>(2) </a:t>
            </a:r>
            <a:r>
              <a:rPr lang="en-US" b="0" i="1" dirty="0">
                <a:solidFill>
                  <a:srgbClr val="333333"/>
                </a:solidFill>
                <a:effectLst/>
                <a:latin typeface="Fira Sans" panose="020B0604020202020204" pitchFamily="34" charset="0"/>
              </a:rPr>
              <a:t>They reach out to key care partners to build relationships and agreements so that they understand each others’ expectations and preferences</a:t>
            </a:r>
            <a:r>
              <a:rPr lang="en-US" b="0" i="0" dirty="0">
                <a:solidFill>
                  <a:srgbClr val="333333"/>
                </a:solidFill>
                <a:effectLst/>
                <a:latin typeface="Fira Sans" panose="020B0604020202020204" pitchFamily="34" charset="0"/>
              </a:rPr>
              <a:t>: a clear and shared understanding of the roles, responsibilities, and expectations of all parties involved in the care of a patient is vital—especially in this era when many referrals and transitions involve providers who are strangers to each other. Our best-practice organizations tended to initiate conversations with providers and institutions used frequently by the practice and providers, and valued by both groups in an effort to build relationships, try to understand each other’s practice style and preferences, and reach agreement. An increasing number of practices are finding it useful to write down what has been agreed to in a compact or contract.</a:t>
            </a:r>
            <a:r>
              <a:rPr lang="en-US" b="0" i="0" u="none" strike="noStrike" baseline="30000" dirty="0">
                <a:solidFill>
                  <a:srgbClr val="005B92"/>
                </a:solidFill>
                <a:effectLst/>
                <a:latin typeface="Fira Sans" panose="020B0604020202020204" pitchFamily="34" charset="0"/>
              </a:rPr>
              <a:t>14</a:t>
            </a:r>
            <a:endParaRPr lang="en-US" b="0" i="0" dirty="0">
              <a:solidFill>
                <a:srgbClr val="333333"/>
              </a:solidFill>
              <a:effectLst/>
              <a:latin typeface="Fira Sans" panose="020B0604020202020204" pitchFamily="34" charset="0"/>
            </a:endParaRPr>
          </a:p>
          <a:p>
            <a:pPr algn="l"/>
            <a:r>
              <a:rPr lang="en-US" b="0" i="0" dirty="0">
                <a:solidFill>
                  <a:srgbClr val="333333"/>
                </a:solidFill>
                <a:effectLst/>
                <a:latin typeface="Fira Sans" panose="020B0604020202020204" pitchFamily="34" charset="0"/>
              </a:rPr>
              <a:t>(3) </a:t>
            </a:r>
            <a:r>
              <a:rPr lang="en-US" b="0" i="1" dirty="0">
                <a:solidFill>
                  <a:srgbClr val="333333"/>
                </a:solidFill>
                <a:effectLst/>
                <a:latin typeface="Fira Sans" panose="020B0604020202020204" pitchFamily="34" charset="0"/>
              </a:rPr>
              <a:t>They support their patients when they go elsewhere for care</a:t>
            </a:r>
            <a:r>
              <a:rPr lang="en-US" b="0" i="0" dirty="0">
                <a:solidFill>
                  <a:srgbClr val="333333"/>
                </a:solidFill>
                <a:effectLst/>
                <a:latin typeface="Fira Sans" panose="020B0604020202020204" pitchFamily="34" charset="0"/>
              </a:rPr>
              <a:t>: organizations that coordinate care well track referrals and transitions so that they can detect and address problems in information transfer, the appointment process, or the many other things that can go wrong when patients receive services from multiple practices.</a:t>
            </a:r>
          </a:p>
          <a:p>
            <a:pPr algn="l"/>
            <a:r>
              <a:rPr lang="en-US" b="0" i="0" dirty="0">
                <a:solidFill>
                  <a:srgbClr val="333333"/>
                </a:solidFill>
                <a:effectLst/>
                <a:latin typeface="Fira Sans" panose="020B0604020202020204" pitchFamily="34" charset="0"/>
              </a:rPr>
              <a:t>(4) </a:t>
            </a:r>
            <a:r>
              <a:rPr lang="en-US" b="0" i="1" dirty="0">
                <a:solidFill>
                  <a:srgbClr val="333333"/>
                </a:solidFill>
                <a:effectLst/>
                <a:latin typeface="Fira Sans" panose="020B0604020202020204" pitchFamily="34" charset="0"/>
              </a:rPr>
              <a:t>They establish connectivity for transmitting standardized information and communicating with care partners</a:t>
            </a:r>
            <a:r>
              <a:rPr lang="en-US" b="0" i="0" dirty="0">
                <a:solidFill>
                  <a:srgbClr val="333333"/>
                </a:solidFill>
                <a:effectLst/>
                <a:latin typeface="Fira Sans" panose="020B0604020202020204" pitchFamily="34" charset="0"/>
              </a:rPr>
              <a:t>: successful care coordination includes the timely transfer of relevant information. Providers missing crucial patient information when needed account for many of the problems associated with referrals or transitions. Connectivity may be established through a shared electronic medical record, a web-based e-referral system,</a:t>
            </a:r>
            <a:r>
              <a:rPr lang="en-US" b="0" i="0" u="none" strike="noStrike" baseline="30000" dirty="0">
                <a:solidFill>
                  <a:srgbClr val="005B92"/>
                </a:solidFill>
                <a:effectLst/>
                <a:latin typeface="Fira Sans" panose="020B0604020202020204" pitchFamily="34" charset="0"/>
              </a:rPr>
              <a:t>15</a:t>
            </a:r>
            <a:r>
              <a:rPr lang="en-US" b="0" i="0" dirty="0">
                <a:solidFill>
                  <a:srgbClr val="333333"/>
                </a:solidFill>
                <a:effectLst/>
                <a:latin typeface="Fira Sans" panose="020B0604020202020204" pitchFamily="34" charset="0"/>
              </a:rPr>
              <a:t> or agreements to use standardized referral request forms and consultation notes.</a:t>
            </a:r>
          </a:p>
          <a:p>
            <a:endParaRPr lang="en-US" dirty="0"/>
          </a:p>
        </p:txBody>
      </p:sp>
      <p:sp>
        <p:nvSpPr>
          <p:cNvPr id="4" name="Slide Number Placeholder 3"/>
          <p:cNvSpPr>
            <a:spLocks noGrp="1"/>
          </p:cNvSpPr>
          <p:nvPr>
            <p:ph type="sldNum" sz="quarter" idx="5"/>
          </p:nvPr>
        </p:nvSpPr>
        <p:spPr/>
        <p:txBody>
          <a:bodyPr/>
          <a:lstStyle/>
          <a:p>
            <a:fld id="{4D41594E-10E4-4EFC-98B8-4468B165C9B6}" type="slidenum">
              <a:rPr lang="en-US" smtClean="0"/>
              <a:t>56</a:t>
            </a:fld>
            <a:endParaRPr lang="en-US"/>
          </a:p>
        </p:txBody>
      </p:sp>
    </p:spTree>
    <p:extLst>
      <p:ext uri="{BB962C8B-B14F-4D97-AF65-F5344CB8AC3E}">
        <p14:creationId xmlns:p14="http://schemas.microsoft.com/office/powerpoint/2010/main" val="2745040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a:lnSpc>
                <a:spcPct val="90000"/>
              </a:lnSpc>
              <a:spcBef>
                <a:spcPts val="1000"/>
              </a:spcBef>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83F7159E-35A2-469C-9A14-A8696A8702A3}" type="slidenum">
              <a:rPr lang="en-US" smtClean="0"/>
              <a:t>57</a:t>
            </a:fld>
            <a:endParaRPr lang="en-US"/>
          </a:p>
        </p:txBody>
      </p:sp>
    </p:spTree>
    <p:extLst>
      <p:ext uri="{BB962C8B-B14F-4D97-AF65-F5344CB8AC3E}">
        <p14:creationId xmlns:p14="http://schemas.microsoft.com/office/powerpoint/2010/main" val="1999279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58</a:t>
            </a:fld>
            <a:endParaRPr lang="en-US"/>
          </a:p>
        </p:txBody>
      </p:sp>
    </p:spTree>
    <p:extLst>
      <p:ext uri="{BB962C8B-B14F-4D97-AF65-F5344CB8AC3E}">
        <p14:creationId xmlns:p14="http://schemas.microsoft.com/office/powerpoint/2010/main" val="8326154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a copy of these slides</a:t>
            </a:r>
          </a:p>
        </p:txBody>
      </p:sp>
      <p:sp>
        <p:nvSpPr>
          <p:cNvPr id="4" name="Slide Number Placeholder 3"/>
          <p:cNvSpPr>
            <a:spLocks noGrp="1"/>
          </p:cNvSpPr>
          <p:nvPr>
            <p:ph type="sldNum" sz="quarter" idx="5"/>
          </p:nvPr>
        </p:nvSpPr>
        <p:spPr/>
        <p:txBody>
          <a:bodyPr/>
          <a:lstStyle/>
          <a:p>
            <a:fld id="{84F27713-1F29-4EDB-A872-FD4C7AE3C741}" type="slidenum">
              <a:rPr lang="en-US" smtClean="0"/>
              <a:t>59</a:t>
            </a:fld>
            <a:endParaRPr lang="en-US"/>
          </a:p>
        </p:txBody>
      </p:sp>
    </p:spTree>
    <p:extLst>
      <p:ext uri="{BB962C8B-B14F-4D97-AF65-F5344CB8AC3E}">
        <p14:creationId xmlns:p14="http://schemas.microsoft.com/office/powerpoint/2010/main" val="832615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and why to refer patients for testing</a:t>
            </a:r>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8</a:t>
            </a:fld>
            <a:endParaRPr lang="en-US"/>
          </a:p>
        </p:txBody>
      </p:sp>
    </p:spTree>
    <p:extLst>
      <p:ext uri="{BB962C8B-B14F-4D97-AF65-F5344CB8AC3E}">
        <p14:creationId xmlns:p14="http://schemas.microsoft.com/office/powerpoint/2010/main" val="3473396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Surveillance (or monitoring patient's behavior and development) should occur at all visits and providers should encourage caregivers to do so between visits. Screening should occur at regular intervals during WCV based on American Academy of Pediatrics (AAP) guidelines, as well as when specific concerns are endorsed by caregivers or observed by providers. Screening is often the first step to initiating referral for assessment and intervention.</a:t>
            </a:r>
          </a:p>
        </p:txBody>
      </p:sp>
      <p:sp>
        <p:nvSpPr>
          <p:cNvPr id="4" name="Slide Number Placeholder 3"/>
          <p:cNvSpPr>
            <a:spLocks noGrp="1"/>
          </p:cNvSpPr>
          <p:nvPr>
            <p:ph type="sldNum" sz="quarter" idx="5"/>
          </p:nvPr>
        </p:nvSpPr>
        <p:spPr/>
        <p:txBody>
          <a:bodyPr/>
          <a:lstStyle/>
          <a:p>
            <a:fld id="{84F27713-1F29-4EDB-A872-FD4C7AE3C741}" type="slidenum">
              <a:rPr lang="en-US" smtClean="0"/>
              <a:t>9</a:t>
            </a:fld>
            <a:endParaRPr lang="en-US"/>
          </a:p>
        </p:txBody>
      </p:sp>
    </p:spTree>
    <p:extLst>
      <p:ext uri="{BB962C8B-B14F-4D97-AF65-F5344CB8AC3E}">
        <p14:creationId xmlns:p14="http://schemas.microsoft.com/office/powerpoint/2010/main" val="2727968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a:latin typeface="Helvetica" panose="020B0604020202020204" pitchFamily="34" charset="0"/>
              </a:rPr>
              <a:t>Figure Legend:</a:t>
            </a:r>
          </a:p>
          <a:p>
            <a:endParaRPr lang="en-US" altLang="en-US" sz="1200">
              <a:latin typeface="Helvetica" panose="020B0604020202020204" pitchFamily="34" charset="0"/>
            </a:endParaRPr>
          </a:p>
          <a:p>
            <a:r>
              <a:rPr lang="en-US" altLang="en-US" sz="1200">
                <a:latin typeface="Helvetica" panose="020B0604020202020204" pitchFamily="34" charset="0"/>
              </a:rPr>
              <a:t>Algorithm for screening a patient without identified risks for developmental problems at a health supervision visit. Numbers and headings refer to steps in the algorithm. </a:t>
            </a:r>
            <a:r>
              <a:rPr lang="en-US" altLang="en-US" sz="1200" baseline="30000" err="1">
                <a:latin typeface="Helvetica" panose="020B0604020202020204" pitchFamily="34" charset="0"/>
              </a:rPr>
              <a:t>a</a:t>
            </a:r>
            <a:r>
              <a:rPr lang="en-US" altLang="en-US" sz="1200" err="1">
                <a:latin typeface="Helvetica" panose="020B0604020202020204" pitchFamily="34" charset="0"/>
              </a:rPr>
              <a:t>To</a:t>
            </a:r>
            <a:r>
              <a:rPr lang="en-US" altLang="en-US" sz="1200">
                <a:latin typeface="Helvetica" panose="020B0604020202020204" pitchFamily="34" charset="0"/>
              </a:rPr>
              <a:t> identify problems not previously recognized during earlier screenings, clinicians should pay particular attention to developmental surveillance at the age 4- or 5-year visit, before entering kindergarten. Developmental surveillance should continue throughout childhood. </a:t>
            </a:r>
            <a:r>
              <a:rPr lang="en-US" altLang="en-US" sz="1200" baseline="30000" err="1">
                <a:latin typeface="Helvetica" panose="020B0604020202020204" pitchFamily="34" charset="0"/>
              </a:rPr>
              <a:t>b</a:t>
            </a:r>
            <a:r>
              <a:rPr lang="en-US" altLang="en-US" sz="1200" err="1">
                <a:latin typeface="Helvetica" panose="020B0604020202020204" pitchFamily="34" charset="0"/>
              </a:rPr>
              <a:t>Screening</a:t>
            </a:r>
            <a:r>
              <a:rPr lang="en-US" altLang="en-US" sz="1200">
                <a:latin typeface="Helvetica" panose="020B0604020202020204" pitchFamily="34" charset="0"/>
              </a:rPr>
              <a:t> instruments may be administered through a </a:t>
            </a:r>
            <a:r>
              <a:rPr lang="en-US" altLang="en-US" sz="1200" err="1">
                <a:latin typeface="Helvetica" panose="020B0604020202020204" pitchFamily="34" charset="0"/>
              </a:rPr>
              <a:t>previsit</a:t>
            </a:r>
            <a:r>
              <a:rPr lang="en-US" altLang="en-US" sz="1200">
                <a:latin typeface="Helvetica" panose="020B0604020202020204" pitchFamily="34" charset="0"/>
              </a:rPr>
              <a:t> process initiated by the practice or by the family. </a:t>
            </a:r>
            <a:r>
              <a:rPr lang="en-US" altLang="en-US" sz="1200" baseline="30000" err="1">
                <a:latin typeface="Helvetica" panose="020B0604020202020204" pitchFamily="34" charset="0"/>
              </a:rPr>
              <a:t>c</a:t>
            </a:r>
            <a:r>
              <a:rPr lang="en-US" altLang="en-US" sz="1200" err="1">
                <a:latin typeface="Helvetica" panose="020B0604020202020204" pitchFamily="34" charset="0"/>
              </a:rPr>
              <a:t>Providers</a:t>
            </a:r>
            <a:r>
              <a:rPr lang="en-US" altLang="en-US" sz="1200">
                <a:latin typeface="Helvetica" panose="020B0604020202020204" pitchFamily="34" charset="0"/>
              </a:rPr>
              <a:t> should create methods in their record system (paper or electronic) to ensure that these facts are visible to clinicians in future visits and in the appointment scheduling process. CK, creatine kinase.</a:t>
            </a:r>
            <a:endParaRPr lang="en-US"/>
          </a:p>
        </p:txBody>
      </p:sp>
      <p:sp>
        <p:nvSpPr>
          <p:cNvPr id="4" name="Slide Number Placeholder 3"/>
          <p:cNvSpPr>
            <a:spLocks noGrp="1"/>
          </p:cNvSpPr>
          <p:nvPr>
            <p:ph type="sldNum" sz="quarter" idx="5"/>
          </p:nvPr>
        </p:nvSpPr>
        <p:spPr/>
        <p:txBody>
          <a:bodyPr/>
          <a:lstStyle/>
          <a:p>
            <a:fld id="{E9CC4799-45C0-436F-8127-A14D5A221975}" type="slidenum">
              <a:rPr lang="en-US" smtClean="0"/>
              <a:t>10</a:t>
            </a:fld>
            <a:endParaRPr lang="en-US"/>
          </a:p>
        </p:txBody>
      </p:sp>
    </p:spTree>
    <p:extLst>
      <p:ext uri="{BB962C8B-B14F-4D97-AF65-F5344CB8AC3E}">
        <p14:creationId xmlns:p14="http://schemas.microsoft.com/office/powerpoint/2010/main" val="2278252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i="1">
                <a:effectLst/>
                <a:latin typeface="Calibri" panose="020F0502020204030204" pitchFamily="34" charset="0"/>
                <a:ea typeface="Calibri" panose="020F0502020204030204" pitchFamily="34" charset="0"/>
                <a:cs typeface="Times New Roman" panose="02020603050405020304" pitchFamily="18" charset="0"/>
              </a:rPr>
              <a:t>This may be a helpful interactive slide (float in fact after introducing myth—use poll everywhere or discussion).  </a:t>
            </a:r>
          </a:p>
          <a:p>
            <a:pPr marL="342900" marR="0" lvl="0" indent="-342900">
              <a:lnSpc>
                <a:spcPts val="1200"/>
              </a:lnSpc>
              <a:spcBef>
                <a:spcPts val="0"/>
              </a:spcBef>
              <a:spcAft>
                <a:spcPts val="0"/>
              </a:spcAft>
              <a:buFont typeface="Symbol" panose="05050102010706020507" pitchFamily="18" charset="2"/>
              <a:buChar char=""/>
            </a:pPr>
            <a:r>
              <a:rPr lang="en-US" sz="18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MYTH</a:t>
            </a:r>
            <a:r>
              <a:rPr lang="en-US" sz="1800" i="1">
                <a:solidFill>
                  <a:srgbClr val="000000"/>
                </a:solidFill>
                <a:effectLst/>
                <a:latin typeface="Calibri" panose="020F0502020204030204" pitchFamily="34" charset="0"/>
                <a:ea typeface="Calibri" panose="020F0502020204030204" pitchFamily="34" charset="0"/>
                <a:cs typeface="Calibri" panose="020F0502020204030204" pitchFamily="34" charset="0"/>
              </a:rPr>
              <a:t>: There are no adequate screening tools for preschoolers</a:t>
            </a: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200"/>
              </a:lnSpc>
              <a:spcBef>
                <a:spcPts val="0"/>
              </a:spcBef>
              <a:spcAft>
                <a:spcPts val="0"/>
              </a:spcAft>
              <a:buFont typeface="Symbol" panose="05050102010706020507" pitchFamily="18" charset="2"/>
              <a:buChar char=""/>
            </a:pPr>
            <a:r>
              <a:rPr lang="en-US" sz="18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FACT</a:t>
            </a:r>
            <a:r>
              <a:rPr lang="en-US" sz="1800" i="1">
                <a:solidFill>
                  <a:srgbClr val="000000"/>
                </a:solidFill>
                <a:effectLst/>
                <a:latin typeface="Calibri" panose="020F0502020204030204" pitchFamily="34" charset="0"/>
                <a:ea typeface="Calibri" panose="020F0502020204030204" pitchFamily="34" charset="0"/>
                <a:cs typeface="Calibri" panose="020F0502020204030204" pitchFamily="34" charset="0"/>
              </a:rPr>
              <a:t>: Many screening tools have sensitivities and specificities greater than 70%</a:t>
            </a: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200"/>
              </a:lnSpc>
              <a:spcBef>
                <a:spcPts val="0"/>
              </a:spcBef>
              <a:spcAft>
                <a:spcPts val="0"/>
              </a:spcAft>
              <a:buFont typeface="Symbol" panose="05050102010706020507" pitchFamily="18" charset="2"/>
              <a:buChar char=""/>
            </a:pPr>
            <a:r>
              <a:rPr lang="en-US" sz="18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MYTH</a:t>
            </a:r>
            <a:r>
              <a:rPr lang="en-US" sz="1800" i="1">
                <a:solidFill>
                  <a:srgbClr val="000000"/>
                </a:solidFill>
                <a:effectLst/>
                <a:latin typeface="Calibri" panose="020F0502020204030204" pitchFamily="34" charset="0"/>
                <a:ea typeface="Calibri" panose="020F0502020204030204" pitchFamily="34" charset="0"/>
                <a:cs typeface="Calibri" panose="020F0502020204030204" pitchFamily="34" charset="0"/>
              </a:rPr>
              <a:t>: A great deal of training is required to administer screening tools accurately</a:t>
            </a: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200"/>
              </a:lnSpc>
              <a:spcBef>
                <a:spcPts val="0"/>
              </a:spcBef>
              <a:spcAft>
                <a:spcPts val="0"/>
              </a:spcAft>
              <a:buFont typeface="Symbol" panose="05050102010706020507" pitchFamily="18" charset="2"/>
              <a:buChar char=""/>
            </a:pPr>
            <a:r>
              <a:rPr lang="en-US" sz="18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FACT</a:t>
            </a:r>
            <a:r>
              <a:rPr lang="en-US" sz="1800" i="1">
                <a:solidFill>
                  <a:srgbClr val="000000"/>
                </a:solidFill>
                <a:effectLst/>
                <a:latin typeface="Calibri" panose="020F0502020204030204" pitchFamily="34" charset="0"/>
                <a:ea typeface="Calibri" panose="020F0502020204030204" pitchFamily="34" charset="0"/>
                <a:cs typeface="Calibri" panose="020F0502020204030204" pitchFamily="34" charset="0"/>
              </a:rPr>
              <a:t>: Training requirements are not extensive for most screening tools.  Most can be administered by nurses, office staff and paraprofessionals.</a:t>
            </a: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200"/>
              </a:lnSpc>
              <a:spcBef>
                <a:spcPts val="0"/>
              </a:spcBef>
              <a:spcAft>
                <a:spcPts val="0"/>
              </a:spcAft>
              <a:buFont typeface="Symbol" panose="05050102010706020507" pitchFamily="18" charset="2"/>
              <a:buChar char=""/>
            </a:pPr>
            <a:r>
              <a:rPr lang="en-US" sz="18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MYTH</a:t>
            </a:r>
            <a:r>
              <a:rPr lang="en-US" sz="1800" i="1">
                <a:solidFill>
                  <a:srgbClr val="000000"/>
                </a:solidFill>
                <a:effectLst/>
                <a:latin typeface="Calibri" panose="020F0502020204030204" pitchFamily="34" charset="0"/>
                <a:ea typeface="Calibri" panose="020F0502020204030204" pitchFamily="34" charset="0"/>
                <a:cs typeface="Calibri" panose="020F0502020204030204" pitchFamily="34" charset="0"/>
              </a:rPr>
              <a:t>: Screening takes a lot of time</a:t>
            </a: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200"/>
              </a:lnSpc>
              <a:spcBef>
                <a:spcPts val="0"/>
              </a:spcBef>
              <a:spcAft>
                <a:spcPts val="0"/>
              </a:spcAft>
              <a:buFont typeface="Symbol" panose="05050102010706020507" pitchFamily="18" charset="2"/>
              <a:buChar char=""/>
            </a:pPr>
            <a:r>
              <a:rPr lang="en-US" sz="18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FACT</a:t>
            </a:r>
            <a:r>
              <a:rPr lang="en-US" sz="1800" i="1">
                <a:solidFill>
                  <a:srgbClr val="000000"/>
                </a:solidFill>
                <a:effectLst/>
                <a:latin typeface="Calibri" panose="020F0502020204030204" pitchFamily="34" charset="0"/>
                <a:ea typeface="Calibri" panose="020F0502020204030204" pitchFamily="34" charset="0"/>
                <a:cs typeface="Calibri" panose="020F0502020204030204" pitchFamily="34" charset="0"/>
              </a:rPr>
              <a:t>: Many screening tools take less than 15 minutes to complete and less than 2 to score.</a:t>
            </a: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200"/>
              </a:lnSpc>
              <a:spcBef>
                <a:spcPts val="0"/>
              </a:spcBef>
              <a:spcAft>
                <a:spcPts val="0"/>
              </a:spcAft>
              <a:buFont typeface="Symbol" panose="05050102010706020507" pitchFamily="18" charset="2"/>
              <a:buChar char=""/>
            </a:pPr>
            <a:r>
              <a:rPr lang="en-US" sz="18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MYTH</a:t>
            </a:r>
            <a:r>
              <a:rPr lang="en-US" sz="1800" i="1">
                <a:solidFill>
                  <a:srgbClr val="000000"/>
                </a:solidFill>
                <a:effectLst/>
                <a:latin typeface="Calibri" panose="020F0502020204030204" pitchFamily="34" charset="0"/>
                <a:ea typeface="Calibri" panose="020F0502020204030204" pitchFamily="34" charset="0"/>
                <a:cs typeface="Calibri" panose="020F0502020204030204" pitchFamily="34" charset="0"/>
              </a:rPr>
              <a:t>: Tools that rely on parent report are not valid</a:t>
            </a: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200"/>
              </a:lnSpc>
              <a:spcBef>
                <a:spcPts val="0"/>
              </a:spcBef>
              <a:spcAft>
                <a:spcPts val="800"/>
              </a:spcAft>
              <a:buFont typeface="Symbol" panose="05050102010706020507" pitchFamily="18" charset="2"/>
              <a:buChar char=""/>
            </a:pPr>
            <a:r>
              <a:rPr lang="en-US" sz="18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FACT</a:t>
            </a:r>
            <a:r>
              <a:rPr lang="en-US" sz="1800" i="1">
                <a:solidFill>
                  <a:srgbClr val="000000"/>
                </a:solidFill>
                <a:effectLst/>
                <a:latin typeface="Calibri" panose="020F0502020204030204" pitchFamily="34" charset="0"/>
                <a:ea typeface="Calibri" panose="020F0502020204030204" pitchFamily="34" charset="0"/>
                <a:cs typeface="Calibri" panose="020F0502020204030204" pitchFamily="34" charset="0"/>
              </a:rPr>
              <a:t>:  Parent concerns are generally valid and predictive of developmental delays</a:t>
            </a: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b="1"/>
          </a:p>
          <a:p>
            <a:pPr>
              <a:defRPr/>
            </a:pPr>
            <a:br>
              <a:rPr lang="en-US">
                <a:cs typeface="+mn-lt"/>
              </a:rPr>
            </a:br>
            <a:br>
              <a:rPr lang="en-US">
                <a:cs typeface="+mn-lt"/>
              </a:rPr>
            </a:br>
            <a:endParaRPr lang="en-US">
              <a:cs typeface="Calibri" panose="020F0502020204030204"/>
            </a:endParaRPr>
          </a:p>
          <a:p>
            <a:pPr marL="171450" marR="0" lvl="0" indent="-171450" algn="l" defTabSz="914400">
              <a:lnSpc>
                <a:spcPct val="100000"/>
              </a:lnSpc>
              <a:spcBef>
                <a:spcPts val="0"/>
              </a:spcBef>
              <a:spcAft>
                <a:spcPts val="0"/>
              </a:spcAft>
              <a:buClrTx/>
              <a:buSzTx/>
              <a:buFont typeface="Arial" panose="020B0604020202020204" pitchFamily="34" charset="0"/>
              <a:buChar char="•"/>
              <a:tabLst/>
              <a:defRPr/>
            </a:pPr>
            <a:endParaRPr lang="en-US">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E9CC4799-45C0-436F-8127-A14D5A221975}" type="slidenum">
              <a:rPr lang="en-US" smtClean="0"/>
              <a:t>11</a:t>
            </a:fld>
            <a:endParaRPr lang="en-US"/>
          </a:p>
        </p:txBody>
      </p:sp>
    </p:spTree>
    <p:extLst>
      <p:ext uri="{BB962C8B-B14F-4D97-AF65-F5344CB8AC3E}">
        <p14:creationId xmlns:p14="http://schemas.microsoft.com/office/powerpoint/2010/main" val="3422338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7"/>
          <p:cNvSpPr/>
          <p:nvPr/>
        </p:nvSpPr>
        <p:spPr>
          <a:xfrm rot="5400000">
            <a:off x="7065767" y="1527802"/>
            <a:ext cx="1927239" cy="7460705"/>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7" name="Rectangle 6"/>
          <p:cNvSpPr/>
          <p:nvPr/>
        </p:nvSpPr>
        <p:spPr>
          <a:xfrm>
            <a:off x="397594" y="282945"/>
            <a:ext cx="11362145" cy="3876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18707" y="596830"/>
            <a:ext cx="10458893" cy="3255264"/>
          </a:xfrm>
        </p:spPr>
        <p:txBody>
          <a:bodyPr anchor="t">
            <a:normAutofit/>
          </a:bodyPr>
          <a:lstStyle>
            <a:lvl1pPr algn="l">
              <a:defRPr sz="6000" b="0" i="0" spc="-100" baseline="0">
                <a:solidFill>
                  <a:srgbClr val="FFFFFF"/>
                </a:solidFill>
              </a:defRPr>
            </a:lvl1pPr>
          </a:lstStyle>
          <a:p>
            <a:br>
              <a:rPr lang="en-US" dirty="0"/>
            </a:br>
            <a:r>
              <a:rPr lang="en-US" dirty="0"/>
              <a:t>Maryland BHIPP</a:t>
            </a:r>
            <a:br>
              <a:rPr lang="en-US" dirty="0"/>
            </a:br>
            <a:endParaRPr lang="en-US" dirty="0"/>
          </a:p>
        </p:txBody>
      </p:sp>
      <p:sp>
        <p:nvSpPr>
          <p:cNvPr id="3" name="Subtitle 2"/>
          <p:cNvSpPr>
            <a:spLocks noGrp="1"/>
          </p:cNvSpPr>
          <p:nvPr>
            <p:ph type="subTitle" idx="1" hasCustomPrompt="1"/>
          </p:nvPr>
        </p:nvSpPr>
        <p:spPr>
          <a:xfrm>
            <a:off x="4505325" y="4550734"/>
            <a:ext cx="4943475" cy="1392865"/>
          </a:xfrm>
        </p:spPr>
        <p:txBody>
          <a:bodyPr anchor="ctr">
            <a:normAutofit/>
          </a:bodyPr>
          <a:lstStyle>
            <a:lvl1pPr marL="0" indent="0" algn="l">
              <a:buNone/>
              <a:defRPr sz="2400" b="0" cap="none" spc="0" baseline="0">
                <a:solidFill>
                  <a:schemeClr val="bg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1-855-MD-BHIPP (632-4477)</a:t>
            </a:r>
          </a:p>
          <a:p>
            <a:r>
              <a:rPr lang="en-US" dirty="0"/>
              <a:t>www.mdbhipp.org</a:t>
            </a:r>
          </a:p>
        </p:txBody>
      </p:sp>
      <p:sp>
        <p:nvSpPr>
          <p:cNvPr id="4" name="Date Placeholder 3"/>
          <p:cNvSpPr>
            <a:spLocks noGrp="1"/>
          </p:cNvSpPr>
          <p:nvPr>
            <p:ph type="dt" sz="half" idx="10"/>
          </p:nvPr>
        </p:nvSpPr>
        <p:spPr/>
        <p:txBody>
          <a:bodyPr/>
          <a:lstStyle/>
          <a:p>
            <a:fld id="{3C352946-8834-419D-873E-83A2D53642A5}"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
        <p:nvSpPr>
          <p:cNvPr id="12" name="Media Placeholder 11">
            <a:extLst>
              <a:ext uri="{FF2B5EF4-FFF2-40B4-BE49-F238E27FC236}">
                <a16:creationId xmlns:a16="http://schemas.microsoft.com/office/drawing/2014/main" id="{26D3E6F9-57D3-4558-AA96-57463CB32C60}"/>
              </a:ext>
            </a:extLst>
          </p:cNvPr>
          <p:cNvSpPr>
            <a:spLocks noGrp="1"/>
          </p:cNvSpPr>
          <p:nvPr>
            <p:ph type="media" sz="quarter" idx="13"/>
          </p:nvPr>
        </p:nvSpPr>
        <p:spPr>
          <a:xfrm>
            <a:off x="413607" y="4294535"/>
            <a:ext cx="3623277" cy="1927963"/>
          </a:xfrm>
        </p:spPr>
        <p:txBody>
          <a:bodyPr/>
          <a:lstStyle/>
          <a:p>
            <a:r>
              <a:rPr lang="en-US"/>
              <a:t>Click icon to add media</a:t>
            </a:r>
            <a:endParaRPr lang="en-US" dirty="0"/>
          </a:p>
        </p:txBody>
      </p:sp>
      <p:pic>
        <p:nvPicPr>
          <p:cNvPr id="11" name="Picture 10">
            <a:extLst>
              <a:ext uri="{FF2B5EF4-FFF2-40B4-BE49-F238E27FC236}">
                <a16:creationId xmlns:a16="http://schemas.microsoft.com/office/drawing/2014/main" id="{BD6DD11F-E10B-42AB-8D9E-FBF01463E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10" y="4418698"/>
            <a:ext cx="3313870" cy="1656935"/>
          </a:xfrm>
          <a:prstGeom prst="rect">
            <a:avLst/>
          </a:prstGeom>
        </p:spPr>
      </p:pic>
    </p:spTree>
    <p:extLst>
      <p:ext uri="{BB962C8B-B14F-4D97-AF65-F5344CB8AC3E}">
        <p14:creationId xmlns:p14="http://schemas.microsoft.com/office/powerpoint/2010/main" val="62412003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57046" y="1494203"/>
            <a:ext cx="11500567" cy="386959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4/7/2023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35328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1471352"/>
            <a:ext cx="2819400" cy="44722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1471353"/>
            <a:ext cx="7315200" cy="382385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4/7/2023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51196147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352946-8834-419D-873E-83A2D53642A5}"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46775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A-Text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3" y="1101725"/>
            <a:ext cx="9676103" cy="5017721"/>
          </a:xfrm>
          <a:prstGeom prst="rect">
            <a:avLst/>
          </a:prstGeom>
        </p:spPr>
        <p:txBody>
          <a:bodyPr/>
          <a:lstStyle>
            <a:lvl1pPr marL="0" indent="0">
              <a:lnSpc>
                <a:spcPct val="110000"/>
              </a:lnSpc>
              <a:spcAft>
                <a:spcPts val="1200"/>
              </a:spcAft>
              <a:buNone/>
              <a:defRPr sz="1800">
                <a:solidFill>
                  <a:schemeClr val="tx1">
                    <a:lumMod val="50000"/>
                  </a:schemeClr>
                </a:solidFill>
                <a:latin typeface="Arial" panose="020B0604020202020204" pitchFamily="34" charset="0"/>
                <a:cs typeface="Arial" panose="020B0604020202020204" pitchFamily="34" charset="0"/>
              </a:defRPr>
            </a:lvl1pPr>
            <a:lvl2pPr>
              <a:lnSpc>
                <a:spcPct val="110000"/>
              </a:lnSpc>
              <a:spcAft>
                <a:spcPts val="1200"/>
              </a:spcAft>
              <a:defRPr sz="1600">
                <a:solidFill>
                  <a:schemeClr val="tx1">
                    <a:lumMod val="50000"/>
                  </a:schemeClr>
                </a:solidFill>
                <a:latin typeface="Arial" panose="020B0604020202020204" pitchFamily="34" charset="0"/>
                <a:cs typeface="Arial" panose="020B0604020202020204" pitchFamily="34" charset="0"/>
              </a:defRPr>
            </a:lvl2pPr>
            <a:lvl3pPr>
              <a:lnSpc>
                <a:spcPct val="110000"/>
              </a:lnSpc>
              <a:spcAft>
                <a:spcPts val="1200"/>
              </a:spcAft>
              <a:defRPr sz="1400">
                <a:solidFill>
                  <a:schemeClr val="tx1">
                    <a:lumMod val="50000"/>
                  </a:schemeClr>
                </a:solidFill>
                <a:latin typeface="Arial" panose="020B0604020202020204" pitchFamily="34" charset="0"/>
                <a:cs typeface="Arial" panose="020B0604020202020204" pitchFamily="34" charset="0"/>
              </a:defRPr>
            </a:lvl3pPr>
            <a:lvl4pPr>
              <a:lnSpc>
                <a:spcPct val="110000"/>
              </a:lnSpc>
              <a:spcAft>
                <a:spcPts val="1200"/>
              </a:spcAft>
              <a:defRPr sz="1200">
                <a:solidFill>
                  <a:schemeClr val="tx1">
                    <a:lumMod val="50000"/>
                  </a:schemeClr>
                </a:solidFill>
                <a:latin typeface="Arial" panose="020B0604020202020204" pitchFamily="34" charset="0"/>
                <a:cs typeface="Arial" panose="020B0604020202020204" pitchFamily="34" charset="0"/>
              </a:defRPr>
            </a:lvl4pPr>
            <a:lvl5pPr>
              <a:lnSpc>
                <a:spcPct val="110000"/>
              </a:lnSpc>
              <a:spcAft>
                <a:spcPts val="1200"/>
              </a:spcAft>
              <a:defRPr sz="1000">
                <a:solidFill>
                  <a:schemeClr val="tx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09AFF2A-AA69-5A4B-9E00-AA8F9340F18F}"/>
              </a:ext>
            </a:extLst>
          </p:cNvPr>
          <p:cNvSpPr>
            <a:spLocks noGrp="1"/>
          </p:cNvSpPr>
          <p:nvPr>
            <p:ph type="title"/>
          </p:nvPr>
        </p:nvSpPr>
        <p:spPr>
          <a:xfrm>
            <a:off x="1004923"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1380906463"/>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4/7/2023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962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52946-8834-419D-873E-83A2D53642A5}" type="datetimeFigureOut">
              <a:rPr lang="en-US" smtClean="0"/>
              <a:t>4/7/2023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D474C43-4828-4D61-9CE3-F878A80C0143}"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0934" y="5408023"/>
            <a:ext cx="1158587" cy="1182825"/>
          </a:xfrm>
          <a:prstGeom prst="rect">
            <a:avLst/>
          </a:prstGeom>
        </p:spPr>
      </p:pic>
    </p:spTree>
    <p:extLst>
      <p:ext uri="{BB962C8B-B14F-4D97-AF65-F5344CB8AC3E}">
        <p14:creationId xmlns:p14="http://schemas.microsoft.com/office/powerpoint/2010/main" val="3961865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4/7/2023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776056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57BD44-3E9B-4815-9524-53378F98548D}"/>
              </a:ext>
            </a:extLst>
          </p:cNvPr>
          <p:cNvSpPr>
            <a:spLocks noGrp="1"/>
          </p:cNvSpPr>
          <p:nvPr>
            <p:ph type="dt" sz="half" idx="10"/>
          </p:nvPr>
        </p:nvSpPr>
        <p:spPr/>
        <p:txBody>
          <a:bodyPr/>
          <a:lstStyle/>
          <a:p>
            <a:fld id="{836F0352-C69F-4F4E-BE9A-DF3A60602282}" type="datetimeFigureOut">
              <a:rPr lang="en-US" smtClean="0"/>
              <a:t>4/7/2023</a:t>
            </a:fld>
            <a:endParaRPr lang="en-US"/>
          </a:p>
        </p:txBody>
      </p:sp>
      <p:sp>
        <p:nvSpPr>
          <p:cNvPr id="3" name="Footer Placeholder 2">
            <a:extLst>
              <a:ext uri="{FF2B5EF4-FFF2-40B4-BE49-F238E27FC236}">
                <a16:creationId xmlns:a16="http://schemas.microsoft.com/office/drawing/2014/main" id="{9D7C11CD-DCB5-4A74-AFF4-815178CA18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DB2D77-2F42-4625-BAAA-A5C2434E5B8F}"/>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6" name="Picture 5">
            <a:extLst>
              <a:ext uri="{FF2B5EF4-FFF2-40B4-BE49-F238E27FC236}">
                <a16:creationId xmlns:a16="http://schemas.microsoft.com/office/drawing/2014/main" id="{BBFA29DF-7F8A-4844-90E3-FA7AAED0B6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275505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352946-8834-419D-873E-83A2D53642A5}" type="datetimeFigureOut">
              <a:rPr lang="en-US" smtClean="0"/>
              <a:t>4/7/2023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45A6F8-A3B7-465A-8467-4AF2535C30F6}"/>
              </a:ext>
            </a:extLst>
          </p:cNvPr>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001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52946-8834-419D-873E-83A2D53642A5}"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59000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232" y="1506266"/>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6232" y="5063282"/>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352946-8834-419D-873E-83A2D53642A5}"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8205673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5426" y="1474306"/>
            <a:ext cx="6740269" cy="451501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03621" y="1474307"/>
            <a:ext cx="4312953" cy="315588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C352946-8834-419D-873E-83A2D53642A5}" type="datetimeFigureOut">
              <a:rPr lang="en-US" smtClean="0"/>
              <a:t>4/7/2023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63637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75148" y="1380679"/>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3192" y="228901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1740" y="1380679"/>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81740" y="2338832"/>
            <a:ext cx="3474720" cy="3973545"/>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C352946-8834-419D-873E-83A2D53642A5}" type="datetimeFigureOut">
              <a:rPr lang="en-US" smtClean="0"/>
              <a:t>4/7/2023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897297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4/7/2023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28097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500447"/>
            <a:ext cx="283464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867912" y="1512916"/>
            <a:ext cx="7902909" cy="3815542"/>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2924" y="3851686"/>
            <a:ext cx="2834640" cy="2341296"/>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4/7/2023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9882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376794"/>
            <a:ext cx="283464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12772" y="1487978"/>
            <a:ext cx="8028275" cy="3699165"/>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75425" y="3664798"/>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4/7/2023</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81534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551108" y="-4990077"/>
            <a:ext cx="1089785" cy="11500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Placeholder 1"/>
          <p:cNvSpPr>
            <a:spLocks noGrp="1"/>
          </p:cNvSpPr>
          <p:nvPr>
            <p:ph type="title"/>
          </p:nvPr>
        </p:nvSpPr>
        <p:spPr>
          <a:xfrm>
            <a:off x="630841" y="305554"/>
            <a:ext cx="10553627" cy="909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15" y="1463041"/>
            <a:ext cx="11500567" cy="38695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88777" y="6412006"/>
            <a:ext cx="1883668" cy="30947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3C352946-8834-419D-873E-83A2D53642A5}" type="datetimeFigureOut">
              <a:rPr lang="en-US" smtClean="0"/>
              <a:t>4/7/2023</a:t>
            </a:fld>
            <a:endParaRPr lang="en-US"/>
          </a:p>
        </p:txBody>
      </p:sp>
      <p:sp>
        <p:nvSpPr>
          <p:cNvPr id="5" name="Footer Placeholder 4"/>
          <p:cNvSpPr>
            <a:spLocks noGrp="1"/>
          </p:cNvSpPr>
          <p:nvPr>
            <p:ph type="ftr" sz="quarter" idx="3"/>
          </p:nvPr>
        </p:nvSpPr>
        <p:spPr>
          <a:xfrm>
            <a:off x="3869268" y="6412006"/>
            <a:ext cx="5911517" cy="309470"/>
          </a:xfrm>
          <a:prstGeom prst="rect">
            <a:avLst/>
          </a:prstGeom>
        </p:spPr>
        <p:txBody>
          <a:bodyPr vert="horz" lIns="91440" tIns="45720" rIns="91440" bIns="45720" rtlCol="0" anchor="ctr"/>
          <a:lstStyle>
            <a:lvl1pPr algn="l">
              <a:defRPr sz="1800">
                <a:solidFill>
                  <a:schemeClr val="tx1"/>
                </a:solidFill>
              </a:defRPr>
            </a:lvl1pPr>
          </a:lstStyle>
          <a:p>
            <a:endParaRPr lang="en-US"/>
          </a:p>
        </p:txBody>
      </p:sp>
      <p:sp>
        <p:nvSpPr>
          <p:cNvPr id="6" name="Slide Number Placeholder 5"/>
          <p:cNvSpPr>
            <a:spLocks noGrp="1"/>
          </p:cNvSpPr>
          <p:nvPr>
            <p:ph type="sldNum" sz="quarter" idx="4"/>
          </p:nvPr>
        </p:nvSpPr>
        <p:spPr>
          <a:xfrm>
            <a:off x="375426" y="6412006"/>
            <a:ext cx="1154116" cy="309470"/>
          </a:xfrm>
          <a:prstGeom prst="rect">
            <a:avLst/>
          </a:prstGeom>
        </p:spPr>
        <p:txBody>
          <a:bodyPr vert="horz" lIns="91440" tIns="45720" rIns="91440" bIns="45720" rtlCol="0" anchor="ctr"/>
          <a:lstStyle>
            <a:lvl1pPr algn="r">
              <a:defRPr sz="1100" b="1">
                <a:solidFill>
                  <a:schemeClr val="accent1"/>
                </a:solidFill>
              </a:defRPr>
            </a:lvl1pPr>
          </a:lstStyle>
          <a:p>
            <a:fld id="{1D474C43-4828-4D61-9CE3-F878A80C0143}" type="slidenum">
              <a:rPr lang="en-US" smtClean="0"/>
              <a:t>‹#›</a:t>
            </a:fld>
            <a:endParaRPr lang="en-US"/>
          </a:p>
        </p:txBody>
      </p:sp>
      <p:pic>
        <p:nvPicPr>
          <p:cNvPr id="9" name="Picture 8">
            <a:extLst>
              <a:ext uri="{FF2B5EF4-FFF2-40B4-BE49-F238E27FC236}">
                <a16:creationId xmlns:a16="http://schemas.microsoft.com/office/drawing/2014/main" id="{D56B457A-4BDE-4814-B81C-F2BDBAD80550}"/>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9769169" y="5620201"/>
            <a:ext cx="2202549" cy="1101275"/>
          </a:xfrm>
          <a:prstGeom prst="rect">
            <a:avLst/>
          </a:prstGeom>
        </p:spPr>
      </p:pic>
    </p:spTree>
    <p:extLst>
      <p:ext uri="{BB962C8B-B14F-4D97-AF65-F5344CB8AC3E}">
        <p14:creationId xmlns:p14="http://schemas.microsoft.com/office/powerpoint/2010/main" val="37226011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685" r:id="rId14"/>
    <p:sldLayoutId id="2147483678" r:id="rId15"/>
    <p:sldLayoutId id="2147483686" r:id="rId16"/>
    <p:sldLayoutId id="2147483703" r:id="rId17"/>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3.xml"/><Relationship Id="rId7" Type="http://schemas.openxmlformats.org/officeDocument/2006/relationships/slideLayout" Target="../slideLayouts/slideLayout1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www.mchatscreen.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mchatscreen.co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89.png"/><Relationship Id="rId26" Type="http://schemas.openxmlformats.org/officeDocument/2006/relationships/image" Target="../media/image93.png"/><Relationship Id="rId21" Type="http://schemas.openxmlformats.org/officeDocument/2006/relationships/customXml" Target="../ink/ink4.xml"/><Relationship Id="rId34" Type="http://schemas.openxmlformats.org/officeDocument/2006/relationships/image" Target="../media/image97.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customXml" Target="../ink/ink2.xml"/><Relationship Id="rId25" Type="http://schemas.openxmlformats.org/officeDocument/2006/relationships/customXml" Target="../ink/ink6.xml"/><Relationship Id="rId33" Type="http://schemas.openxmlformats.org/officeDocument/2006/relationships/customXml" Target="../ink/ink10.xml"/><Relationship Id="rId38" Type="http://schemas.openxmlformats.org/officeDocument/2006/relationships/image" Target="../media/image99.png"/><Relationship Id="rId2" Type="http://schemas.openxmlformats.org/officeDocument/2006/relationships/notesSlide" Target="../notesSlides/notesSlide16.xml"/><Relationship Id="rId16" Type="http://schemas.openxmlformats.org/officeDocument/2006/relationships/image" Target="../media/image88.png"/><Relationship Id="rId20" Type="http://schemas.openxmlformats.org/officeDocument/2006/relationships/image" Target="../media/image90.png"/><Relationship Id="rId29" Type="http://schemas.openxmlformats.org/officeDocument/2006/relationships/customXml" Target="../ink/ink8.xml"/><Relationship Id="rId1" Type="http://schemas.openxmlformats.org/officeDocument/2006/relationships/slideLayout" Target="../slideLayouts/slideLayout17.xml"/><Relationship Id="rId6" Type="http://schemas.openxmlformats.org/officeDocument/2006/relationships/image" Target="../media/image24.svg"/><Relationship Id="rId11" Type="http://schemas.openxmlformats.org/officeDocument/2006/relationships/image" Target="../media/image29.png"/><Relationship Id="rId24" Type="http://schemas.openxmlformats.org/officeDocument/2006/relationships/image" Target="../media/image92.png"/><Relationship Id="rId32" Type="http://schemas.openxmlformats.org/officeDocument/2006/relationships/image" Target="../media/image96.png"/><Relationship Id="rId37" Type="http://schemas.openxmlformats.org/officeDocument/2006/relationships/customXml" Target="../ink/ink12.xml"/><Relationship Id="rId5" Type="http://schemas.openxmlformats.org/officeDocument/2006/relationships/image" Target="../media/image23.png"/><Relationship Id="rId15" Type="http://schemas.openxmlformats.org/officeDocument/2006/relationships/customXml" Target="../ink/ink1.xml"/><Relationship Id="rId23" Type="http://schemas.openxmlformats.org/officeDocument/2006/relationships/customXml" Target="../ink/ink5.xml"/><Relationship Id="rId28" Type="http://schemas.openxmlformats.org/officeDocument/2006/relationships/image" Target="../media/image94.png"/><Relationship Id="rId36" Type="http://schemas.openxmlformats.org/officeDocument/2006/relationships/image" Target="../media/image98.png"/><Relationship Id="rId10" Type="http://schemas.openxmlformats.org/officeDocument/2006/relationships/image" Target="../media/image28.svg"/><Relationship Id="rId19" Type="http://schemas.openxmlformats.org/officeDocument/2006/relationships/customXml" Target="../ink/ink3.xml"/><Relationship Id="rId31" Type="http://schemas.openxmlformats.org/officeDocument/2006/relationships/customXml" Target="../ink/ink9.xml"/><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 Id="rId22" Type="http://schemas.openxmlformats.org/officeDocument/2006/relationships/image" Target="../media/image91.png"/><Relationship Id="rId27" Type="http://schemas.openxmlformats.org/officeDocument/2006/relationships/customXml" Target="../ink/ink7.xml"/><Relationship Id="rId30" Type="http://schemas.openxmlformats.org/officeDocument/2006/relationships/image" Target="../media/image95.png"/><Relationship Id="rId35" Type="http://schemas.openxmlformats.org/officeDocument/2006/relationships/customXml" Target="../ink/ink11.xml"/><Relationship Id="rId8" Type="http://schemas.openxmlformats.org/officeDocument/2006/relationships/image" Target="../media/image26.svg"/><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107.png"/><Relationship Id="rId4" Type="http://schemas.openxmlformats.org/officeDocument/2006/relationships/image" Target="../media/image34.svg"/><Relationship Id="rId9" Type="http://schemas.openxmlformats.org/officeDocument/2006/relationships/customXml" Target="../ink/ink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0.sv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localwiki.org/arlington-heights/Clearbrook_-_Early_Intervention_Services;__Referral_Servic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2.ed.gov/policy/speced/guid/idea/monitor/state-contact-list.htm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nam02.safelinks.protection.outlook.com/?url=http%3A%2F%2Fwww.hrsa.gov%2F&amp;data=02%7C01%7Cjwill218%40jhu.edu%7C61e8a63f8f2d4d3007d608d82e781ebc%7C9fa4f438b1e6473b803f86f8aedf0dec%7C0%7C0%7C637310441043761056&amp;sdata=8wy%2B5rHqwU4ZsIebiR%2BqzT8Ro8XW9NbP0cBGLBQr0wQ%3D&amp;reserved=0" TargetMode="Externa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2.ed.gov/policy/speced/guid/idea/monitor/state-contact-list.htm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hyperlink" Target="https://twitter.com/MDBHIPP"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facebook.com/MDBHIPP/" TargetMode="External"/><Relationship Id="rId5" Type="http://schemas.openxmlformats.org/officeDocument/2006/relationships/hyperlink" Target="https://mdbhipp.org/contact.html" TargetMode="External"/><Relationship Id="rId4" Type="http://schemas.openxmlformats.org/officeDocument/2006/relationships/hyperlink" Target="http://www.mdbhipp.or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microsoft.com/office/2018/10/relationships/comments" Target="../comments/modernComment_11D4_13C047A4.xm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mdbhipp.org/covid-19-resources.html"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092" y="438912"/>
            <a:ext cx="10188292" cy="3734504"/>
          </a:xfrm>
        </p:spPr>
        <p:txBody>
          <a:bodyPr anchor="ctr">
            <a:noAutofit/>
          </a:bodyPr>
          <a:lstStyle/>
          <a:p>
            <a:pPr lvl="0">
              <a:spcBef>
                <a:spcPts val="1200"/>
              </a:spcBef>
              <a:buClr>
                <a:srgbClr val="C00000"/>
              </a:buClr>
            </a:pPr>
            <a:r>
              <a:rPr lang="en-US" sz="3600" b="1" dirty="0"/>
              <a:t>Maryland Behavioral Health Integration in Pediatric Primary Care (MD BHIPP)</a:t>
            </a:r>
            <a:br>
              <a:rPr lang="en-US" sz="3600" b="1" dirty="0"/>
            </a:br>
            <a:r>
              <a:rPr lang="en-US" sz="2800" i="1" dirty="0"/>
              <a:t>Friday, April 14</a:t>
            </a:r>
            <a:r>
              <a:rPr lang="en-US" sz="2800" i="1" baseline="30000" dirty="0"/>
              <a:t>th</a:t>
            </a:r>
            <a:r>
              <a:rPr lang="en-US" sz="2800" i="1" dirty="0"/>
              <a:t>, 2023</a:t>
            </a:r>
            <a:br>
              <a:rPr lang="en-US" sz="3600" dirty="0"/>
            </a:br>
            <a:br>
              <a:rPr lang="en-US" sz="3600" dirty="0"/>
            </a:br>
            <a:r>
              <a:rPr lang="en-US" sz="3600" dirty="0"/>
              <a:t>Autism Spectrum Disorder and the PCP’s Role in Coordinating Care</a:t>
            </a:r>
            <a:br>
              <a:rPr lang="en-US" sz="2800" b="1" spc="0" dirty="0">
                <a:ea typeface="+mn-ea"/>
                <a:cs typeface="+mn-cs"/>
              </a:rPr>
            </a:br>
            <a:br>
              <a:rPr lang="en-US" sz="2800" b="1" spc="0" dirty="0">
                <a:ea typeface="+mn-ea"/>
                <a:cs typeface="+mn-cs"/>
              </a:rPr>
            </a:br>
            <a:r>
              <a:rPr lang="en-US" sz="2800" spc="0" dirty="0">
                <a:ea typeface="+mn-ea"/>
                <a:cs typeface="+mn-cs"/>
              </a:rPr>
              <a:t>Antonia Girard, PsyD, BCBA, LBA</a:t>
            </a:r>
            <a:br>
              <a:rPr lang="en-US" sz="2800" spc="0" dirty="0">
                <a:ea typeface="+mn-ea"/>
                <a:cs typeface="+mn-cs"/>
              </a:rPr>
            </a:br>
            <a:endParaRPr lang="en-US" sz="2800" dirty="0"/>
          </a:p>
        </p:txBody>
      </p:sp>
      <p:sp>
        <p:nvSpPr>
          <p:cNvPr id="8" name="Subtitle 2">
            <a:extLst>
              <a:ext uri="{FF2B5EF4-FFF2-40B4-BE49-F238E27FC236}">
                <a16:creationId xmlns:a16="http://schemas.microsoft.com/office/drawing/2014/main" id="{ABF2F6BB-DD36-4052-B708-8F82A47F01F1}"/>
              </a:ext>
            </a:extLst>
          </p:cNvPr>
          <p:cNvSpPr>
            <a:spLocks noGrp="1"/>
          </p:cNvSpPr>
          <p:nvPr>
            <p:ph type="subTitle" idx="1"/>
          </p:nvPr>
        </p:nvSpPr>
        <p:spPr>
          <a:xfrm>
            <a:off x="4478215" y="4384431"/>
            <a:ext cx="7311011" cy="1909278"/>
          </a:xfrm>
        </p:spPr>
        <p:txBody>
          <a:bodyPr>
            <a:normAutofit fontScale="92500"/>
          </a:bodyPr>
          <a:lstStyle/>
          <a:p>
            <a:r>
              <a:rPr lang="en-US" dirty="0"/>
              <a:t>Maryland BHIPP Resilience Break Presentation</a:t>
            </a:r>
          </a:p>
          <a:p>
            <a:r>
              <a:rPr lang="en-US" dirty="0"/>
              <a:t>855-MD-BHIPP (632-4477)</a:t>
            </a:r>
          </a:p>
          <a:p>
            <a:r>
              <a:rPr lang="en-US" dirty="0"/>
              <a:t>www.mdbhipp.org</a:t>
            </a:r>
          </a:p>
          <a:p>
            <a:r>
              <a:rPr lang="en-US" dirty="0"/>
              <a:t>Follow us on Facebook, LinkedIn, and Twitter! @MDBHIPP</a:t>
            </a:r>
          </a:p>
        </p:txBody>
      </p:sp>
    </p:spTree>
    <p:extLst>
      <p:ext uri="{BB962C8B-B14F-4D97-AF65-F5344CB8AC3E}">
        <p14:creationId xmlns:p14="http://schemas.microsoft.com/office/powerpoint/2010/main" val="211026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48658AAA-6C3F-4091-835C-BF6279CBAF1C}"/>
              </a:ext>
            </a:extLst>
          </p:cNvPr>
          <p:cNvSpPr>
            <a:spLocks noChangeArrowheads="1"/>
          </p:cNvSpPr>
          <p:nvPr>
            <p:custDataLst>
              <p:tags r:id="rId1"/>
            </p:custDataLst>
          </p:nvPr>
        </p:nvSpPr>
        <p:spPr bwMode="auto">
          <a:xfrm>
            <a:off x="1512888" y="6478588"/>
            <a:ext cx="9163051" cy="385762"/>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4339" name="Date Placeholder 3">
            <a:extLst>
              <a:ext uri="{FF2B5EF4-FFF2-40B4-BE49-F238E27FC236}">
                <a16:creationId xmlns:a16="http://schemas.microsoft.com/office/drawing/2014/main" id="{C8E207CD-B706-4F40-98E7-21F2DF604816}"/>
              </a:ext>
            </a:extLst>
          </p:cNvPr>
          <p:cNvSpPr>
            <a:spLocks noGrp="1" noChangeArrowheads="1"/>
          </p:cNvSpPr>
          <p:nvPr>
            <p:custDataLst>
              <p:tags r:id="rId2"/>
            </p:custDataLst>
          </p:nvPr>
        </p:nvSpPr>
        <p:spPr bwMode="auto">
          <a:xfrm>
            <a:off x="1524000" y="6472238"/>
            <a:ext cx="2540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6032" tIns="63500" rIns="127000" bIns="63500"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800">
                <a:solidFill>
                  <a:srgbClr val="002184"/>
                </a:solidFill>
                <a:latin typeface="Helvetica" panose="020B0604020202020204" pitchFamily="34" charset="0"/>
              </a:rPr>
              <a:t>Date of Download:  7/28/2022</a:t>
            </a:r>
          </a:p>
        </p:txBody>
      </p:sp>
      <p:sp>
        <p:nvSpPr>
          <p:cNvPr id="16388" name="Footer Placeholder 4">
            <a:extLst>
              <a:ext uri="{FF2B5EF4-FFF2-40B4-BE49-F238E27FC236}">
                <a16:creationId xmlns:a16="http://schemas.microsoft.com/office/drawing/2014/main" id="{20594329-8B41-4B22-B60F-20C53938FDDB}"/>
              </a:ext>
            </a:extLst>
          </p:cNvPr>
          <p:cNvSpPr>
            <a:spLocks noGrp="1"/>
          </p:cNvSpPr>
          <p:nvPr>
            <p:custDataLst>
              <p:tags r:id="rId3"/>
            </p:custDataLst>
          </p:nvPr>
        </p:nvSpPr>
        <p:spPr>
          <a:xfrm>
            <a:off x="4629150" y="6470651"/>
            <a:ext cx="6038850" cy="385763"/>
          </a:xfrm>
          <a:prstGeom prst="rect">
            <a:avLst/>
          </a:prstGeom>
          <a:noFill/>
          <a:ln w="9525" cap="flat" cmpd="sng" algn="ctr">
            <a:noFill/>
            <a:prstDash val="solid"/>
            <a:miter lim="800000"/>
            <a:headEnd type="none" w="med" len="med"/>
            <a:tailEnd type="none" w="med" len="med"/>
          </a:ln>
        </p:spPr>
        <p:txBody>
          <a:bodyPr rIns="256032"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en-US" altLang="en-US" sz="800" dirty="0">
                <a:solidFill>
                  <a:srgbClr val="002184"/>
                </a:solidFill>
              </a:rPr>
              <a:t>Copyright © 2022 American Academy of Pediatrics. All rights reserved.</a:t>
            </a:r>
          </a:p>
        </p:txBody>
      </p:sp>
      <p:cxnSp>
        <p:nvCxnSpPr>
          <p:cNvPr id="14346" name="Straight Connector 5">
            <a:extLst>
              <a:ext uri="{FF2B5EF4-FFF2-40B4-BE49-F238E27FC236}">
                <a16:creationId xmlns:a16="http://schemas.microsoft.com/office/drawing/2014/main" id="{C0A4AE0D-A217-4D50-B3BA-8ACB2B1D324D}"/>
              </a:ext>
            </a:extLst>
          </p:cNvPr>
          <p:cNvCxnSpPr>
            <a:cxnSpLocks noChangeShapeType="1"/>
          </p:cNvCxnSpPr>
          <p:nvPr>
            <p:custDataLst>
              <p:tags r:id="rId4"/>
            </p:custDataLst>
          </p:nvPr>
        </p:nvCxnSpPr>
        <p:spPr bwMode="auto">
          <a:xfrm>
            <a:off x="1524000" y="6478588"/>
            <a:ext cx="9144000" cy="0"/>
          </a:xfrm>
          <a:prstGeom prst="line">
            <a:avLst/>
          </a:prstGeom>
          <a:noFill/>
          <a:ln w="9525" algn="ctr">
            <a:solidFill>
              <a:srgbClr val="ECF0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347" name="Straight Connector 13">
            <a:extLst>
              <a:ext uri="{FF2B5EF4-FFF2-40B4-BE49-F238E27FC236}">
                <a16:creationId xmlns:a16="http://schemas.microsoft.com/office/drawing/2014/main" id="{92A1F27F-C72B-4D95-8157-2E878C2B5F5E}"/>
              </a:ext>
            </a:extLst>
          </p:cNvPr>
          <p:cNvCxnSpPr>
            <a:cxnSpLocks noChangeShapeType="1"/>
          </p:cNvCxnSpPr>
          <p:nvPr>
            <p:custDataLst>
              <p:tags r:id="rId5"/>
            </p:custDataLst>
          </p:nvPr>
        </p:nvCxnSpPr>
        <p:spPr bwMode="auto">
          <a:xfrm>
            <a:off x="1524000" y="958850"/>
            <a:ext cx="9144000" cy="0"/>
          </a:xfrm>
          <a:prstGeom prst="line">
            <a:avLst/>
          </a:prstGeom>
          <a:noFill/>
          <a:ln w="9525" algn="ctr">
            <a:solidFill>
              <a:srgbClr val="ECF0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4348" name="New picture">
            <a:extLst>
              <a:ext uri="{FF2B5EF4-FFF2-40B4-BE49-F238E27FC236}">
                <a16:creationId xmlns:a16="http://schemas.microsoft.com/office/drawing/2014/main" id="{61BD4513-D0F8-463E-9F33-984A3EE26FFC}"/>
              </a:ext>
            </a:extLst>
          </p:cNvPr>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306067" y="1578582"/>
            <a:ext cx="5880964" cy="48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8A08ED9-64F9-4ED5-BC3D-E7C954B28A2F}"/>
              </a:ext>
            </a:extLst>
          </p:cNvPr>
          <p:cNvSpPr txBox="1"/>
          <p:nvPr/>
        </p:nvSpPr>
        <p:spPr>
          <a:xfrm>
            <a:off x="1001480" y="365032"/>
            <a:ext cx="2645221" cy="1015663"/>
          </a:xfrm>
          <a:prstGeom prst="rect">
            <a:avLst/>
          </a:prstGeom>
          <a:noFill/>
        </p:spPr>
        <p:txBody>
          <a:bodyPr wrap="square" rtlCol="0">
            <a:spAutoFit/>
          </a:bodyPr>
          <a:lstStyle/>
          <a:p>
            <a:r>
              <a:rPr lang="en-US" sz="6000" b="1" i="1" u="sng" dirty="0">
                <a:solidFill>
                  <a:srgbClr val="00B0F0"/>
                </a:solidFill>
              </a:rPr>
              <a:t>MYTH</a:t>
            </a:r>
            <a:endParaRPr lang="en-US" b="1" i="1" u="sng" dirty="0">
              <a:solidFill>
                <a:srgbClr val="00B0F0"/>
              </a:solidFill>
            </a:endParaRPr>
          </a:p>
        </p:txBody>
      </p:sp>
      <p:sp>
        <p:nvSpPr>
          <p:cNvPr id="8" name="TextBox 7">
            <a:extLst>
              <a:ext uri="{FF2B5EF4-FFF2-40B4-BE49-F238E27FC236}">
                <a16:creationId xmlns:a16="http://schemas.microsoft.com/office/drawing/2014/main" id="{709BF678-0A15-4E2F-9FC3-ACF67C4CD2D0}"/>
              </a:ext>
            </a:extLst>
          </p:cNvPr>
          <p:cNvSpPr txBox="1"/>
          <p:nvPr/>
        </p:nvSpPr>
        <p:spPr>
          <a:xfrm>
            <a:off x="7560127" y="365032"/>
            <a:ext cx="2302328" cy="1015663"/>
          </a:xfrm>
          <a:prstGeom prst="rect">
            <a:avLst/>
          </a:prstGeom>
          <a:noFill/>
        </p:spPr>
        <p:txBody>
          <a:bodyPr wrap="square" rtlCol="0">
            <a:spAutoFit/>
          </a:bodyPr>
          <a:lstStyle/>
          <a:p>
            <a:r>
              <a:rPr lang="en-US" sz="6000" b="1" i="1" u="sng" dirty="0">
                <a:solidFill>
                  <a:schemeClr val="bg2">
                    <a:lumMod val="60000"/>
                    <a:lumOff val="40000"/>
                  </a:schemeClr>
                </a:solidFill>
              </a:rPr>
              <a:t>FACT</a:t>
            </a:r>
            <a:endParaRPr lang="en-US" b="1" i="1" u="sng" dirty="0">
              <a:solidFill>
                <a:schemeClr val="bg2">
                  <a:lumMod val="60000"/>
                  <a:lumOff val="40000"/>
                </a:schemeClr>
              </a:solidFill>
            </a:endParaRPr>
          </a:p>
        </p:txBody>
      </p:sp>
      <p:sp>
        <p:nvSpPr>
          <p:cNvPr id="9" name="TextBox 8">
            <a:extLst>
              <a:ext uri="{FF2B5EF4-FFF2-40B4-BE49-F238E27FC236}">
                <a16:creationId xmlns:a16="http://schemas.microsoft.com/office/drawing/2014/main" id="{1E531336-C194-4986-8696-D46B091B9103}"/>
              </a:ext>
            </a:extLst>
          </p:cNvPr>
          <p:cNvSpPr txBox="1"/>
          <p:nvPr/>
        </p:nvSpPr>
        <p:spPr>
          <a:xfrm>
            <a:off x="5083619" y="455560"/>
            <a:ext cx="1072249" cy="1015663"/>
          </a:xfrm>
          <a:prstGeom prst="rect">
            <a:avLst/>
          </a:prstGeom>
          <a:noFill/>
        </p:spPr>
        <p:txBody>
          <a:bodyPr wrap="square" rtlCol="0">
            <a:spAutoFit/>
          </a:bodyPr>
          <a:lstStyle/>
          <a:p>
            <a:r>
              <a:rPr lang="en-US" sz="6000" b="1" i="1" dirty="0">
                <a:solidFill>
                  <a:schemeClr val="bg1"/>
                </a:solidFill>
              </a:rPr>
              <a:t>vs</a:t>
            </a:r>
            <a:endParaRPr lang="en-US" b="1" i="1" dirty="0">
              <a:solidFill>
                <a:schemeClr val="bg1"/>
              </a:solidFill>
            </a:endParaRPr>
          </a:p>
        </p:txBody>
      </p:sp>
      <p:sp>
        <p:nvSpPr>
          <p:cNvPr id="11" name="TextBox 10">
            <a:extLst>
              <a:ext uri="{FF2B5EF4-FFF2-40B4-BE49-F238E27FC236}">
                <a16:creationId xmlns:a16="http://schemas.microsoft.com/office/drawing/2014/main" id="{D21401C0-0284-44B0-A5C2-DFE4F7CB347A}"/>
              </a:ext>
            </a:extLst>
          </p:cNvPr>
          <p:cNvSpPr txBox="1"/>
          <p:nvPr/>
        </p:nvSpPr>
        <p:spPr>
          <a:xfrm>
            <a:off x="1001480" y="1781123"/>
            <a:ext cx="3276606" cy="923330"/>
          </a:xfrm>
          <a:prstGeom prst="rect">
            <a:avLst/>
          </a:prstGeom>
          <a:noFill/>
        </p:spPr>
        <p:txBody>
          <a:bodyPr wrap="square" rtlCol="0">
            <a:spAutoFit/>
          </a:bodyPr>
          <a:lstStyle/>
          <a:p>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are no adequate screening tools for preschoolers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2" name="TextBox 11">
            <a:extLst>
              <a:ext uri="{FF2B5EF4-FFF2-40B4-BE49-F238E27FC236}">
                <a16:creationId xmlns:a16="http://schemas.microsoft.com/office/drawing/2014/main" id="{37BAF5F7-122C-42E0-91B0-34AEF3D9F47D}"/>
              </a:ext>
            </a:extLst>
          </p:cNvPr>
          <p:cNvSpPr txBox="1"/>
          <p:nvPr/>
        </p:nvSpPr>
        <p:spPr>
          <a:xfrm>
            <a:off x="7535632" y="1781123"/>
            <a:ext cx="4106639" cy="923330"/>
          </a:xfrm>
          <a:prstGeom prst="rect">
            <a:avLst/>
          </a:prstGeom>
          <a:noFill/>
        </p:spPr>
        <p:txBody>
          <a:bodyPr wrap="square" rtlCol="0">
            <a:spAutoFit/>
          </a:bodyPr>
          <a:lstStyle/>
          <a:p>
            <a:pPr marR="0" lvl="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Many screening tools have sensitivities and specificities greater than 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4" name="Arrow: Right 13">
            <a:extLst>
              <a:ext uri="{FF2B5EF4-FFF2-40B4-BE49-F238E27FC236}">
                <a16:creationId xmlns:a16="http://schemas.microsoft.com/office/drawing/2014/main" id="{BEEBEE2C-89C1-4158-A135-993526AE1935}"/>
              </a:ext>
            </a:extLst>
          </p:cNvPr>
          <p:cNvSpPr/>
          <p:nvPr/>
        </p:nvSpPr>
        <p:spPr>
          <a:xfrm>
            <a:off x="4793797" y="1801776"/>
            <a:ext cx="2013850" cy="577378"/>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FB747F3-A608-47DC-B821-2230C8075E19}"/>
              </a:ext>
            </a:extLst>
          </p:cNvPr>
          <p:cNvSpPr txBox="1"/>
          <p:nvPr/>
        </p:nvSpPr>
        <p:spPr>
          <a:xfrm>
            <a:off x="1001480" y="2829192"/>
            <a:ext cx="3064334" cy="923330"/>
          </a:xfrm>
          <a:prstGeom prst="rect">
            <a:avLst/>
          </a:prstGeom>
          <a:noFill/>
        </p:spPr>
        <p:txBody>
          <a:bodyPr wrap="square" rtlCol="0">
            <a:spAutoFit/>
          </a:bodyPr>
          <a:lstStyle/>
          <a:p>
            <a:pPr marR="0" lvl="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great deal of training is required to administer screening tools accurately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Arrow: Right 15">
            <a:extLst>
              <a:ext uri="{FF2B5EF4-FFF2-40B4-BE49-F238E27FC236}">
                <a16:creationId xmlns:a16="http://schemas.microsoft.com/office/drawing/2014/main" id="{238F3718-B7EF-45B3-8A4F-E5257394CB52}"/>
              </a:ext>
            </a:extLst>
          </p:cNvPr>
          <p:cNvSpPr/>
          <p:nvPr/>
        </p:nvSpPr>
        <p:spPr>
          <a:xfrm>
            <a:off x="4793797" y="2967334"/>
            <a:ext cx="2013850" cy="64704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B6C8C05-3839-4ABF-8AC8-B38DBA543018}"/>
              </a:ext>
            </a:extLst>
          </p:cNvPr>
          <p:cNvSpPr txBox="1"/>
          <p:nvPr/>
        </p:nvSpPr>
        <p:spPr>
          <a:xfrm>
            <a:off x="7535631" y="2736050"/>
            <a:ext cx="4106639" cy="1477328"/>
          </a:xfrm>
          <a:prstGeom prst="rect">
            <a:avLst/>
          </a:prstGeom>
          <a:noFill/>
        </p:spPr>
        <p:txBody>
          <a:bodyPr wrap="square" rtlCol="0">
            <a:spAutoFit/>
          </a:bodyPr>
          <a:lstStyle/>
          <a:p>
            <a:pPr marR="0" lvl="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Training requirements are not extensive for most screening tools.  Most can be administered by nurses, office staff and paraprofessionals.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20" name="TextBox 19">
            <a:extLst>
              <a:ext uri="{FF2B5EF4-FFF2-40B4-BE49-F238E27FC236}">
                <a16:creationId xmlns:a16="http://schemas.microsoft.com/office/drawing/2014/main" id="{C9425687-87ED-4285-A291-18161C040D8D}"/>
              </a:ext>
            </a:extLst>
          </p:cNvPr>
          <p:cNvSpPr txBox="1"/>
          <p:nvPr/>
        </p:nvSpPr>
        <p:spPr>
          <a:xfrm>
            <a:off x="1001480" y="4387623"/>
            <a:ext cx="3864431" cy="369332"/>
          </a:xfrm>
          <a:prstGeom prst="rect">
            <a:avLst/>
          </a:prstGeom>
          <a:noFill/>
        </p:spPr>
        <p:txBody>
          <a:bodyPr wrap="square" rtlCol="0">
            <a:spAutoFit/>
          </a:bodyPr>
          <a:lstStyle/>
          <a:p>
            <a:pPr marR="0" lvl="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Screening takes a lot of time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BCDA8FA1-58D2-498C-A712-EBB10C5B2E46}"/>
              </a:ext>
            </a:extLst>
          </p:cNvPr>
          <p:cNvSpPr txBox="1"/>
          <p:nvPr/>
        </p:nvSpPr>
        <p:spPr>
          <a:xfrm>
            <a:off x="1001480" y="5495245"/>
            <a:ext cx="2917377" cy="646331"/>
          </a:xfrm>
          <a:prstGeom prst="rect">
            <a:avLst/>
          </a:prstGeom>
          <a:noFill/>
        </p:spPr>
        <p:txBody>
          <a:bodyPr wrap="square" rtlCol="0">
            <a:spAutoFit/>
          </a:bodyPr>
          <a:lstStyle/>
          <a:p>
            <a:pPr marR="0" lvl="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Tools that rely on parent report are not valid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Arrow: Right 21">
            <a:extLst>
              <a:ext uri="{FF2B5EF4-FFF2-40B4-BE49-F238E27FC236}">
                <a16:creationId xmlns:a16="http://schemas.microsoft.com/office/drawing/2014/main" id="{A98E86BF-E0FC-4707-8E86-D10507DE0B0A}"/>
              </a:ext>
            </a:extLst>
          </p:cNvPr>
          <p:cNvSpPr/>
          <p:nvPr/>
        </p:nvSpPr>
        <p:spPr>
          <a:xfrm>
            <a:off x="4793797" y="4303791"/>
            <a:ext cx="2013850" cy="64704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61EC213-6659-4FD7-99A6-5DAFD477BD01}"/>
              </a:ext>
            </a:extLst>
          </p:cNvPr>
          <p:cNvSpPr txBox="1"/>
          <p:nvPr/>
        </p:nvSpPr>
        <p:spPr>
          <a:xfrm>
            <a:off x="7560127" y="4198307"/>
            <a:ext cx="3630393" cy="923330"/>
          </a:xfrm>
          <a:prstGeom prst="rect">
            <a:avLst/>
          </a:prstGeom>
          <a:noFill/>
        </p:spPr>
        <p:txBody>
          <a:bodyPr wrap="square" rtlCol="0">
            <a:spAutoFit/>
          </a:bodyPr>
          <a:lstStyle/>
          <a:p>
            <a:pPr marR="0" lvl="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Many screening tools take less than 15 minutes to complete and less than 2 to score</a:t>
            </a:r>
            <a:endParaRPr lang="en-US"/>
          </a:p>
        </p:txBody>
      </p:sp>
      <p:sp>
        <p:nvSpPr>
          <p:cNvPr id="24" name="Arrow: Right 23">
            <a:extLst>
              <a:ext uri="{FF2B5EF4-FFF2-40B4-BE49-F238E27FC236}">
                <a16:creationId xmlns:a16="http://schemas.microsoft.com/office/drawing/2014/main" id="{9E196D43-4AF8-4175-8ECF-60E6B1DCB831}"/>
              </a:ext>
            </a:extLst>
          </p:cNvPr>
          <p:cNvSpPr/>
          <p:nvPr/>
        </p:nvSpPr>
        <p:spPr>
          <a:xfrm>
            <a:off x="4782911" y="5585937"/>
            <a:ext cx="2013850" cy="60012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B68E0D6-486F-43E9-AB01-A85C33E560BE}"/>
              </a:ext>
            </a:extLst>
          </p:cNvPr>
          <p:cNvSpPr txBox="1"/>
          <p:nvPr/>
        </p:nvSpPr>
        <p:spPr>
          <a:xfrm>
            <a:off x="7535631" y="5495245"/>
            <a:ext cx="3910698" cy="646331"/>
          </a:xfrm>
          <a:prstGeom prst="rect">
            <a:avLst/>
          </a:prstGeom>
          <a:noFill/>
        </p:spPr>
        <p:txBody>
          <a:bodyPr wrap="square" rtlCol="0">
            <a:spAutoFit/>
          </a:bodyPr>
          <a:lstStyle/>
          <a:p>
            <a:pPr marR="0" lvl="0">
              <a:spcBef>
                <a:spcPts val="0"/>
              </a:spcBef>
              <a:spcAft>
                <a:spcPts val="80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Parent concerns are generally valid and predictive of developmental delays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285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5" grpId="0"/>
      <p:bldP spid="16" grpId="0" animBg="1"/>
      <p:bldP spid="17" grpId="0"/>
      <p:bldP spid="20" grpId="0"/>
      <p:bldP spid="21" grpId="0"/>
      <p:bldP spid="22" grpId="0" animBg="1"/>
      <p:bldP spid="23" grpId="0"/>
      <p:bldP spid="24"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895F-8D83-4904-8D26-3B1302B19740}"/>
              </a:ext>
            </a:extLst>
          </p:cNvPr>
          <p:cNvSpPr>
            <a:spLocks noGrp="1"/>
          </p:cNvSpPr>
          <p:nvPr>
            <p:ph type="title"/>
          </p:nvPr>
        </p:nvSpPr>
        <p:spPr/>
        <p:txBody>
          <a:bodyPr/>
          <a:lstStyle/>
          <a:p>
            <a:r>
              <a:rPr lang="en-US"/>
              <a:t>Selecting the Right Screening Tool</a:t>
            </a:r>
          </a:p>
        </p:txBody>
      </p:sp>
      <p:sp>
        <p:nvSpPr>
          <p:cNvPr id="3" name="Content Placeholder 2">
            <a:extLst>
              <a:ext uri="{FF2B5EF4-FFF2-40B4-BE49-F238E27FC236}">
                <a16:creationId xmlns:a16="http://schemas.microsoft.com/office/drawing/2014/main" id="{7FE7670D-8EF4-4ED3-9DE7-BF0718D5490B}"/>
              </a:ext>
            </a:extLst>
          </p:cNvPr>
          <p:cNvSpPr>
            <a:spLocks noGrp="1"/>
          </p:cNvSpPr>
          <p:nvPr>
            <p:ph idx="1"/>
          </p:nvPr>
        </p:nvSpPr>
        <p:spPr>
          <a:xfrm>
            <a:off x="1216572" y="1951752"/>
            <a:ext cx="10515600" cy="4351338"/>
          </a:xfrm>
        </p:spPr>
        <p:txBody>
          <a:bodyPr/>
          <a:lstStyle/>
          <a:p>
            <a:pPr>
              <a:lnSpc>
                <a:spcPct val="150000"/>
              </a:lnSpc>
            </a:pPr>
            <a:r>
              <a:rPr lang="en-US"/>
              <a:t>Reliability and validity</a:t>
            </a:r>
          </a:p>
          <a:p>
            <a:pPr>
              <a:lnSpc>
                <a:spcPct val="150000"/>
              </a:lnSpc>
            </a:pPr>
            <a:r>
              <a:rPr lang="en-US"/>
              <a:t>Sensitivity and specificity</a:t>
            </a:r>
          </a:p>
          <a:p>
            <a:pPr>
              <a:lnSpc>
                <a:spcPct val="150000"/>
              </a:lnSpc>
            </a:pPr>
            <a:r>
              <a:rPr lang="en-US"/>
              <a:t>Evidence-based</a:t>
            </a:r>
          </a:p>
          <a:p>
            <a:pPr>
              <a:lnSpc>
                <a:spcPct val="150000"/>
              </a:lnSpc>
            </a:pPr>
            <a:r>
              <a:rPr lang="en-US"/>
              <a:t>Administration time</a:t>
            </a:r>
          </a:p>
          <a:p>
            <a:pPr>
              <a:lnSpc>
                <a:spcPct val="150000"/>
              </a:lnSpc>
            </a:pPr>
            <a:r>
              <a:rPr lang="en-US"/>
              <a:t>Literacy levels</a:t>
            </a:r>
          </a:p>
          <a:p>
            <a:endParaRPr lang="en-US"/>
          </a:p>
          <a:p>
            <a:endParaRPr lang="en-US"/>
          </a:p>
        </p:txBody>
      </p:sp>
      <p:grpSp>
        <p:nvGrpSpPr>
          <p:cNvPr id="4" name="Group 3">
            <a:extLst>
              <a:ext uri="{FF2B5EF4-FFF2-40B4-BE49-F238E27FC236}">
                <a16:creationId xmlns:a16="http://schemas.microsoft.com/office/drawing/2014/main" id="{CD2DC0EC-17D9-413A-B564-F26095939706}"/>
              </a:ext>
            </a:extLst>
          </p:cNvPr>
          <p:cNvGrpSpPr/>
          <p:nvPr/>
        </p:nvGrpSpPr>
        <p:grpSpPr>
          <a:xfrm>
            <a:off x="5961992" y="949076"/>
            <a:ext cx="5754414" cy="5754414"/>
            <a:chOff x="7750740" y="1068803"/>
            <a:chExt cx="4720389" cy="4720389"/>
          </a:xfrm>
        </p:grpSpPr>
        <p:pic>
          <p:nvPicPr>
            <p:cNvPr id="5" name="Graphic 4" descr="An organic shape">
              <a:extLst>
                <a:ext uri="{FF2B5EF4-FFF2-40B4-BE49-F238E27FC236}">
                  <a16:creationId xmlns:a16="http://schemas.microsoft.com/office/drawing/2014/main" id="{CAD503A8-0211-4FAE-91A7-90784FAD82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0740" y="1068803"/>
              <a:ext cx="4720389" cy="4720389"/>
            </a:xfrm>
            <a:prstGeom prst="rect">
              <a:avLst/>
            </a:prstGeom>
          </p:spPr>
        </p:pic>
        <p:pic>
          <p:nvPicPr>
            <p:cNvPr id="6" name="Graphic 5" descr="Clipboard Partially Checked with solid fill">
              <a:extLst>
                <a:ext uri="{FF2B5EF4-FFF2-40B4-BE49-F238E27FC236}">
                  <a16:creationId xmlns:a16="http://schemas.microsoft.com/office/drawing/2014/main" id="{A87F7D2E-8BF3-4D32-94E9-76146D2C49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8965" y="2197939"/>
              <a:ext cx="2462119" cy="2462119"/>
            </a:xfrm>
            <a:prstGeom prst="rect">
              <a:avLst/>
            </a:prstGeom>
          </p:spPr>
        </p:pic>
      </p:grpSp>
    </p:spTree>
    <p:extLst>
      <p:ext uri="{BB962C8B-B14F-4D97-AF65-F5344CB8AC3E}">
        <p14:creationId xmlns:p14="http://schemas.microsoft.com/office/powerpoint/2010/main" val="2990600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D9BB4-E6B9-4AF6-9770-CE7099EAB72D}"/>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kern="1200">
                <a:solidFill>
                  <a:schemeClr val="tx1"/>
                </a:solidFill>
                <a:latin typeface="+mj-lt"/>
                <a:ea typeface="+mj-ea"/>
                <a:cs typeface="+mj-cs"/>
              </a:rPr>
              <a:t>Autism Screening</a:t>
            </a:r>
          </a:p>
        </p:txBody>
      </p:sp>
    </p:spTree>
    <p:extLst>
      <p:ext uri="{BB962C8B-B14F-4D97-AF65-F5344CB8AC3E}">
        <p14:creationId xmlns:p14="http://schemas.microsoft.com/office/powerpoint/2010/main" val="1375337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10;&#10;Description automatically generated">
            <a:extLst>
              <a:ext uri="{FF2B5EF4-FFF2-40B4-BE49-F238E27FC236}">
                <a16:creationId xmlns:a16="http://schemas.microsoft.com/office/drawing/2014/main" id="{0F3BADE8-2623-4733-9246-56933431D5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01" t="-1" r="12792" b="-1"/>
          <a:stretch/>
        </p:blipFill>
        <p:spPr>
          <a:xfrm>
            <a:off x="5974569" y="1601874"/>
            <a:ext cx="4673239" cy="3708319"/>
          </a:xfrm>
          <a:prstGeom prst="rect">
            <a:avLst/>
          </a:prstGeom>
        </p:spPr>
      </p:pic>
      <p:sp>
        <p:nvSpPr>
          <p:cNvPr id="2" name="Title 1">
            <a:extLst>
              <a:ext uri="{FF2B5EF4-FFF2-40B4-BE49-F238E27FC236}">
                <a16:creationId xmlns:a16="http://schemas.microsoft.com/office/drawing/2014/main" id="{AC19E5AB-CB2D-4799-9B26-0AC708ACA9A1}"/>
              </a:ext>
            </a:extLst>
          </p:cNvPr>
          <p:cNvSpPr>
            <a:spLocks noGrp="1"/>
          </p:cNvSpPr>
          <p:nvPr>
            <p:ph type="title"/>
          </p:nvPr>
        </p:nvSpPr>
        <p:spPr>
          <a:xfrm>
            <a:off x="535861" y="345246"/>
            <a:ext cx="3822189" cy="1899912"/>
          </a:xfrm>
        </p:spPr>
        <p:txBody>
          <a:bodyPr>
            <a:normAutofit/>
          </a:bodyPr>
          <a:lstStyle/>
          <a:p>
            <a:r>
              <a:rPr lang="en-US" sz="4000" dirty="0"/>
              <a:t>When to Screen for ASD</a:t>
            </a:r>
          </a:p>
        </p:txBody>
      </p:sp>
      <p:sp>
        <p:nvSpPr>
          <p:cNvPr id="3" name="Content Placeholder 2">
            <a:extLst>
              <a:ext uri="{FF2B5EF4-FFF2-40B4-BE49-F238E27FC236}">
                <a16:creationId xmlns:a16="http://schemas.microsoft.com/office/drawing/2014/main" id="{71ACA539-C56A-4D93-B7EB-6987A237B6F5}"/>
              </a:ext>
            </a:extLst>
          </p:cNvPr>
          <p:cNvSpPr>
            <a:spLocks noGrp="1"/>
          </p:cNvSpPr>
          <p:nvPr>
            <p:ph idx="1"/>
          </p:nvPr>
        </p:nvSpPr>
        <p:spPr>
          <a:xfrm>
            <a:off x="541018" y="1601874"/>
            <a:ext cx="4416552" cy="4592952"/>
          </a:xfrm>
        </p:spPr>
        <p:txBody>
          <a:bodyPr>
            <a:normAutofit fontScale="92500"/>
          </a:bodyPr>
          <a:lstStyle/>
          <a:p>
            <a:pPr marL="0" indent="0" rtl="0" fontAlgn="base">
              <a:buNone/>
            </a:pPr>
            <a:r>
              <a:rPr lang="en-US" sz="2200" b="0" i="0" u="none" strike="noStrike" dirty="0">
                <a:effectLst/>
                <a:latin typeface="Calibri" panose="020F0502020204030204" pitchFamily="34" charset="0"/>
              </a:rPr>
              <a:t>Routine ASD surveillance should happen at every well-child visit.</a:t>
            </a:r>
            <a:r>
              <a:rPr lang="en-US" sz="2200" b="0" i="0" dirty="0">
                <a:effectLst/>
                <a:latin typeface="Calibri" panose="020F0502020204030204" pitchFamily="34" charset="0"/>
              </a:rPr>
              <a:t>​ </a:t>
            </a:r>
            <a:r>
              <a:rPr lang="en-US" sz="2200" b="0" i="0" u="none" strike="noStrike" dirty="0">
                <a:effectLst/>
                <a:latin typeface="Calibri" panose="020F0502020204030204" pitchFamily="34" charset="0"/>
              </a:rPr>
              <a:t>The AAP recommends that all children receive a standardized developmental screener at:</a:t>
            </a:r>
            <a:r>
              <a:rPr lang="en-US" sz="2200" b="0" i="0" dirty="0">
                <a:effectLst/>
                <a:latin typeface="Calibri" panose="020F0502020204030204" pitchFamily="34" charset="0"/>
              </a:rPr>
              <a:t>​</a:t>
            </a:r>
            <a:endParaRPr lang="en-US" sz="2200" b="0" i="0" dirty="0">
              <a:effectLst/>
              <a:latin typeface="Arial" panose="020B0604020202020204" pitchFamily="34" charset="0"/>
            </a:endParaRPr>
          </a:p>
          <a:p>
            <a:pPr rtl="0" fontAlgn="base">
              <a:buFont typeface="Arial" panose="020B0604020202020204" pitchFamily="34" charset="0"/>
              <a:buChar char="•"/>
            </a:pPr>
            <a:r>
              <a:rPr lang="en-US" sz="2200" b="1" i="0" u="none" strike="noStrike" dirty="0">
                <a:effectLst/>
                <a:latin typeface="Calibri" panose="020F0502020204030204" pitchFamily="34" charset="0"/>
              </a:rPr>
              <a:t>9 months</a:t>
            </a:r>
            <a:r>
              <a:rPr lang="en-US" sz="2200" b="1" i="0" dirty="0">
                <a:effectLst/>
                <a:latin typeface="Calibri" panose="020F0502020204030204" pitchFamily="34" charset="0"/>
              </a:rPr>
              <a:t>​</a:t>
            </a:r>
            <a:endParaRPr lang="en-US" sz="2200" b="1" i="0" dirty="0">
              <a:effectLst/>
              <a:latin typeface="Arial" panose="020B0604020202020204" pitchFamily="34" charset="0"/>
            </a:endParaRPr>
          </a:p>
          <a:p>
            <a:pPr rtl="0" fontAlgn="base">
              <a:buFont typeface="Arial" panose="020B0604020202020204" pitchFamily="34" charset="0"/>
              <a:buChar char="•"/>
            </a:pPr>
            <a:r>
              <a:rPr lang="en-US" sz="2200" b="1" i="0" u="none" strike="noStrike" dirty="0">
                <a:effectLst/>
                <a:latin typeface="Calibri" panose="020F0502020204030204" pitchFamily="34" charset="0"/>
              </a:rPr>
              <a:t>18 months</a:t>
            </a:r>
            <a:r>
              <a:rPr lang="en-US" sz="2200" b="1" i="0" dirty="0">
                <a:effectLst/>
                <a:latin typeface="Calibri" panose="020F0502020204030204" pitchFamily="34" charset="0"/>
              </a:rPr>
              <a:t>​</a:t>
            </a:r>
            <a:endParaRPr lang="en-US" sz="2200" b="1" i="0" dirty="0">
              <a:effectLst/>
              <a:latin typeface="Arial" panose="020B0604020202020204" pitchFamily="34" charset="0"/>
            </a:endParaRPr>
          </a:p>
          <a:p>
            <a:pPr rtl="0" fontAlgn="base">
              <a:buFont typeface="Arial" panose="020B0604020202020204" pitchFamily="34" charset="0"/>
              <a:buChar char="•"/>
            </a:pPr>
            <a:r>
              <a:rPr lang="en-US" sz="2200" b="1" i="0" u="none" strike="noStrike" dirty="0">
                <a:effectLst/>
                <a:latin typeface="Calibri" panose="020F0502020204030204" pitchFamily="34" charset="0"/>
              </a:rPr>
              <a:t>30 months</a:t>
            </a:r>
            <a:r>
              <a:rPr lang="en-US" sz="2200" b="1" i="0" dirty="0">
                <a:effectLst/>
                <a:latin typeface="Calibri" panose="020F0502020204030204" pitchFamily="34" charset="0"/>
              </a:rPr>
              <a:t>​</a:t>
            </a:r>
          </a:p>
          <a:p>
            <a:pPr marL="0" indent="0" rtl="0" fontAlgn="base">
              <a:buNone/>
            </a:pPr>
            <a:endParaRPr lang="en-US" sz="2200" b="1" i="0" dirty="0">
              <a:effectLst/>
              <a:latin typeface="Arial" panose="020B0604020202020204" pitchFamily="34" charset="0"/>
            </a:endParaRPr>
          </a:p>
          <a:p>
            <a:pPr marL="0" indent="0" rtl="0" fontAlgn="base">
              <a:buNone/>
            </a:pPr>
            <a:r>
              <a:rPr lang="en-US" sz="2200" b="0" i="0" u="none" strike="noStrike" dirty="0">
                <a:effectLst/>
                <a:latin typeface="Calibri" panose="020F0502020204030204" pitchFamily="34" charset="0"/>
              </a:rPr>
              <a:t>In addition, all children should be screened specifically for ASD at:</a:t>
            </a:r>
            <a:r>
              <a:rPr lang="en-US" sz="2200" b="0" i="0" dirty="0">
                <a:effectLst/>
                <a:latin typeface="Calibri" panose="020F0502020204030204" pitchFamily="34" charset="0"/>
              </a:rPr>
              <a:t>​</a:t>
            </a:r>
            <a:endParaRPr lang="en-US" sz="2200" b="0" i="0" dirty="0">
              <a:effectLst/>
              <a:latin typeface="Arial" panose="020B0604020202020204" pitchFamily="34" charset="0"/>
            </a:endParaRPr>
          </a:p>
          <a:p>
            <a:pPr rtl="0" fontAlgn="base">
              <a:buFont typeface="Arial" panose="020B0604020202020204" pitchFamily="34" charset="0"/>
              <a:buChar char="•"/>
            </a:pPr>
            <a:r>
              <a:rPr lang="en-US" sz="2200" b="1" i="0" u="none" strike="noStrike" dirty="0">
                <a:effectLst/>
                <a:latin typeface="Calibri" panose="020F0502020204030204" pitchFamily="34" charset="0"/>
              </a:rPr>
              <a:t>18 months</a:t>
            </a:r>
            <a:r>
              <a:rPr lang="en-US" sz="2200" b="1" i="0" dirty="0">
                <a:effectLst/>
                <a:latin typeface="Calibri" panose="020F0502020204030204" pitchFamily="34" charset="0"/>
              </a:rPr>
              <a:t>​</a:t>
            </a:r>
            <a:endParaRPr lang="en-US" sz="2200" b="1" i="0" dirty="0">
              <a:effectLst/>
              <a:latin typeface="Arial" panose="020B0604020202020204" pitchFamily="34" charset="0"/>
            </a:endParaRPr>
          </a:p>
          <a:p>
            <a:pPr rtl="0" fontAlgn="base">
              <a:buFont typeface="Arial" panose="020B0604020202020204" pitchFamily="34" charset="0"/>
              <a:buChar char="•"/>
            </a:pPr>
            <a:r>
              <a:rPr lang="en-US" sz="2200" b="1" i="0" u="none" strike="noStrike" dirty="0">
                <a:effectLst/>
                <a:latin typeface="Calibri" panose="020F0502020204030204" pitchFamily="34" charset="0"/>
              </a:rPr>
              <a:t>24 months</a:t>
            </a:r>
            <a:endParaRPr lang="en-US" sz="2200" b="1" i="0" dirty="0">
              <a:effectLst/>
              <a:latin typeface="Arial" panose="020B0604020202020204" pitchFamily="34" charset="0"/>
            </a:endParaRPr>
          </a:p>
          <a:p>
            <a:endParaRPr lang="en-US" sz="1600" dirty="0"/>
          </a:p>
        </p:txBody>
      </p:sp>
      <p:pic>
        <p:nvPicPr>
          <p:cNvPr id="11" name="Picture 10">
            <a:extLst>
              <a:ext uri="{FF2B5EF4-FFF2-40B4-BE49-F238E27FC236}">
                <a16:creationId xmlns:a16="http://schemas.microsoft.com/office/drawing/2014/main" id="{C74EC807-3EF0-4431-A3C0-3ABE7539F5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38" y="100910"/>
            <a:ext cx="452227" cy="6574790"/>
          </a:xfrm>
          <a:prstGeom prst="rect">
            <a:avLst/>
          </a:prstGeom>
        </p:spPr>
      </p:pic>
    </p:spTree>
    <p:extLst>
      <p:ext uri="{BB962C8B-B14F-4D97-AF65-F5344CB8AC3E}">
        <p14:creationId xmlns:p14="http://schemas.microsoft.com/office/powerpoint/2010/main" val="3966770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F989C-824C-449B-9CF2-58E0EDD0097B}"/>
              </a:ext>
            </a:extLst>
          </p:cNvPr>
          <p:cNvSpPr>
            <a:spLocks noGrp="1"/>
          </p:cNvSpPr>
          <p:nvPr>
            <p:ph type="title"/>
          </p:nvPr>
        </p:nvSpPr>
        <p:spPr/>
        <p:txBody>
          <a:bodyPr/>
          <a:lstStyle/>
          <a:p>
            <a:r>
              <a:rPr lang="en-US"/>
              <a:t>Social Communication Questionnaire (SCQ)</a:t>
            </a:r>
          </a:p>
        </p:txBody>
      </p:sp>
      <p:grpSp>
        <p:nvGrpSpPr>
          <p:cNvPr id="6" name="Group 5">
            <a:extLst>
              <a:ext uri="{FF2B5EF4-FFF2-40B4-BE49-F238E27FC236}">
                <a16:creationId xmlns:a16="http://schemas.microsoft.com/office/drawing/2014/main" id="{66C68EF2-E39F-49D1-A353-DBB2D384C425}"/>
              </a:ext>
            </a:extLst>
          </p:cNvPr>
          <p:cNvGrpSpPr/>
          <p:nvPr/>
        </p:nvGrpSpPr>
        <p:grpSpPr>
          <a:xfrm>
            <a:off x="566048" y="2434515"/>
            <a:ext cx="11384774" cy="3541746"/>
            <a:chOff x="597018" y="2712097"/>
            <a:chExt cx="11384774" cy="3541746"/>
          </a:xfrm>
        </p:grpSpPr>
        <p:sp>
          <p:nvSpPr>
            <p:cNvPr id="7" name="Freeform: Shape 6">
              <a:extLst>
                <a:ext uri="{FF2B5EF4-FFF2-40B4-BE49-F238E27FC236}">
                  <a16:creationId xmlns:a16="http://schemas.microsoft.com/office/drawing/2014/main" id="{F8F8F62E-9038-46FE-BF71-F0D6489DCA3A}"/>
                </a:ext>
              </a:extLst>
            </p:cNvPr>
            <p:cNvSpPr/>
            <p:nvPr/>
          </p:nvSpPr>
          <p:spPr>
            <a:xfrm>
              <a:off x="597018" y="2712097"/>
              <a:ext cx="2496330" cy="897078"/>
            </a:xfrm>
            <a:custGeom>
              <a:avLst/>
              <a:gdLst>
                <a:gd name="connsiteX0" fmla="*/ 0 w 2496330"/>
                <a:gd name="connsiteY0" fmla="*/ 0 h 897078"/>
                <a:gd name="connsiteX1" fmla="*/ 2496330 w 2496330"/>
                <a:gd name="connsiteY1" fmla="*/ 0 h 897078"/>
                <a:gd name="connsiteX2" fmla="*/ 2496330 w 2496330"/>
                <a:gd name="connsiteY2" fmla="*/ 897078 h 897078"/>
                <a:gd name="connsiteX3" fmla="*/ 0 w 2496330"/>
                <a:gd name="connsiteY3" fmla="*/ 897078 h 897078"/>
                <a:gd name="connsiteX4" fmla="*/ 0 w 2496330"/>
                <a:gd name="connsiteY4" fmla="*/ 0 h 89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330" h="897078">
                  <a:moveTo>
                    <a:pt x="0" y="0"/>
                  </a:moveTo>
                  <a:lnTo>
                    <a:pt x="2496330" y="0"/>
                  </a:lnTo>
                  <a:lnTo>
                    <a:pt x="2496330" y="897078"/>
                  </a:lnTo>
                  <a:lnTo>
                    <a:pt x="0" y="897078"/>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Description</a:t>
              </a:r>
            </a:p>
          </p:txBody>
        </p:sp>
        <p:sp>
          <p:nvSpPr>
            <p:cNvPr id="8" name="Freeform: Shape 7">
              <a:extLst>
                <a:ext uri="{FF2B5EF4-FFF2-40B4-BE49-F238E27FC236}">
                  <a16:creationId xmlns:a16="http://schemas.microsoft.com/office/drawing/2014/main" id="{87462406-6EEC-448A-A1D6-576AC655BFCB}"/>
                </a:ext>
              </a:extLst>
            </p:cNvPr>
            <p:cNvSpPr/>
            <p:nvPr/>
          </p:nvSpPr>
          <p:spPr>
            <a:xfrm>
              <a:off x="597018" y="3609174"/>
              <a:ext cx="2496330" cy="2644669"/>
            </a:xfrm>
            <a:custGeom>
              <a:avLst/>
              <a:gdLst>
                <a:gd name="connsiteX0" fmla="*/ 0 w 2496330"/>
                <a:gd name="connsiteY0" fmla="*/ 0 h 1855620"/>
                <a:gd name="connsiteX1" fmla="*/ 2496330 w 2496330"/>
                <a:gd name="connsiteY1" fmla="*/ 0 h 1855620"/>
                <a:gd name="connsiteX2" fmla="*/ 2496330 w 2496330"/>
                <a:gd name="connsiteY2" fmla="*/ 1855620 h 1855620"/>
                <a:gd name="connsiteX3" fmla="*/ 0 w 2496330"/>
                <a:gd name="connsiteY3" fmla="*/ 1855620 h 1855620"/>
                <a:gd name="connsiteX4" fmla="*/ 0 w 2496330"/>
                <a:gd name="connsiteY4" fmla="*/ 0 h 185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330" h="1855620">
                  <a:moveTo>
                    <a:pt x="0" y="0"/>
                  </a:moveTo>
                  <a:lnTo>
                    <a:pt x="2496330" y="0"/>
                  </a:lnTo>
                  <a:lnTo>
                    <a:pt x="2496330" y="1855620"/>
                  </a:lnTo>
                  <a:lnTo>
                    <a:pt x="0" y="1855620"/>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85750" lvl="0" indent="-285750">
                <a:spcAft>
                  <a:spcPts val="600"/>
                </a:spcAft>
                <a:buFont typeface="Arial" panose="020B0604020202020204" pitchFamily="34" charset="0"/>
                <a:buChar char="•"/>
              </a:pPr>
              <a:r>
                <a:rPr lang="en-US"/>
                <a:t>Parent –completed</a:t>
              </a:r>
            </a:p>
            <a:p>
              <a:pPr marL="285750" lvl="0" indent="-285750">
                <a:spcAft>
                  <a:spcPts val="600"/>
                </a:spcAft>
                <a:buFont typeface="Arial" panose="020B0604020202020204" pitchFamily="34" charset="0"/>
                <a:buChar char="•"/>
              </a:pPr>
              <a:r>
                <a:rPr lang="en-US"/>
                <a:t>Identifies children at risk for autism</a:t>
              </a:r>
            </a:p>
          </p:txBody>
        </p:sp>
        <p:sp>
          <p:nvSpPr>
            <p:cNvPr id="9" name="Freeform: Shape 8">
              <a:extLst>
                <a:ext uri="{FF2B5EF4-FFF2-40B4-BE49-F238E27FC236}">
                  <a16:creationId xmlns:a16="http://schemas.microsoft.com/office/drawing/2014/main" id="{E2E431DA-3679-48C7-A9A6-273BEE4F9CE5}"/>
                </a:ext>
              </a:extLst>
            </p:cNvPr>
            <p:cNvSpPr/>
            <p:nvPr/>
          </p:nvSpPr>
          <p:spPr>
            <a:xfrm>
              <a:off x="3442835" y="2712097"/>
              <a:ext cx="2496330" cy="897078"/>
            </a:xfrm>
            <a:custGeom>
              <a:avLst/>
              <a:gdLst>
                <a:gd name="connsiteX0" fmla="*/ 0 w 2496330"/>
                <a:gd name="connsiteY0" fmla="*/ 0 h 897078"/>
                <a:gd name="connsiteX1" fmla="*/ 2496330 w 2496330"/>
                <a:gd name="connsiteY1" fmla="*/ 0 h 897078"/>
                <a:gd name="connsiteX2" fmla="*/ 2496330 w 2496330"/>
                <a:gd name="connsiteY2" fmla="*/ 897078 h 897078"/>
                <a:gd name="connsiteX3" fmla="*/ 0 w 2496330"/>
                <a:gd name="connsiteY3" fmla="*/ 897078 h 897078"/>
                <a:gd name="connsiteX4" fmla="*/ 0 w 2496330"/>
                <a:gd name="connsiteY4" fmla="*/ 0 h 89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330" h="897078">
                  <a:moveTo>
                    <a:pt x="0" y="0"/>
                  </a:moveTo>
                  <a:lnTo>
                    <a:pt x="2496330" y="0"/>
                  </a:lnTo>
                  <a:lnTo>
                    <a:pt x="2496330" y="897078"/>
                  </a:lnTo>
                  <a:lnTo>
                    <a:pt x="0" y="897078"/>
                  </a:lnTo>
                  <a:lnTo>
                    <a:pt x="0" y="0"/>
                  </a:lnTo>
                  <a:close/>
                </a:path>
              </a:pathLst>
            </a:custGeom>
            <a:solidFill>
              <a:srgbClr val="B2CEE7"/>
            </a:solidFill>
            <a:ln>
              <a:noFill/>
            </a:ln>
          </p:spPr>
          <p:style>
            <a:lnRef idx="2">
              <a:scrgbClr r="0" g="0" b="0"/>
            </a:lnRef>
            <a:fillRef idx="1">
              <a:scrgbClr r="0" g="0" b="0"/>
            </a:fillRef>
            <a:effectRef idx="0">
              <a:schemeClr val="accent2">
                <a:hueOff val="4552721"/>
                <a:satOff val="-22016"/>
                <a:lumOff val="3333"/>
                <a:alphaOff val="0"/>
              </a:schemeClr>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Age range</a:t>
              </a:r>
            </a:p>
          </p:txBody>
        </p:sp>
        <p:sp>
          <p:nvSpPr>
            <p:cNvPr id="10" name="Freeform: Shape 9">
              <a:extLst>
                <a:ext uri="{FF2B5EF4-FFF2-40B4-BE49-F238E27FC236}">
                  <a16:creationId xmlns:a16="http://schemas.microsoft.com/office/drawing/2014/main" id="{5C09DB2F-369C-4C7C-89C4-95AD1767E42F}"/>
                </a:ext>
              </a:extLst>
            </p:cNvPr>
            <p:cNvSpPr/>
            <p:nvPr/>
          </p:nvSpPr>
          <p:spPr>
            <a:xfrm>
              <a:off x="3442835" y="3609175"/>
              <a:ext cx="2496330" cy="2644668"/>
            </a:xfrm>
            <a:custGeom>
              <a:avLst/>
              <a:gdLst>
                <a:gd name="connsiteX0" fmla="*/ 0 w 2496330"/>
                <a:gd name="connsiteY0" fmla="*/ 0 h 1855620"/>
                <a:gd name="connsiteX1" fmla="*/ 2496330 w 2496330"/>
                <a:gd name="connsiteY1" fmla="*/ 0 h 1855620"/>
                <a:gd name="connsiteX2" fmla="*/ 2496330 w 2496330"/>
                <a:gd name="connsiteY2" fmla="*/ 1855620 h 1855620"/>
                <a:gd name="connsiteX3" fmla="*/ 0 w 2496330"/>
                <a:gd name="connsiteY3" fmla="*/ 1855620 h 1855620"/>
                <a:gd name="connsiteX4" fmla="*/ 0 w 2496330"/>
                <a:gd name="connsiteY4" fmla="*/ 0 h 185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330" h="1855620">
                  <a:moveTo>
                    <a:pt x="0" y="0"/>
                  </a:moveTo>
                  <a:lnTo>
                    <a:pt x="2496330" y="0"/>
                  </a:lnTo>
                  <a:lnTo>
                    <a:pt x="2496330" y="1855620"/>
                  </a:lnTo>
                  <a:lnTo>
                    <a:pt x="0" y="1855620"/>
                  </a:lnTo>
                  <a:lnTo>
                    <a:pt x="0" y="0"/>
                  </a:lnTo>
                  <a:close/>
                </a:path>
              </a:pathLst>
            </a:custGeom>
            <a:solidFill>
              <a:srgbClr val="D9E7EF">
                <a:alpha val="89804"/>
              </a:srgbClr>
            </a:solidFill>
            <a:ln>
              <a:noFill/>
            </a:ln>
          </p:spPr>
          <p:style>
            <a:lnRef idx="2">
              <a:scrgbClr r="0" g="0" b="0"/>
            </a:lnRef>
            <a:fillRef idx="1">
              <a:scrgbClr r="0" g="0" b="0"/>
            </a:fillRef>
            <a:effectRef idx="0">
              <a:schemeClr val="accent2">
                <a:tint val="40000"/>
                <a:alpha val="90000"/>
                <a:hueOff val="4695805"/>
                <a:satOff val="-14855"/>
                <a:lumOff val="-46"/>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4+ years</a:t>
              </a:r>
            </a:p>
          </p:txBody>
        </p:sp>
        <p:sp>
          <p:nvSpPr>
            <p:cNvPr id="11" name="Freeform: Shape 10">
              <a:extLst>
                <a:ext uri="{FF2B5EF4-FFF2-40B4-BE49-F238E27FC236}">
                  <a16:creationId xmlns:a16="http://schemas.microsoft.com/office/drawing/2014/main" id="{BD9AD22E-0D52-480C-8F2C-00B471FA945C}"/>
                </a:ext>
              </a:extLst>
            </p:cNvPr>
            <p:cNvSpPr/>
            <p:nvPr/>
          </p:nvSpPr>
          <p:spPr>
            <a:xfrm>
              <a:off x="6288653" y="2712097"/>
              <a:ext cx="2496330" cy="897078"/>
            </a:xfrm>
            <a:custGeom>
              <a:avLst/>
              <a:gdLst>
                <a:gd name="connsiteX0" fmla="*/ 0 w 2496330"/>
                <a:gd name="connsiteY0" fmla="*/ 0 h 897078"/>
                <a:gd name="connsiteX1" fmla="*/ 2496330 w 2496330"/>
                <a:gd name="connsiteY1" fmla="*/ 0 h 897078"/>
                <a:gd name="connsiteX2" fmla="*/ 2496330 w 2496330"/>
                <a:gd name="connsiteY2" fmla="*/ 897078 h 897078"/>
                <a:gd name="connsiteX3" fmla="*/ 0 w 2496330"/>
                <a:gd name="connsiteY3" fmla="*/ 897078 h 897078"/>
                <a:gd name="connsiteX4" fmla="*/ 0 w 2496330"/>
                <a:gd name="connsiteY4" fmla="*/ 0 h 89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330" h="897078">
                  <a:moveTo>
                    <a:pt x="0" y="0"/>
                  </a:moveTo>
                  <a:lnTo>
                    <a:pt x="2496330" y="0"/>
                  </a:lnTo>
                  <a:lnTo>
                    <a:pt x="2496330" y="897078"/>
                  </a:lnTo>
                  <a:lnTo>
                    <a:pt x="0" y="897078"/>
                  </a:lnTo>
                  <a:lnTo>
                    <a:pt x="0" y="0"/>
                  </a:lnTo>
                  <a:close/>
                </a:path>
              </a:pathLst>
            </a:custGeom>
            <a:solidFill>
              <a:srgbClr val="6A4C62"/>
            </a:solidFill>
            <a:ln>
              <a:noFill/>
            </a:ln>
          </p:spPr>
          <p:style>
            <a:lnRef idx="2">
              <a:scrgbClr r="0" g="0" b="0"/>
            </a:lnRef>
            <a:fillRef idx="1">
              <a:scrgbClr r="0" g="0" b="0"/>
            </a:fillRef>
            <a:effectRef idx="0">
              <a:schemeClr val="accent2">
                <a:hueOff val="9105442"/>
                <a:satOff val="-44033"/>
                <a:lumOff val="6667"/>
                <a:alphaOff val="0"/>
              </a:schemeClr>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Administration</a:t>
              </a:r>
            </a:p>
          </p:txBody>
        </p:sp>
        <p:sp>
          <p:nvSpPr>
            <p:cNvPr id="12" name="Freeform: Shape 11">
              <a:extLst>
                <a:ext uri="{FF2B5EF4-FFF2-40B4-BE49-F238E27FC236}">
                  <a16:creationId xmlns:a16="http://schemas.microsoft.com/office/drawing/2014/main" id="{F332B526-342C-43AA-AFEF-FC1A51365E5C}"/>
                </a:ext>
              </a:extLst>
            </p:cNvPr>
            <p:cNvSpPr/>
            <p:nvPr/>
          </p:nvSpPr>
          <p:spPr>
            <a:xfrm>
              <a:off x="6288653" y="3609175"/>
              <a:ext cx="2496330" cy="2644668"/>
            </a:xfrm>
            <a:custGeom>
              <a:avLst/>
              <a:gdLst>
                <a:gd name="connsiteX0" fmla="*/ 0 w 2496330"/>
                <a:gd name="connsiteY0" fmla="*/ 0 h 1855620"/>
                <a:gd name="connsiteX1" fmla="*/ 2496330 w 2496330"/>
                <a:gd name="connsiteY1" fmla="*/ 0 h 1855620"/>
                <a:gd name="connsiteX2" fmla="*/ 2496330 w 2496330"/>
                <a:gd name="connsiteY2" fmla="*/ 1855620 h 1855620"/>
                <a:gd name="connsiteX3" fmla="*/ 0 w 2496330"/>
                <a:gd name="connsiteY3" fmla="*/ 1855620 h 1855620"/>
                <a:gd name="connsiteX4" fmla="*/ 0 w 2496330"/>
                <a:gd name="connsiteY4" fmla="*/ 0 h 185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330" h="1855620">
                  <a:moveTo>
                    <a:pt x="0" y="0"/>
                  </a:moveTo>
                  <a:lnTo>
                    <a:pt x="2496330" y="0"/>
                  </a:lnTo>
                  <a:lnTo>
                    <a:pt x="2496330" y="1855620"/>
                  </a:lnTo>
                  <a:lnTo>
                    <a:pt x="0" y="1855620"/>
                  </a:lnTo>
                  <a:lnTo>
                    <a:pt x="0" y="0"/>
                  </a:lnTo>
                  <a:close/>
                </a:path>
              </a:pathLst>
            </a:custGeom>
            <a:solidFill>
              <a:srgbClr val="E2D8E2">
                <a:alpha val="89804"/>
              </a:srgbClr>
            </a:solidFill>
            <a:ln>
              <a:noFill/>
            </a:ln>
          </p:spPr>
          <p:style>
            <a:lnRef idx="2">
              <a:scrgbClr r="0" g="0" b="0"/>
            </a:lnRef>
            <a:fillRef idx="1">
              <a:scrgbClr r="0" g="0" b="0"/>
            </a:fillRef>
            <a:effectRef idx="0">
              <a:schemeClr val="accent2">
                <a:tint val="40000"/>
                <a:alpha val="90000"/>
                <a:hueOff val="9391609"/>
                <a:satOff val="-29709"/>
                <a:lumOff val="-91"/>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85750" lvl="0" indent="-285750">
                <a:spcAft>
                  <a:spcPts val="600"/>
                </a:spcAft>
                <a:buFont typeface="Arial" panose="020B0604020202020204" pitchFamily="34" charset="0"/>
                <a:buChar char="•"/>
              </a:pPr>
              <a:r>
                <a:rPr lang="en-US"/>
                <a:t>40 items</a:t>
              </a:r>
            </a:p>
            <a:p>
              <a:pPr marL="285750" lvl="0" indent="-285750">
                <a:spcAft>
                  <a:spcPts val="600"/>
                </a:spcAft>
                <a:buFont typeface="Arial" panose="020B0604020202020204" pitchFamily="34" charset="0"/>
                <a:buChar char="•"/>
              </a:pPr>
              <a:r>
                <a:rPr lang="en-US"/>
                <a:t>5-10 minutes</a:t>
              </a:r>
            </a:p>
          </p:txBody>
        </p:sp>
        <p:sp>
          <p:nvSpPr>
            <p:cNvPr id="13" name="Freeform: Shape 12">
              <a:extLst>
                <a:ext uri="{FF2B5EF4-FFF2-40B4-BE49-F238E27FC236}">
                  <a16:creationId xmlns:a16="http://schemas.microsoft.com/office/drawing/2014/main" id="{6DDCA020-ED5F-4DF4-83E1-7790FC80C2CA}"/>
                </a:ext>
              </a:extLst>
            </p:cNvPr>
            <p:cNvSpPr/>
            <p:nvPr/>
          </p:nvSpPr>
          <p:spPr>
            <a:xfrm>
              <a:off x="9134470" y="2712097"/>
              <a:ext cx="2847322" cy="897078"/>
            </a:xfrm>
            <a:custGeom>
              <a:avLst/>
              <a:gdLst>
                <a:gd name="connsiteX0" fmla="*/ 0 w 2496330"/>
                <a:gd name="connsiteY0" fmla="*/ 0 h 897078"/>
                <a:gd name="connsiteX1" fmla="*/ 2496330 w 2496330"/>
                <a:gd name="connsiteY1" fmla="*/ 0 h 897078"/>
                <a:gd name="connsiteX2" fmla="*/ 2496330 w 2496330"/>
                <a:gd name="connsiteY2" fmla="*/ 897078 h 897078"/>
                <a:gd name="connsiteX3" fmla="*/ 0 w 2496330"/>
                <a:gd name="connsiteY3" fmla="*/ 897078 h 897078"/>
                <a:gd name="connsiteX4" fmla="*/ 0 w 2496330"/>
                <a:gd name="connsiteY4" fmla="*/ 0 h 89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330" h="897078">
                  <a:moveTo>
                    <a:pt x="0" y="0"/>
                  </a:moveTo>
                  <a:lnTo>
                    <a:pt x="2496330" y="0"/>
                  </a:lnTo>
                  <a:lnTo>
                    <a:pt x="2496330" y="897078"/>
                  </a:lnTo>
                  <a:lnTo>
                    <a:pt x="0" y="897078"/>
                  </a:lnTo>
                  <a:lnTo>
                    <a:pt x="0" y="0"/>
                  </a:lnTo>
                  <a:close/>
                </a:path>
              </a:pathLst>
            </a:custGeom>
          </p:spPr>
          <p:style>
            <a:lnRef idx="2">
              <a:schemeClr val="accent2">
                <a:hueOff val="13658163"/>
                <a:satOff val="-66049"/>
                <a:lumOff val="10000"/>
                <a:alphaOff val="0"/>
              </a:schemeClr>
            </a:lnRef>
            <a:fillRef idx="1">
              <a:schemeClr val="accent2">
                <a:hueOff val="13658163"/>
                <a:satOff val="-66049"/>
                <a:lumOff val="10000"/>
                <a:alphaOff val="0"/>
              </a:schemeClr>
            </a:fillRef>
            <a:effectRef idx="0">
              <a:schemeClr val="accent2">
                <a:hueOff val="13658163"/>
                <a:satOff val="-66049"/>
                <a:lumOff val="10000"/>
                <a:alphaOff val="0"/>
              </a:schemeClr>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Access information</a:t>
              </a:r>
            </a:p>
          </p:txBody>
        </p:sp>
        <p:sp>
          <p:nvSpPr>
            <p:cNvPr id="14" name="Freeform: Shape 13">
              <a:extLst>
                <a:ext uri="{FF2B5EF4-FFF2-40B4-BE49-F238E27FC236}">
                  <a16:creationId xmlns:a16="http://schemas.microsoft.com/office/drawing/2014/main" id="{6A38C650-F204-418E-8296-259ECA1276A8}"/>
                </a:ext>
              </a:extLst>
            </p:cNvPr>
            <p:cNvSpPr/>
            <p:nvPr/>
          </p:nvSpPr>
          <p:spPr>
            <a:xfrm>
              <a:off x="9134469" y="3609173"/>
              <a:ext cx="2847323" cy="2644667"/>
            </a:xfrm>
            <a:custGeom>
              <a:avLst/>
              <a:gdLst>
                <a:gd name="connsiteX0" fmla="*/ 0 w 2496330"/>
                <a:gd name="connsiteY0" fmla="*/ 0 h 1855620"/>
                <a:gd name="connsiteX1" fmla="*/ 2496330 w 2496330"/>
                <a:gd name="connsiteY1" fmla="*/ 0 h 1855620"/>
                <a:gd name="connsiteX2" fmla="*/ 2496330 w 2496330"/>
                <a:gd name="connsiteY2" fmla="*/ 1855620 h 1855620"/>
                <a:gd name="connsiteX3" fmla="*/ 0 w 2496330"/>
                <a:gd name="connsiteY3" fmla="*/ 1855620 h 1855620"/>
                <a:gd name="connsiteX4" fmla="*/ 0 w 2496330"/>
                <a:gd name="connsiteY4" fmla="*/ 0 h 185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330" h="1855620">
                  <a:moveTo>
                    <a:pt x="0" y="0"/>
                  </a:moveTo>
                  <a:lnTo>
                    <a:pt x="2496330" y="0"/>
                  </a:lnTo>
                  <a:lnTo>
                    <a:pt x="2496330" y="1855620"/>
                  </a:lnTo>
                  <a:lnTo>
                    <a:pt x="0" y="1855620"/>
                  </a:lnTo>
                  <a:lnTo>
                    <a:pt x="0" y="0"/>
                  </a:lnTo>
                  <a:close/>
                </a:path>
              </a:pathLst>
            </a:custGeom>
          </p:spPr>
          <p:style>
            <a:lnRef idx="2">
              <a:schemeClr val="accent2">
                <a:tint val="40000"/>
                <a:alpha val="90000"/>
                <a:hueOff val="14087414"/>
                <a:satOff val="-44564"/>
                <a:lumOff val="-137"/>
                <a:alphaOff val="0"/>
              </a:schemeClr>
            </a:lnRef>
            <a:fillRef idx="1">
              <a:schemeClr val="accent2">
                <a:tint val="40000"/>
                <a:alpha val="90000"/>
                <a:hueOff val="14087414"/>
                <a:satOff val="-44564"/>
                <a:lumOff val="-137"/>
                <a:alphaOff val="0"/>
              </a:schemeClr>
            </a:fillRef>
            <a:effectRef idx="0">
              <a:schemeClr val="accent2">
                <a:tint val="40000"/>
                <a:alpha val="90000"/>
                <a:hueOff val="14087414"/>
                <a:satOff val="-44564"/>
                <a:lumOff val="-137"/>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Available for purchase via </a:t>
              </a:r>
              <a:r>
                <a:rPr lang="en-US">
                  <a:hlinkClick r:id="rId3"/>
                </a:rPr>
                <a:t>www.wpspublish.com</a:t>
              </a:r>
              <a:endParaRPr lang="en-US"/>
            </a:p>
          </p:txBody>
        </p:sp>
      </p:grpSp>
    </p:spTree>
    <p:extLst>
      <p:ext uri="{BB962C8B-B14F-4D97-AF65-F5344CB8AC3E}">
        <p14:creationId xmlns:p14="http://schemas.microsoft.com/office/powerpoint/2010/main" val="582906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EF26FB-2C23-4A71-A0BB-D280E40B6E2C}"/>
              </a:ext>
            </a:extLst>
          </p:cNvPr>
          <p:cNvSpPr>
            <a:spLocks noGrp="1"/>
          </p:cNvSpPr>
          <p:nvPr>
            <p:ph type="title"/>
          </p:nvPr>
        </p:nvSpPr>
        <p:spPr/>
        <p:txBody>
          <a:bodyPr>
            <a:normAutofit fontScale="90000"/>
          </a:bodyPr>
          <a:lstStyle/>
          <a:p>
            <a:r>
              <a:rPr lang="en-US"/>
              <a:t>Modified Checklist for Autism in Toddlers, Revised with Follow-Up (M-CHAT-R/F)</a:t>
            </a:r>
          </a:p>
        </p:txBody>
      </p:sp>
      <p:grpSp>
        <p:nvGrpSpPr>
          <p:cNvPr id="7" name="Group 6">
            <a:extLst>
              <a:ext uri="{FF2B5EF4-FFF2-40B4-BE49-F238E27FC236}">
                <a16:creationId xmlns:a16="http://schemas.microsoft.com/office/drawing/2014/main" id="{A04E9C26-8CAD-4D80-8698-FD9FACA83049}"/>
              </a:ext>
            </a:extLst>
          </p:cNvPr>
          <p:cNvGrpSpPr/>
          <p:nvPr/>
        </p:nvGrpSpPr>
        <p:grpSpPr>
          <a:xfrm>
            <a:off x="566048" y="2434515"/>
            <a:ext cx="11384774" cy="3541746"/>
            <a:chOff x="597018" y="2712097"/>
            <a:chExt cx="11384774" cy="3541746"/>
          </a:xfrm>
        </p:grpSpPr>
        <p:sp>
          <p:nvSpPr>
            <p:cNvPr id="8" name="Freeform: Shape 7">
              <a:extLst>
                <a:ext uri="{FF2B5EF4-FFF2-40B4-BE49-F238E27FC236}">
                  <a16:creationId xmlns:a16="http://schemas.microsoft.com/office/drawing/2014/main" id="{CD6B0CEE-C1D8-4726-AA79-6819B3A66F57}"/>
                </a:ext>
              </a:extLst>
            </p:cNvPr>
            <p:cNvSpPr/>
            <p:nvPr/>
          </p:nvSpPr>
          <p:spPr>
            <a:xfrm>
              <a:off x="597018" y="2712097"/>
              <a:ext cx="2496330" cy="897078"/>
            </a:xfrm>
            <a:custGeom>
              <a:avLst/>
              <a:gdLst>
                <a:gd name="connsiteX0" fmla="*/ 0 w 2496330"/>
                <a:gd name="connsiteY0" fmla="*/ 0 h 897078"/>
                <a:gd name="connsiteX1" fmla="*/ 2496330 w 2496330"/>
                <a:gd name="connsiteY1" fmla="*/ 0 h 897078"/>
                <a:gd name="connsiteX2" fmla="*/ 2496330 w 2496330"/>
                <a:gd name="connsiteY2" fmla="*/ 897078 h 897078"/>
                <a:gd name="connsiteX3" fmla="*/ 0 w 2496330"/>
                <a:gd name="connsiteY3" fmla="*/ 897078 h 897078"/>
                <a:gd name="connsiteX4" fmla="*/ 0 w 2496330"/>
                <a:gd name="connsiteY4" fmla="*/ 0 h 89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330" h="897078">
                  <a:moveTo>
                    <a:pt x="0" y="0"/>
                  </a:moveTo>
                  <a:lnTo>
                    <a:pt x="2496330" y="0"/>
                  </a:lnTo>
                  <a:lnTo>
                    <a:pt x="2496330" y="897078"/>
                  </a:lnTo>
                  <a:lnTo>
                    <a:pt x="0" y="897078"/>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Description</a:t>
              </a:r>
            </a:p>
          </p:txBody>
        </p:sp>
        <p:sp>
          <p:nvSpPr>
            <p:cNvPr id="9" name="Freeform: Shape 8">
              <a:extLst>
                <a:ext uri="{FF2B5EF4-FFF2-40B4-BE49-F238E27FC236}">
                  <a16:creationId xmlns:a16="http://schemas.microsoft.com/office/drawing/2014/main" id="{9C634200-6723-45BC-B960-C5F2FD40ADE5}"/>
                </a:ext>
              </a:extLst>
            </p:cNvPr>
            <p:cNvSpPr/>
            <p:nvPr/>
          </p:nvSpPr>
          <p:spPr>
            <a:xfrm>
              <a:off x="597018" y="3609174"/>
              <a:ext cx="2496330" cy="2644669"/>
            </a:xfrm>
            <a:custGeom>
              <a:avLst/>
              <a:gdLst>
                <a:gd name="connsiteX0" fmla="*/ 0 w 2496330"/>
                <a:gd name="connsiteY0" fmla="*/ 0 h 1855620"/>
                <a:gd name="connsiteX1" fmla="*/ 2496330 w 2496330"/>
                <a:gd name="connsiteY1" fmla="*/ 0 h 1855620"/>
                <a:gd name="connsiteX2" fmla="*/ 2496330 w 2496330"/>
                <a:gd name="connsiteY2" fmla="*/ 1855620 h 1855620"/>
                <a:gd name="connsiteX3" fmla="*/ 0 w 2496330"/>
                <a:gd name="connsiteY3" fmla="*/ 1855620 h 1855620"/>
                <a:gd name="connsiteX4" fmla="*/ 0 w 2496330"/>
                <a:gd name="connsiteY4" fmla="*/ 0 h 185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330" h="1855620">
                  <a:moveTo>
                    <a:pt x="0" y="0"/>
                  </a:moveTo>
                  <a:lnTo>
                    <a:pt x="2496330" y="0"/>
                  </a:lnTo>
                  <a:lnTo>
                    <a:pt x="2496330" y="1855620"/>
                  </a:lnTo>
                  <a:lnTo>
                    <a:pt x="0" y="1855620"/>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85750" lvl="0" indent="-285750">
                <a:spcAft>
                  <a:spcPts val="600"/>
                </a:spcAft>
                <a:buFont typeface="Arial" panose="020B0604020202020204" pitchFamily="34" charset="0"/>
                <a:buChar char="•"/>
              </a:pPr>
              <a:r>
                <a:rPr lang="en-US"/>
                <a:t>Parent –completed</a:t>
              </a:r>
            </a:p>
            <a:p>
              <a:pPr marL="285750" lvl="0" indent="-285750">
                <a:spcAft>
                  <a:spcPts val="600"/>
                </a:spcAft>
                <a:buFont typeface="Arial" panose="020B0604020202020204" pitchFamily="34" charset="0"/>
                <a:buChar char="•"/>
              </a:pPr>
              <a:r>
                <a:rPr lang="en-US"/>
                <a:t>Identifies children at risk for autism</a:t>
              </a:r>
            </a:p>
            <a:p>
              <a:pPr marL="285750" lvl="0" indent="-285750">
                <a:spcAft>
                  <a:spcPts val="600"/>
                </a:spcAft>
                <a:buFont typeface="Arial" panose="020B0604020202020204" pitchFamily="34" charset="0"/>
                <a:buChar char="•"/>
              </a:pPr>
              <a:r>
                <a:rPr lang="en-US"/>
                <a:t>Follow-up clinician administered questions</a:t>
              </a:r>
            </a:p>
          </p:txBody>
        </p:sp>
        <p:sp>
          <p:nvSpPr>
            <p:cNvPr id="10" name="Freeform: Shape 9">
              <a:extLst>
                <a:ext uri="{FF2B5EF4-FFF2-40B4-BE49-F238E27FC236}">
                  <a16:creationId xmlns:a16="http://schemas.microsoft.com/office/drawing/2014/main" id="{44A66833-E1F0-468B-938F-9B5485D96F62}"/>
                </a:ext>
              </a:extLst>
            </p:cNvPr>
            <p:cNvSpPr/>
            <p:nvPr/>
          </p:nvSpPr>
          <p:spPr>
            <a:xfrm>
              <a:off x="3442835" y="2712097"/>
              <a:ext cx="2496330" cy="897078"/>
            </a:xfrm>
            <a:custGeom>
              <a:avLst/>
              <a:gdLst>
                <a:gd name="connsiteX0" fmla="*/ 0 w 2496330"/>
                <a:gd name="connsiteY0" fmla="*/ 0 h 897078"/>
                <a:gd name="connsiteX1" fmla="*/ 2496330 w 2496330"/>
                <a:gd name="connsiteY1" fmla="*/ 0 h 897078"/>
                <a:gd name="connsiteX2" fmla="*/ 2496330 w 2496330"/>
                <a:gd name="connsiteY2" fmla="*/ 897078 h 897078"/>
                <a:gd name="connsiteX3" fmla="*/ 0 w 2496330"/>
                <a:gd name="connsiteY3" fmla="*/ 897078 h 897078"/>
                <a:gd name="connsiteX4" fmla="*/ 0 w 2496330"/>
                <a:gd name="connsiteY4" fmla="*/ 0 h 89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330" h="897078">
                  <a:moveTo>
                    <a:pt x="0" y="0"/>
                  </a:moveTo>
                  <a:lnTo>
                    <a:pt x="2496330" y="0"/>
                  </a:lnTo>
                  <a:lnTo>
                    <a:pt x="2496330" y="897078"/>
                  </a:lnTo>
                  <a:lnTo>
                    <a:pt x="0" y="897078"/>
                  </a:lnTo>
                  <a:lnTo>
                    <a:pt x="0" y="0"/>
                  </a:lnTo>
                  <a:close/>
                </a:path>
              </a:pathLst>
            </a:custGeom>
            <a:solidFill>
              <a:srgbClr val="B2CEE7"/>
            </a:solidFill>
            <a:ln>
              <a:noFill/>
            </a:ln>
          </p:spPr>
          <p:style>
            <a:lnRef idx="2">
              <a:scrgbClr r="0" g="0" b="0"/>
            </a:lnRef>
            <a:fillRef idx="1">
              <a:scrgbClr r="0" g="0" b="0"/>
            </a:fillRef>
            <a:effectRef idx="0">
              <a:schemeClr val="accent2">
                <a:hueOff val="4552721"/>
                <a:satOff val="-22016"/>
                <a:lumOff val="3333"/>
                <a:alphaOff val="0"/>
              </a:schemeClr>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Age range</a:t>
              </a:r>
            </a:p>
          </p:txBody>
        </p:sp>
        <p:sp>
          <p:nvSpPr>
            <p:cNvPr id="11" name="Freeform: Shape 10">
              <a:extLst>
                <a:ext uri="{FF2B5EF4-FFF2-40B4-BE49-F238E27FC236}">
                  <a16:creationId xmlns:a16="http://schemas.microsoft.com/office/drawing/2014/main" id="{2690CE07-9A3E-4E10-8B42-75A4D3FA979D}"/>
                </a:ext>
              </a:extLst>
            </p:cNvPr>
            <p:cNvSpPr/>
            <p:nvPr/>
          </p:nvSpPr>
          <p:spPr>
            <a:xfrm>
              <a:off x="3442835" y="3609175"/>
              <a:ext cx="2496330" cy="2644668"/>
            </a:xfrm>
            <a:custGeom>
              <a:avLst/>
              <a:gdLst>
                <a:gd name="connsiteX0" fmla="*/ 0 w 2496330"/>
                <a:gd name="connsiteY0" fmla="*/ 0 h 1855620"/>
                <a:gd name="connsiteX1" fmla="*/ 2496330 w 2496330"/>
                <a:gd name="connsiteY1" fmla="*/ 0 h 1855620"/>
                <a:gd name="connsiteX2" fmla="*/ 2496330 w 2496330"/>
                <a:gd name="connsiteY2" fmla="*/ 1855620 h 1855620"/>
                <a:gd name="connsiteX3" fmla="*/ 0 w 2496330"/>
                <a:gd name="connsiteY3" fmla="*/ 1855620 h 1855620"/>
                <a:gd name="connsiteX4" fmla="*/ 0 w 2496330"/>
                <a:gd name="connsiteY4" fmla="*/ 0 h 185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330" h="1855620">
                  <a:moveTo>
                    <a:pt x="0" y="0"/>
                  </a:moveTo>
                  <a:lnTo>
                    <a:pt x="2496330" y="0"/>
                  </a:lnTo>
                  <a:lnTo>
                    <a:pt x="2496330" y="1855620"/>
                  </a:lnTo>
                  <a:lnTo>
                    <a:pt x="0" y="1855620"/>
                  </a:lnTo>
                  <a:lnTo>
                    <a:pt x="0" y="0"/>
                  </a:lnTo>
                  <a:close/>
                </a:path>
              </a:pathLst>
            </a:custGeom>
            <a:solidFill>
              <a:srgbClr val="D9E7EF">
                <a:alpha val="89804"/>
              </a:srgbClr>
            </a:solidFill>
            <a:ln>
              <a:noFill/>
            </a:ln>
          </p:spPr>
          <p:style>
            <a:lnRef idx="2">
              <a:scrgbClr r="0" g="0" b="0"/>
            </a:lnRef>
            <a:fillRef idx="1">
              <a:scrgbClr r="0" g="0" b="0"/>
            </a:fillRef>
            <a:effectRef idx="0">
              <a:schemeClr val="accent2">
                <a:tint val="40000"/>
                <a:alpha val="90000"/>
                <a:hueOff val="4695805"/>
                <a:satOff val="-14855"/>
                <a:lumOff val="-46"/>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16-30 months</a:t>
              </a:r>
            </a:p>
          </p:txBody>
        </p:sp>
        <p:sp>
          <p:nvSpPr>
            <p:cNvPr id="12" name="Freeform: Shape 11">
              <a:extLst>
                <a:ext uri="{FF2B5EF4-FFF2-40B4-BE49-F238E27FC236}">
                  <a16:creationId xmlns:a16="http://schemas.microsoft.com/office/drawing/2014/main" id="{76AE0262-7E3F-492E-85F5-B3A7F7EB14E5}"/>
                </a:ext>
              </a:extLst>
            </p:cNvPr>
            <p:cNvSpPr/>
            <p:nvPr/>
          </p:nvSpPr>
          <p:spPr>
            <a:xfrm>
              <a:off x="6288653" y="2712097"/>
              <a:ext cx="2496330" cy="897078"/>
            </a:xfrm>
            <a:custGeom>
              <a:avLst/>
              <a:gdLst>
                <a:gd name="connsiteX0" fmla="*/ 0 w 2496330"/>
                <a:gd name="connsiteY0" fmla="*/ 0 h 897078"/>
                <a:gd name="connsiteX1" fmla="*/ 2496330 w 2496330"/>
                <a:gd name="connsiteY1" fmla="*/ 0 h 897078"/>
                <a:gd name="connsiteX2" fmla="*/ 2496330 w 2496330"/>
                <a:gd name="connsiteY2" fmla="*/ 897078 h 897078"/>
                <a:gd name="connsiteX3" fmla="*/ 0 w 2496330"/>
                <a:gd name="connsiteY3" fmla="*/ 897078 h 897078"/>
                <a:gd name="connsiteX4" fmla="*/ 0 w 2496330"/>
                <a:gd name="connsiteY4" fmla="*/ 0 h 89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330" h="897078">
                  <a:moveTo>
                    <a:pt x="0" y="0"/>
                  </a:moveTo>
                  <a:lnTo>
                    <a:pt x="2496330" y="0"/>
                  </a:lnTo>
                  <a:lnTo>
                    <a:pt x="2496330" y="897078"/>
                  </a:lnTo>
                  <a:lnTo>
                    <a:pt x="0" y="897078"/>
                  </a:lnTo>
                  <a:lnTo>
                    <a:pt x="0" y="0"/>
                  </a:lnTo>
                  <a:close/>
                </a:path>
              </a:pathLst>
            </a:custGeom>
            <a:solidFill>
              <a:srgbClr val="6A4C62"/>
            </a:solidFill>
            <a:ln>
              <a:noFill/>
            </a:ln>
          </p:spPr>
          <p:style>
            <a:lnRef idx="2">
              <a:scrgbClr r="0" g="0" b="0"/>
            </a:lnRef>
            <a:fillRef idx="1">
              <a:scrgbClr r="0" g="0" b="0"/>
            </a:fillRef>
            <a:effectRef idx="0">
              <a:schemeClr val="accent2">
                <a:hueOff val="9105442"/>
                <a:satOff val="-44033"/>
                <a:lumOff val="6667"/>
                <a:alphaOff val="0"/>
              </a:schemeClr>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Administration</a:t>
              </a:r>
            </a:p>
          </p:txBody>
        </p:sp>
        <p:sp>
          <p:nvSpPr>
            <p:cNvPr id="13" name="Freeform: Shape 12">
              <a:extLst>
                <a:ext uri="{FF2B5EF4-FFF2-40B4-BE49-F238E27FC236}">
                  <a16:creationId xmlns:a16="http://schemas.microsoft.com/office/drawing/2014/main" id="{91863504-EBCC-4442-A529-9F23DFDB850C}"/>
                </a:ext>
              </a:extLst>
            </p:cNvPr>
            <p:cNvSpPr/>
            <p:nvPr/>
          </p:nvSpPr>
          <p:spPr>
            <a:xfrm>
              <a:off x="6288653" y="3609173"/>
              <a:ext cx="2496330" cy="2644668"/>
            </a:xfrm>
            <a:custGeom>
              <a:avLst/>
              <a:gdLst>
                <a:gd name="connsiteX0" fmla="*/ 0 w 2496330"/>
                <a:gd name="connsiteY0" fmla="*/ 0 h 1855620"/>
                <a:gd name="connsiteX1" fmla="*/ 2496330 w 2496330"/>
                <a:gd name="connsiteY1" fmla="*/ 0 h 1855620"/>
                <a:gd name="connsiteX2" fmla="*/ 2496330 w 2496330"/>
                <a:gd name="connsiteY2" fmla="*/ 1855620 h 1855620"/>
                <a:gd name="connsiteX3" fmla="*/ 0 w 2496330"/>
                <a:gd name="connsiteY3" fmla="*/ 1855620 h 1855620"/>
                <a:gd name="connsiteX4" fmla="*/ 0 w 2496330"/>
                <a:gd name="connsiteY4" fmla="*/ 0 h 185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330" h="1855620">
                  <a:moveTo>
                    <a:pt x="0" y="0"/>
                  </a:moveTo>
                  <a:lnTo>
                    <a:pt x="2496330" y="0"/>
                  </a:lnTo>
                  <a:lnTo>
                    <a:pt x="2496330" y="1855620"/>
                  </a:lnTo>
                  <a:lnTo>
                    <a:pt x="0" y="1855620"/>
                  </a:lnTo>
                  <a:lnTo>
                    <a:pt x="0" y="0"/>
                  </a:lnTo>
                  <a:close/>
                </a:path>
              </a:pathLst>
            </a:custGeom>
            <a:solidFill>
              <a:srgbClr val="E2D8E2">
                <a:alpha val="89804"/>
              </a:srgbClr>
            </a:solidFill>
            <a:ln>
              <a:noFill/>
            </a:ln>
          </p:spPr>
          <p:style>
            <a:lnRef idx="2">
              <a:scrgbClr r="0" g="0" b="0"/>
            </a:lnRef>
            <a:fillRef idx="1">
              <a:scrgbClr r="0" g="0" b="0"/>
            </a:fillRef>
            <a:effectRef idx="0">
              <a:schemeClr val="accent2">
                <a:tint val="40000"/>
                <a:alpha val="90000"/>
                <a:hueOff val="9391609"/>
                <a:satOff val="-29709"/>
                <a:lumOff val="-91"/>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85750" lvl="0" indent="-285750">
                <a:spcAft>
                  <a:spcPts val="600"/>
                </a:spcAft>
                <a:buFont typeface="Arial" panose="020B0604020202020204" pitchFamily="34" charset="0"/>
                <a:buChar char="•"/>
              </a:pPr>
              <a:r>
                <a:rPr lang="en-US"/>
                <a:t>20 items</a:t>
              </a:r>
            </a:p>
            <a:p>
              <a:pPr marL="285750" lvl="0" indent="-285750">
                <a:spcAft>
                  <a:spcPts val="600"/>
                </a:spcAft>
                <a:buFont typeface="Arial" panose="020B0604020202020204" pitchFamily="34" charset="0"/>
                <a:buChar char="•"/>
              </a:pPr>
              <a:r>
                <a:rPr lang="en-US"/>
                <a:t>5-10 minutes</a:t>
              </a:r>
            </a:p>
          </p:txBody>
        </p:sp>
        <p:sp>
          <p:nvSpPr>
            <p:cNvPr id="14" name="Freeform: Shape 13">
              <a:extLst>
                <a:ext uri="{FF2B5EF4-FFF2-40B4-BE49-F238E27FC236}">
                  <a16:creationId xmlns:a16="http://schemas.microsoft.com/office/drawing/2014/main" id="{89DE7230-811F-44E4-A039-CB9CFA3A3803}"/>
                </a:ext>
              </a:extLst>
            </p:cNvPr>
            <p:cNvSpPr/>
            <p:nvPr/>
          </p:nvSpPr>
          <p:spPr>
            <a:xfrm>
              <a:off x="9134470" y="2712097"/>
              <a:ext cx="2847322" cy="897078"/>
            </a:xfrm>
            <a:custGeom>
              <a:avLst/>
              <a:gdLst>
                <a:gd name="connsiteX0" fmla="*/ 0 w 2496330"/>
                <a:gd name="connsiteY0" fmla="*/ 0 h 897078"/>
                <a:gd name="connsiteX1" fmla="*/ 2496330 w 2496330"/>
                <a:gd name="connsiteY1" fmla="*/ 0 h 897078"/>
                <a:gd name="connsiteX2" fmla="*/ 2496330 w 2496330"/>
                <a:gd name="connsiteY2" fmla="*/ 897078 h 897078"/>
                <a:gd name="connsiteX3" fmla="*/ 0 w 2496330"/>
                <a:gd name="connsiteY3" fmla="*/ 897078 h 897078"/>
                <a:gd name="connsiteX4" fmla="*/ 0 w 2496330"/>
                <a:gd name="connsiteY4" fmla="*/ 0 h 89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330" h="897078">
                  <a:moveTo>
                    <a:pt x="0" y="0"/>
                  </a:moveTo>
                  <a:lnTo>
                    <a:pt x="2496330" y="0"/>
                  </a:lnTo>
                  <a:lnTo>
                    <a:pt x="2496330" y="897078"/>
                  </a:lnTo>
                  <a:lnTo>
                    <a:pt x="0" y="897078"/>
                  </a:lnTo>
                  <a:lnTo>
                    <a:pt x="0" y="0"/>
                  </a:lnTo>
                  <a:close/>
                </a:path>
              </a:pathLst>
            </a:custGeom>
          </p:spPr>
          <p:style>
            <a:lnRef idx="2">
              <a:schemeClr val="accent2">
                <a:hueOff val="13658163"/>
                <a:satOff val="-66049"/>
                <a:lumOff val="10000"/>
                <a:alphaOff val="0"/>
              </a:schemeClr>
            </a:lnRef>
            <a:fillRef idx="1">
              <a:schemeClr val="accent2">
                <a:hueOff val="13658163"/>
                <a:satOff val="-66049"/>
                <a:lumOff val="10000"/>
                <a:alphaOff val="0"/>
              </a:schemeClr>
            </a:fillRef>
            <a:effectRef idx="0">
              <a:schemeClr val="accent2">
                <a:hueOff val="13658163"/>
                <a:satOff val="-66049"/>
                <a:lumOff val="10000"/>
                <a:alphaOff val="0"/>
              </a:schemeClr>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Access information</a:t>
              </a:r>
            </a:p>
          </p:txBody>
        </p:sp>
        <p:sp>
          <p:nvSpPr>
            <p:cNvPr id="15" name="Freeform: Shape 14">
              <a:extLst>
                <a:ext uri="{FF2B5EF4-FFF2-40B4-BE49-F238E27FC236}">
                  <a16:creationId xmlns:a16="http://schemas.microsoft.com/office/drawing/2014/main" id="{1053025C-7BA4-4953-BBD0-E623697FA2E7}"/>
                </a:ext>
              </a:extLst>
            </p:cNvPr>
            <p:cNvSpPr/>
            <p:nvPr/>
          </p:nvSpPr>
          <p:spPr>
            <a:xfrm>
              <a:off x="9134469" y="3609173"/>
              <a:ext cx="2847323" cy="2644667"/>
            </a:xfrm>
            <a:custGeom>
              <a:avLst/>
              <a:gdLst>
                <a:gd name="connsiteX0" fmla="*/ 0 w 2496330"/>
                <a:gd name="connsiteY0" fmla="*/ 0 h 1855620"/>
                <a:gd name="connsiteX1" fmla="*/ 2496330 w 2496330"/>
                <a:gd name="connsiteY1" fmla="*/ 0 h 1855620"/>
                <a:gd name="connsiteX2" fmla="*/ 2496330 w 2496330"/>
                <a:gd name="connsiteY2" fmla="*/ 1855620 h 1855620"/>
                <a:gd name="connsiteX3" fmla="*/ 0 w 2496330"/>
                <a:gd name="connsiteY3" fmla="*/ 1855620 h 1855620"/>
                <a:gd name="connsiteX4" fmla="*/ 0 w 2496330"/>
                <a:gd name="connsiteY4" fmla="*/ 0 h 185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330" h="1855620">
                  <a:moveTo>
                    <a:pt x="0" y="0"/>
                  </a:moveTo>
                  <a:lnTo>
                    <a:pt x="2496330" y="0"/>
                  </a:lnTo>
                  <a:lnTo>
                    <a:pt x="2496330" y="1855620"/>
                  </a:lnTo>
                  <a:lnTo>
                    <a:pt x="0" y="1855620"/>
                  </a:lnTo>
                  <a:lnTo>
                    <a:pt x="0" y="0"/>
                  </a:lnTo>
                  <a:close/>
                </a:path>
              </a:pathLst>
            </a:custGeom>
          </p:spPr>
          <p:style>
            <a:lnRef idx="2">
              <a:schemeClr val="accent2">
                <a:tint val="40000"/>
                <a:alpha val="90000"/>
                <a:hueOff val="14087414"/>
                <a:satOff val="-44564"/>
                <a:lumOff val="-137"/>
                <a:alphaOff val="0"/>
              </a:schemeClr>
            </a:lnRef>
            <a:fillRef idx="1">
              <a:schemeClr val="accent2">
                <a:tint val="40000"/>
                <a:alpha val="90000"/>
                <a:hueOff val="14087414"/>
                <a:satOff val="-44564"/>
                <a:lumOff val="-137"/>
                <a:alphaOff val="0"/>
              </a:schemeClr>
            </a:fillRef>
            <a:effectRef idx="0">
              <a:schemeClr val="accent2">
                <a:tint val="40000"/>
                <a:alpha val="90000"/>
                <a:hueOff val="14087414"/>
                <a:satOff val="-44564"/>
                <a:lumOff val="-137"/>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Available for free download via </a:t>
              </a:r>
              <a:r>
                <a:rPr lang="en-US" dirty="0">
                  <a:hlinkClick r:id="rId3"/>
                </a:rPr>
                <a:t>www.mchatscreen.com</a:t>
              </a:r>
              <a:endParaRPr lang="en-US" dirty="0"/>
            </a:p>
          </p:txBody>
        </p:sp>
      </p:grpSp>
    </p:spTree>
    <p:extLst>
      <p:ext uri="{BB962C8B-B14F-4D97-AF65-F5344CB8AC3E}">
        <p14:creationId xmlns:p14="http://schemas.microsoft.com/office/powerpoint/2010/main" val="1834784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F289C-D68B-A765-10CD-5F270D889BEE}"/>
              </a:ext>
            </a:extLst>
          </p:cNvPr>
          <p:cNvSpPr>
            <a:spLocks noGrp="1"/>
          </p:cNvSpPr>
          <p:nvPr>
            <p:ph type="title"/>
          </p:nvPr>
        </p:nvSpPr>
        <p:spPr/>
        <p:txBody>
          <a:bodyPr/>
          <a:lstStyle/>
          <a:p>
            <a:r>
              <a:rPr lang="en-US">
                <a:cs typeface="Arial"/>
              </a:rPr>
              <a:t>Instructions for Use</a:t>
            </a:r>
            <a:endParaRPr lang="en-US"/>
          </a:p>
        </p:txBody>
      </p:sp>
      <p:sp>
        <p:nvSpPr>
          <p:cNvPr id="3" name="Content Placeholder 2">
            <a:extLst>
              <a:ext uri="{FF2B5EF4-FFF2-40B4-BE49-F238E27FC236}">
                <a16:creationId xmlns:a16="http://schemas.microsoft.com/office/drawing/2014/main" id="{69C30DFB-966B-7664-FE52-F565AC5D9109}"/>
              </a:ext>
            </a:extLst>
          </p:cNvPr>
          <p:cNvSpPr>
            <a:spLocks noGrp="1"/>
          </p:cNvSpPr>
          <p:nvPr>
            <p:ph idx="1"/>
          </p:nvPr>
        </p:nvSpPr>
        <p:spPr/>
        <p:txBody>
          <a:bodyPr vert="horz" lIns="91440" tIns="45720" rIns="91440" bIns="45720" rtlCol="0" anchor="t">
            <a:normAutofit/>
          </a:bodyPr>
          <a:lstStyle/>
          <a:p>
            <a:r>
              <a:rPr lang="en-US" b="1">
                <a:cs typeface="Arial"/>
              </a:rPr>
              <a:t>M-CHAT-R/F </a:t>
            </a:r>
            <a:r>
              <a:rPr lang="en-US">
                <a:cs typeface="Arial"/>
              </a:rPr>
              <a:t>designed to be used with </a:t>
            </a:r>
            <a:r>
              <a:rPr lang="en-US" b="1">
                <a:cs typeface="Arial"/>
              </a:rPr>
              <a:t>M-CHAT-R</a:t>
            </a:r>
          </a:p>
          <a:p>
            <a:r>
              <a:rPr lang="en-US">
                <a:cs typeface="Arial"/>
              </a:rPr>
              <a:t>Once parent completes M-CHAT-R</a:t>
            </a:r>
          </a:p>
          <a:p>
            <a:pPr lvl="1"/>
            <a:r>
              <a:rPr lang="en-US">
                <a:cs typeface="Arial"/>
              </a:rPr>
              <a:t>Score instrument</a:t>
            </a:r>
          </a:p>
          <a:p>
            <a:pPr lvl="1"/>
            <a:r>
              <a:rPr lang="en-US">
                <a:cs typeface="Arial"/>
              </a:rPr>
              <a:t>Select Follow-Up items to administer based on which items the child failed on the M-CHAT-R</a:t>
            </a:r>
          </a:p>
          <a:p>
            <a:r>
              <a:rPr lang="en-US">
                <a:cs typeface="Arial"/>
              </a:rPr>
              <a:t>Follow flowchart format and ask questions until a </a:t>
            </a:r>
            <a:r>
              <a:rPr lang="en-US" b="1">
                <a:cs typeface="Arial"/>
              </a:rPr>
              <a:t>PASS</a:t>
            </a:r>
            <a:r>
              <a:rPr lang="en-US">
                <a:cs typeface="Arial"/>
              </a:rPr>
              <a:t> or </a:t>
            </a:r>
            <a:r>
              <a:rPr lang="en-US" b="1">
                <a:cs typeface="Arial"/>
              </a:rPr>
              <a:t>FAIL</a:t>
            </a:r>
            <a:r>
              <a:rPr lang="en-US">
                <a:cs typeface="Arial"/>
              </a:rPr>
              <a:t> is scored</a:t>
            </a:r>
          </a:p>
          <a:p>
            <a:endParaRPr lang="en-US">
              <a:cs typeface="Arial"/>
            </a:endParaRPr>
          </a:p>
        </p:txBody>
      </p:sp>
    </p:spTree>
    <p:extLst>
      <p:ext uri="{BB962C8B-B14F-4D97-AF65-F5344CB8AC3E}">
        <p14:creationId xmlns:p14="http://schemas.microsoft.com/office/powerpoint/2010/main" val="399356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CC98C77-3495-43AA-AFC6-8344ACEE0A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04910" y="243598"/>
            <a:ext cx="1019175" cy="438150"/>
          </a:xfrm>
          <a:prstGeom prst="rect">
            <a:avLst/>
          </a:prstGeom>
        </p:spPr>
      </p:pic>
      <p:pic>
        <p:nvPicPr>
          <p:cNvPr id="6" name="Graphic 5">
            <a:extLst>
              <a:ext uri="{FF2B5EF4-FFF2-40B4-BE49-F238E27FC236}">
                <a16:creationId xmlns:a16="http://schemas.microsoft.com/office/drawing/2014/main" id="{AA900922-51A5-4E4C-B776-6F5AAC5E56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67917" y="243598"/>
            <a:ext cx="1019175" cy="438150"/>
          </a:xfrm>
          <a:prstGeom prst="rect">
            <a:avLst/>
          </a:prstGeom>
        </p:spPr>
      </p:pic>
      <p:pic>
        <p:nvPicPr>
          <p:cNvPr id="10" name="Graphic 9">
            <a:extLst>
              <a:ext uri="{FF2B5EF4-FFF2-40B4-BE49-F238E27FC236}">
                <a16:creationId xmlns:a16="http://schemas.microsoft.com/office/drawing/2014/main" id="{66541E24-2FBD-4D18-BC79-58A370B889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11779" y="1085397"/>
            <a:ext cx="2584221" cy="974558"/>
          </a:xfrm>
          <a:prstGeom prst="rect">
            <a:avLst/>
          </a:prstGeom>
        </p:spPr>
      </p:pic>
      <p:pic>
        <p:nvPicPr>
          <p:cNvPr id="12" name="Graphic 11">
            <a:extLst>
              <a:ext uri="{FF2B5EF4-FFF2-40B4-BE49-F238E27FC236}">
                <a16:creationId xmlns:a16="http://schemas.microsoft.com/office/drawing/2014/main" id="{AED798CA-278E-4AE7-AE2D-F9E39619E23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34346" y="2420143"/>
            <a:ext cx="5861068" cy="4194259"/>
          </a:xfrm>
          <a:prstGeom prst="rect">
            <a:avLst/>
          </a:prstGeom>
        </p:spPr>
      </p:pic>
      <p:pic>
        <p:nvPicPr>
          <p:cNvPr id="14" name="Graphic 13">
            <a:extLst>
              <a:ext uri="{FF2B5EF4-FFF2-40B4-BE49-F238E27FC236}">
                <a16:creationId xmlns:a16="http://schemas.microsoft.com/office/drawing/2014/main" id="{B7F07319-3FF0-4385-8108-599889D209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59673" y="4918409"/>
            <a:ext cx="1019175" cy="438150"/>
          </a:xfrm>
          <a:prstGeom prst="rect">
            <a:avLst/>
          </a:prstGeom>
        </p:spPr>
      </p:pic>
      <p:pic>
        <p:nvPicPr>
          <p:cNvPr id="16" name="Graphic 15">
            <a:extLst>
              <a:ext uri="{FF2B5EF4-FFF2-40B4-BE49-F238E27FC236}">
                <a16:creationId xmlns:a16="http://schemas.microsoft.com/office/drawing/2014/main" id="{9AC2CBF9-D245-42F9-964B-692AF0A00F3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230224" y="3823535"/>
            <a:ext cx="1019175" cy="438150"/>
          </a:xfrm>
          <a:prstGeom prst="rect">
            <a:avLst/>
          </a:prstGeom>
        </p:spPr>
      </p:pic>
      <p:sp>
        <p:nvSpPr>
          <p:cNvPr id="17" name="TextBox 16">
            <a:extLst>
              <a:ext uri="{FF2B5EF4-FFF2-40B4-BE49-F238E27FC236}">
                <a16:creationId xmlns:a16="http://schemas.microsoft.com/office/drawing/2014/main" id="{89D41006-D406-485D-9193-85E8FD0AE3F2}"/>
              </a:ext>
            </a:extLst>
          </p:cNvPr>
          <p:cNvSpPr txBox="1"/>
          <p:nvPr/>
        </p:nvSpPr>
        <p:spPr>
          <a:xfrm>
            <a:off x="10835941" y="3857944"/>
            <a:ext cx="1479884" cy="369332"/>
          </a:xfrm>
          <a:prstGeom prst="rect">
            <a:avLst/>
          </a:prstGeom>
          <a:noFill/>
        </p:spPr>
        <p:txBody>
          <a:bodyPr wrap="square" rtlCol="0">
            <a:spAutoFit/>
          </a:bodyPr>
          <a:lstStyle/>
          <a:p>
            <a:r>
              <a:rPr lang="en-US"/>
              <a:t>FAIL</a:t>
            </a:r>
          </a:p>
        </p:txBody>
      </p:sp>
      <p:sp>
        <p:nvSpPr>
          <p:cNvPr id="18" name="TextBox 17">
            <a:extLst>
              <a:ext uri="{FF2B5EF4-FFF2-40B4-BE49-F238E27FC236}">
                <a16:creationId xmlns:a16="http://schemas.microsoft.com/office/drawing/2014/main" id="{20DDAEAE-B44A-4428-BD12-738D66939D70}"/>
              </a:ext>
            </a:extLst>
          </p:cNvPr>
          <p:cNvSpPr txBox="1"/>
          <p:nvPr/>
        </p:nvSpPr>
        <p:spPr>
          <a:xfrm>
            <a:off x="10835941" y="4987227"/>
            <a:ext cx="1479884" cy="369332"/>
          </a:xfrm>
          <a:prstGeom prst="rect">
            <a:avLst/>
          </a:prstGeom>
          <a:noFill/>
        </p:spPr>
        <p:txBody>
          <a:bodyPr wrap="square" rtlCol="0">
            <a:spAutoFit/>
          </a:bodyPr>
          <a:lstStyle/>
          <a:p>
            <a:r>
              <a:rPr lang="en-US"/>
              <a:t>PASS</a:t>
            </a:r>
          </a:p>
        </p:txBody>
      </p:sp>
      <p:sp>
        <p:nvSpPr>
          <p:cNvPr id="19" name="TextBox 18">
            <a:extLst>
              <a:ext uri="{FF2B5EF4-FFF2-40B4-BE49-F238E27FC236}">
                <a16:creationId xmlns:a16="http://schemas.microsoft.com/office/drawing/2014/main" id="{A7C53F4A-8D15-4BE1-8AF2-28CBB0137E0A}"/>
              </a:ext>
            </a:extLst>
          </p:cNvPr>
          <p:cNvSpPr txBox="1"/>
          <p:nvPr/>
        </p:nvSpPr>
        <p:spPr>
          <a:xfrm>
            <a:off x="776669" y="462673"/>
            <a:ext cx="2876609" cy="646331"/>
          </a:xfrm>
          <a:prstGeom prst="rect">
            <a:avLst/>
          </a:prstGeom>
          <a:noFill/>
        </p:spPr>
        <p:txBody>
          <a:bodyPr wrap="square" rtlCol="0">
            <a:spAutoFit/>
          </a:bodyPr>
          <a:lstStyle/>
          <a:p>
            <a:r>
              <a:rPr lang="en-US" dirty="0">
                <a:solidFill>
                  <a:schemeClr val="bg1"/>
                </a:solidFill>
              </a:rPr>
              <a:t>3. Does _________ play pretend or make-believe? </a:t>
            </a:r>
          </a:p>
        </p:txBody>
      </p:sp>
      <p:sp>
        <p:nvSpPr>
          <p:cNvPr id="20" name="TextBox 19">
            <a:extLst>
              <a:ext uri="{FF2B5EF4-FFF2-40B4-BE49-F238E27FC236}">
                <a16:creationId xmlns:a16="http://schemas.microsoft.com/office/drawing/2014/main" id="{70886127-B59F-4855-A97C-EBEBBB3E52E5}"/>
              </a:ext>
            </a:extLst>
          </p:cNvPr>
          <p:cNvSpPr txBox="1"/>
          <p:nvPr/>
        </p:nvSpPr>
        <p:spPr>
          <a:xfrm>
            <a:off x="1547751" y="438965"/>
            <a:ext cx="2105527" cy="369332"/>
          </a:xfrm>
          <a:prstGeom prst="rect">
            <a:avLst/>
          </a:prstGeom>
          <a:noFill/>
        </p:spPr>
        <p:txBody>
          <a:bodyPr wrap="square" rtlCol="0">
            <a:spAutoFit/>
          </a:bodyPr>
          <a:lstStyle/>
          <a:p>
            <a:r>
              <a:rPr lang="en-US" b="1" spc="300" dirty="0">
                <a:latin typeface="Bradley Hand ITC" panose="03070402050302030203" pitchFamily="66" charset="0"/>
              </a:rPr>
              <a:t>Matthew</a:t>
            </a:r>
          </a:p>
        </p:txBody>
      </p:sp>
      <p:cxnSp>
        <p:nvCxnSpPr>
          <p:cNvPr id="26" name="Straight Arrow Connector 25">
            <a:extLst>
              <a:ext uri="{FF2B5EF4-FFF2-40B4-BE49-F238E27FC236}">
                <a16:creationId xmlns:a16="http://schemas.microsoft.com/office/drawing/2014/main" id="{4BD787CF-8FCB-4296-A36D-0F2B75B6D700}"/>
              </a:ext>
            </a:extLst>
          </p:cNvPr>
          <p:cNvCxnSpPr>
            <a:stCxn id="4" idx="2"/>
          </p:cNvCxnSpPr>
          <p:nvPr/>
        </p:nvCxnSpPr>
        <p:spPr>
          <a:xfrm flipH="1">
            <a:off x="4714497" y="681748"/>
            <a:ext cx="1" cy="318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DCB053A-E0E0-4697-AC87-1AD6D550C89F}"/>
              </a:ext>
            </a:extLst>
          </p:cNvPr>
          <p:cNvCxnSpPr>
            <a:stCxn id="10" idx="2"/>
          </p:cNvCxnSpPr>
          <p:nvPr/>
        </p:nvCxnSpPr>
        <p:spPr>
          <a:xfrm flipH="1">
            <a:off x="4803889" y="2059955"/>
            <a:ext cx="1" cy="292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E1A4095-71E8-49CD-AB23-388C8FA5FF9F}"/>
              </a:ext>
            </a:extLst>
          </p:cNvPr>
          <p:cNvCxnSpPr>
            <a:stCxn id="6" idx="2"/>
          </p:cNvCxnSpPr>
          <p:nvPr/>
        </p:nvCxnSpPr>
        <p:spPr>
          <a:xfrm flipH="1">
            <a:off x="7477504" y="681748"/>
            <a:ext cx="1" cy="1670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BB62423F-622E-4966-8D78-F76C28A717BB}"/>
              </a:ext>
            </a:extLst>
          </p:cNvPr>
          <p:cNvCxnSpPr>
            <a:cxnSpLocks/>
          </p:cNvCxnSpPr>
          <p:nvPr/>
        </p:nvCxnSpPr>
        <p:spPr>
          <a:xfrm flipV="1">
            <a:off x="8469098" y="4042610"/>
            <a:ext cx="655852" cy="5421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17C154A0-CFB1-463D-BA71-B3026D0A1247}"/>
              </a:ext>
            </a:extLst>
          </p:cNvPr>
          <p:cNvCxnSpPr>
            <a:cxnSpLocks/>
          </p:cNvCxnSpPr>
          <p:nvPr/>
        </p:nvCxnSpPr>
        <p:spPr>
          <a:xfrm>
            <a:off x="8469098" y="4584740"/>
            <a:ext cx="655852" cy="55274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E06C541-09BA-40A3-8156-26B09DBEDCD3}"/>
              </a:ext>
            </a:extLst>
          </p:cNvPr>
          <p:cNvCxnSpPr>
            <a:cxnSpLocks/>
            <a:stCxn id="16" idx="3"/>
          </p:cNvCxnSpPr>
          <p:nvPr/>
        </p:nvCxnSpPr>
        <p:spPr>
          <a:xfrm>
            <a:off x="10249399" y="4042610"/>
            <a:ext cx="380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814747B-33C0-4B2B-82EC-828D4DB6394E}"/>
              </a:ext>
            </a:extLst>
          </p:cNvPr>
          <p:cNvCxnSpPr>
            <a:cxnSpLocks/>
          </p:cNvCxnSpPr>
          <p:nvPr/>
        </p:nvCxnSpPr>
        <p:spPr>
          <a:xfrm>
            <a:off x="10278848" y="5137484"/>
            <a:ext cx="380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0409BE03-A717-46EE-9E05-688C884D8C60}"/>
              </a:ext>
            </a:extLst>
          </p:cNvPr>
          <p:cNvSpPr/>
          <p:nvPr/>
        </p:nvSpPr>
        <p:spPr>
          <a:xfrm>
            <a:off x="10816891" y="4895553"/>
            <a:ext cx="842583" cy="552744"/>
          </a:xfrm>
          <a:prstGeom prst="ellipse">
            <a:avLst/>
          </a:prstGeom>
          <a:noFill/>
          <a:ln w="19050">
            <a:solidFill>
              <a:srgbClr val="CC4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5">
            <p14:nvContentPartPr>
              <p14:cNvPr id="53" name="Ink 52">
                <a:extLst>
                  <a:ext uri="{FF2B5EF4-FFF2-40B4-BE49-F238E27FC236}">
                    <a16:creationId xmlns:a16="http://schemas.microsoft.com/office/drawing/2014/main" id="{417C5B37-B424-4559-9640-2D0A4C9B7B44}"/>
                  </a:ext>
                </a:extLst>
              </p14:cNvPr>
              <p14:cNvContentPartPr/>
              <p14:nvPr/>
            </p14:nvContentPartPr>
            <p14:xfrm>
              <a:off x="7800870" y="338940"/>
              <a:ext cx="250200" cy="221400"/>
            </p14:xfrm>
          </p:contentPart>
        </mc:Choice>
        <mc:Fallback xmlns="">
          <p:pic>
            <p:nvPicPr>
              <p:cNvPr id="53" name="Ink 52">
                <a:extLst>
                  <a:ext uri="{FF2B5EF4-FFF2-40B4-BE49-F238E27FC236}">
                    <a16:creationId xmlns:a16="http://schemas.microsoft.com/office/drawing/2014/main" id="{417C5B37-B424-4559-9640-2D0A4C9B7B44}"/>
                  </a:ext>
                </a:extLst>
              </p:cNvPr>
              <p:cNvPicPr/>
              <p:nvPr/>
            </p:nvPicPr>
            <p:blipFill>
              <a:blip r:embed="rId16"/>
              <a:stretch>
                <a:fillRect/>
              </a:stretch>
            </p:blipFill>
            <p:spPr>
              <a:xfrm>
                <a:off x="7791883" y="329940"/>
                <a:ext cx="267815" cy="239040"/>
              </a:xfrm>
              <a:prstGeom prst="rect">
                <a:avLst/>
              </a:prstGeom>
            </p:spPr>
          </p:pic>
        </mc:Fallback>
      </mc:AlternateContent>
      <p:grpSp>
        <p:nvGrpSpPr>
          <p:cNvPr id="80" name="Group 79">
            <a:extLst>
              <a:ext uri="{FF2B5EF4-FFF2-40B4-BE49-F238E27FC236}">
                <a16:creationId xmlns:a16="http://schemas.microsoft.com/office/drawing/2014/main" id="{57703A3C-2D15-41B8-B23D-17912431E32A}"/>
              </a:ext>
            </a:extLst>
          </p:cNvPr>
          <p:cNvGrpSpPr/>
          <p:nvPr/>
        </p:nvGrpSpPr>
        <p:grpSpPr>
          <a:xfrm>
            <a:off x="7629760" y="2920542"/>
            <a:ext cx="262080" cy="406080"/>
            <a:chOff x="7629760" y="2920542"/>
            <a:chExt cx="262080" cy="406080"/>
          </a:xfrm>
        </p:grpSpPr>
        <mc:AlternateContent xmlns:mc="http://schemas.openxmlformats.org/markup-compatibility/2006" xmlns:p14="http://schemas.microsoft.com/office/powerpoint/2010/main">
          <mc:Choice Requires="p14">
            <p:contentPart p14:bwMode="auto" r:id="rId17">
              <p14:nvContentPartPr>
                <p14:cNvPr id="77" name="Ink 76">
                  <a:extLst>
                    <a:ext uri="{FF2B5EF4-FFF2-40B4-BE49-F238E27FC236}">
                      <a16:creationId xmlns:a16="http://schemas.microsoft.com/office/drawing/2014/main" id="{DCBF3221-39EF-4C97-B3BC-2B531B1E97A0}"/>
                    </a:ext>
                  </a:extLst>
                </p14:cNvPr>
                <p14:cNvContentPartPr/>
                <p14:nvPr/>
              </p14:nvContentPartPr>
              <p14:xfrm>
                <a:off x="7629760" y="2920542"/>
                <a:ext cx="262080" cy="199440"/>
              </p14:xfrm>
            </p:contentPart>
          </mc:Choice>
          <mc:Fallback xmlns="">
            <p:pic>
              <p:nvPicPr>
                <p:cNvPr id="77" name="Ink 76">
                  <a:extLst>
                    <a:ext uri="{FF2B5EF4-FFF2-40B4-BE49-F238E27FC236}">
                      <a16:creationId xmlns:a16="http://schemas.microsoft.com/office/drawing/2014/main" id="{DCBF3221-39EF-4C97-B3BC-2B531B1E97A0}"/>
                    </a:ext>
                  </a:extLst>
                </p:cNvPr>
                <p:cNvPicPr/>
                <p:nvPr/>
              </p:nvPicPr>
              <p:blipFill>
                <a:blip r:embed="rId18"/>
                <a:stretch>
                  <a:fillRect/>
                </a:stretch>
              </p:blipFill>
              <p:spPr>
                <a:xfrm>
                  <a:off x="7620760" y="2911542"/>
                  <a:ext cx="2797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8" name="Ink 77">
                  <a:extLst>
                    <a:ext uri="{FF2B5EF4-FFF2-40B4-BE49-F238E27FC236}">
                      <a16:creationId xmlns:a16="http://schemas.microsoft.com/office/drawing/2014/main" id="{2D4BD7C2-BD26-4480-87F1-E91FA930D37F}"/>
                    </a:ext>
                  </a:extLst>
                </p14:cNvPr>
                <p14:cNvContentPartPr/>
                <p14:nvPr/>
              </p14:nvContentPartPr>
              <p14:xfrm>
                <a:off x="7636240" y="3164262"/>
                <a:ext cx="228600" cy="162360"/>
              </p14:xfrm>
            </p:contentPart>
          </mc:Choice>
          <mc:Fallback xmlns="">
            <p:pic>
              <p:nvPicPr>
                <p:cNvPr id="78" name="Ink 77">
                  <a:extLst>
                    <a:ext uri="{FF2B5EF4-FFF2-40B4-BE49-F238E27FC236}">
                      <a16:creationId xmlns:a16="http://schemas.microsoft.com/office/drawing/2014/main" id="{2D4BD7C2-BD26-4480-87F1-E91FA930D37F}"/>
                    </a:ext>
                  </a:extLst>
                </p:cNvPr>
                <p:cNvPicPr/>
                <p:nvPr/>
              </p:nvPicPr>
              <p:blipFill>
                <a:blip r:embed="rId20"/>
                <a:stretch>
                  <a:fillRect/>
                </a:stretch>
              </p:blipFill>
              <p:spPr>
                <a:xfrm>
                  <a:off x="7627240" y="3155262"/>
                  <a:ext cx="246240" cy="18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79" name="Ink 78">
                <a:extLst>
                  <a:ext uri="{FF2B5EF4-FFF2-40B4-BE49-F238E27FC236}">
                    <a16:creationId xmlns:a16="http://schemas.microsoft.com/office/drawing/2014/main" id="{BED83E1A-1E68-4AA5-97BC-039C78B9CDA2}"/>
                  </a:ext>
                </a:extLst>
              </p14:cNvPr>
              <p14:cNvContentPartPr/>
              <p14:nvPr/>
            </p14:nvContentPartPr>
            <p14:xfrm>
              <a:off x="7634440" y="3475662"/>
              <a:ext cx="258480" cy="219960"/>
            </p14:xfrm>
          </p:contentPart>
        </mc:Choice>
        <mc:Fallback xmlns="">
          <p:pic>
            <p:nvPicPr>
              <p:cNvPr id="79" name="Ink 78">
                <a:extLst>
                  <a:ext uri="{FF2B5EF4-FFF2-40B4-BE49-F238E27FC236}">
                    <a16:creationId xmlns:a16="http://schemas.microsoft.com/office/drawing/2014/main" id="{BED83E1A-1E68-4AA5-97BC-039C78B9CDA2}"/>
                  </a:ext>
                </a:extLst>
              </p:cNvPr>
              <p:cNvPicPr/>
              <p:nvPr/>
            </p:nvPicPr>
            <p:blipFill>
              <a:blip r:embed="rId22"/>
              <a:stretch>
                <a:fillRect/>
              </a:stretch>
            </p:blipFill>
            <p:spPr>
              <a:xfrm>
                <a:off x="7625440" y="3466662"/>
                <a:ext cx="2761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81" name="Ink 80">
                <a:extLst>
                  <a:ext uri="{FF2B5EF4-FFF2-40B4-BE49-F238E27FC236}">
                    <a16:creationId xmlns:a16="http://schemas.microsoft.com/office/drawing/2014/main" id="{A89590F3-B27A-45DF-A4ED-159FDFA07399}"/>
                  </a:ext>
                </a:extLst>
              </p14:cNvPr>
              <p14:cNvContentPartPr/>
              <p14:nvPr/>
            </p14:nvContentPartPr>
            <p14:xfrm>
              <a:off x="7606422" y="3672582"/>
              <a:ext cx="338400" cy="243000"/>
            </p14:xfrm>
          </p:contentPart>
        </mc:Choice>
        <mc:Fallback xmlns="">
          <p:pic>
            <p:nvPicPr>
              <p:cNvPr id="81" name="Ink 80">
                <a:extLst>
                  <a:ext uri="{FF2B5EF4-FFF2-40B4-BE49-F238E27FC236}">
                    <a16:creationId xmlns:a16="http://schemas.microsoft.com/office/drawing/2014/main" id="{A89590F3-B27A-45DF-A4ED-159FDFA07399}"/>
                  </a:ext>
                </a:extLst>
              </p:cNvPr>
              <p:cNvPicPr/>
              <p:nvPr/>
            </p:nvPicPr>
            <p:blipFill>
              <a:blip r:embed="rId24"/>
              <a:stretch>
                <a:fillRect/>
              </a:stretch>
            </p:blipFill>
            <p:spPr>
              <a:xfrm>
                <a:off x="7597422" y="3663582"/>
                <a:ext cx="3560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2" name="Ink 81">
                <a:extLst>
                  <a:ext uri="{FF2B5EF4-FFF2-40B4-BE49-F238E27FC236}">
                    <a16:creationId xmlns:a16="http://schemas.microsoft.com/office/drawing/2014/main" id="{A623638D-041E-4C2F-9D61-3B1058406FC2}"/>
                  </a:ext>
                </a:extLst>
              </p14:cNvPr>
              <p14:cNvContentPartPr/>
              <p14:nvPr/>
            </p14:nvContentPartPr>
            <p14:xfrm>
              <a:off x="6910182" y="4103502"/>
              <a:ext cx="227880" cy="190080"/>
            </p14:xfrm>
          </p:contentPart>
        </mc:Choice>
        <mc:Fallback xmlns="">
          <p:pic>
            <p:nvPicPr>
              <p:cNvPr id="82" name="Ink 81">
                <a:extLst>
                  <a:ext uri="{FF2B5EF4-FFF2-40B4-BE49-F238E27FC236}">
                    <a16:creationId xmlns:a16="http://schemas.microsoft.com/office/drawing/2014/main" id="{A623638D-041E-4C2F-9D61-3B1058406FC2}"/>
                  </a:ext>
                </a:extLst>
              </p:cNvPr>
              <p:cNvPicPr/>
              <p:nvPr/>
            </p:nvPicPr>
            <p:blipFill>
              <a:blip r:embed="rId26"/>
              <a:stretch>
                <a:fillRect/>
              </a:stretch>
            </p:blipFill>
            <p:spPr>
              <a:xfrm>
                <a:off x="6901182" y="4094519"/>
                <a:ext cx="245520" cy="207687"/>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3" name="Ink 82">
                <a:extLst>
                  <a:ext uri="{FF2B5EF4-FFF2-40B4-BE49-F238E27FC236}">
                    <a16:creationId xmlns:a16="http://schemas.microsoft.com/office/drawing/2014/main" id="{3F72E3B0-44CB-429B-BA64-BE9470659830}"/>
                  </a:ext>
                </a:extLst>
              </p14:cNvPr>
              <p14:cNvContentPartPr/>
              <p14:nvPr/>
            </p14:nvContentPartPr>
            <p14:xfrm>
              <a:off x="7663262" y="4468884"/>
              <a:ext cx="207720" cy="200520"/>
            </p14:xfrm>
          </p:contentPart>
        </mc:Choice>
        <mc:Fallback xmlns="">
          <p:pic>
            <p:nvPicPr>
              <p:cNvPr id="83" name="Ink 82">
                <a:extLst>
                  <a:ext uri="{FF2B5EF4-FFF2-40B4-BE49-F238E27FC236}">
                    <a16:creationId xmlns:a16="http://schemas.microsoft.com/office/drawing/2014/main" id="{3F72E3B0-44CB-429B-BA64-BE9470659830}"/>
                  </a:ext>
                </a:extLst>
              </p:cNvPr>
              <p:cNvPicPr/>
              <p:nvPr/>
            </p:nvPicPr>
            <p:blipFill>
              <a:blip r:embed="rId28"/>
              <a:stretch>
                <a:fillRect/>
              </a:stretch>
            </p:blipFill>
            <p:spPr>
              <a:xfrm>
                <a:off x="7654262" y="4459884"/>
                <a:ext cx="2253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5" name="Ink 84">
                <a:extLst>
                  <a:ext uri="{FF2B5EF4-FFF2-40B4-BE49-F238E27FC236}">
                    <a16:creationId xmlns:a16="http://schemas.microsoft.com/office/drawing/2014/main" id="{2374E9A4-E160-4675-8FE6-C5F02C2C1164}"/>
                  </a:ext>
                </a:extLst>
              </p14:cNvPr>
              <p14:cNvContentPartPr/>
              <p14:nvPr/>
            </p14:nvContentPartPr>
            <p14:xfrm>
              <a:off x="7639258" y="4701644"/>
              <a:ext cx="279720" cy="171360"/>
            </p14:xfrm>
          </p:contentPart>
        </mc:Choice>
        <mc:Fallback xmlns="">
          <p:pic>
            <p:nvPicPr>
              <p:cNvPr id="85" name="Ink 84">
                <a:extLst>
                  <a:ext uri="{FF2B5EF4-FFF2-40B4-BE49-F238E27FC236}">
                    <a16:creationId xmlns:a16="http://schemas.microsoft.com/office/drawing/2014/main" id="{2374E9A4-E160-4675-8FE6-C5F02C2C1164}"/>
                  </a:ext>
                </a:extLst>
              </p:cNvPr>
              <p:cNvPicPr/>
              <p:nvPr/>
            </p:nvPicPr>
            <p:blipFill>
              <a:blip r:embed="rId30"/>
              <a:stretch>
                <a:fillRect/>
              </a:stretch>
            </p:blipFill>
            <p:spPr>
              <a:xfrm>
                <a:off x="7630258" y="4692663"/>
                <a:ext cx="297360" cy="18896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6" name="Ink 85">
                <a:extLst>
                  <a:ext uri="{FF2B5EF4-FFF2-40B4-BE49-F238E27FC236}">
                    <a16:creationId xmlns:a16="http://schemas.microsoft.com/office/drawing/2014/main" id="{FD64A3C1-DCE9-4AC5-907A-892CEFB59413}"/>
                  </a:ext>
                </a:extLst>
              </p14:cNvPr>
              <p14:cNvContentPartPr/>
              <p14:nvPr/>
            </p14:nvContentPartPr>
            <p14:xfrm>
              <a:off x="7632156" y="4882596"/>
              <a:ext cx="289440" cy="185400"/>
            </p14:xfrm>
          </p:contentPart>
        </mc:Choice>
        <mc:Fallback xmlns="">
          <p:pic>
            <p:nvPicPr>
              <p:cNvPr id="86" name="Ink 85">
                <a:extLst>
                  <a:ext uri="{FF2B5EF4-FFF2-40B4-BE49-F238E27FC236}">
                    <a16:creationId xmlns:a16="http://schemas.microsoft.com/office/drawing/2014/main" id="{FD64A3C1-DCE9-4AC5-907A-892CEFB59413}"/>
                  </a:ext>
                </a:extLst>
              </p:cNvPr>
              <p:cNvPicPr/>
              <p:nvPr/>
            </p:nvPicPr>
            <p:blipFill>
              <a:blip r:embed="rId32"/>
              <a:stretch>
                <a:fillRect/>
              </a:stretch>
            </p:blipFill>
            <p:spPr>
              <a:xfrm>
                <a:off x="7623167" y="4873596"/>
                <a:ext cx="307058"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7" name="Ink 86">
                <a:extLst>
                  <a:ext uri="{FF2B5EF4-FFF2-40B4-BE49-F238E27FC236}">
                    <a16:creationId xmlns:a16="http://schemas.microsoft.com/office/drawing/2014/main" id="{7431ADAB-6766-4782-9826-B169186F47A5}"/>
                  </a:ext>
                </a:extLst>
              </p14:cNvPr>
              <p14:cNvContentPartPr/>
              <p14:nvPr/>
            </p14:nvContentPartPr>
            <p14:xfrm>
              <a:off x="6917613" y="5589818"/>
              <a:ext cx="207360" cy="233280"/>
            </p14:xfrm>
          </p:contentPart>
        </mc:Choice>
        <mc:Fallback xmlns="">
          <p:pic>
            <p:nvPicPr>
              <p:cNvPr id="87" name="Ink 86">
                <a:extLst>
                  <a:ext uri="{FF2B5EF4-FFF2-40B4-BE49-F238E27FC236}">
                    <a16:creationId xmlns:a16="http://schemas.microsoft.com/office/drawing/2014/main" id="{7431ADAB-6766-4782-9826-B169186F47A5}"/>
                  </a:ext>
                </a:extLst>
              </p:cNvPr>
              <p:cNvPicPr/>
              <p:nvPr/>
            </p:nvPicPr>
            <p:blipFill>
              <a:blip r:embed="rId34"/>
              <a:stretch>
                <a:fillRect/>
              </a:stretch>
            </p:blipFill>
            <p:spPr>
              <a:xfrm>
                <a:off x="6908613" y="5580804"/>
                <a:ext cx="225000" cy="250947"/>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9" name="Ink 88">
                <a:extLst>
                  <a:ext uri="{FF2B5EF4-FFF2-40B4-BE49-F238E27FC236}">
                    <a16:creationId xmlns:a16="http://schemas.microsoft.com/office/drawing/2014/main" id="{144EFAB9-800E-4838-936C-C6734D5D6D56}"/>
                  </a:ext>
                </a:extLst>
              </p14:cNvPr>
              <p14:cNvContentPartPr/>
              <p14:nvPr/>
            </p14:nvContentPartPr>
            <p14:xfrm>
              <a:off x="7609173" y="5979698"/>
              <a:ext cx="240840" cy="187920"/>
            </p14:xfrm>
          </p:contentPart>
        </mc:Choice>
        <mc:Fallback xmlns="">
          <p:pic>
            <p:nvPicPr>
              <p:cNvPr id="89" name="Ink 88">
                <a:extLst>
                  <a:ext uri="{FF2B5EF4-FFF2-40B4-BE49-F238E27FC236}">
                    <a16:creationId xmlns:a16="http://schemas.microsoft.com/office/drawing/2014/main" id="{144EFAB9-800E-4838-936C-C6734D5D6D56}"/>
                  </a:ext>
                </a:extLst>
              </p:cNvPr>
              <p:cNvPicPr/>
              <p:nvPr/>
            </p:nvPicPr>
            <p:blipFill>
              <a:blip r:embed="rId36"/>
              <a:stretch>
                <a:fillRect/>
              </a:stretch>
            </p:blipFill>
            <p:spPr>
              <a:xfrm>
                <a:off x="7600186" y="5970698"/>
                <a:ext cx="258454"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0" name="Ink 89">
                <a:extLst>
                  <a:ext uri="{FF2B5EF4-FFF2-40B4-BE49-F238E27FC236}">
                    <a16:creationId xmlns:a16="http://schemas.microsoft.com/office/drawing/2014/main" id="{ED6FCE9D-FA51-4A33-8A32-DF0B1C98991D}"/>
                  </a:ext>
                </a:extLst>
              </p14:cNvPr>
              <p14:cNvContentPartPr/>
              <p14:nvPr/>
            </p14:nvContentPartPr>
            <p14:xfrm>
              <a:off x="10080540" y="4781880"/>
              <a:ext cx="257760" cy="293040"/>
            </p14:xfrm>
          </p:contentPart>
        </mc:Choice>
        <mc:Fallback xmlns="">
          <p:pic>
            <p:nvPicPr>
              <p:cNvPr id="90" name="Ink 89">
                <a:extLst>
                  <a:ext uri="{FF2B5EF4-FFF2-40B4-BE49-F238E27FC236}">
                    <a16:creationId xmlns:a16="http://schemas.microsoft.com/office/drawing/2014/main" id="{ED6FCE9D-FA51-4A33-8A32-DF0B1C98991D}"/>
                  </a:ext>
                </a:extLst>
              </p:cNvPr>
              <p:cNvPicPr/>
              <p:nvPr/>
            </p:nvPicPr>
            <p:blipFill>
              <a:blip r:embed="rId38"/>
              <a:stretch>
                <a:fillRect/>
              </a:stretch>
            </p:blipFill>
            <p:spPr>
              <a:xfrm>
                <a:off x="10071540" y="4772880"/>
                <a:ext cx="275400" cy="310680"/>
              </a:xfrm>
              <a:prstGeom prst="rect">
                <a:avLst/>
              </a:prstGeom>
            </p:spPr>
          </p:pic>
        </mc:Fallback>
      </mc:AlternateContent>
    </p:spTree>
    <p:extLst>
      <p:ext uri="{BB962C8B-B14F-4D97-AF65-F5344CB8AC3E}">
        <p14:creationId xmlns:p14="http://schemas.microsoft.com/office/powerpoint/2010/main" val="1725096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8A336-39CE-4185-92CE-B7035FC35C45}"/>
              </a:ext>
            </a:extLst>
          </p:cNvPr>
          <p:cNvSpPr>
            <a:spLocks noGrp="1"/>
          </p:cNvSpPr>
          <p:nvPr>
            <p:ph type="title"/>
          </p:nvPr>
        </p:nvSpPr>
        <p:spPr/>
        <p:txBody>
          <a:bodyPr/>
          <a:lstStyle/>
          <a:p>
            <a:r>
              <a:rPr lang="en-US"/>
              <a:t>Problems relying on the “</a:t>
            </a:r>
            <a:r>
              <a:rPr lang="en-US" err="1"/>
              <a:t>cutpoint</a:t>
            </a:r>
            <a:r>
              <a:rPr lang="en-US"/>
              <a:t>”</a:t>
            </a:r>
          </a:p>
        </p:txBody>
      </p:sp>
      <p:grpSp>
        <p:nvGrpSpPr>
          <p:cNvPr id="18" name="Group 17">
            <a:extLst>
              <a:ext uri="{FF2B5EF4-FFF2-40B4-BE49-F238E27FC236}">
                <a16:creationId xmlns:a16="http://schemas.microsoft.com/office/drawing/2014/main" id="{4FBFAC1C-F08F-4264-88C8-6BCEC9D2738A}"/>
              </a:ext>
            </a:extLst>
          </p:cNvPr>
          <p:cNvGrpSpPr/>
          <p:nvPr/>
        </p:nvGrpSpPr>
        <p:grpSpPr>
          <a:xfrm>
            <a:off x="2572764" y="1828074"/>
            <a:ext cx="3523235" cy="2050295"/>
            <a:chOff x="693980" y="3507425"/>
            <a:chExt cx="3523235" cy="2050295"/>
          </a:xfrm>
        </p:grpSpPr>
        <p:grpSp>
          <p:nvGrpSpPr>
            <p:cNvPr id="7" name="Group 6">
              <a:extLst>
                <a:ext uri="{FF2B5EF4-FFF2-40B4-BE49-F238E27FC236}">
                  <a16:creationId xmlns:a16="http://schemas.microsoft.com/office/drawing/2014/main" id="{C239E12E-A3BD-453B-9030-557C30519589}"/>
                </a:ext>
              </a:extLst>
            </p:cNvPr>
            <p:cNvGrpSpPr/>
            <p:nvPr/>
          </p:nvGrpSpPr>
          <p:grpSpPr>
            <a:xfrm>
              <a:off x="693980" y="3507425"/>
              <a:ext cx="3523235" cy="2050295"/>
              <a:chOff x="709866" y="4807705"/>
              <a:chExt cx="3523235" cy="2050295"/>
            </a:xfrm>
          </p:grpSpPr>
          <p:sp>
            <p:nvSpPr>
              <p:cNvPr id="4" name="Rectangle: Rounded Corners 3">
                <a:extLst>
                  <a:ext uri="{FF2B5EF4-FFF2-40B4-BE49-F238E27FC236}">
                    <a16:creationId xmlns:a16="http://schemas.microsoft.com/office/drawing/2014/main" id="{9619BB94-C1B8-4654-A651-542999791858}"/>
                  </a:ext>
                </a:extLst>
              </p:cNvPr>
              <p:cNvSpPr/>
              <p:nvPr/>
            </p:nvSpPr>
            <p:spPr>
              <a:xfrm>
                <a:off x="709866" y="4807705"/>
                <a:ext cx="3523235" cy="20502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5DAD1A8D-9D56-4213-A170-6C981FF65CAD}"/>
                  </a:ext>
                </a:extLst>
              </p:cNvPr>
              <p:cNvSpPr/>
              <p:nvPr/>
            </p:nvSpPr>
            <p:spPr>
              <a:xfrm>
                <a:off x="838200" y="4945091"/>
                <a:ext cx="3270585" cy="1776318"/>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00" dirty="0"/>
              </a:p>
            </p:txBody>
          </p:sp>
        </p:grpSp>
        <p:sp>
          <p:nvSpPr>
            <p:cNvPr id="6" name="TextBox 5">
              <a:extLst>
                <a:ext uri="{FF2B5EF4-FFF2-40B4-BE49-F238E27FC236}">
                  <a16:creationId xmlns:a16="http://schemas.microsoft.com/office/drawing/2014/main" id="{8B938DE7-6115-4AD2-BCFF-79FAF312838B}"/>
                </a:ext>
              </a:extLst>
            </p:cNvPr>
            <p:cNvSpPr txBox="1"/>
            <p:nvPr/>
          </p:nvSpPr>
          <p:spPr>
            <a:xfrm>
              <a:off x="1239118" y="4059391"/>
              <a:ext cx="2432957" cy="1231106"/>
            </a:xfrm>
            <a:prstGeom prst="rect">
              <a:avLst/>
            </a:prstGeom>
            <a:noFill/>
          </p:spPr>
          <p:txBody>
            <a:bodyPr wrap="square" rtlCol="0">
              <a:spAutoFit/>
            </a:bodyPr>
            <a:lstStyle/>
            <a:p>
              <a:r>
                <a:rPr lang="en-US" sz="2800"/>
                <a:t>High rates of false positives</a:t>
              </a:r>
            </a:p>
            <a:p>
              <a:endParaRPr lang="en-US"/>
            </a:p>
          </p:txBody>
        </p:sp>
      </p:grpSp>
      <p:grpSp>
        <p:nvGrpSpPr>
          <p:cNvPr id="19" name="Group 18">
            <a:extLst>
              <a:ext uri="{FF2B5EF4-FFF2-40B4-BE49-F238E27FC236}">
                <a16:creationId xmlns:a16="http://schemas.microsoft.com/office/drawing/2014/main" id="{59492805-6119-4192-A129-E546E45BD065}"/>
              </a:ext>
            </a:extLst>
          </p:cNvPr>
          <p:cNvGrpSpPr/>
          <p:nvPr/>
        </p:nvGrpSpPr>
        <p:grpSpPr>
          <a:xfrm>
            <a:off x="2572765" y="4262961"/>
            <a:ext cx="3523235" cy="2050295"/>
            <a:chOff x="4536045" y="3507425"/>
            <a:chExt cx="3523235" cy="2050295"/>
          </a:xfrm>
        </p:grpSpPr>
        <p:grpSp>
          <p:nvGrpSpPr>
            <p:cNvPr id="8" name="Group 7">
              <a:extLst>
                <a:ext uri="{FF2B5EF4-FFF2-40B4-BE49-F238E27FC236}">
                  <a16:creationId xmlns:a16="http://schemas.microsoft.com/office/drawing/2014/main" id="{DB88FC70-91E5-475D-BC30-547AA953C287}"/>
                </a:ext>
              </a:extLst>
            </p:cNvPr>
            <p:cNvGrpSpPr/>
            <p:nvPr/>
          </p:nvGrpSpPr>
          <p:grpSpPr>
            <a:xfrm>
              <a:off x="4536045" y="3507425"/>
              <a:ext cx="3523235" cy="2050295"/>
              <a:chOff x="709866" y="4807705"/>
              <a:chExt cx="3523235" cy="2050295"/>
            </a:xfrm>
          </p:grpSpPr>
          <p:sp>
            <p:nvSpPr>
              <p:cNvPr id="9" name="Rectangle: Rounded Corners 8">
                <a:extLst>
                  <a:ext uri="{FF2B5EF4-FFF2-40B4-BE49-F238E27FC236}">
                    <a16:creationId xmlns:a16="http://schemas.microsoft.com/office/drawing/2014/main" id="{77972554-0445-4F8C-97D6-22344D4331B9}"/>
                  </a:ext>
                </a:extLst>
              </p:cNvPr>
              <p:cNvSpPr/>
              <p:nvPr/>
            </p:nvSpPr>
            <p:spPr>
              <a:xfrm>
                <a:off x="709866" y="4807705"/>
                <a:ext cx="3523235" cy="20502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10" name="Rectangle: Rounded Corners 9">
                <a:extLst>
                  <a:ext uri="{FF2B5EF4-FFF2-40B4-BE49-F238E27FC236}">
                    <a16:creationId xmlns:a16="http://schemas.microsoft.com/office/drawing/2014/main" id="{936886E5-36D7-4C6D-BF2A-E30F9B68BCA4}"/>
                  </a:ext>
                </a:extLst>
              </p:cNvPr>
              <p:cNvSpPr/>
              <p:nvPr/>
            </p:nvSpPr>
            <p:spPr>
              <a:xfrm>
                <a:off x="838200" y="4945091"/>
                <a:ext cx="3270585" cy="1776318"/>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00"/>
              </a:p>
            </p:txBody>
          </p:sp>
        </p:grpSp>
        <p:sp>
          <p:nvSpPr>
            <p:cNvPr id="11" name="TextBox 10">
              <a:extLst>
                <a:ext uri="{FF2B5EF4-FFF2-40B4-BE49-F238E27FC236}">
                  <a16:creationId xmlns:a16="http://schemas.microsoft.com/office/drawing/2014/main" id="{2FF963FF-EAC5-47B4-9C32-83F1847C702E}"/>
                </a:ext>
              </a:extLst>
            </p:cNvPr>
            <p:cNvSpPr txBox="1"/>
            <p:nvPr/>
          </p:nvSpPr>
          <p:spPr>
            <a:xfrm>
              <a:off x="4958721" y="3872658"/>
              <a:ext cx="2841172" cy="1600438"/>
            </a:xfrm>
            <a:prstGeom prst="rect">
              <a:avLst/>
            </a:prstGeom>
            <a:noFill/>
          </p:spPr>
          <p:txBody>
            <a:bodyPr wrap="square" rtlCol="0">
              <a:spAutoFit/>
            </a:bodyPr>
            <a:lstStyle/>
            <a:p>
              <a:r>
                <a:rPr lang="en-US" sz="2000"/>
                <a:t>Many false negatives, especially when asked separately about parental concerns</a:t>
              </a:r>
            </a:p>
            <a:p>
              <a:endParaRPr lang="en-US"/>
            </a:p>
          </p:txBody>
        </p:sp>
      </p:grpSp>
      <p:grpSp>
        <p:nvGrpSpPr>
          <p:cNvPr id="20" name="Group 19">
            <a:extLst>
              <a:ext uri="{FF2B5EF4-FFF2-40B4-BE49-F238E27FC236}">
                <a16:creationId xmlns:a16="http://schemas.microsoft.com/office/drawing/2014/main" id="{9D2DCAE9-E7F9-41B5-91CA-B60DF3136E11}"/>
              </a:ext>
            </a:extLst>
          </p:cNvPr>
          <p:cNvGrpSpPr/>
          <p:nvPr/>
        </p:nvGrpSpPr>
        <p:grpSpPr>
          <a:xfrm>
            <a:off x="6767456" y="1828074"/>
            <a:ext cx="3523235" cy="2050295"/>
            <a:chOff x="8481956" y="3592287"/>
            <a:chExt cx="3523235" cy="2050295"/>
          </a:xfrm>
        </p:grpSpPr>
        <p:grpSp>
          <p:nvGrpSpPr>
            <p:cNvPr id="14" name="Group 13">
              <a:extLst>
                <a:ext uri="{FF2B5EF4-FFF2-40B4-BE49-F238E27FC236}">
                  <a16:creationId xmlns:a16="http://schemas.microsoft.com/office/drawing/2014/main" id="{B797C3FE-7459-49FD-8CCB-7B38484C3048}"/>
                </a:ext>
              </a:extLst>
            </p:cNvPr>
            <p:cNvGrpSpPr/>
            <p:nvPr/>
          </p:nvGrpSpPr>
          <p:grpSpPr>
            <a:xfrm>
              <a:off x="8481956" y="3592287"/>
              <a:ext cx="3523235" cy="2050295"/>
              <a:chOff x="709866" y="4807705"/>
              <a:chExt cx="3523235" cy="2050295"/>
            </a:xfrm>
          </p:grpSpPr>
          <p:sp>
            <p:nvSpPr>
              <p:cNvPr id="15" name="Rectangle: Rounded Corners 14">
                <a:extLst>
                  <a:ext uri="{FF2B5EF4-FFF2-40B4-BE49-F238E27FC236}">
                    <a16:creationId xmlns:a16="http://schemas.microsoft.com/office/drawing/2014/main" id="{3AB58B40-105E-4AFE-B863-F9DD1EDBEBB7}"/>
                  </a:ext>
                </a:extLst>
              </p:cNvPr>
              <p:cNvSpPr/>
              <p:nvPr/>
            </p:nvSpPr>
            <p:spPr>
              <a:xfrm>
                <a:off x="709866" y="4807705"/>
                <a:ext cx="3523235" cy="20502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16" name="Rectangle: Rounded Corners 15">
                <a:extLst>
                  <a:ext uri="{FF2B5EF4-FFF2-40B4-BE49-F238E27FC236}">
                    <a16:creationId xmlns:a16="http://schemas.microsoft.com/office/drawing/2014/main" id="{BCECEE46-2D6F-40DB-8976-94A315CB7043}"/>
                  </a:ext>
                </a:extLst>
              </p:cNvPr>
              <p:cNvSpPr/>
              <p:nvPr/>
            </p:nvSpPr>
            <p:spPr>
              <a:xfrm>
                <a:off x="838200" y="4945091"/>
                <a:ext cx="3270585" cy="1776318"/>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00"/>
              </a:p>
            </p:txBody>
          </p:sp>
        </p:grpSp>
        <p:sp>
          <p:nvSpPr>
            <p:cNvPr id="17" name="TextBox 16">
              <a:extLst>
                <a:ext uri="{FF2B5EF4-FFF2-40B4-BE49-F238E27FC236}">
                  <a16:creationId xmlns:a16="http://schemas.microsoft.com/office/drawing/2014/main" id="{EF308B56-7C2A-4BA3-9FA4-848ABDABA810}"/>
                </a:ext>
              </a:extLst>
            </p:cNvPr>
            <p:cNvSpPr txBox="1"/>
            <p:nvPr/>
          </p:nvSpPr>
          <p:spPr>
            <a:xfrm>
              <a:off x="8784769" y="4157365"/>
              <a:ext cx="3014461" cy="1107996"/>
            </a:xfrm>
            <a:prstGeom prst="rect">
              <a:avLst/>
            </a:prstGeom>
            <a:noFill/>
          </p:spPr>
          <p:txBody>
            <a:bodyPr wrap="square" rtlCol="0">
              <a:spAutoFit/>
            </a:bodyPr>
            <a:lstStyle/>
            <a:p>
              <a:r>
                <a:rPr lang="en-US" sz="2400"/>
                <a:t>Test characteristics vary with population</a:t>
              </a:r>
            </a:p>
            <a:p>
              <a:endParaRPr lang="en-US"/>
            </a:p>
          </p:txBody>
        </p:sp>
      </p:grpSp>
      <p:grpSp>
        <p:nvGrpSpPr>
          <p:cNvPr id="21" name="Group 20">
            <a:extLst>
              <a:ext uri="{FF2B5EF4-FFF2-40B4-BE49-F238E27FC236}">
                <a16:creationId xmlns:a16="http://schemas.microsoft.com/office/drawing/2014/main" id="{D1CCF8E4-77FB-4DAE-A248-CF2E616BDBA7}"/>
              </a:ext>
            </a:extLst>
          </p:cNvPr>
          <p:cNvGrpSpPr/>
          <p:nvPr/>
        </p:nvGrpSpPr>
        <p:grpSpPr>
          <a:xfrm>
            <a:off x="6815881" y="4262960"/>
            <a:ext cx="3523235" cy="2050295"/>
            <a:chOff x="8481956" y="3592287"/>
            <a:chExt cx="3523235" cy="2050295"/>
          </a:xfrm>
        </p:grpSpPr>
        <p:grpSp>
          <p:nvGrpSpPr>
            <p:cNvPr id="22" name="Group 21">
              <a:extLst>
                <a:ext uri="{FF2B5EF4-FFF2-40B4-BE49-F238E27FC236}">
                  <a16:creationId xmlns:a16="http://schemas.microsoft.com/office/drawing/2014/main" id="{027001FF-EBBE-470F-A0AE-0B56F51C370B}"/>
                </a:ext>
              </a:extLst>
            </p:cNvPr>
            <p:cNvGrpSpPr/>
            <p:nvPr/>
          </p:nvGrpSpPr>
          <p:grpSpPr>
            <a:xfrm>
              <a:off x="8481956" y="3592287"/>
              <a:ext cx="3523235" cy="2050295"/>
              <a:chOff x="709866" y="4807705"/>
              <a:chExt cx="3523235" cy="2050295"/>
            </a:xfrm>
          </p:grpSpPr>
          <p:sp>
            <p:nvSpPr>
              <p:cNvPr id="24" name="Rectangle: Rounded Corners 23">
                <a:extLst>
                  <a:ext uri="{FF2B5EF4-FFF2-40B4-BE49-F238E27FC236}">
                    <a16:creationId xmlns:a16="http://schemas.microsoft.com/office/drawing/2014/main" id="{0DDDFC1C-6AD2-42E0-9669-AD7608102FCA}"/>
                  </a:ext>
                </a:extLst>
              </p:cNvPr>
              <p:cNvSpPr/>
              <p:nvPr/>
            </p:nvSpPr>
            <p:spPr>
              <a:xfrm>
                <a:off x="709866" y="4807705"/>
                <a:ext cx="3523235" cy="20502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25" name="Rectangle: Rounded Corners 24">
                <a:extLst>
                  <a:ext uri="{FF2B5EF4-FFF2-40B4-BE49-F238E27FC236}">
                    <a16:creationId xmlns:a16="http://schemas.microsoft.com/office/drawing/2014/main" id="{659F9ED1-CB44-431F-ADBC-E758D409A3E8}"/>
                  </a:ext>
                </a:extLst>
              </p:cNvPr>
              <p:cNvSpPr/>
              <p:nvPr/>
            </p:nvSpPr>
            <p:spPr>
              <a:xfrm>
                <a:off x="838200" y="4945091"/>
                <a:ext cx="3270585" cy="1776318"/>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00"/>
              </a:p>
            </p:txBody>
          </p:sp>
        </p:grpSp>
        <p:sp>
          <p:nvSpPr>
            <p:cNvPr id="23" name="TextBox 22">
              <a:extLst>
                <a:ext uri="{FF2B5EF4-FFF2-40B4-BE49-F238E27FC236}">
                  <a16:creationId xmlns:a16="http://schemas.microsoft.com/office/drawing/2014/main" id="{5D454D01-14E5-432A-8432-E6FE168FC16B}"/>
                </a:ext>
              </a:extLst>
            </p:cNvPr>
            <p:cNvSpPr txBox="1"/>
            <p:nvPr/>
          </p:nvSpPr>
          <p:spPr>
            <a:xfrm>
              <a:off x="8909647" y="4035405"/>
              <a:ext cx="3014461" cy="1477328"/>
            </a:xfrm>
            <a:prstGeom prst="rect">
              <a:avLst/>
            </a:prstGeom>
            <a:noFill/>
          </p:spPr>
          <p:txBody>
            <a:bodyPr wrap="square" rtlCol="0">
              <a:spAutoFit/>
            </a:bodyPr>
            <a:lstStyle/>
            <a:p>
              <a:r>
                <a:rPr lang="en-US">
                  <a:cs typeface="Arial"/>
                </a:rPr>
                <a:t>Physicians are also more likely to identify concerns for ASD in children of educated parents</a:t>
              </a:r>
            </a:p>
            <a:p>
              <a:endParaRPr lang="en-US"/>
            </a:p>
          </p:txBody>
        </p:sp>
      </p:grpSp>
    </p:spTree>
    <p:extLst>
      <p:ext uri="{BB962C8B-B14F-4D97-AF65-F5344CB8AC3E}">
        <p14:creationId xmlns:p14="http://schemas.microsoft.com/office/powerpoint/2010/main" val="164342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6A18-C217-48A9-8C62-448232C84EC2}"/>
              </a:ext>
            </a:extLst>
          </p:cNvPr>
          <p:cNvSpPr>
            <a:spLocks noGrp="1"/>
          </p:cNvSpPr>
          <p:nvPr>
            <p:ph type="title"/>
          </p:nvPr>
        </p:nvSpPr>
        <p:spPr/>
        <p:txBody>
          <a:bodyPr/>
          <a:lstStyle/>
          <a:p>
            <a:r>
              <a:rPr lang="en-US" dirty="0"/>
              <a:t>Who We Are – Maryland BHIPP</a:t>
            </a:r>
          </a:p>
        </p:txBody>
      </p:sp>
      <p:sp>
        <p:nvSpPr>
          <p:cNvPr id="5" name="Rectangle 4">
            <a:extLst>
              <a:ext uri="{FF2B5EF4-FFF2-40B4-BE49-F238E27FC236}">
                <a16:creationId xmlns:a16="http://schemas.microsoft.com/office/drawing/2014/main" id="{78A84612-DD9B-4E5B-94A9-FC4D18CCA872}"/>
              </a:ext>
            </a:extLst>
          </p:cNvPr>
          <p:cNvSpPr/>
          <p:nvPr/>
        </p:nvSpPr>
        <p:spPr>
          <a:xfrm>
            <a:off x="5311187" y="1652885"/>
            <a:ext cx="6280340" cy="3877985"/>
          </a:xfrm>
          <a:prstGeom prst="rect">
            <a:avLst/>
          </a:prstGeom>
        </p:spPr>
        <p:txBody>
          <a:bodyPr wrap="square">
            <a:spAutoFit/>
          </a:bodyPr>
          <a:lstStyle/>
          <a:p>
            <a:pPr lvl="0" defTabSz="457200">
              <a:defRPr/>
            </a:pPr>
            <a:r>
              <a:rPr lang="en-US" sz="2400" b="1" dirty="0">
                <a:solidFill>
                  <a:srgbClr val="000000"/>
                </a:solidFill>
              </a:rPr>
              <a:t>Offering support to pediatric primary care providers through free:</a:t>
            </a:r>
          </a:p>
          <a:p>
            <a:pPr lvl="0" defTabSz="457200">
              <a:defRPr/>
            </a:pPr>
            <a:endParaRPr lang="en-US" sz="2000" b="1" dirty="0">
              <a:solidFill>
                <a:srgbClr val="000000"/>
              </a:solidFill>
            </a:endParaRPr>
          </a:p>
          <a:p>
            <a:pPr marL="742950" lvl="1" indent="-285750" defTabSz="457200">
              <a:buFont typeface="Arial" panose="020B0604020202020204" pitchFamily="34" charset="0"/>
              <a:buChar char="•"/>
              <a:defRPr/>
            </a:pPr>
            <a:r>
              <a:rPr lang="en-US" sz="2000" dirty="0">
                <a:solidFill>
                  <a:srgbClr val="000000"/>
                </a:solidFill>
              </a:rPr>
              <a:t>Telephone consultation (855-MD-BHIPP)</a:t>
            </a:r>
          </a:p>
          <a:p>
            <a:pPr marL="742950" lvl="1" indent="-285750" defTabSz="457200">
              <a:buFont typeface="Arial" panose="020B0604020202020204" pitchFamily="34" charset="0"/>
              <a:buChar char="•"/>
              <a:defRPr/>
            </a:pPr>
            <a:r>
              <a:rPr lang="en-US" sz="2000" dirty="0">
                <a:solidFill>
                  <a:srgbClr val="000000"/>
                </a:solidFill>
              </a:rPr>
              <a:t>Resource &amp; referral support </a:t>
            </a:r>
          </a:p>
          <a:p>
            <a:pPr marL="742950" lvl="1" indent="-285750" defTabSz="457200">
              <a:buFont typeface="Arial" panose="020B0604020202020204" pitchFamily="34" charset="0"/>
              <a:buChar char="•"/>
              <a:defRPr/>
            </a:pPr>
            <a:r>
              <a:rPr lang="en-US" sz="2000" dirty="0">
                <a:solidFill>
                  <a:srgbClr val="000000"/>
                </a:solidFill>
              </a:rPr>
              <a:t>Training &amp; education </a:t>
            </a:r>
          </a:p>
          <a:p>
            <a:pPr marL="742950" lvl="1" indent="-285750" defTabSz="457200">
              <a:buFont typeface="Arial" panose="020B0604020202020204" pitchFamily="34" charset="0"/>
              <a:buChar char="•"/>
              <a:defRPr/>
            </a:pPr>
            <a:r>
              <a:rPr lang="en-US" sz="2000" dirty="0">
                <a:solidFill>
                  <a:srgbClr val="000000"/>
                </a:solidFill>
              </a:rPr>
              <a:t>Regionally specific social work co-location (Salisbury University and Morgan State University)</a:t>
            </a:r>
          </a:p>
          <a:p>
            <a:pPr marL="742950" lvl="1" indent="-285750" defTabSz="457200">
              <a:buFont typeface="Arial" panose="020B0604020202020204" pitchFamily="34" charset="0"/>
              <a:buChar char="•"/>
              <a:defRPr/>
            </a:pPr>
            <a:r>
              <a:rPr lang="en-US" sz="2000" dirty="0">
                <a:solidFill>
                  <a:srgbClr val="000000"/>
                </a:solidFill>
              </a:rPr>
              <a:t>Project ECHO®</a:t>
            </a:r>
          </a:p>
          <a:p>
            <a:pPr marL="742950" lvl="1" indent="-285750" defTabSz="457200">
              <a:buFont typeface="Arial" panose="020B0604020202020204" pitchFamily="34" charset="0"/>
              <a:buChar char="•"/>
              <a:defRPr/>
            </a:pPr>
            <a:r>
              <a:rPr lang="en-US" sz="2000" dirty="0">
                <a:solidFill>
                  <a:srgbClr val="000000"/>
                </a:solidFill>
              </a:rPr>
              <a:t>Direct </a:t>
            </a:r>
            <a:r>
              <a:rPr lang="en-US" sz="2000" dirty="0" err="1">
                <a:solidFill>
                  <a:srgbClr val="000000"/>
                </a:solidFill>
              </a:rPr>
              <a:t>Telespsychiatry</a:t>
            </a:r>
            <a:r>
              <a:rPr lang="en-US" sz="2000" dirty="0">
                <a:solidFill>
                  <a:srgbClr val="000000"/>
                </a:solidFill>
              </a:rPr>
              <a:t> &amp; </a:t>
            </a:r>
            <a:r>
              <a:rPr lang="en-US" sz="2000" dirty="0" err="1">
                <a:solidFill>
                  <a:srgbClr val="000000"/>
                </a:solidFill>
              </a:rPr>
              <a:t>Telecounseling</a:t>
            </a:r>
            <a:r>
              <a:rPr lang="en-US" sz="2000" dirty="0">
                <a:solidFill>
                  <a:srgbClr val="000000"/>
                </a:solidFill>
              </a:rPr>
              <a:t> Services</a:t>
            </a:r>
          </a:p>
          <a:p>
            <a:pPr marL="742950" lvl="1" indent="-285750" defTabSz="457200">
              <a:buFont typeface="Arial" panose="020B0604020202020204" pitchFamily="34" charset="0"/>
              <a:buChar char="•"/>
              <a:defRPr/>
            </a:pPr>
            <a:r>
              <a:rPr lang="en-US" sz="2000" dirty="0">
                <a:solidFill>
                  <a:srgbClr val="000000"/>
                </a:solidFill>
              </a:rPr>
              <a:t>Care coordination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19F18FCF-1720-44EF-BD0D-EFD7500DAFCB}"/>
              </a:ext>
            </a:extLst>
          </p:cNvPr>
          <p:cNvPicPr>
            <a:picLocks noGrp="1" noChangeAspect="1"/>
          </p:cNvPicPr>
          <p:nvPr>
            <p:ph idx="1"/>
          </p:nvPr>
        </p:nvPicPr>
        <p:blipFill>
          <a:blip r:embed="rId3"/>
          <a:stretch>
            <a:fillRect/>
          </a:stretch>
        </p:blipFill>
        <p:spPr>
          <a:xfrm>
            <a:off x="273279" y="1474826"/>
            <a:ext cx="5291180" cy="4798839"/>
          </a:xfrm>
          <a:prstGeom prst="rect">
            <a:avLst/>
          </a:prstGeom>
        </p:spPr>
      </p:pic>
    </p:spTree>
    <p:extLst>
      <p:ext uri="{BB962C8B-B14F-4D97-AF65-F5344CB8AC3E}">
        <p14:creationId xmlns:p14="http://schemas.microsoft.com/office/powerpoint/2010/main" val="1463260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D9BB4-E6B9-4AF6-9770-CE7099EAB72D}"/>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kern="1200" dirty="0">
                <a:solidFill>
                  <a:schemeClr val="tx1"/>
                </a:solidFill>
                <a:latin typeface="+mj-lt"/>
                <a:ea typeface="+mj-ea"/>
                <a:cs typeface="+mj-cs"/>
              </a:rPr>
              <a:t>Reviewing Screening Results</a:t>
            </a:r>
          </a:p>
        </p:txBody>
      </p:sp>
    </p:spTree>
    <p:extLst>
      <p:ext uri="{BB962C8B-B14F-4D97-AF65-F5344CB8AC3E}">
        <p14:creationId xmlns:p14="http://schemas.microsoft.com/office/powerpoint/2010/main" val="170940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2C2-90A4-4885-B4EC-52F87A30C88C}"/>
              </a:ext>
            </a:extLst>
          </p:cNvPr>
          <p:cNvSpPr>
            <a:spLocks noGrp="1"/>
          </p:cNvSpPr>
          <p:nvPr>
            <p:ph type="title"/>
          </p:nvPr>
        </p:nvSpPr>
        <p:spPr>
          <a:xfrm>
            <a:off x="1106214" y="443952"/>
            <a:ext cx="10515600" cy="1325563"/>
          </a:xfrm>
        </p:spPr>
        <p:txBody>
          <a:bodyPr/>
          <a:lstStyle/>
          <a:p>
            <a:r>
              <a:rPr lang="en-US"/>
              <a:t>How to discuss results:</a:t>
            </a:r>
          </a:p>
        </p:txBody>
      </p:sp>
      <p:grpSp>
        <p:nvGrpSpPr>
          <p:cNvPr id="4" name="Group 3">
            <a:extLst>
              <a:ext uri="{FF2B5EF4-FFF2-40B4-BE49-F238E27FC236}">
                <a16:creationId xmlns:a16="http://schemas.microsoft.com/office/drawing/2014/main" id="{3F176355-3E30-4D07-A86E-6B2E46DC7498}"/>
              </a:ext>
            </a:extLst>
          </p:cNvPr>
          <p:cNvGrpSpPr/>
          <p:nvPr/>
        </p:nvGrpSpPr>
        <p:grpSpPr>
          <a:xfrm>
            <a:off x="4870847" y="2463106"/>
            <a:ext cx="2818138" cy="2089903"/>
            <a:chOff x="3926519" y="2474993"/>
            <a:chExt cx="3775719" cy="2800035"/>
          </a:xfrm>
        </p:grpSpPr>
        <p:sp>
          <p:nvSpPr>
            <p:cNvPr id="5" name="TextBox 4">
              <a:extLst>
                <a:ext uri="{FF2B5EF4-FFF2-40B4-BE49-F238E27FC236}">
                  <a16:creationId xmlns:a16="http://schemas.microsoft.com/office/drawing/2014/main" id="{1007D34C-0E31-4793-8872-68C68465A408}"/>
                </a:ext>
              </a:extLst>
            </p:cNvPr>
            <p:cNvSpPr txBox="1"/>
            <p:nvPr/>
          </p:nvSpPr>
          <p:spPr>
            <a:xfrm>
              <a:off x="3926519" y="4656493"/>
              <a:ext cx="3775719" cy="618535"/>
            </a:xfrm>
            <a:prstGeom prst="rect">
              <a:avLst/>
            </a:prstGeom>
            <a:noFill/>
          </p:spPr>
          <p:txBody>
            <a:bodyPr wrap="square">
              <a:spAutoFit/>
            </a:bodyPr>
            <a:lstStyle/>
            <a:p>
              <a:pPr algn="ctr"/>
              <a:r>
                <a:rPr lang="en-US" sz="2400"/>
                <a:t>Don’t be definitive</a:t>
              </a:r>
              <a:endParaRPr lang="en-US" sz="1600"/>
            </a:p>
          </p:txBody>
        </p:sp>
        <p:sp>
          <p:nvSpPr>
            <p:cNvPr id="6" name="Oval 5">
              <a:extLst>
                <a:ext uri="{FF2B5EF4-FFF2-40B4-BE49-F238E27FC236}">
                  <a16:creationId xmlns:a16="http://schemas.microsoft.com/office/drawing/2014/main" id="{E4C6ECCD-4D0A-4FC1-A05B-4A3DC243AE7D}"/>
                </a:ext>
              </a:extLst>
            </p:cNvPr>
            <p:cNvSpPr/>
            <p:nvPr/>
          </p:nvSpPr>
          <p:spPr>
            <a:xfrm>
              <a:off x="4892849" y="2601779"/>
              <a:ext cx="1804736" cy="1804736"/>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42DE7B3-61A6-4E36-B0CC-C43F345AF4AD}"/>
                </a:ext>
              </a:extLst>
            </p:cNvPr>
            <p:cNvSpPr/>
            <p:nvPr/>
          </p:nvSpPr>
          <p:spPr>
            <a:xfrm>
              <a:off x="4770531" y="2474993"/>
              <a:ext cx="2043362" cy="2043362"/>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8" name="Graphic 7" descr="No sign outline">
              <a:extLst>
                <a:ext uri="{FF2B5EF4-FFF2-40B4-BE49-F238E27FC236}">
                  <a16:creationId xmlns:a16="http://schemas.microsoft.com/office/drawing/2014/main" id="{D3D153AF-5C07-470F-9822-E9572EDDC0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237662" y="2960646"/>
              <a:ext cx="1111189" cy="1111189"/>
            </a:xfrm>
            <a:prstGeom prst="rect">
              <a:avLst/>
            </a:prstGeom>
          </p:spPr>
        </p:pic>
      </p:grpSp>
      <p:grpSp>
        <p:nvGrpSpPr>
          <p:cNvPr id="3" name="Group 2">
            <a:extLst>
              <a:ext uri="{FF2B5EF4-FFF2-40B4-BE49-F238E27FC236}">
                <a16:creationId xmlns:a16="http://schemas.microsoft.com/office/drawing/2014/main" id="{94E92EE8-A4E2-4EC5-9A60-256E3438FE0D}"/>
              </a:ext>
            </a:extLst>
          </p:cNvPr>
          <p:cNvGrpSpPr/>
          <p:nvPr/>
        </p:nvGrpSpPr>
        <p:grpSpPr>
          <a:xfrm>
            <a:off x="1106214" y="2559198"/>
            <a:ext cx="3004073" cy="1975345"/>
            <a:chOff x="708852" y="2193205"/>
            <a:chExt cx="3004073" cy="1975345"/>
          </a:xfrm>
        </p:grpSpPr>
        <p:sp>
          <p:nvSpPr>
            <p:cNvPr id="10" name="TextBox 9">
              <a:extLst>
                <a:ext uri="{FF2B5EF4-FFF2-40B4-BE49-F238E27FC236}">
                  <a16:creationId xmlns:a16="http://schemas.microsoft.com/office/drawing/2014/main" id="{88082FE6-C8A4-49A7-9BDE-05C6696466EB}"/>
                </a:ext>
              </a:extLst>
            </p:cNvPr>
            <p:cNvSpPr txBox="1"/>
            <p:nvPr/>
          </p:nvSpPr>
          <p:spPr>
            <a:xfrm>
              <a:off x="708852" y="3743818"/>
              <a:ext cx="3004073" cy="424732"/>
            </a:xfrm>
            <a:prstGeom prst="rect">
              <a:avLst/>
            </a:prstGeom>
            <a:noFill/>
          </p:spPr>
          <p:txBody>
            <a:bodyPr wrap="square">
              <a:spAutoFit/>
            </a:bodyPr>
            <a:lstStyle/>
            <a:p>
              <a:pPr algn="ctr" eaLnBrk="1" hangingPunct="1">
                <a:lnSpc>
                  <a:spcPct val="90000"/>
                </a:lnSpc>
              </a:pPr>
              <a:r>
                <a:rPr lang="en-US" sz="2400"/>
                <a:t>Focus on concerns</a:t>
              </a:r>
            </a:p>
          </p:txBody>
        </p:sp>
        <p:sp>
          <p:nvSpPr>
            <p:cNvPr id="11" name="Oval 10">
              <a:extLst>
                <a:ext uri="{FF2B5EF4-FFF2-40B4-BE49-F238E27FC236}">
                  <a16:creationId xmlns:a16="http://schemas.microsoft.com/office/drawing/2014/main" id="{F5DA42E0-3F11-4456-A42A-94D4BA2159D8}"/>
                </a:ext>
              </a:extLst>
            </p:cNvPr>
            <p:cNvSpPr/>
            <p:nvPr/>
          </p:nvSpPr>
          <p:spPr>
            <a:xfrm>
              <a:off x="1525561" y="2270520"/>
              <a:ext cx="1249608" cy="124960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71F0E9C-DA8F-40D4-8C5B-4B8D2D463C6F}"/>
                </a:ext>
              </a:extLst>
            </p:cNvPr>
            <p:cNvSpPr/>
            <p:nvPr/>
          </p:nvSpPr>
          <p:spPr>
            <a:xfrm>
              <a:off x="1442948" y="2193205"/>
              <a:ext cx="1414834" cy="1414834"/>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3" name="Graphic 12" descr="Magnifying glass with solid fill">
              <a:extLst>
                <a:ext uri="{FF2B5EF4-FFF2-40B4-BE49-F238E27FC236}">
                  <a16:creationId xmlns:a16="http://schemas.microsoft.com/office/drawing/2014/main" id="{75CB2E5C-B863-4FC3-9BB5-AED799D323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726531" y="2475363"/>
              <a:ext cx="854520" cy="854520"/>
            </a:xfrm>
            <a:prstGeom prst="rect">
              <a:avLst/>
            </a:prstGeom>
          </p:spPr>
        </p:pic>
      </p:grpSp>
      <p:grpSp>
        <p:nvGrpSpPr>
          <p:cNvPr id="14" name="Group 13">
            <a:extLst>
              <a:ext uri="{FF2B5EF4-FFF2-40B4-BE49-F238E27FC236}">
                <a16:creationId xmlns:a16="http://schemas.microsoft.com/office/drawing/2014/main" id="{4697B9A7-18E0-4EC5-836E-9A64E05340B2}"/>
              </a:ext>
            </a:extLst>
          </p:cNvPr>
          <p:cNvGrpSpPr/>
          <p:nvPr/>
        </p:nvGrpSpPr>
        <p:grpSpPr>
          <a:xfrm>
            <a:off x="8416455" y="2412140"/>
            <a:ext cx="3083999" cy="2528668"/>
            <a:chOff x="7672640" y="2363850"/>
            <a:chExt cx="4081713" cy="3346726"/>
          </a:xfrm>
        </p:grpSpPr>
        <p:sp>
          <p:nvSpPr>
            <p:cNvPr id="15" name="TextBox 14">
              <a:extLst>
                <a:ext uri="{FF2B5EF4-FFF2-40B4-BE49-F238E27FC236}">
                  <a16:creationId xmlns:a16="http://schemas.microsoft.com/office/drawing/2014/main" id="{B4233528-4583-4104-B033-960559760104}"/>
                </a:ext>
              </a:extLst>
            </p:cNvPr>
            <p:cNvSpPr txBox="1"/>
            <p:nvPr/>
          </p:nvSpPr>
          <p:spPr>
            <a:xfrm>
              <a:off x="7672640" y="4610741"/>
              <a:ext cx="4081713" cy="1099835"/>
            </a:xfrm>
            <a:prstGeom prst="rect">
              <a:avLst/>
            </a:prstGeom>
            <a:noFill/>
          </p:spPr>
          <p:txBody>
            <a:bodyPr wrap="square">
              <a:spAutoFit/>
            </a:bodyPr>
            <a:lstStyle/>
            <a:p>
              <a:pPr algn="ctr"/>
              <a:r>
                <a:rPr lang="en-US" sz="2400"/>
                <a:t>Explain why they are referred</a:t>
              </a:r>
            </a:p>
          </p:txBody>
        </p:sp>
        <p:sp>
          <p:nvSpPr>
            <p:cNvPr id="16" name="Oval 15">
              <a:extLst>
                <a:ext uri="{FF2B5EF4-FFF2-40B4-BE49-F238E27FC236}">
                  <a16:creationId xmlns:a16="http://schemas.microsoft.com/office/drawing/2014/main" id="{D3DA7EB0-5B76-430F-BECF-45803D66010A}"/>
                </a:ext>
              </a:extLst>
            </p:cNvPr>
            <p:cNvSpPr/>
            <p:nvPr/>
          </p:nvSpPr>
          <p:spPr>
            <a:xfrm>
              <a:off x="8775033" y="2484420"/>
              <a:ext cx="1804736" cy="1804736"/>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0BA3CC4-5EA5-400C-AFDB-F6FF98A68A8B}"/>
                </a:ext>
              </a:extLst>
            </p:cNvPr>
            <p:cNvSpPr/>
            <p:nvPr/>
          </p:nvSpPr>
          <p:spPr>
            <a:xfrm>
              <a:off x="8655720" y="2363850"/>
              <a:ext cx="2043362" cy="2043362"/>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8" name="Graphic 17" descr="Chat outline">
              <a:extLst>
                <a:ext uri="{FF2B5EF4-FFF2-40B4-BE49-F238E27FC236}">
                  <a16:creationId xmlns:a16="http://schemas.microsoft.com/office/drawing/2014/main" id="{AC587ABB-23B6-4623-A149-22EC1F71AF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097878" y="2817808"/>
              <a:ext cx="1206947" cy="1206948"/>
            </a:xfrm>
            <a:prstGeom prst="rect">
              <a:avLst/>
            </a:prstGeom>
          </p:spPr>
        </p:pic>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87FEA0C9-8BD0-4D76-B0E8-C1DA3B6163BB}"/>
                  </a:ext>
                </a:extLst>
              </p14:cNvPr>
              <p14:cNvContentPartPr/>
              <p14:nvPr/>
            </p14:nvContentPartPr>
            <p14:xfrm>
              <a:off x="6165252" y="3131900"/>
              <a:ext cx="360" cy="360"/>
            </p14:xfrm>
          </p:contentPart>
        </mc:Choice>
        <mc:Fallback xmlns="">
          <p:pic>
            <p:nvPicPr>
              <p:cNvPr id="9" name="Ink 8">
                <a:extLst>
                  <a:ext uri="{FF2B5EF4-FFF2-40B4-BE49-F238E27FC236}">
                    <a16:creationId xmlns:a16="http://schemas.microsoft.com/office/drawing/2014/main" id="{87FEA0C9-8BD0-4D76-B0E8-C1DA3B6163BB}"/>
                  </a:ext>
                </a:extLst>
              </p:cNvPr>
              <p:cNvPicPr/>
              <p:nvPr/>
            </p:nvPicPr>
            <p:blipFill>
              <a:blip r:embed="rId10"/>
              <a:stretch>
                <a:fillRect/>
              </a:stretch>
            </p:blipFill>
            <p:spPr>
              <a:xfrm>
                <a:off x="6156252" y="3122900"/>
                <a:ext cx="18000" cy="18000"/>
              </a:xfrm>
              <a:prstGeom prst="rect">
                <a:avLst/>
              </a:prstGeom>
            </p:spPr>
          </p:pic>
        </mc:Fallback>
      </mc:AlternateContent>
    </p:spTree>
    <p:extLst>
      <p:ext uri="{BB962C8B-B14F-4D97-AF65-F5344CB8AC3E}">
        <p14:creationId xmlns:p14="http://schemas.microsoft.com/office/powerpoint/2010/main" val="3592306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ACB6C-8CAA-443F-9E20-79F752FAB802}"/>
              </a:ext>
            </a:extLst>
          </p:cNvPr>
          <p:cNvSpPr>
            <a:spLocks noGrp="1"/>
          </p:cNvSpPr>
          <p:nvPr>
            <p:ph type="title"/>
          </p:nvPr>
        </p:nvSpPr>
        <p:spPr/>
        <p:txBody>
          <a:bodyPr/>
          <a:lstStyle/>
          <a:p>
            <a:r>
              <a:rPr lang="en-US"/>
              <a:t>Reviewing Results</a:t>
            </a:r>
          </a:p>
        </p:txBody>
      </p:sp>
      <p:sp>
        <p:nvSpPr>
          <p:cNvPr id="3" name="Content Placeholder 2">
            <a:extLst>
              <a:ext uri="{FF2B5EF4-FFF2-40B4-BE49-F238E27FC236}">
                <a16:creationId xmlns:a16="http://schemas.microsoft.com/office/drawing/2014/main" id="{B2826A37-DF4A-46A0-84BE-1C34E3735EB9}"/>
              </a:ext>
            </a:extLst>
          </p:cNvPr>
          <p:cNvSpPr>
            <a:spLocks noGrp="1"/>
          </p:cNvSpPr>
          <p:nvPr>
            <p:ph idx="1"/>
          </p:nvPr>
        </p:nvSpPr>
        <p:spPr/>
        <p:txBody>
          <a:bodyPr vert="horz" lIns="91440" tIns="45720" rIns="91440" bIns="45720" rtlCol="0" anchor="t">
            <a:normAutofit/>
          </a:bodyPr>
          <a:lstStyle/>
          <a:p>
            <a:r>
              <a:rPr lang="en-US"/>
              <a:t>Regardless of results</a:t>
            </a:r>
          </a:p>
          <a:p>
            <a:pPr lvl="1"/>
            <a:r>
              <a:rPr lang="en-US"/>
              <a:t>Restate your motivation to ask them to fill it out, and that it’s a place to start a discussion</a:t>
            </a:r>
          </a:p>
          <a:p>
            <a:pPr lvl="1"/>
            <a:r>
              <a:rPr lang="en-US"/>
              <a:t>Ask if they had any ideas or concerns while filling it out</a:t>
            </a:r>
          </a:p>
          <a:p>
            <a:pPr lvl="2"/>
            <a:r>
              <a:rPr lang="en-US"/>
              <a:t>Follow up with them if “yes” </a:t>
            </a:r>
          </a:p>
          <a:p>
            <a:pPr lvl="2"/>
            <a:r>
              <a:rPr lang="en-US"/>
              <a:t>Can probe for misunderstanding or confusion about any items</a:t>
            </a:r>
          </a:p>
          <a:p>
            <a:pPr lvl="1"/>
            <a:r>
              <a:rPr lang="en-US"/>
              <a:t>If everything is negative</a:t>
            </a:r>
          </a:p>
          <a:p>
            <a:pPr lvl="2"/>
            <a:r>
              <a:rPr lang="en-US"/>
              <a:t>Comment on this and ask one more time for concerns</a:t>
            </a:r>
          </a:p>
          <a:p>
            <a:pPr lvl="2"/>
            <a:r>
              <a:rPr lang="en-US"/>
              <a:t>Can say that we know we can’t ask every question so don’t always capture every possible issue</a:t>
            </a:r>
          </a:p>
          <a:p>
            <a:pPr lvl="2"/>
            <a:r>
              <a:rPr lang="en-US"/>
              <a:t>State your willingness to talk about these things in the future</a:t>
            </a:r>
          </a:p>
        </p:txBody>
      </p:sp>
    </p:spTree>
    <p:extLst>
      <p:ext uri="{BB962C8B-B14F-4D97-AF65-F5344CB8AC3E}">
        <p14:creationId xmlns:p14="http://schemas.microsoft.com/office/powerpoint/2010/main" val="1029246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613E80-C22C-41B8-AA42-289A870F04D3}"/>
              </a:ext>
            </a:extLst>
          </p:cNvPr>
          <p:cNvSpPr>
            <a:spLocks noGrp="1"/>
          </p:cNvSpPr>
          <p:nvPr>
            <p:ph idx="1"/>
          </p:nvPr>
        </p:nvSpPr>
        <p:spPr>
          <a:xfrm>
            <a:off x="835564" y="1308539"/>
            <a:ext cx="6321973" cy="3752193"/>
          </a:xfrm>
        </p:spPr>
        <p:txBody>
          <a:bodyPr>
            <a:normAutofit/>
          </a:bodyPr>
          <a:lstStyle/>
          <a:p>
            <a:pPr marL="0" indent="0">
              <a:buNone/>
            </a:pPr>
            <a:r>
              <a:rPr lang="en-US" b="1"/>
              <a:t>If there are some positive items or an overall positive score</a:t>
            </a:r>
          </a:p>
          <a:p>
            <a:pPr marL="0" indent="0">
              <a:buNone/>
            </a:pPr>
            <a:endParaRPr lang="en-US"/>
          </a:p>
          <a:p>
            <a:pPr lvl="1"/>
            <a:r>
              <a:rPr lang="en-US"/>
              <a:t>“I see that you’ve marked ______, can you tell me more about that?”</a:t>
            </a:r>
          </a:p>
          <a:p>
            <a:pPr marL="457200" lvl="1" indent="0">
              <a:buNone/>
            </a:pPr>
            <a:endParaRPr lang="en-US"/>
          </a:p>
          <a:p>
            <a:pPr lvl="1"/>
            <a:r>
              <a:rPr lang="en-US"/>
              <a:t>Ask about impact on function (school, home, peers)</a:t>
            </a:r>
          </a:p>
        </p:txBody>
      </p:sp>
      <p:pic>
        <p:nvPicPr>
          <p:cNvPr id="5" name="Graphic 4">
            <a:extLst>
              <a:ext uri="{FF2B5EF4-FFF2-40B4-BE49-F238E27FC236}">
                <a16:creationId xmlns:a16="http://schemas.microsoft.com/office/drawing/2014/main" id="{44B5047F-B750-4A27-88AA-D5062BA5EB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6014" y="2680139"/>
            <a:ext cx="4625553" cy="3428998"/>
          </a:xfrm>
          <a:prstGeom prst="rect">
            <a:avLst/>
          </a:prstGeom>
        </p:spPr>
      </p:pic>
    </p:spTree>
    <p:extLst>
      <p:ext uri="{BB962C8B-B14F-4D97-AF65-F5344CB8AC3E}">
        <p14:creationId xmlns:p14="http://schemas.microsoft.com/office/powerpoint/2010/main" val="1716555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9EC8-1B26-4C68-9AED-A0E0305E3904}"/>
              </a:ext>
            </a:extLst>
          </p:cNvPr>
          <p:cNvSpPr>
            <a:spLocks noGrp="1"/>
          </p:cNvSpPr>
          <p:nvPr>
            <p:ph type="title"/>
          </p:nvPr>
        </p:nvSpPr>
        <p:spPr>
          <a:xfrm>
            <a:off x="733264" y="3900444"/>
            <a:ext cx="3290887" cy="2452687"/>
          </a:xfrm>
        </p:spPr>
        <p:txBody>
          <a:bodyPr anchor="ctr">
            <a:normAutofit/>
          </a:bodyPr>
          <a:lstStyle/>
          <a:p>
            <a:r>
              <a:rPr lang="en-US" sz="4000"/>
              <a:t>Screening </a:t>
            </a:r>
            <a:r>
              <a:rPr lang="en-US" sz="4000" b="1" i="1"/>
              <a:t>isn’t</a:t>
            </a:r>
            <a:r>
              <a:rPr lang="en-US" sz="4000"/>
              <a:t> diagnosing!</a:t>
            </a:r>
          </a:p>
        </p:txBody>
      </p:sp>
      <p:pic>
        <p:nvPicPr>
          <p:cNvPr id="5" name="Picture 4">
            <a:extLst>
              <a:ext uri="{FF2B5EF4-FFF2-40B4-BE49-F238E27FC236}">
                <a16:creationId xmlns:a16="http://schemas.microsoft.com/office/drawing/2014/main" id="{F6D13A35-7FB4-46DC-A0C8-F2E0A9175F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748" b="30657"/>
          <a:stretch/>
        </p:blipFill>
        <p:spPr>
          <a:xfrm>
            <a:off x="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0D51BC7-39A5-4FCF-93EA-6E3F3E96276E}"/>
              </a:ext>
            </a:extLst>
          </p:cNvPr>
          <p:cNvSpPr>
            <a:spLocks noGrp="1"/>
          </p:cNvSpPr>
          <p:nvPr>
            <p:ph idx="1"/>
          </p:nvPr>
        </p:nvSpPr>
        <p:spPr>
          <a:xfrm>
            <a:off x="4816487" y="4036629"/>
            <a:ext cx="6642249" cy="2452687"/>
          </a:xfrm>
        </p:spPr>
        <p:txBody>
          <a:bodyPr anchor="ctr">
            <a:normAutofit/>
          </a:bodyPr>
          <a:lstStyle/>
          <a:p>
            <a:r>
              <a:rPr lang="en-US" sz="2000"/>
              <a:t>If screener is positive, it </a:t>
            </a:r>
            <a:r>
              <a:rPr lang="en-US" sz="2000" b="1">
                <a:solidFill>
                  <a:srgbClr val="CC4927"/>
                </a:solidFill>
              </a:rPr>
              <a:t>does not </a:t>
            </a:r>
            <a:r>
              <a:rPr lang="en-US" sz="2000"/>
              <a:t>mean child will receive a diagnosis</a:t>
            </a:r>
          </a:p>
          <a:p>
            <a:pPr marL="0" indent="0">
              <a:buNone/>
            </a:pPr>
            <a:endParaRPr lang="en-US" sz="2000"/>
          </a:p>
          <a:p>
            <a:r>
              <a:rPr lang="en-US" sz="2000"/>
              <a:t>If screen is normal, but you still have worries, </a:t>
            </a:r>
            <a:r>
              <a:rPr lang="en-US" sz="2000" b="1">
                <a:solidFill>
                  <a:srgbClr val="CC4927"/>
                </a:solidFill>
              </a:rPr>
              <a:t>refer</a:t>
            </a:r>
            <a:r>
              <a:rPr lang="en-US" sz="2000"/>
              <a:t> for further evaluation</a:t>
            </a:r>
          </a:p>
          <a:p>
            <a:pPr marL="0" indent="0">
              <a:buNone/>
            </a:pPr>
            <a:endParaRPr lang="en-US" sz="1800"/>
          </a:p>
        </p:txBody>
      </p:sp>
    </p:spTree>
    <p:extLst>
      <p:ext uri="{BB962C8B-B14F-4D97-AF65-F5344CB8AC3E}">
        <p14:creationId xmlns:p14="http://schemas.microsoft.com/office/powerpoint/2010/main" val="2180056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AD05A52-F90E-4140-9CC3-24559E53CE10}"/>
              </a:ext>
            </a:extLst>
          </p:cNvPr>
          <p:cNvGrpSpPr/>
          <p:nvPr/>
        </p:nvGrpSpPr>
        <p:grpSpPr>
          <a:xfrm>
            <a:off x="550842" y="3111244"/>
            <a:ext cx="1696600" cy="784818"/>
            <a:chOff x="4979622" y="473727"/>
            <a:chExt cx="1696600" cy="784818"/>
          </a:xfrm>
        </p:grpSpPr>
        <p:sp>
          <p:nvSpPr>
            <p:cNvPr id="3" name="TextBox 2">
              <a:extLst>
                <a:ext uri="{FF2B5EF4-FFF2-40B4-BE49-F238E27FC236}">
                  <a16:creationId xmlns:a16="http://schemas.microsoft.com/office/drawing/2014/main" id="{14CACFB5-207F-48E3-AB48-8901B5AC3D92}"/>
                </a:ext>
              </a:extLst>
            </p:cNvPr>
            <p:cNvSpPr txBox="1"/>
            <p:nvPr/>
          </p:nvSpPr>
          <p:spPr>
            <a:xfrm>
              <a:off x="4979622" y="546111"/>
              <a:ext cx="1696599" cy="646331"/>
            </a:xfrm>
            <a:prstGeom prst="rect">
              <a:avLst/>
            </a:prstGeom>
            <a:noFill/>
          </p:spPr>
          <p:txBody>
            <a:bodyPr wrap="square" rtlCol="0">
              <a:spAutoFit/>
            </a:bodyPr>
            <a:lstStyle/>
            <a:p>
              <a:pPr algn="ctr"/>
              <a:r>
                <a:rPr lang="en-US" sz="1200"/>
                <a:t>Parent completes screening tool in waiting room</a:t>
              </a:r>
            </a:p>
          </p:txBody>
        </p:sp>
        <p:sp>
          <p:nvSpPr>
            <p:cNvPr id="4" name="Rectangle 3">
              <a:extLst>
                <a:ext uri="{FF2B5EF4-FFF2-40B4-BE49-F238E27FC236}">
                  <a16:creationId xmlns:a16="http://schemas.microsoft.com/office/drawing/2014/main" id="{73078BB3-B58F-4F9D-B55B-591E8B406F0A}"/>
                </a:ext>
              </a:extLst>
            </p:cNvPr>
            <p:cNvSpPr/>
            <p:nvPr/>
          </p:nvSpPr>
          <p:spPr>
            <a:xfrm>
              <a:off x="4979624" y="473727"/>
              <a:ext cx="1696598" cy="7848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grpSp>
        <p:nvGrpSpPr>
          <p:cNvPr id="8" name="Group 7">
            <a:extLst>
              <a:ext uri="{FF2B5EF4-FFF2-40B4-BE49-F238E27FC236}">
                <a16:creationId xmlns:a16="http://schemas.microsoft.com/office/drawing/2014/main" id="{DF8822A6-D249-46EC-B7B9-5AE77F0F1E4A}"/>
              </a:ext>
            </a:extLst>
          </p:cNvPr>
          <p:cNvGrpSpPr/>
          <p:nvPr/>
        </p:nvGrpSpPr>
        <p:grpSpPr>
          <a:xfrm>
            <a:off x="2544895" y="3115732"/>
            <a:ext cx="1828801" cy="787932"/>
            <a:chOff x="4715219" y="404118"/>
            <a:chExt cx="1542364" cy="898897"/>
          </a:xfrm>
        </p:grpSpPr>
        <p:sp>
          <p:nvSpPr>
            <p:cNvPr id="9" name="TextBox 8">
              <a:extLst>
                <a:ext uri="{FF2B5EF4-FFF2-40B4-BE49-F238E27FC236}">
                  <a16:creationId xmlns:a16="http://schemas.microsoft.com/office/drawing/2014/main" id="{066590D0-493F-4963-823B-3098279DAF2F}"/>
                </a:ext>
              </a:extLst>
            </p:cNvPr>
            <p:cNvSpPr txBox="1"/>
            <p:nvPr/>
          </p:nvSpPr>
          <p:spPr>
            <a:xfrm>
              <a:off x="4793002" y="483265"/>
              <a:ext cx="1408833" cy="737355"/>
            </a:xfrm>
            <a:prstGeom prst="rect">
              <a:avLst/>
            </a:prstGeom>
            <a:noFill/>
          </p:spPr>
          <p:txBody>
            <a:bodyPr wrap="square" rtlCol="0">
              <a:spAutoFit/>
            </a:bodyPr>
            <a:lstStyle/>
            <a:p>
              <a:pPr algn="ctr"/>
              <a:r>
                <a:rPr lang="en-US" sz="1200"/>
                <a:t>Clinical staff scores, reviews screening tool answers</a:t>
              </a:r>
            </a:p>
          </p:txBody>
        </p:sp>
        <p:sp>
          <p:nvSpPr>
            <p:cNvPr id="10" name="Rectangle 9">
              <a:extLst>
                <a:ext uri="{FF2B5EF4-FFF2-40B4-BE49-F238E27FC236}">
                  <a16:creationId xmlns:a16="http://schemas.microsoft.com/office/drawing/2014/main" id="{9B90459C-6336-442B-BB0B-8032D93F8076}"/>
                </a:ext>
              </a:extLst>
            </p:cNvPr>
            <p:cNvSpPr/>
            <p:nvPr/>
          </p:nvSpPr>
          <p:spPr>
            <a:xfrm>
              <a:off x="4715219" y="404118"/>
              <a:ext cx="1542364" cy="8988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grpSp>
        <p:nvGrpSpPr>
          <p:cNvPr id="11" name="Group 10">
            <a:extLst>
              <a:ext uri="{FF2B5EF4-FFF2-40B4-BE49-F238E27FC236}">
                <a16:creationId xmlns:a16="http://schemas.microsoft.com/office/drawing/2014/main" id="{041A4332-4DFF-467C-A071-667642EE1143}"/>
              </a:ext>
            </a:extLst>
          </p:cNvPr>
          <p:cNvGrpSpPr/>
          <p:nvPr/>
        </p:nvGrpSpPr>
        <p:grpSpPr>
          <a:xfrm>
            <a:off x="2644045" y="1634449"/>
            <a:ext cx="1575415" cy="547180"/>
            <a:chOff x="4979621" y="473726"/>
            <a:chExt cx="1994055" cy="1057619"/>
          </a:xfrm>
        </p:grpSpPr>
        <p:sp>
          <p:nvSpPr>
            <p:cNvPr id="12" name="TextBox 11">
              <a:extLst>
                <a:ext uri="{FF2B5EF4-FFF2-40B4-BE49-F238E27FC236}">
                  <a16:creationId xmlns:a16="http://schemas.microsoft.com/office/drawing/2014/main" id="{933CD0E4-2F1E-4458-9B68-17B314CA87BD}"/>
                </a:ext>
              </a:extLst>
            </p:cNvPr>
            <p:cNvSpPr txBox="1"/>
            <p:nvPr/>
          </p:nvSpPr>
          <p:spPr>
            <a:xfrm>
              <a:off x="4979621" y="776658"/>
              <a:ext cx="1994053" cy="396607"/>
            </a:xfrm>
            <a:prstGeom prst="rect">
              <a:avLst/>
            </a:prstGeom>
            <a:noFill/>
          </p:spPr>
          <p:txBody>
            <a:bodyPr wrap="square" rtlCol="0">
              <a:spAutoFit/>
            </a:bodyPr>
            <a:lstStyle/>
            <a:p>
              <a:pPr algn="ctr"/>
              <a:r>
                <a:rPr lang="en-US" sz="1200"/>
                <a:t>Scores Positive</a:t>
              </a:r>
            </a:p>
          </p:txBody>
        </p:sp>
        <p:sp>
          <p:nvSpPr>
            <p:cNvPr id="13" name="Rectangle 12">
              <a:extLst>
                <a:ext uri="{FF2B5EF4-FFF2-40B4-BE49-F238E27FC236}">
                  <a16:creationId xmlns:a16="http://schemas.microsoft.com/office/drawing/2014/main" id="{3CD60F97-809F-4E04-BBF7-8D99438EC663}"/>
                </a:ext>
              </a:extLst>
            </p:cNvPr>
            <p:cNvSpPr/>
            <p:nvPr/>
          </p:nvSpPr>
          <p:spPr>
            <a:xfrm>
              <a:off x="4979623" y="473726"/>
              <a:ext cx="1994053" cy="1057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grpSp>
        <p:nvGrpSpPr>
          <p:cNvPr id="14" name="Group 13">
            <a:extLst>
              <a:ext uri="{FF2B5EF4-FFF2-40B4-BE49-F238E27FC236}">
                <a16:creationId xmlns:a16="http://schemas.microsoft.com/office/drawing/2014/main" id="{0996C2FB-FD47-4A5A-9768-BAE5EDAC81B5}"/>
              </a:ext>
            </a:extLst>
          </p:cNvPr>
          <p:cNvGrpSpPr/>
          <p:nvPr/>
        </p:nvGrpSpPr>
        <p:grpSpPr>
          <a:xfrm>
            <a:off x="2684651" y="5023027"/>
            <a:ext cx="1575415" cy="547180"/>
            <a:chOff x="4979621" y="473726"/>
            <a:chExt cx="1994055" cy="1057619"/>
          </a:xfrm>
        </p:grpSpPr>
        <p:sp>
          <p:nvSpPr>
            <p:cNvPr id="15" name="TextBox 14">
              <a:extLst>
                <a:ext uri="{FF2B5EF4-FFF2-40B4-BE49-F238E27FC236}">
                  <a16:creationId xmlns:a16="http://schemas.microsoft.com/office/drawing/2014/main" id="{E9845888-61EB-4AA2-BFB7-6D6E7EF252FE}"/>
                </a:ext>
              </a:extLst>
            </p:cNvPr>
            <p:cNvSpPr txBox="1"/>
            <p:nvPr/>
          </p:nvSpPr>
          <p:spPr>
            <a:xfrm>
              <a:off x="4979621" y="776658"/>
              <a:ext cx="1994052" cy="535399"/>
            </a:xfrm>
            <a:prstGeom prst="rect">
              <a:avLst/>
            </a:prstGeom>
            <a:noFill/>
          </p:spPr>
          <p:txBody>
            <a:bodyPr wrap="square" rtlCol="0">
              <a:spAutoFit/>
            </a:bodyPr>
            <a:lstStyle/>
            <a:p>
              <a:pPr algn="ctr"/>
              <a:r>
                <a:rPr lang="en-US" sz="1200"/>
                <a:t>Scores Negative</a:t>
              </a:r>
            </a:p>
          </p:txBody>
        </p:sp>
        <p:sp>
          <p:nvSpPr>
            <p:cNvPr id="16" name="Rectangle 15">
              <a:extLst>
                <a:ext uri="{FF2B5EF4-FFF2-40B4-BE49-F238E27FC236}">
                  <a16:creationId xmlns:a16="http://schemas.microsoft.com/office/drawing/2014/main" id="{D7EBAC8C-92FB-44CF-B388-621FF28B639B}"/>
                </a:ext>
              </a:extLst>
            </p:cNvPr>
            <p:cNvSpPr/>
            <p:nvPr/>
          </p:nvSpPr>
          <p:spPr>
            <a:xfrm>
              <a:off x="4979623" y="473726"/>
              <a:ext cx="1994053" cy="1057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grpSp>
        <p:nvGrpSpPr>
          <p:cNvPr id="17" name="Group 16">
            <a:extLst>
              <a:ext uri="{FF2B5EF4-FFF2-40B4-BE49-F238E27FC236}">
                <a16:creationId xmlns:a16="http://schemas.microsoft.com/office/drawing/2014/main" id="{EB3084BA-F20E-4E83-9271-E202BF95E124}"/>
              </a:ext>
            </a:extLst>
          </p:cNvPr>
          <p:cNvGrpSpPr/>
          <p:nvPr/>
        </p:nvGrpSpPr>
        <p:grpSpPr>
          <a:xfrm>
            <a:off x="5023692" y="1054910"/>
            <a:ext cx="2432891" cy="1921026"/>
            <a:chOff x="4979621" y="473726"/>
            <a:chExt cx="1994055" cy="1057619"/>
          </a:xfrm>
        </p:grpSpPr>
        <p:sp>
          <p:nvSpPr>
            <p:cNvPr id="18" name="TextBox 17">
              <a:extLst>
                <a:ext uri="{FF2B5EF4-FFF2-40B4-BE49-F238E27FC236}">
                  <a16:creationId xmlns:a16="http://schemas.microsoft.com/office/drawing/2014/main" id="{828764D2-7528-4369-8E38-B1A85DB7A911}"/>
                </a:ext>
              </a:extLst>
            </p:cNvPr>
            <p:cNvSpPr txBox="1"/>
            <p:nvPr/>
          </p:nvSpPr>
          <p:spPr>
            <a:xfrm>
              <a:off x="4979621" y="590859"/>
              <a:ext cx="1994053" cy="714158"/>
            </a:xfrm>
            <a:prstGeom prst="rect">
              <a:avLst/>
            </a:prstGeom>
            <a:noFill/>
          </p:spPr>
          <p:txBody>
            <a:bodyPr wrap="square" rtlCol="0">
              <a:spAutoFit/>
            </a:bodyPr>
            <a:lstStyle/>
            <a:p>
              <a:pPr marL="171450" indent="-171450">
                <a:buFont typeface="Arial" panose="020B0604020202020204" pitchFamily="34" charset="0"/>
                <a:buChar char="•"/>
              </a:pPr>
              <a:r>
                <a:rPr lang="en-US" sz="1200" dirty="0"/>
                <a:t>Immediate action required</a:t>
              </a:r>
            </a:p>
            <a:p>
              <a:pPr marL="171450" indent="-171450">
                <a:buFont typeface="Arial" panose="020B0604020202020204" pitchFamily="34" charset="0"/>
                <a:buChar char="•"/>
              </a:pPr>
              <a:r>
                <a:rPr lang="en-US" sz="1200" dirty="0"/>
                <a:t>Provider discusses results and concerns with parents</a:t>
              </a:r>
            </a:p>
            <a:p>
              <a:pPr marL="171450" indent="-171450">
                <a:buFont typeface="Arial" panose="020B0604020202020204" pitchFamily="34" charset="0"/>
                <a:buChar char="•"/>
              </a:pPr>
              <a:r>
                <a:rPr lang="en-US" sz="1200" dirty="0"/>
                <a:t>Performs more specific medical &amp; developmental assessment and/or refers for further assessment </a:t>
              </a:r>
            </a:p>
            <a:p>
              <a:pPr marL="171450" indent="-171450">
                <a:buFont typeface="Arial" panose="020B0604020202020204" pitchFamily="34" charset="0"/>
                <a:buChar char="•"/>
              </a:pPr>
              <a:r>
                <a:rPr lang="en-US" sz="1200" dirty="0"/>
                <a:t>Provides anticipatory guidance</a:t>
              </a:r>
            </a:p>
          </p:txBody>
        </p:sp>
        <p:sp>
          <p:nvSpPr>
            <p:cNvPr id="19" name="Rectangle 18">
              <a:extLst>
                <a:ext uri="{FF2B5EF4-FFF2-40B4-BE49-F238E27FC236}">
                  <a16:creationId xmlns:a16="http://schemas.microsoft.com/office/drawing/2014/main" id="{E1BAE19E-DF1B-45E3-AFDD-8DF853FA25D5}"/>
                </a:ext>
              </a:extLst>
            </p:cNvPr>
            <p:cNvSpPr/>
            <p:nvPr/>
          </p:nvSpPr>
          <p:spPr>
            <a:xfrm>
              <a:off x="4979623" y="473726"/>
              <a:ext cx="1994053" cy="1057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6" name="Rectangle: Rounded Corners 5">
            <a:extLst>
              <a:ext uri="{FF2B5EF4-FFF2-40B4-BE49-F238E27FC236}">
                <a16:creationId xmlns:a16="http://schemas.microsoft.com/office/drawing/2014/main" id="{A0D7E211-3AB7-4D3A-A474-EA69F0338039}"/>
              </a:ext>
            </a:extLst>
          </p:cNvPr>
          <p:cNvSpPr/>
          <p:nvPr/>
        </p:nvSpPr>
        <p:spPr>
          <a:xfrm>
            <a:off x="8488497" y="1329220"/>
            <a:ext cx="3249976" cy="120858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7E5A079E-3D89-4826-8F07-44C36F23E842}"/>
              </a:ext>
            </a:extLst>
          </p:cNvPr>
          <p:cNvSpPr/>
          <p:nvPr/>
        </p:nvSpPr>
        <p:spPr>
          <a:xfrm>
            <a:off x="8539606" y="3283026"/>
            <a:ext cx="3249976" cy="93768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2C39465E-80D0-467D-9911-87E4D5A63619}"/>
              </a:ext>
            </a:extLst>
          </p:cNvPr>
          <p:cNvSpPr/>
          <p:nvPr/>
        </p:nvSpPr>
        <p:spPr>
          <a:xfrm>
            <a:off x="8539606" y="4719320"/>
            <a:ext cx="3249976" cy="120858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6BDB286D-738B-4181-A38F-F8B3FC182B33}"/>
              </a:ext>
            </a:extLst>
          </p:cNvPr>
          <p:cNvCxnSpPr>
            <a:cxnSpLocks/>
            <a:stCxn id="4" idx="3"/>
          </p:cNvCxnSpPr>
          <p:nvPr/>
        </p:nvCxnSpPr>
        <p:spPr>
          <a:xfrm>
            <a:off x="2247442" y="3503653"/>
            <a:ext cx="1948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54F880D-0FB7-4D51-9469-3D68004A460F}"/>
              </a:ext>
            </a:extLst>
          </p:cNvPr>
          <p:cNvCxnSpPr>
            <a:cxnSpLocks/>
            <a:stCxn id="10" idx="0"/>
          </p:cNvCxnSpPr>
          <p:nvPr/>
        </p:nvCxnSpPr>
        <p:spPr>
          <a:xfrm flipV="1">
            <a:off x="3459296" y="2338357"/>
            <a:ext cx="0" cy="777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CBEB801-9BBE-468F-8E65-AEA3F88A967D}"/>
              </a:ext>
            </a:extLst>
          </p:cNvPr>
          <p:cNvCxnSpPr>
            <a:cxnSpLocks/>
            <a:stCxn id="10" idx="2"/>
          </p:cNvCxnSpPr>
          <p:nvPr/>
        </p:nvCxnSpPr>
        <p:spPr>
          <a:xfrm>
            <a:off x="3459296" y="3903664"/>
            <a:ext cx="0" cy="988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BF1AE01-5F24-459B-A757-343CA3244EF0}"/>
              </a:ext>
            </a:extLst>
          </p:cNvPr>
          <p:cNvCxnSpPr>
            <a:stCxn id="13" idx="3"/>
          </p:cNvCxnSpPr>
          <p:nvPr/>
        </p:nvCxnSpPr>
        <p:spPr>
          <a:xfrm>
            <a:off x="4219460" y="1908039"/>
            <a:ext cx="6720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2A9AE91-E73C-4DB5-8DC9-78F128422F06}"/>
              </a:ext>
            </a:extLst>
          </p:cNvPr>
          <p:cNvCxnSpPr>
            <a:stCxn id="19" idx="3"/>
          </p:cNvCxnSpPr>
          <p:nvPr/>
        </p:nvCxnSpPr>
        <p:spPr>
          <a:xfrm>
            <a:off x="7456583" y="2015423"/>
            <a:ext cx="9272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D5BE66D-777E-47A6-9EE0-2B0AF0763E40}"/>
              </a:ext>
            </a:extLst>
          </p:cNvPr>
          <p:cNvSpPr txBox="1"/>
          <p:nvPr/>
        </p:nvSpPr>
        <p:spPr>
          <a:xfrm>
            <a:off x="8710822" y="1470701"/>
            <a:ext cx="2871428" cy="830997"/>
          </a:xfrm>
          <a:prstGeom prst="rect">
            <a:avLst/>
          </a:prstGeom>
          <a:noFill/>
        </p:spPr>
        <p:txBody>
          <a:bodyPr wrap="square" rtlCol="0">
            <a:spAutoFit/>
          </a:bodyPr>
          <a:lstStyle/>
          <a:p>
            <a:r>
              <a:rPr lang="en-US" sz="1200"/>
              <a:t>Referral to appropriate early intervention services if child is not yet 3 years old or special education program if the child is 3 years or older</a:t>
            </a:r>
          </a:p>
        </p:txBody>
      </p:sp>
      <p:cxnSp>
        <p:nvCxnSpPr>
          <p:cNvPr id="41" name="Connector: Elbow 40">
            <a:extLst>
              <a:ext uri="{FF2B5EF4-FFF2-40B4-BE49-F238E27FC236}">
                <a16:creationId xmlns:a16="http://schemas.microsoft.com/office/drawing/2014/main" id="{7A6CE2B1-F37F-49FB-870D-19B0415D28C1}"/>
              </a:ext>
            </a:extLst>
          </p:cNvPr>
          <p:cNvCxnSpPr>
            <a:cxnSpLocks/>
            <a:stCxn id="16" idx="2"/>
          </p:cNvCxnSpPr>
          <p:nvPr/>
        </p:nvCxnSpPr>
        <p:spPr>
          <a:xfrm rot="16200000" flipH="1">
            <a:off x="5810257" y="3232310"/>
            <a:ext cx="235682" cy="491147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859CC019-CDFD-4EA5-8774-E845FDEF43A3}"/>
              </a:ext>
            </a:extLst>
          </p:cNvPr>
          <p:cNvGrpSpPr/>
          <p:nvPr/>
        </p:nvGrpSpPr>
        <p:grpSpPr>
          <a:xfrm>
            <a:off x="5083362" y="3432785"/>
            <a:ext cx="1828801" cy="787932"/>
            <a:chOff x="4705928" y="366411"/>
            <a:chExt cx="1542364" cy="898897"/>
          </a:xfrm>
        </p:grpSpPr>
        <p:sp>
          <p:nvSpPr>
            <p:cNvPr id="45" name="TextBox 44">
              <a:extLst>
                <a:ext uri="{FF2B5EF4-FFF2-40B4-BE49-F238E27FC236}">
                  <a16:creationId xmlns:a16="http://schemas.microsoft.com/office/drawing/2014/main" id="{821E0077-6B43-4023-9C6B-545BD35E91EF}"/>
                </a:ext>
              </a:extLst>
            </p:cNvPr>
            <p:cNvSpPr txBox="1"/>
            <p:nvPr/>
          </p:nvSpPr>
          <p:spPr>
            <a:xfrm>
              <a:off x="4774419" y="483265"/>
              <a:ext cx="1408833" cy="737354"/>
            </a:xfrm>
            <a:prstGeom prst="rect">
              <a:avLst/>
            </a:prstGeom>
            <a:noFill/>
          </p:spPr>
          <p:txBody>
            <a:bodyPr wrap="square" rtlCol="0">
              <a:spAutoFit/>
            </a:bodyPr>
            <a:lstStyle/>
            <a:p>
              <a:pPr algn="ctr"/>
              <a:r>
                <a:rPr lang="en-US" sz="1200"/>
                <a:t>Provider discusses results and concern with parents</a:t>
              </a:r>
            </a:p>
          </p:txBody>
        </p:sp>
        <p:sp>
          <p:nvSpPr>
            <p:cNvPr id="46" name="Rectangle 45">
              <a:extLst>
                <a:ext uri="{FF2B5EF4-FFF2-40B4-BE49-F238E27FC236}">
                  <a16:creationId xmlns:a16="http://schemas.microsoft.com/office/drawing/2014/main" id="{E34FF892-3C06-4B30-A45C-9E9CE3E553C9}"/>
                </a:ext>
              </a:extLst>
            </p:cNvPr>
            <p:cNvSpPr/>
            <p:nvPr/>
          </p:nvSpPr>
          <p:spPr>
            <a:xfrm>
              <a:off x="4705928" y="366411"/>
              <a:ext cx="1542364" cy="8988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cxnSp>
        <p:nvCxnSpPr>
          <p:cNvPr id="47" name="Connector: Elbow 46">
            <a:extLst>
              <a:ext uri="{FF2B5EF4-FFF2-40B4-BE49-F238E27FC236}">
                <a16:creationId xmlns:a16="http://schemas.microsoft.com/office/drawing/2014/main" id="{A9CDDCCA-C152-41BC-BAE3-891C1BC0AD18}"/>
              </a:ext>
            </a:extLst>
          </p:cNvPr>
          <p:cNvCxnSpPr>
            <a:cxnSpLocks/>
            <a:stCxn id="16" idx="3"/>
            <a:endCxn id="46" idx="2"/>
          </p:cNvCxnSpPr>
          <p:nvPr/>
        </p:nvCxnSpPr>
        <p:spPr>
          <a:xfrm flipV="1">
            <a:off x="4260066" y="4220717"/>
            <a:ext cx="1737697" cy="10759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7AF786F-6D0B-4E0D-940E-9B0027C6D350}"/>
              </a:ext>
            </a:extLst>
          </p:cNvPr>
          <p:cNvCxnSpPr>
            <a:cxnSpLocks/>
            <a:stCxn id="46" idx="3"/>
          </p:cNvCxnSpPr>
          <p:nvPr/>
        </p:nvCxnSpPr>
        <p:spPr>
          <a:xfrm flipV="1">
            <a:off x="6912163" y="2039515"/>
            <a:ext cx="1473207" cy="1787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05DA9B2-7D03-4D57-A4FF-C423750DEBF4}"/>
              </a:ext>
            </a:extLst>
          </p:cNvPr>
          <p:cNvCxnSpPr>
            <a:cxnSpLocks/>
            <a:stCxn id="46" idx="3"/>
          </p:cNvCxnSpPr>
          <p:nvPr/>
        </p:nvCxnSpPr>
        <p:spPr>
          <a:xfrm>
            <a:off x="6912163" y="3826751"/>
            <a:ext cx="14716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5B0CA3F-BE91-453C-A76D-6DA7F625723C}"/>
              </a:ext>
            </a:extLst>
          </p:cNvPr>
          <p:cNvCxnSpPr>
            <a:cxnSpLocks/>
            <a:stCxn id="46" idx="3"/>
          </p:cNvCxnSpPr>
          <p:nvPr/>
        </p:nvCxnSpPr>
        <p:spPr>
          <a:xfrm>
            <a:off x="6912163" y="3826751"/>
            <a:ext cx="1499215" cy="1892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6B1C8F04-9449-4628-B5C7-A4A513B076B0}"/>
              </a:ext>
            </a:extLst>
          </p:cNvPr>
          <p:cNvSpPr txBox="1"/>
          <p:nvPr/>
        </p:nvSpPr>
        <p:spPr>
          <a:xfrm>
            <a:off x="8754889" y="3433788"/>
            <a:ext cx="2871428" cy="646331"/>
          </a:xfrm>
          <a:prstGeom prst="rect">
            <a:avLst/>
          </a:prstGeom>
          <a:noFill/>
        </p:spPr>
        <p:txBody>
          <a:bodyPr wrap="square" rtlCol="0">
            <a:spAutoFit/>
          </a:bodyPr>
          <a:lstStyle/>
          <a:p>
            <a:pPr marL="171450" indent="-171450">
              <a:buFont typeface="Arial" panose="020B0604020202020204" pitchFamily="34" charset="0"/>
              <a:buChar char="•"/>
            </a:pPr>
            <a:r>
              <a:rPr lang="en-US" sz="1200"/>
              <a:t>Provides anticipatory guidance</a:t>
            </a:r>
          </a:p>
          <a:p>
            <a:pPr marL="171450" indent="-171450">
              <a:buFont typeface="Arial" panose="020B0604020202020204" pitchFamily="34" charset="0"/>
              <a:buChar char="•"/>
            </a:pPr>
            <a:r>
              <a:rPr lang="en-US" sz="1200"/>
              <a:t>Monitor development</a:t>
            </a:r>
          </a:p>
          <a:p>
            <a:pPr marL="171450" indent="-171450">
              <a:buFont typeface="Arial" panose="020B0604020202020204" pitchFamily="34" charset="0"/>
              <a:buChar char="•"/>
            </a:pPr>
            <a:r>
              <a:rPr lang="en-US" sz="1200"/>
              <a:t>Rescreen at next well-child visit</a:t>
            </a:r>
          </a:p>
        </p:txBody>
      </p:sp>
      <p:sp>
        <p:nvSpPr>
          <p:cNvPr id="66" name="TextBox 65">
            <a:extLst>
              <a:ext uri="{FF2B5EF4-FFF2-40B4-BE49-F238E27FC236}">
                <a16:creationId xmlns:a16="http://schemas.microsoft.com/office/drawing/2014/main" id="{DD57705A-933A-481F-A81D-BC7396750F80}"/>
              </a:ext>
            </a:extLst>
          </p:cNvPr>
          <p:cNvSpPr txBox="1"/>
          <p:nvPr/>
        </p:nvSpPr>
        <p:spPr>
          <a:xfrm>
            <a:off x="8702175" y="4986281"/>
            <a:ext cx="2998890"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t>Provider discusses results with parents</a:t>
            </a:r>
          </a:p>
          <a:p>
            <a:pPr marL="171450" indent="-171450">
              <a:buFont typeface="Arial" panose="020B0604020202020204" pitchFamily="34" charset="0"/>
              <a:buChar char="•"/>
            </a:pPr>
            <a:r>
              <a:rPr lang="en-US" sz="1200" dirty="0"/>
              <a:t>Provides anticipatory guidance</a:t>
            </a:r>
          </a:p>
          <a:p>
            <a:pPr marL="171450" indent="-171450">
              <a:buFont typeface="Arial" panose="020B0604020202020204" pitchFamily="34" charset="0"/>
              <a:buChar char="•"/>
            </a:pPr>
            <a:r>
              <a:rPr lang="en-US" sz="1200" dirty="0"/>
              <a:t>No immediate action required</a:t>
            </a:r>
          </a:p>
          <a:p>
            <a:pPr marL="171450" indent="-171450">
              <a:buFont typeface="Arial" panose="020B0604020202020204" pitchFamily="34" charset="0"/>
              <a:buChar char="•"/>
            </a:pPr>
            <a:r>
              <a:rPr lang="en-US" sz="1200" dirty="0"/>
              <a:t>Rescreen at next well-child visit</a:t>
            </a:r>
          </a:p>
        </p:txBody>
      </p:sp>
      <p:sp>
        <p:nvSpPr>
          <p:cNvPr id="64" name="TextBox 63">
            <a:extLst>
              <a:ext uri="{FF2B5EF4-FFF2-40B4-BE49-F238E27FC236}">
                <a16:creationId xmlns:a16="http://schemas.microsoft.com/office/drawing/2014/main" id="{528434DC-9674-47DE-BAB1-7C2A2143CB58}"/>
              </a:ext>
            </a:extLst>
          </p:cNvPr>
          <p:cNvSpPr txBox="1"/>
          <p:nvPr/>
        </p:nvSpPr>
        <p:spPr>
          <a:xfrm>
            <a:off x="4494882" y="5012010"/>
            <a:ext cx="1340595" cy="261610"/>
          </a:xfrm>
          <a:prstGeom prst="rect">
            <a:avLst/>
          </a:prstGeom>
          <a:noFill/>
        </p:spPr>
        <p:txBody>
          <a:bodyPr wrap="square" rtlCol="0">
            <a:spAutoFit/>
          </a:bodyPr>
          <a:lstStyle/>
          <a:p>
            <a:pPr algn="ctr"/>
            <a:r>
              <a:rPr lang="en-US" sz="1100"/>
              <a:t>Concerns</a:t>
            </a:r>
          </a:p>
        </p:txBody>
      </p:sp>
      <p:sp>
        <p:nvSpPr>
          <p:cNvPr id="68" name="TextBox 67">
            <a:extLst>
              <a:ext uri="{FF2B5EF4-FFF2-40B4-BE49-F238E27FC236}">
                <a16:creationId xmlns:a16="http://schemas.microsoft.com/office/drawing/2014/main" id="{D8C94ED5-B7F9-4AAC-9C13-636024219F3C}"/>
              </a:ext>
            </a:extLst>
          </p:cNvPr>
          <p:cNvSpPr txBox="1"/>
          <p:nvPr/>
        </p:nvSpPr>
        <p:spPr>
          <a:xfrm>
            <a:off x="4877507" y="5859104"/>
            <a:ext cx="1340595" cy="261610"/>
          </a:xfrm>
          <a:prstGeom prst="rect">
            <a:avLst/>
          </a:prstGeom>
          <a:noFill/>
        </p:spPr>
        <p:txBody>
          <a:bodyPr wrap="square" rtlCol="0">
            <a:spAutoFit/>
          </a:bodyPr>
          <a:lstStyle/>
          <a:p>
            <a:pPr algn="ctr"/>
            <a:r>
              <a:rPr lang="en-US" sz="1100"/>
              <a:t>No Concerns</a:t>
            </a:r>
          </a:p>
        </p:txBody>
      </p:sp>
      <p:sp>
        <p:nvSpPr>
          <p:cNvPr id="69" name="TextBox 68">
            <a:extLst>
              <a:ext uri="{FF2B5EF4-FFF2-40B4-BE49-F238E27FC236}">
                <a16:creationId xmlns:a16="http://schemas.microsoft.com/office/drawing/2014/main" id="{E56EB0CC-0B38-4390-AB5D-C76BCBE02643}"/>
              </a:ext>
            </a:extLst>
          </p:cNvPr>
          <p:cNvSpPr txBox="1"/>
          <p:nvPr/>
        </p:nvSpPr>
        <p:spPr>
          <a:xfrm>
            <a:off x="7151707" y="3447369"/>
            <a:ext cx="1340595" cy="261610"/>
          </a:xfrm>
          <a:prstGeom prst="rect">
            <a:avLst/>
          </a:prstGeom>
          <a:noFill/>
        </p:spPr>
        <p:txBody>
          <a:bodyPr wrap="square" rtlCol="0">
            <a:spAutoFit/>
          </a:bodyPr>
          <a:lstStyle/>
          <a:p>
            <a:pPr algn="ctr"/>
            <a:r>
              <a:rPr lang="en-US" sz="1100"/>
              <a:t>Further Concerns</a:t>
            </a:r>
          </a:p>
        </p:txBody>
      </p:sp>
      <p:sp>
        <p:nvSpPr>
          <p:cNvPr id="74" name="TextBox 73">
            <a:extLst>
              <a:ext uri="{FF2B5EF4-FFF2-40B4-BE49-F238E27FC236}">
                <a16:creationId xmlns:a16="http://schemas.microsoft.com/office/drawing/2014/main" id="{1068C784-39A4-4358-AB80-08740246825C}"/>
              </a:ext>
            </a:extLst>
          </p:cNvPr>
          <p:cNvSpPr txBox="1"/>
          <p:nvPr/>
        </p:nvSpPr>
        <p:spPr>
          <a:xfrm>
            <a:off x="7573176" y="4597001"/>
            <a:ext cx="1340595" cy="261610"/>
          </a:xfrm>
          <a:prstGeom prst="rect">
            <a:avLst/>
          </a:prstGeom>
          <a:noFill/>
        </p:spPr>
        <p:txBody>
          <a:bodyPr wrap="square" rtlCol="0">
            <a:spAutoFit/>
          </a:bodyPr>
          <a:lstStyle/>
          <a:p>
            <a:pPr algn="ctr"/>
            <a:r>
              <a:rPr lang="en-US" sz="1100"/>
              <a:t>No Concerns</a:t>
            </a:r>
          </a:p>
        </p:txBody>
      </p:sp>
      <p:sp>
        <p:nvSpPr>
          <p:cNvPr id="73" name="TextBox 72">
            <a:extLst>
              <a:ext uri="{FF2B5EF4-FFF2-40B4-BE49-F238E27FC236}">
                <a16:creationId xmlns:a16="http://schemas.microsoft.com/office/drawing/2014/main" id="{FC0E4C2A-3E9A-4B54-893B-3A5AF97517B8}"/>
              </a:ext>
            </a:extLst>
          </p:cNvPr>
          <p:cNvSpPr txBox="1"/>
          <p:nvPr/>
        </p:nvSpPr>
        <p:spPr>
          <a:xfrm>
            <a:off x="583894" y="284847"/>
            <a:ext cx="3723701" cy="830997"/>
          </a:xfrm>
          <a:prstGeom prst="rect">
            <a:avLst/>
          </a:prstGeom>
          <a:noFill/>
        </p:spPr>
        <p:txBody>
          <a:bodyPr wrap="square" rtlCol="0">
            <a:spAutoFit/>
          </a:bodyPr>
          <a:lstStyle/>
          <a:p>
            <a:r>
              <a:rPr lang="en-US" sz="2400" dirty="0">
                <a:solidFill>
                  <a:schemeClr val="bg1"/>
                </a:solidFill>
              </a:rPr>
              <a:t>Pediatric Developmental Screening Flowchart</a:t>
            </a:r>
          </a:p>
        </p:txBody>
      </p:sp>
    </p:spTree>
    <p:extLst>
      <p:ext uri="{BB962C8B-B14F-4D97-AF65-F5344CB8AC3E}">
        <p14:creationId xmlns:p14="http://schemas.microsoft.com/office/powerpoint/2010/main" val="2494777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120934-C5D6-B48C-8520-EED69D2064FF}"/>
              </a:ext>
            </a:extLst>
          </p:cNvPr>
          <p:cNvSpPr>
            <a:spLocks noGrp="1"/>
          </p:cNvSpPr>
          <p:nvPr>
            <p:ph idx="1"/>
          </p:nvPr>
        </p:nvSpPr>
        <p:spPr/>
        <p:txBody>
          <a:bodyPr>
            <a:normAutofit/>
          </a:bodyPr>
          <a:lstStyle/>
          <a:p>
            <a:pPr marL="0" indent="0" algn="ctr">
              <a:buNone/>
            </a:pPr>
            <a:r>
              <a:rPr lang="en-US" sz="4000" dirty="0">
                <a:solidFill>
                  <a:schemeClr val="tx1"/>
                </a:solidFill>
              </a:rPr>
              <a:t>Referrals for further evaluation and services</a:t>
            </a:r>
          </a:p>
        </p:txBody>
      </p:sp>
    </p:spTree>
    <p:extLst>
      <p:ext uri="{BB962C8B-B14F-4D97-AF65-F5344CB8AC3E}">
        <p14:creationId xmlns:p14="http://schemas.microsoft.com/office/powerpoint/2010/main" val="1568480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AEDD-EFC1-409C-813F-2FFDEB0AFB99}"/>
              </a:ext>
            </a:extLst>
          </p:cNvPr>
          <p:cNvSpPr>
            <a:spLocks noGrp="1"/>
          </p:cNvSpPr>
          <p:nvPr>
            <p:ph type="title"/>
          </p:nvPr>
        </p:nvSpPr>
        <p:spPr>
          <a:xfrm>
            <a:off x="424466" y="212300"/>
            <a:ext cx="4485861" cy="1088136"/>
          </a:xfrm>
        </p:spPr>
        <p:txBody>
          <a:bodyPr anchor="b">
            <a:normAutofit/>
          </a:bodyPr>
          <a:lstStyle/>
          <a:p>
            <a:r>
              <a:rPr lang="en-US" sz="3400"/>
              <a:t>IDEA Part C</a:t>
            </a:r>
          </a:p>
        </p:txBody>
      </p:sp>
      <p:sp>
        <p:nvSpPr>
          <p:cNvPr id="3" name="Content Placeholder 2">
            <a:extLst>
              <a:ext uri="{FF2B5EF4-FFF2-40B4-BE49-F238E27FC236}">
                <a16:creationId xmlns:a16="http://schemas.microsoft.com/office/drawing/2014/main" id="{30C281F6-297C-4C97-A92E-697DE7CE9015}"/>
              </a:ext>
            </a:extLst>
          </p:cNvPr>
          <p:cNvSpPr>
            <a:spLocks noGrp="1"/>
          </p:cNvSpPr>
          <p:nvPr>
            <p:ph idx="1"/>
          </p:nvPr>
        </p:nvSpPr>
        <p:spPr>
          <a:xfrm>
            <a:off x="411479" y="2688336"/>
            <a:ext cx="4498848" cy="3584448"/>
          </a:xfrm>
        </p:spPr>
        <p:txBody>
          <a:bodyPr vert="horz" lIns="91440" tIns="45720" rIns="91440" bIns="45720" rtlCol="0" anchor="t">
            <a:normAutofit/>
          </a:bodyPr>
          <a:lstStyle/>
          <a:p>
            <a:r>
              <a:rPr lang="en-US" sz="1800"/>
              <a:t>Provides free early intervention services to children with disabilities from birth to age 3.</a:t>
            </a:r>
          </a:p>
          <a:p>
            <a:r>
              <a:rPr lang="en-US" sz="1800"/>
              <a:t>Eligibility requirements:</a:t>
            </a:r>
            <a:endParaRPr lang="en-US" sz="1800">
              <a:cs typeface="Arial"/>
            </a:endParaRPr>
          </a:p>
          <a:p>
            <a:pPr lvl="1"/>
            <a:r>
              <a:rPr lang="en-US" sz="1800"/>
              <a:t>Delay of 25% or more </a:t>
            </a:r>
          </a:p>
          <a:p>
            <a:pPr lvl="1"/>
            <a:r>
              <a:rPr lang="en-US" sz="1800"/>
              <a:t>Atypical development</a:t>
            </a:r>
          </a:p>
          <a:p>
            <a:pPr lvl="1"/>
            <a:r>
              <a:rPr lang="en-US" sz="1800"/>
              <a:t>Diagnosed condition that is likely to affect development</a:t>
            </a:r>
          </a:p>
        </p:txBody>
      </p:sp>
      <p:pic>
        <p:nvPicPr>
          <p:cNvPr id="5" name="Picture 6" descr="A picture containing person, indoor&#10;&#10;Description automatically generated">
            <a:extLst>
              <a:ext uri="{FF2B5EF4-FFF2-40B4-BE49-F238E27FC236}">
                <a16:creationId xmlns:a16="http://schemas.microsoft.com/office/drawing/2014/main" id="{5ACAA7AF-4EFE-E41B-6D54-AB901DAA7CE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8215" r="5034"/>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AutoShape 2">
            <a:extLst>
              <a:ext uri="{FF2B5EF4-FFF2-40B4-BE49-F238E27FC236}">
                <a16:creationId xmlns:a16="http://schemas.microsoft.com/office/drawing/2014/main" id="{6AD05DF8-5EB2-4743-8BFF-64A03BFAFA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61253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E87C-FE5F-4939-94F9-BF9D5E3EC144}"/>
              </a:ext>
            </a:extLst>
          </p:cNvPr>
          <p:cNvSpPr>
            <a:spLocks noGrp="1"/>
          </p:cNvSpPr>
          <p:nvPr>
            <p:ph type="title"/>
          </p:nvPr>
        </p:nvSpPr>
        <p:spPr/>
        <p:txBody>
          <a:bodyPr/>
          <a:lstStyle/>
          <a:p>
            <a:r>
              <a:rPr lang="en-US" dirty="0"/>
              <a:t>How to Initiate Early Intervention Services</a:t>
            </a:r>
          </a:p>
        </p:txBody>
      </p:sp>
      <p:sp>
        <p:nvSpPr>
          <p:cNvPr id="3" name="Content Placeholder 2">
            <a:extLst>
              <a:ext uri="{FF2B5EF4-FFF2-40B4-BE49-F238E27FC236}">
                <a16:creationId xmlns:a16="http://schemas.microsoft.com/office/drawing/2014/main" id="{8C192902-781A-44D3-B9C7-8EC342AEEC5E}"/>
              </a:ext>
            </a:extLst>
          </p:cNvPr>
          <p:cNvSpPr>
            <a:spLocks noGrp="1"/>
          </p:cNvSpPr>
          <p:nvPr>
            <p:ph idx="1"/>
          </p:nvPr>
        </p:nvSpPr>
        <p:spPr/>
        <p:txBody>
          <a:bodyPr vert="horz" lIns="91440" tIns="45720" rIns="91440" bIns="45720" rtlCol="0" anchor="t">
            <a:normAutofit/>
          </a:bodyPr>
          <a:lstStyle/>
          <a:p>
            <a:r>
              <a:rPr lang="en-US" dirty="0"/>
              <a:t>Submit a referral to the local early intervention program.</a:t>
            </a:r>
          </a:p>
          <a:p>
            <a:pPr marL="0" indent="0">
              <a:buNone/>
            </a:pPr>
            <a:endParaRPr lang="en-US" dirty="0"/>
          </a:p>
          <a:p>
            <a:pPr lvl="1"/>
            <a:r>
              <a:rPr lang="en-US" dirty="0"/>
              <a:t>Can be submitted by primary care provider, caregiver, childcare provider, etc.</a:t>
            </a:r>
          </a:p>
          <a:p>
            <a:pPr marL="457200" lvl="1" indent="0">
              <a:buNone/>
            </a:pPr>
            <a:endParaRPr lang="en-US" dirty="0"/>
          </a:p>
          <a:p>
            <a:pPr lvl="1"/>
            <a:r>
              <a:rPr lang="en-US" dirty="0"/>
              <a:t>Contact information by state can be found at: </a:t>
            </a:r>
            <a:r>
              <a:rPr lang="en-US" dirty="0">
                <a:hlinkClick r:id="rId3"/>
              </a:rPr>
              <a:t>https://www2.ed.gov/policy/speced/guid/idea/monitor/state-contact-list.html</a:t>
            </a:r>
            <a:endParaRPr lang="en-US" dirty="0"/>
          </a:p>
        </p:txBody>
      </p:sp>
    </p:spTree>
    <p:extLst>
      <p:ext uri="{BB962C8B-B14F-4D97-AF65-F5344CB8AC3E}">
        <p14:creationId xmlns:p14="http://schemas.microsoft.com/office/powerpoint/2010/main" val="2720652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74CD-B940-4AD3-8A35-7D8B3B09D710}"/>
              </a:ext>
            </a:extLst>
          </p:cNvPr>
          <p:cNvSpPr>
            <a:spLocks noGrp="1"/>
          </p:cNvSpPr>
          <p:nvPr>
            <p:ph type="title"/>
          </p:nvPr>
        </p:nvSpPr>
        <p:spPr>
          <a:xfrm>
            <a:off x="411480" y="202358"/>
            <a:ext cx="4485861" cy="1088136"/>
          </a:xfrm>
        </p:spPr>
        <p:txBody>
          <a:bodyPr vert="horz" lIns="91440" tIns="45720" rIns="91440" bIns="45720" rtlCol="0" anchor="b">
            <a:normAutofit/>
          </a:bodyPr>
          <a:lstStyle/>
          <a:p>
            <a:r>
              <a:rPr lang="en-US" sz="3400" dirty="0"/>
              <a:t>Early Intervention Services</a:t>
            </a:r>
          </a:p>
        </p:txBody>
      </p:sp>
      <p:sp>
        <p:nvSpPr>
          <p:cNvPr id="3" name="Content Placeholder 2">
            <a:extLst>
              <a:ext uri="{FF2B5EF4-FFF2-40B4-BE49-F238E27FC236}">
                <a16:creationId xmlns:a16="http://schemas.microsoft.com/office/drawing/2014/main" id="{BC6DA635-154E-4F74-A779-029B3AE0DBD0}"/>
              </a:ext>
            </a:extLst>
          </p:cNvPr>
          <p:cNvSpPr>
            <a:spLocks noGrp="1"/>
          </p:cNvSpPr>
          <p:nvPr>
            <p:ph sz="half" idx="1"/>
          </p:nvPr>
        </p:nvSpPr>
        <p:spPr>
          <a:xfrm>
            <a:off x="411479" y="2688336"/>
            <a:ext cx="4498848" cy="3584448"/>
          </a:xfrm>
        </p:spPr>
        <p:txBody>
          <a:bodyPr vert="horz" lIns="91440" tIns="45720" rIns="91440" bIns="45720" rtlCol="0" anchor="t">
            <a:normAutofit/>
          </a:bodyPr>
          <a:lstStyle/>
          <a:p>
            <a:pPr lvl="1"/>
            <a:r>
              <a:rPr lang="en-US" sz="1800"/>
              <a:t>Special Instruction</a:t>
            </a:r>
          </a:p>
          <a:p>
            <a:pPr lvl="1"/>
            <a:r>
              <a:rPr lang="en-US" sz="1800"/>
              <a:t>Speech and Language Services</a:t>
            </a:r>
          </a:p>
          <a:p>
            <a:pPr lvl="1"/>
            <a:r>
              <a:rPr lang="en-US" sz="1800"/>
              <a:t>Physical Therapy</a:t>
            </a:r>
          </a:p>
          <a:p>
            <a:pPr lvl="1"/>
            <a:r>
              <a:rPr lang="en-US" sz="1800"/>
              <a:t>Occupational Therapy</a:t>
            </a:r>
          </a:p>
          <a:p>
            <a:pPr lvl="1"/>
            <a:r>
              <a:rPr lang="en-US" sz="1800"/>
              <a:t>Hearing and Vision Screenings/Services</a:t>
            </a:r>
          </a:p>
          <a:p>
            <a:pPr lvl="1"/>
            <a:r>
              <a:rPr lang="en-US" sz="1800"/>
              <a:t>Social Work</a:t>
            </a:r>
          </a:p>
          <a:p>
            <a:pPr lvl="1"/>
            <a:r>
              <a:rPr lang="en-US" sz="1800"/>
              <a:t>Family Counseling</a:t>
            </a:r>
          </a:p>
          <a:p>
            <a:pPr lvl="1"/>
            <a:r>
              <a:rPr lang="en-US" sz="1800"/>
              <a:t>Nursing Care</a:t>
            </a:r>
          </a:p>
          <a:p>
            <a:pPr lvl="1"/>
            <a:r>
              <a:rPr lang="en-US" sz="1800"/>
              <a:t>Nutrition Counseling</a:t>
            </a:r>
          </a:p>
        </p:txBody>
      </p:sp>
      <p:pic>
        <p:nvPicPr>
          <p:cNvPr id="5" name="Picture 4" descr="Boy on balance ball doing occupational therapy">
            <a:extLst>
              <a:ext uri="{FF2B5EF4-FFF2-40B4-BE49-F238E27FC236}">
                <a16:creationId xmlns:a16="http://schemas.microsoft.com/office/drawing/2014/main" id="{E7519A06-D41C-409D-A317-004C4EF414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97" r="26999"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483371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 &amp; Funding</a:t>
            </a:r>
          </a:p>
        </p:txBody>
      </p:sp>
      <p:sp>
        <p:nvSpPr>
          <p:cNvPr id="3" name="Content Placeholder 2"/>
          <p:cNvSpPr>
            <a:spLocks noGrp="1"/>
          </p:cNvSpPr>
          <p:nvPr>
            <p:ph idx="1"/>
          </p:nvPr>
        </p:nvSpPr>
        <p:spPr/>
        <p:txBody>
          <a:bodyPr/>
          <a:lstStyle/>
          <a:p>
            <a:r>
              <a:rPr lang="en-US" dirty="0"/>
              <a:t>BHIPP is supported by funding from the </a:t>
            </a:r>
            <a:r>
              <a:rPr lang="en-US" b="1" dirty="0"/>
              <a:t>Maryland Department of Health, Behavioral Health Administration </a:t>
            </a:r>
            <a:r>
              <a:rPr lang="en-US" dirty="0"/>
              <a:t>and operates as a collaboration between the </a:t>
            </a:r>
            <a:r>
              <a:rPr lang="en-US" b="1" dirty="0"/>
              <a:t>University of Maryland School of Medicine</a:t>
            </a:r>
            <a:r>
              <a:rPr lang="en-US" dirty="0"/>
              <a:t>, the </a:t>
            </a:r>
            <a:r>
              <a:rPr lang="en-US" b="1" dirty="0"/>
              <a:t>Johns Hopkins University School of Medicine</a:t>
            </a:r>
            <a:r>
              <a:rPr lang="en-US" dirty="0"/>
              <a:t>, </a:t>
            </a:r>
            <a:r>
              <a:rPr lang="en-US" b="1" dirty="0"/>
              <a:t>Salisbury University </a:t>
            </a:r>
            <a:r>
              <a:rPr lang="en-US" dirty="0"/>
              <a:t>and </a:t>
            </a:r>
            <a:r>
              <a:rPr lang="en-US" b="1" dirty="0"/>
              <a:t>Morgan State University</a:t>
            </a:r>
            <a:r>
              <a:rPr lang="en-US" dirty="0"/>
              <a:t>.</a:t>
            </a:r>
          </a:p>
          <a:p>
            <a:endParaRPr lang="en-US" dirty="0"/>
          </a:p>
          <a:p>
            <a:r>
              <a:rPr lang="en-US" i="1" dirty="0"/>
              <a:t>This program is supported by the </a:t>
            </a:r>
            <a:r>
              <a:rPr lang="en-US" b="1" i="1" dirty="0"/>
              <a:t>Health Resources and Services Administration (HRSA) </a:t>
            </a:r>
            <a:r>
              <a:rPr lang="en-US" i="1" dirty="0"/>
              <a:t>of the U.S. Department of Health and Human Services (HHS) as part of an award totaling $433,296  with approximately 20% financed by non-governmental sources. The contents of this presentation are those of the author(s) and do not necessarily represent the official views of, nor an endorsement, by HRSA, HHS or the U.S. Government. For more information, visit </a:t>
            </a:r>
            <a:r>
              <a:rPr lang="en-US" i="1" u="sng" dirty="0">
                <a:hlinkClick r:id="rId2"/>
              </a:rPr>
              <a:t>www.hrsa.gov</a:t>
            </a:r>
            <a:r>
              <a:rPr lang="en-US" i="1" dirty="0"/>
              <a:t>. </a:t>
            </a:r>
            <a:endParaRPr lang="en-US" dirty="0"/>
          </a:p>
        </p:txBody>
      </p:sp>
      <p:sp>
        <p:nvSpPr>
          <p:cNvPr id="5" name="Date Placeholder 3"/>
          <p:cNvSpPr>
            <a:spLocks noGrp="1"/>
          </p:cNvSpPr>
          <p:nvPr>
            <p:ph type="dt" sz="half" idx="10"/>
          </p:nvPr>
        </p:nvSpPr>
        <p:spPr/>
        <p:txBody>
          <a:bodyPr/>
          <a:lstStyle/>
          <a:p>
            <a:fld id="{3C352946-8834-419D-873E-83A2D53642A5}" type="datetimeFigureOut">
              <a:rPr lang="en-US" smtClean="0"/>
              <a:t>4/7/2023</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897" y="5219864"/>
            <a:ext cx="2461508" cy="661402"/>
          </a:xfrm>
          <a:prstGeom prst="rect">
            <a:avLst/>
          </a:prstGeom>
        </p:spPr>
      </p:pic>
      <p:pic>
        <p:nvPicPr>
          <p:cNvPr id="7" name="Picture 6"/>
          <p:cNvPicPr>
            <a:picLocks noChangeAspect="1"/>
          </p:cNvPicPr>
          <p:nvPr/>
        </p:nvPicPr>
        <p:blipFill>
          <a:blip r:embed="rId4"/>
          <a:stretch>
            <a:fillRect/>
          </a:stretch>
        </p:blipFill>
        <p:spPr>
          <a:xfrm>
            <a:off x="3834222" y="5502895"/>
            <a:ext cx="1493825" cy="75674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6263" y="5314252"/>
            <a:ext cx="1599402" cy="533134"/>
          </a:xfrm>
          <a:prstGeom prst="rect">
            <a:avLst/>
          </a:prstGeom>
        </p:spPr>
      </p:pic>
      <p:pic>
        <p:nvPicPr>
          <p:cNvPr id="9" name="Picture 8">
            <a:extLst>
              <a:ext uri="{FF2B5EF4-FFF2-40B4-BE49-F238E27FC236}">
                <a16:creationId xmlns:a16="http://schemas.microsoft.com/office/drawing/2014/main" id="{BDC5E5AB-D157-4934-A988-85D60823D2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23882" y="5177085"/>
            <a:ext cx="1268494" cy="1268494"/>
          </a:xfrm>
          <a:prstGeom prst="rect">
            <a:avLst/>
          </a:prstGeom>
        </p:spPr>
      </p:pic>
    </p:spTree>
    <p:extLst>
      <p:ext uri="{BB962C8B-B14F-4D97-AF65-F5344CB8AC3E}">
        <p14:creationId xmlns:p14="http://schemas.microsoft.com/office/powerpoint/2010/main" val="3778745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40F46-CFB5-4E04-844E-9F03DB354746}"/>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000" kern="1200" dirty="0">
                <a:solidFill>
                  <a:schemeClr val="tx1"/>
                </a:solidFill>
                <a:latin typeface="+mj-lt"/>
                <a:ea typeface="+mj-ea"/>
                <a:cs typeface="+mj-cs"/>
              </a:rPr>
              <a:t>IDEA Part B and Individualized Education Programs (IEP’s)</a:t>
            </a:r>
          </a:p>
        </p:txBody>
      </p:sp>
    </p:spTree>
    <p:extLst>
      <p:ext uri="{BB962C8B-B14F-4D97-AF65-F5344CB8AC3E}">
        <p14:creationId xmlns:p14="http://schemas.microsoft.com/office/powerpoint/2010/main" val="4139224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D1E9-FEC5-452D-B5A3-D8C9C01E3DDE}"/>
              </a:ext>
            </a:extLst>
          </p:cNvPr>
          <p:cNvSpPr>
            <a:spLocks noGrp="1"/>
          </p:cNvSpPr>
          <p:nvPr>
            <p:ph type="title"/>
          </p:nvPr>
        </p:nvSpPr>
        <p:spPr>
          <a:xfrm>
            <a:off x="411479" y="192422"/>
            <a:ext cx="4485861" cy="1088136"/>
          </a:xfrm>
        </p:spPr>
        <p:txBody>
          <a:bodyPr vert="horz" lIns="91440" tIns="45720" rIns="91440" bIns="45720" rtlCol="0" anchor="b">
            <a:normAutofit/>
          </a:bodyPr>
          <a:lstStyle/>
          <a:p>
            <a:r>
              <a:rPr lang="en-US" sz="3400" dirty="0"/>
              <a:t>Child Find</a:t>
            </a:r>
          </a:p>
        </p:txBody>
      </p:sp>
      <p:sp>
        <p:nvSpPr>
          <p:cNvPr id="3" name="Content Placeholder 2">
            <a:extLst>
              <a:ext uri="{FF2B5EF4-FFF2-40B4-BE49-F238E27FC236}">
                <a16:creationId xmlns:a16="http://schemas.microsoft.com/office/drawing/2014/main" id="{395716E6-1B1C-4BB8-9AED-C0D534FD30F1}"/>
              </a:ext>
            </a:extLst>
          </p:cNvPr>
          <p:cNvSpPr>
            <a:spLocks noGrp="1"/>
          </p:cNvSpPr>
          <p:nvPr>
            <p:ph sz="half" idx="1"/>
          </p:nvPr>
        </p:nvSpPr>
        <p:spPr>
          <a:xfrm>
            <a:off x="411479" y="2688336"/>
            <a:ext cx="3586330" cy="3584448"/>
          </a:xfrm>
        </p:spPr>
        <p:txBody>
          <a:bodyPr vert="horz" lIns="91440" tIns="45720" rIns="91440" bIns="45720" rtlCol="0" anchor="t">
            <a:normAutofit/>
          </a:bodyPr>
          <a:lstStyle/>
          <a:p>
            <a:pPr>
              <a:lnSpc>
                <a:spcPct val="100000"/>
              </a:lnSpc>
            </a:pPr>
            <a:r>
              <a:rPr lang="en-US" sz="1800" dirty="0"/>
              <a:t>Special education services provided to identify children from ages 3 to 21 suspected of having an educational disability and may be eligible for special education and related services.</a:t>
            </a:r>
            <a:endParaRPr lang="en-US" dirty="0"/>
          </a:p>
        </p:txBody>
      </p:sp>
      <p:pic>
        <p:nvPicPr>
          <p:cNvPr id="11" name="Picture 10" descr="Children in a classroom">
            <a:extLst>
              <a:ext uri="{FF2B5EF4-FFF2-40B4-BE49-F238E27FC236}">
                <a16:creationId xmlns:a16="http://schemas.microsoft.com/office/drawing/2014/main" id="{86C12AA7-99E7-4581-A1E9-3A81F6E362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675" r="16321"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838547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B6CF-724F-47CC-B4D7-705C76C11F70}"/>
              </a:ext>
            </a:extLst>
          </p:cNvPr>
          <p:cNvSpPr>
            <a:spLocks noGrp="1"/>
          </p:cNvSpPr>
          <p:nvPr>
            <p:ph type="title"/>
          </p:nvPr>
        </p:nvSpPr>
        <p:spPr>
          <a:xfrm>
            <a:off x="838200" y="122168"/>
            <a:ext cx="10515600" cy="1325563"/>
          </a:xfrm>
        </p:spPr>
        <p:txBody>
          <a:bodyPr/>
          <a:lstStyle/>
          <a:p>
            <a:r>
              <a:rPr lang="en-US" dirty="0"/>
              <a:t>Related Services</a:t>
            </a:r>
          </a:p>
        </p:txBody>
      </p:sp>
      <p:sp>
        <p:nvSpPr>
          <p:cNvPr id="3" name="Content Placeholder 2">
            <a:extLst>
              <a:ext uri="{FF2B5EF4-FFF2-40B4-BE49-F238E27FC236}">
                <a16:creationId xmlns:a16="http://schemas.microsoft.com/office/drawing/2014/main" id="{354F3F75-8822-4361-8BC9-08809E4BE129}"/>
              </a:ext>
            </a:extLst>
          </p:cNvPr>
          <p:cNvSpPr>
            <a:spLocks noGrp="1"/>
          </p:cNvSpPr>
          <p:nvPr>
            <p:ph idx="1"/>
          </p:nvPr>
        </p:nvSpPr>
        <p:spPr>
          <a:xfrm>
            <a:off x="838200" y="1424379"/>
            <a:ext cx="5060648" cy="4351338"/>
          </a:xfrm>
        </p:spPr>
        <p:txBody>
          <a:bodyPr vert="horz" lIns="91440" tIns="45720" rIns="91440" bIns="45720" rtlCol="0" anchor="t">
            <a:noAutofit/>
          </a:bodyPr>
          <a:lstStyle/>
          <a:p>
            <a:pPr marL="0" indent="0" algn="l">
              <a:buNone/>
            </a:pPr>
            <a:r>
              <a:rPr lang="en-US" sz="2400" b="1" i="0" dirty="0">
                <a:solidFill>
                  <a:srgbClr val="030A13"/>
                </a:solidFill>
                <a:effectLst/>
                <a:latin typeface="Arial"/>
                <a:cs typeface="Arial"/>
              </a:rPr>
              <a:t>A child may require any of the following related services in order to benefit from special education</a:t>
            </a:r>
            <a:r>
              <a:rPr lang="en-US" sz="2400" b="1" dirty="0">
                <a:solidFill>
                  <a:srgbClr val="030A13"/>
                </a:solidFill>
                <a:latin typeface="Arial"/>
                <a:cs typeface="Arial"/>
              </a:rPr>
              <a:t>:</a:t>
            </a:r>
            <a:endParaRPr lang="en-US" sz="2400" b="1" i="0" dirty="0">
              <a:solidFill>
                <a:srgbClr val="030A13"/>
              </a:solidFill>
              <a:effectLst/>
              <a:latin typeface="Arial"/>
              <a:cs typeface="Arial"/>
            </a:endParaRPr>
          </a:p>
          <a:p>
            <a:r>
              <a:rPr lang="en-US" sz="2400" b="0" i="0" dirty="0">
                <a:solidFill>
                  <a:srgbClr val="030A13"/>
                </a:solidFill>
                <a:effectLst/>
                <a:latin typeface="Arial"/>
                <a:cs typeface="Arial"/>
              </a:rPr>
              <a:t>Audiology services</a:t>
            </a:r>
          </a:p>
          <a:p>
            <a:r>
              <a:rPr lang="en-US" sz="2400" b="0" i="0" dirty="0">
                <a:solidFill>
                  <a:srgbClr val="030A13"/>
                </a:solidFill>
                <a:effectLst/>
                <a:latin typeface="Arial"/>
                <a:cs typeface="Arial"/>
              </a:rPr>
              <a:t>Counseling services</a:t>
            </a:r>
            <a:endParaRPr lang="en-US" sz="2400" dirty="0">
              <a:solidFill>
                <a:srgbClr val="030A13"/>
              </a:solidFill>
              <a:cs typeface="Arial"/>
            </a:endParaRPr>
          </a:p>
          <a:p>
            <a:pPr algn="l">
              <a:buFont typeface="Arial" panose="020B0604020202020204" pitchFamily="34" charset="0"/>
              <a:buChar char="•"/>
            </a:pPr>
            <a:r>
              <a:rPr lang="en-US" sz="2400" b="0" i="0" dirty="0">
                <a:solidFill>
                  <a:srgbClr val="030A13"/>
                </a:solidFill>
                <a:effectLst/>
                <a:latin typeface="Arial"/>
                <a:cs typeface="Arial"/>
              </a:rPr>
              <a:t>Early identification and assessment of disabilities in children</a:t>
            </a:r>
          </a:p>
          <a:p>
            <a:pPr algn="l">
              <a:buFont typeface="Arial" panose="020B0604020202020204" pitchFamily="34" charset="0"/>
              <a:buChar char="•"/>
            </a:pPr>
            <a:r>
              <a:rPr lang="en-US" sz="2400" b="0" i="0" dirty="0">
                <a:solidFill>
                  <a:srgbClr val="030A13"/>
                </a:solidFill>
                <a:effectLst/>
                <a:latin typeface="Arial"/>
                <a:cs typeface="Arial"/>
              </a:rPr>
              <a:t>Medical services</a:t>
            </a:r>
          </a:p>
          <a:p>
            <a:pPr algn="l">
              <a:buFont typeface="Arial" panose="020B0604020202020204" pitchFamily="34" charset="0"/>
              <a:buChar char="•"/>
            </a:pPr>
            <a:r>
              <a:rPr lang="en-US" sz="2400" b="0" i="0" dirty="0">
                <a:solidFill>
                  <a:srgbClr val="030A13"/>
                </a:solidFill>
                <a:effectLst/>
                <a:latin typeface="Arial"/>
                <a:cs typeface="Arial"/>
              </a:rPr>
              <a:t>Occupational therapy</a:t>
            </a:r>
          </a:p>
          <a:p>
            <a:pPr algn="l">
              <a:buFont typeface="Arial" panose="020B0604020202020204" pitchFamily="34" charset="0"/>
              <a:buChar char="•"/>
            </a:pPr>
            <a:r>
              <a:rPr lang="en-US" sz="2400" b="0" i="0" dirty="0">
                <a:solidFill>
                  <a:srgbClr val="030A13"/>
                </a:solidFill>
                <a:effectLst/>
                <a:latin typeface="Arial"/>
                <a:cs typeface="Arial"/>
              </a:rPr>
              <a:t>Orientation and mobility services</a:t>
            </a:r>
          </a:p>
          <a:p>
            <a:pPr algn="l">
              <a:buFont typeface="Arial" panose="020B0604020202020204" pitchFamily="34" charset="0"/>
              <a:buChar char="•"/>
            </a:pPr>
            <a:endParaRPr lang="en-US" b="0" i="0" dirty="0">
              <a:solidFill>
                <a:srgbClr val="030A13"/>
              </a:solidFill>
              <a:effectLst/>
              <a:latin typeface="Helvetica Neue"/>
            </a:endParaRPr>
          </a:p>
          <a:p>
            <a:endParaRPr lang="en-US" dirty="0"/>
          </a:p>
        </p:txBody>
      </p:sp>
      <p:sp>
        <p:nvSpPr>
          <p:cNvPr id="6" name="Content Placeholder 2">
            <a:extLst>
              <a:ext uri="{FF2B5EF4-FFF2-40B4-BE49-F238E27FC236}">
                <a16:creationId xmlns:a16="http://schemas.microsoft.com/office/drawing/2014/main" id="{75F8D515-6D34-61B3-5267-4CB8FC590BE0}"/>
              </a:ext>
            </a:extLst>
          </p:cNvPr>
          <p:cNvSpPr txBox="1">
            <a:spLocks/>
          </p:cNvSpPr>
          <p:nvPr/>
        </p:nvSpPr>
        <p:spPr>
          <a:xfrm>
            <a:off x="6554410" y="2169445"/>
            <a:ext cx="5060648" cy="513752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Sans-Serif"/>
              <a:buChar char="•"/>
            </a:pPr>
            <a:r>
              <a:rPr lang="en-US" sz="2400" dirty="0">
                <a:ea typeface="+mn-lt"/>
                <a:cs typeface="+mn-lt"/>
              </a:rPr>
              <a:t>Parent counseling and training </a:t>
            </a:r>
          </a:p>
          <a:p>
            <a:pPr marL="285750" indent="-285750">
              <a:lnSpc>
                <a:spcPct val="100000"/>
              </a:lnSpc>
              <a:spcBef>
                <a:spcPts val="0"/>
              </a:spcBef>
              <a:buFont typeface="Arial,Sans-Serif"/>
              <a:buChar char="•"/>
            </a:pPr>
            <a:r>
              <a:rPr lang="en-US" sz="2400" dirty="0">
                <a:ea typeface="+mn-lt"/>
                <a:cs typeface="+mn-lt"/>
              </a:rPr>
              <a:t>Physical therapy </a:t>
            </a:r>
          </a:p>
          <a:p>
            <a:pPr marL="285750" indent="-285750">
              <a:lnSpc>
                <a:spcPct val="100000"/>
              </a:lnSpc>
              <a:spcBef>
                <a:spcPts val="0"/>
              </a:spcBef>
              <a:buFont typeface="Arial,Sans-Serif"/>
              <a:buChar char="•"/>
            </a:pPr>
            <a:r>
              <a:rPr lang="en-US" sz="2400" dirty="0">
                <a:ea typeface="+mn-lt"/>
                <a:cs typeface="+mn-lt"/>
              </a:rPr>
              <a:t>Psychological services </a:t>
            </a:r>
          </a:p>
          <a:p>
            <a:pPr marL="285750" indent="-285750">
              <a:lnSpc>
                <a:spcPct val="100000"/>
              </a:lnSpc>
              <a:spcBef>
                <a:spcPts val="0"/>
              </a:spcBef>
              <a:buFont typeface="Arial,Sans-Serif"/>
              <a:buChar char="•"/>
            </a:pPr>
            <a:r>
              <a:rPr lang="en-US" sz="2400" dirty="0">
                <a:ea typeface="+mn-lt"/>
                <a:cs typeface="+mn-lt"/>
              </a:rPr>
              <a:t>Recreation </a:t>
            </a:r>
          </a:p>
          <a:p>
            <a:pPr marL="285750" indent="-285750">
              <a:lnSpc>
                <a:spcPct val="100000"/>
              </a:lnSpc>
              <a:spcBef>
                <a:spcPts val="0"/>
              </a:spcBef>
              <a:buFont typeface="Arial,Sans-Serif"/>
            </a:pPr>
            <a:r>
              <a:rPr lang="en-US" sz="2400" dirty="0">
                <a:ea typeface="+mn-lt"/>
                <a:cs typeface="+mn-lt"/>
              </a:rPr>
              <a:t>Rehabilitation counseling services </a:t>
            </a:r>
          </a:p>
          <a:p>
            <a:pPr marL="285750" indent="-285750">
              <a:lnSpc>
                <a:spcPct val="100000"/>
              </a:lnSpc>
              <a:spcBef>
                <a:spcPts val="0"/>
              </a:spcBef>
              <a:buFont typeface="Arial,Sans-Serif"/>
            </a:pPr>
            <a:r>
              <a:rPr lang="en-US" sz="2400" dirty="0">
                <a:ea typeface="+mn-lt"/>
                <a:cs typeface="+mn-lt"/>
              </a:rPr>
              <a:t>School health services </a:t>
            </a:r>
          </a:p>
          <a:p>
            <a:pPr marL="285750" indent="-285750">
              <a:lnSpc>
                <a:spcPct val="100000"/>
              </a:lnSpc>
              <a:spcBef>
                <a:spcPts val="0"/>
              </a:spcBef>
              <a:buFont typeface="Arial,Sans-Serif"/>
            </a:pPr>
            <a:r>
              <a:rPr lang="en-US" sz="2400" dirty="0">
                <a:ea typeface="+mn-lt"/>
                <a:cs typeface="+mn-lt"/>
              </a:rPr>
              <a:t>Social work services in schools </a:t>
            </a:r>
          </a:p>
          <a:p>
            <a:pPr marL="285750" indent="-285750">
              <a:lnSpc>
                <a:spcPct val="100000"/>
              </a:lnSpc>
              <a:spcBef>
                <a:spcPts val="0"/>
              </a:spcBef>
              <a:buFont typeface="Arial,Sans-Serif"/>
            </a:pPr>
            <a:r>
              <a:rPr lang="en-US" sz="2400" dirty="0">
                <a:ea typeface="+mn-lt"/>
                <a:cs typeface="+mn-lt"/>
              </a:rPr>
              <a:t>Speech-language pathology services </a:t>
            </a:r>
          </a:p>
          <a:p>
            <a:pPr marL="285750" indent="-285750">
              <a:lnSpc>
                <a:spcPct val="100000"/>
              </a:lnSpc>
              <a:spcBef>
                <a:spcPts val="0"/>
              </a:spcBef>
              <a:buFont typeface="Arial,Sans-Serif"/>
            </a:pPr>
            <a:r>
              <a:rPr lang="en-US" sz="2400" dirty="0">
                <a:ea typeface="+mn-lt"/>
                <a:cs typeface="+mn-lt"/>
              </a:rPr>
              <a:t>Transportation</a:t>
            </a:r>
            <a:endParaRPr lang="en-US" dirty="0"/>
          </a:p>
          <a:p>
            <a:endParaRPr lang="en-US" dirty="0">
              <a:solidFill>
                <a:srgbClr val="030A13"/>
              </a:solidFill>
              <a:latin typeface="Helvetica Neue"/>
            </a:endParaRPr>
          </a:p>
          <a:p>
            <a:endParaRPr lang="en-US" dirty="0"/>
          </a:p>
        </p:txBody>
      </p:sp>
    </p:spTree>
    <p:extLst>
      <p:ext uri="{BB962C8B-B14F-4D97-AF65-F5344CB8AC3E}">
        <p14:creationId xmlns:p14="http://schemas.microsoft.com/office/powerpoint/2010/main" val="3083454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F5987-8D18-435A-A785-1FB5F213D9A3}"/>
              </a:ext>
            </a:extLst>
          </p:cNvPr>
          <p:cNvSpPr>
            <a:spLocks noGrp="1"/>
          </p:cNvSpPr>
          <p:nvPr>
            <p:ph type="title"/>
          </p:nvPr>
        </p:nvSpPr>
        <p:spPr>
          <a:xfrm>
            <a:off x="915019" y="211491"/>
            <a:ext cx="8812419" cy="1096316"/>
          </a:xfrm>
        </p:spPr>
        <p:txBody>
          <a:bodyPr vert="horz" lIns="91440" tIns="45720" rIns="91440" bIns="45720" rtlCol="0" anchor="b">
            <a:normAutofit/>
          </a:bodyPr>
          <a:lstStyle/>
          <a:p>
            <a:r>
              <a:rPr lang="en-US" sz="4800" kern="1200" dirty="0">
                <a:latin typeface="+mj-lt"/>
                <a:ea typeface="+mj-ea"/>
                <a:cs typeface="+mj-cs"/>
              </a:rPr>
              <a:t>IDEA Part C Contact List by State</a:t>
            </a:r>
            <a:endParaRPr lang="en-US" dirty="0">
              <a:cs typeface="Arial"/>
            </a:endParaRPr>
          </a:p>
        </p:txBody>
      </p:sp>
      <p:sp>
        <p:nvSpPr>
          <p:cNvPr id="5" name="TextBox 4">
            <a:extLst>
              <a:ext uri="{FF2B5EF4-FFF2-40B4-BE49-F238E27FC236}">
                <a16:creationId xmlns:a16="http://schemas.microsoft.com/office/drawing/2014/main" id="{2BB89436-1538-4035-B878-AA5E214A2D83}"/>
              </a:ext>
            </a:extLst>
          </p:cNvPr>
          <p:cNvSpPr txBox="1"/>
          <p:nvPr/>
        </p:nvSpPr>
        <p:spPr>
          <a:xfrm>
            <a:off x="915019" y="2230192"/>
            <a:ext cx="7923914" cy="646331"/>
          </a:xfrm>
          <a:prstGeom prst="rect">
            <a:avLst/>
          </a:prstGeom>
          <a:noFill/>
        </p:spPr>
        <p:txBody>
          <a:bodyPr wrap="square">
            <a:spAutoFit/>
          </a:bodyPr>
          <a:lstStyle/>
          <a:p>
            <a:r>
              <a:rPr lang="en-US" dirty="0">
                <a:hlinkClick r:id="rId3"/>
              </a:rPr>
              <a:t>https://www2.ed.gov/policy/speced/guid/idea/monitor/state-contact-list.html</a:t>
            </a:r>
            <a:endParaRPr lang="en-US" dirty="0"/>
          </a:p>
          <a:p>
            <a:endParaRPr lang="en-US" dirty="0"/>
          </a:p>
        </p:txBody>
      </p:sp>
    </p:spTree>
    <p:extLst>
      <p:ext uri="{BB962C8B-B14F-4D97-AF65-F5344CB8AC3E}">
        <p14:creationId xmlns:p14="http://schemas.microsoft.com/office/powerpoint/2010/main" val="2137076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C0BC-E96D-4580-8171-D86427FC2784}"/>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kern="1200" dirty="0">
                <a:solidFill>
                  <a:schemeClr val="tx1"/>
                </a:solidFill>
                <a:latin typeface="+mj-lt"/>
                <a:ea typeface="+mj-ea"/>
                <a:cs typeface="+mj-cs"/>
              </a:rPr>
              <a:t>Psychological Evaluations</a:t>
            </a:r>
          </a:p>
        </p:txBody>
      </p:sp>
    </p:spTree>
    <p:extLst>
      <p:ext uri="{BB962C8B-B14F-4D97-AF65-F5344CB8AC3E}">
        <p14:creationId xmlns:p14="http://schemas.microsoft.com/office/powerpoint/2010/main" val="3884281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BEEC-1EFC-434B-9450-7B467B9FD99F}"/>
              </a:ext>
            </a:extLst>
          </p:cNvPr>
          <p:cNvSpPr>
            <a:spLocks noGrp="1"/>
          </p:cNvSpPr>
          <p:nvPr>
            <p:ph type="title"/>
          </p:nvPr>
        </p:nvSpPr>
        <p:spPr>
          <a:xfrm>
            <a:off x="838200" y="122168"/>
            <a:ext cx="10515600" cy="1325563"/>
          </a:xfrm>
        </p:spPr>
        <p:txBody>
          <a:bodyPr/>
          <a:lstStyle/>
          <a:p>
            <a:r>
              <a:rPr lang="en-US" dirty="0">
                <a:ea typeface="+mj-lt"/>
                <a:cs typeface="+mj-lt"/>
              </a:rPr>
              <a:t>Referral Guidelines</a:t>
            </a:r>
            <a:endParaRPr lang="en-US" dirty="0"/>
          </a:p>
        </p:txBody>
      </p:sp>
      <p:graphicFrame>
        <p:nvGraphicFramePr>
          <p:cNvPr id="8" name="Table 4">
            <a:extLst>
              <a:ext uri="{FF2B5EF4-FFF2-40B4-BE49-F238E27FC236}">
                <a16:creationId xmlns:a16="http://schemas.microsoft.com/office/drawing/2014/main" id="{8090709B-A468-4620-7CF0-720660A01F1A}"/>
              </a:ext>
            </a:extLst>
          </p:cNvPr>
          <p:cNvGraphicFramePr>
            <a:graphicFrameLocks/>
          </p:cNvGraphicFramePr>
          <p:nvPr/>
        </p:nvGraphicFramePr>
        <p:xfrm>
          <a:off x="1135339" y="1902177"/>
          <a:ext cx="9884263" cy="3857056"/>
        </p:xfrm>
        <a:graphic>
          <a:graphicData uri="http://schemas.openxmlformats.org/drawingml/2006/table">
            <a:tbl>
              <a:tblPr firstRow="1" bandRow="1">
                <a:tableStyleId>{5C22544A-7EE6-4342-B048-85BDC9FD1C3A}</a:tableStyleId>
              </a:tblPr>
              <a:tblGrid>
                <a:gridCol w="2799251">
                  <a:extLst>
                    <a:ext uri="{9D8B030D-6E8A-4147-A177-3AD203B41FA5}">
                      <a16:colId xmlns:a16="http://schemas.microsoft.com/office/drawing/2014/main" val="3679969297"/>
                    </a:ext>
                  </a:extLst>
                </a:gridCol>
                <a:gridCol w="3199962">
                  <a:extLst>
                    <a:ext uri="{9D8B030D-6E8A-4147-A177-3AD203B41FA5}">
                      <a16:colId xmlns:a16="http://schemas.microsoft.com/office/drawing/2014/main" val="3435274603"/>
                    </a:ext>
                  </a:extLst>
                </a:gridCol>
                <a:gridCol w="3885050">
                  <a:extLst>
                    <a:ext uri="{9D8B030D-6E8A-4147-A177-3AD203B41FA5}">
                      <a16:colId xmlns:a16="http://schemas.microsoft.com/office/drawing/2014/main" val="4257938133"/>
                    </a:ext>
                  </a:extLst>
                </a:gridCol>
              </a:tblGrid>
              <a:tr h="406006">
                <a:tc>
                  <a:txBody>
                    <a:bodyPr/>
                    <a:lstStyle/>
                    <a:p>
                      <a:r>
                        <a:rPr lang="en-US" sz="1800" dirty="0"/>
                        <a:t>Psycho-Educational</a:t>
                      </a:r>
                    </a:p>
                  </a:txBody>
                  <a:tcPr marL="65924" marR="65924" marT="44095" marB="44095"/>
                </a:tc>
                <a:tc>
                  <a:txBody>
                    <a:bodyPr/>
                    <a:lstStyle/>
                    <a:p>
                      <a:r>
                        <a:rPr lang="en-US" sz="1800" dirty="0"/>
                        <a:t>Psychological</a:t>
                      </a:r>
                    </a:p>
                  </a:txBody>
                  <a:tcPr marL="65924" marR="65924" marT="44095" marB="44095"/>
                </a:tc>
                <a:tc>
                  <a:txBody>
                    <a:bodyPr/>
                    <a:lstStyle/>
                    <a:p>
                      <a:r>
                        <a:rPr lang="en-US" sz="1800" dirty="0"/>
                        <a:t>Neuropsychological</a:t>
                      </a:r>
                    </a:p>
                  </a:txBody>
                  <a:tcPr marL="65924" marR="65924" marT="44095" marB="44095"/>
                </a:tc>
                <a:extLst>
                  <a:ext uri="{0D108BD9-81ED-4DB2-BD59-A6C34878D82A}">
                    <a16:rowId xmlns:a16="http://schemas.microsoft.com/office/drawing/2014/main" val="2404259240"/>
                  </a:ext>
                </a:extLst>
              </a:tr>
              <a:tr h="3451050">
                <a:tc>
                  <a:txBody>
                    <a:bodyPr/>
                    <a:lstStyle/>
                    <a:p>
                      <a:pPr marL="285750" indent="-285750">
                        <a:buFont typeface="Arial"/>
                        <a:buChar char="•"/>
                      </a:pPr>
                      <a:r>
                        <a:rPr lang="en-US" sz="1800" dirty="0"/>
                        <a:t>Presenting concern is related to academics/learning disability</a:t>
                      </a:r>
                    </a:p>
                  </a:txBody>
                  <a:tcPr marL="65924" marR="65924" marT="44095" marB="44095"/>
                </a:tc>
                <a:tc>
                  <a:txBody>
                    <a:bodyPr/>
                    <a:lstStyle/>
                    <a:p>
                      <a:pPr marL="285750" indent="-285750">
                        <a:buFont typeface="Arial"/>
                        <a:buChar char="•"/>
                      </a:pPr>
                      <a:r>
                        <a:rPr lang="en-US" sz="1800" dirty="0"/>
                        <a:t>Cognitive/developmental concerns</a:t>
                      </a:r>
                    </a:p>
                    <a:p>
                      <a:pPr marL="285750" lvl="0" indent="-285750">
                        <a:buFont typeface="Arial"/>
                        <a:buChar char="•"/>
                      </a:pPr>
                      <a:r>
                        <a:rPr lang="en-US" sz="1800" dirty="0"/>
                        <a:t>Autism spectrum disorder</a:t>
                      </a:r>
                    </a:p>
                    <a:p>
                      <a:pPr marL="285750" lvl="0" indent="-285750">
                        <a:buFont typeface="Arial"/>
                        <a:buChar char="•"/>
                      </a:pPr>
                      <a:r>
                        <a:rPr lang="en-US" sz="1800" dirty="0"/>
                        <a:t>Mood disorders (anxiety, depression)</a:t>
                      </a:r>
                    </a:p>
                    <a:p>
                      <a:pPr marL="285750" lvl="0" indent="-285750">
                        <a:buFont typeface="Arial"/>
                        <a:buChar char="•"/>
                      </a:pPr>
                      <a:r>
                        <a:rPr lang="en-US" sz="1800" dirty="0"/>
                        <a:t>Behavior disorders (e.g., ODD)</a:t>
                      </a:r>
                    </a:p>
                    <a:p>
                      <a:pPr marL="285750" lvl="0" indent="-285750">
                        <a:buFont typeface="Arial"/>
                        <a:buChar char="•"/>
                      </a:pPr>
                      <a:r>
                        <a:rPr lang="en-US" sz="1800" dirty="0"/>
                        <a:t>Trauma</a:t>
                      </a:r>
                    </a:p>
                    <a:p>
                      <a:pPr marL="285750" lvl="0" indent="-285750">
                        <a:buFont typeface="Arial"/>
                        <a:buChar char="•"/>
                      </a:pPr>
                      <a:r>
                        <a:rPr lang="en-US" sz="1800" dirty="0"/>
                        <a:t>Giftedness</a:t>
                      </a:r>
                    </a:p>
                    <a:p>
                      <a:pPr marL="285750" lvl="0" indent="-285750">
                        <a:buFont typeface="Arial"/>
                        <a:buChar char="•"/>
                      </a:pPr>
                      <a:endParaRPr lang="en-US" sz="1800"/>
                    </a:p>
                  </a:txBody>
                  <a:tcPr marL="65924" marR="65924" marT="44095" marB="44095"/>
                </a:tc>
                <a:tc>
                  <a:txBody>
                    <a:bodyPr/>
                    <a:lstStyle/>
                    <a:p>
                      <a:pPr marL="285750" indent="-285750">
                        <a:buFont typeface="Arial"/>
                        <a:buChar char="•"/>
                      </a:pPr>
                      <a:r>
                        <a:rPr lang="en-US" sz="1800" dirty="0"/>
                        <a:t>Cognitive/developmental concerns are present </a:t>
                      </a:r>
                      <a:endParaRPr lang="en-US" sz="1800"/>
                    </a:p>
                    <a:p>
                      <a:pPr marL="285750" lvl="0" indent="-285750">
                        <a:buFont typeface="Arial"/>
                        <a:buChar char="•"/>
                      </a:pPr>
                      <a:r>
                        <a:rPr lang="en-US" sz="1800" b="1" dirty="0"/>
                        <a:t>In addition to</a:t>
                      </a:r>
                      <a:r>
                        <a:rPr lang="en-US" sz="1800" dirty="0"/>
                        <a:t> a known medical, genetic,  developmental condition or brain dysfunction is suspected cause of cognitive/behavioral difficulties</a:t>
                      </a:r>
                    </a:p>
                    <a:p>
                      <a:pPr marL="285750" lvl="0" indent="-285750">
                        <a:buFont typeface="Arial"/>
                        <a:buChar char="•"/>
                      </a:pPr>
                      <a:r>
                        <a:rPr lang="en-US" sz="1800" dirty="0"/>
                        <a:t>Examples: TBI, genetic disorders, epilepsy, tumors, leukemia, stroke, CNS infection, hydrocephalus, congenital heart disease, history of prematurity</a:t>
                      </a:r>
                    </a:p>
                  </a:txBody>
                  <a:tcPr marL="65924" marR="65924" marT="44095" marB="44095"/>
                </a:tc>
                <a:extLst>
                  <a:ext uri="{0D108BD9-81ED-4DB2-BD59-A6C34878D82A}">
                    <a16:rowId xmlns:a16="http://schemas.microsoft.com/office/drawing/2014/main" val="3493262923"/>
                  </a:ext>
                </a:extLst>
              </a:tr>
            </a:tbl>
          </a:graphicData>
        </a:graphic>
      </p:graphicFrame>
    </p:spTree>
    <p:extLst>
      <p:ext uri="{BB962C8B-B14F-4D97-AF65-F5344CB8AC3E}">
        <p14:creationId xmlns:p14="http://schemas.microsoft.com/office/powerpoint/2010/main" val="752254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F2354C-F045-4322-B46D-A84B53778D07}"/>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000" b="0" i="0" kern="1200" dirty="0">
                <a:solidFill>
                  <a:schemeClr val="tx1"/>
                </a:solidFill>
                <a:latin typeface="+mj-lt"/>
                <a:ea typeface="+mj-ea"/>
                <a:cs typeface="+mj-cs"/>
              </a:rPr>
              <a:t>Developmental Pediatricians</a:t>
            </a:r>
          </a:p>
        </p:txBody>
      </p:sp>
    </p:spTree>
    <p:extLst>
      <p:ext uri="{BB962C8B-B14F-4D97-AF65-F5344CB8AC3E}">
        <p14:creationId xmlns:p14="http://schemas.microsoft.com/office/powerpoint/2010/main" val="3537063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767D2-F6C5-4B02-81C8-CB499D2B0901}"/>
              </a:ext>
            </a:extLst>
          </p:cNvPr>
          <p:cNvPicPr>
            <a:picLocks noChangeAspect="1"/>
          </p:cNvPicPr>
          <p:nvPr/>
        </p:nvPicPr>
        <p:blipFill rotWithShape="1">
          <a:blip r:embed="rId3"/>
          <a:srcRect l="10384" r="22795" b="-1"/>
          <a:stretch/>
        </p:blipFill>
        <p:spPr>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p:nvSpPr>
          <p:cNvPr id="4" name="Title 3">
            <a:extLst>
              <a:ext uri="{FF2B5EF4-FFF2-40B4-BE49-F238E27FC236}">
                <a16:creationId xmlns:a16="http://schemas.microsoft.com/office/drawing/2014/main" id="{8598A4FC-C539-4A99-8B96-5A3AB3AF5403}"/>
              </a:ext>
            </a:extLst>
          </p:cNvPr>
          <p:cNvSpPr>
            <a:spLocks noGrp="1"/>
          </p:cNvSpPr>
          <p:nvPr>
            <p:ph type="title"/>
          </p:nvPr>
        </p:nvSpPr>
        <p:spPr>
          <a:xfrm>
            <a:off x="7176051" y="208722"/>
            <a:ext cx="4485861" cy="1106556"/>
          </a:xfrm>
        </p:spPr>
        <p:txBody>
          <a:bodyPr anchor="b">
            <a:normAutofit/>
          </a:bodyPr>
          <a:lstStyle/>
          <a:p>
            <a:r>
              <a:rPr lang="en-US" sz="3200" dirty="0"/>
              <a:t>Developmental Pediatricians</a:t>
            </a:r>
          </a:p>
        </p:txBody>
      </p:sp>
      <p:sp>
        <p:nvSpPr>
          <p:cNvPr id="5" name="Content Placeholder 4">
            <a:extLst>
              <a:ext uri="{FF2B5EF4-FFF2-40B4-BE49-F238E27FC236}">
                <a16:creationId xmlns:a16="http://schemas.microsoft.com/office/drawing/2014/main" id="{F21169AB-3465-45DB-8161-C478CE9EB586}"/>
              </a:ext>
            </a:extLst>
          </p:cNvPr>
          <p:cNvSpPr>
            <a:spLocks noGrp="1"/>
          </p:cNvSpPr>
          <p:nvPr>
            <p:ph idx="1"/>
          </p:nvPr>
        </p:nvSpPr>
        <p:spPr>
          <a:xfrm>
            <a:off x="7255563" y="2440100"/>
            <a:ext cx="4485861" cy="3834804"/>
          </a:xfrm>
        </p:spPr>
        <p:txBody>
          <a:bodyPr vert="horz" lIns="91440" tIns="45720" rIns="91440" bIns="45720" rtlCol="0" anchor="t">
            <a:normAutofit/>
          </a:bodyPr>
          <a:lstStyle/>
          <a:p>
            <a:pPr>
              <a:buClrTx/>
            </a:pPr>
            <a:r>
              <a:rPr lang="en-US" sz="1500"/>
              <a:t>Board certified in General Pediatrics and sub-board certification in Developmental-Behavioral Pediatrics</a:t>
            </a:r>
            <a:endParaRPr lang="en-US" sz="1500">
              <a:cs typeface="Arial"/>
            </a:endParaRPr>
          </a:p>
          <a:p>
            <a:pPr>
              <a:buClrTx/>
            </a:pPr>
            <a:r>
              <a:rPr lang="en-US" sz="1500"/>
              <a:t>Evaluate and monitor progress in children at risk for developmental and behavioral disorders on basis of biological and social factures.</a:t>
            </a:r>
            <a:endParaRPr lang="en-US" sz="1500">
              <a:cs typeface="Arial"/>
            </a:endParaRPr>
          </a:p>
          <a:p>
            <a:pPr>
              <a:buClrTx/>
            </a:pPr>
            <a:r>
              <a:rPr lang="en-US" sz="1500"/>
              <a:t>Typical evaluations include:</a:t>
            </a:r>
            <a:endParaRPr lang="en-US" sz="1500">
              <a:cs typeface="Arial"/>
            </a:endParaRPr>
          </a:p>
          <a:p>
            <a:pPr lvl="1">
              <a:buClrTx/>
            </a:pPr>
            <a:r>
              <a:rPr lang="en-US" sz="1500"/>
              <a:t>Detailed history of child</a:t>
            </a:r>
            <a:endParaRPr lang="en-US" sz="1500">
              <a:cs typeface="Arial"/>
            </a:endParaRPr>
          </a:p>
          <a:p>
            <a:pPr lvl="1">
              <a:buClrTx/>
            </a:pPr>
            <a:r>
              <a:rPr lang="en-US" sz="1500"/>
              <a:t>Medical exam</a:t>
            </a:r>
            <a:endParaRPr lang="en-US" sz="1500">
              <a:cs typeface="Arial"/>
            </a:endParaRPr>
          </a:p>
          <a:p>
            <a:pPr lvl="1">
              <a:buClrTx/>
            </a:pPr>
            <a:r>
              <a:rPr lang="en-US" sz="1500"/>
              <a:t>Observe and talk with child</a:t>
            </a:r>
            <a:endParaRPr lang="en-US" sz="1500">
              <a:cs typeface="Arial"/>
            </a:endParaRPr>
          </a:p>
          <a:p>
            <a:pPr lvl="1">
              <a:buClrTx/>
            </a:pPr>
            <a:r>
              <a:rPr lang="en-US" sz="1500"/>
              <a:t>Ask about child’s behavior in various settings</a:t>
            </a:r>
            <a:endParaRPr lang="en-US" sz="1500">
              <a:cs typeface="Arial"/>
            </a:endParaRPr>
          </a:p>
          <a:p>
            <a:pPr lvl="1">
              <a:buClrTx/>
            </a:pPr>
            <a:r>
              <a:rPr lang="en-US" sz="1500"/>
              <a:t>Seek feedback from schools/daycares</a:t>
            </a:r>
            <a:endParaRPr lang="en-US" sz="1500">
              <a:cs typeface="Arial"/>
            </a:endParaRPr>
          </a:p>
        </p:txBody>
      </p:sp>
    </p:spTree>
    <p:extLst>
      <p:ext uri="{BB962C8B-B14F-4D97-AF65-F5344CB8AC3E}">
        <p14:creationId xmlns:p14="http://schemas.microsoft.com/office/powerpoint/2010/main" val="4208881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miling doctor examining smiling baby">
            <a:extLst>
              <a:ext uri="{FF2B5EF4-FFF2-40B4-BE49-F238E27FC236}">
                <a16:creationId xmlns:a16="http://schemas.microsoft.com/office/drawing/2014/main" id="{79900024-100C-4809-A1D3-D78F24680C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63" r="27416" b="-1"/>
          <a:stretch/>
        </p:blipFill>
        <p:spPr>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p:nvSpPr>
          <p:cNvPr id="2" name="Title 1">
            <a:extLst>
              <a:ext uri="{FF2B5EF4-FFF2-40B4-BE49-F238E27FC236}">
                <a16:creationId xmlns:a16="http://schemas.microsoft.com/office/drawing/2014/main" id="{AA1A5EED-0881-45A1-A304-886D344771F6}"/>
              </a:ext>
            </a:extLst>
          </p:cNvPr>
          <p:cNvSpPr>
            <a:spLocks noGrp="1"/>
          </p:cNvSpPr>
          <p:nvPr>
            <p:ph type="title"/>
          </p:nvPr>
        </p:nvSpPr>
        <p:spPr>
          <a:xfrm>
            <a:off x="7255562" y="248478"/>
            <a:ext cx="4485861" cy="1106556"/>
          </a:xfrm>
        </p:spPr>
        <p:txBody>
          <a:bodyPr anchor="b">
            <a:normAutofit/>
          </a:bodyPr>
          <a:lstStyle/>
          <a:p>
            <a:r>
              <a:rPr lang="en-US" sz="3200" dirty="0"/>
              <a:t>Developmental Pediatricians</a:t>
            </a:r>
          </a:p>
        </p:txBody>
      </p:sp>
      <p:sp>
        <p:nvSpPr>
          <p:cNvPr id="3" name="Content Placeholder 2">
            <a:extLst>
              <a:ext uri="{FF2B5EF4-FFF2-40B4-BE49-F238E27FC236}">
                <a16:creationId xmlns:a16="http://schemas.microsoft.com/office/drawing/2014/main" id="{BB590D13-4607-4F98-8FA5-EEDEC097B618}"/>
              </a:ext>
            </a:extLst>
          </p:cNvPr>
          <p:cNvSpPr>
            <a:spLocks noGrp="1"/>
          </p:cNvSpPr>
          <p:nvPr>
            <p:ph idx="1"/>
          </p:nvPr>
        </p:nvSpPr>
        <p:spPr>
          <a:xfrm>
            <a:off x="7255563" y="2440100"/>
            <a:ext cx="4485861" cy="3834804"/>
          </a:xfrm>
        </p:spPr>
        <p:txBody>
          <a:bodyPr anchor="t">
            <a:normAutofit/>
          </a:bodyPr>
          <a:lstStyle/>
          <a:p>
            <a:pPr>
              <a:buClrTx/>
            </a:pPr>
            <a:r>
              <a:rPr lang="en-US" sz="1800" dirty="0"/>
              <a:t>May make a diagnosis</a:t>
            </a:r>
          </a:p>
          <a:p>
            <a:pPr>
              <a:buClrTx/>
            </a:pPr>
            <a:r>
              <a:rPr lang="en-US" sz="1800" dirty="0"/>
              <a:t>May refer for additional evaluations with specialists</a:t>
            </a:r>
          </a:p>
          <a:p>
            <a:pPr lvl="1">
              <a:buClrTx/>
            </a:pPr>
            <a:r>
              <a:rPr lang="en-US" sz="1800" dirty="0"/>
              <a:t>(e.g., Neuropsychologist, occupational therapist)</a:t>
            </a:r>
          </a:p>
          <a:p>
            <a:pPr>
              <a:buClrTx/>
            </a:pPr>
            <a:r>
              <a:rPr lang="en-US" sz="1800" dirty="0"/>
              <a:t>Can prescribe and monitor medication</a:t>
            </a:r>
          </a:p>
          <a:p>
            <a:endParaRPr lang="en-US" sz="1800" dirty="0"/>
          </a:p>
        </p:txBody>
      </p:sp>
    </p:spTree>
    <p:extLst>
      <p:ext uri="{BB962C8B-B14F-4D97-AF65-F5344CB8AC3E}">
        <p14:creationId xmlns:p14="http://schemas.microsoft.com/office/powerpoint/2010/main" val="1653994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1776-2D85-4EE6-8493-0B981FA7C6FE}"/>
              </a:ext>
            </a:extLst>
          </p:cNvPr>
          <p:cNvSpPr>
            <a:spLocks noGrp="1"/>
          </p:cNvSpPr>
          <p:nvPr>
            <p:ph type="title"/>
          </p:nvPr>
        </p:nvSpPr>
        <p:spPr>
          <a:xfrm>
            <a:off x="1104293" y="317681"/>
            <a:ext cx="8947522" cy="1400530"/>
          </a:xfrm>
        </p:spPr>
        <p:txBody>
          <a:bodyPr anchor="ctr">
            <a:normAutofit/>
          </a:bodyPr>
          <a:lstStyle/>
          <a:p>
            <a:r>
              <a:rPr lang="en-US" dirty="0"/>
              <a:t>Developmental Pediatricians</a:t>
            </a:r>
          </a:p>
        </p:txBody>
      </p:sp>
      <p:sp>
        <p:nvSpPr>
          <p:cNvPr id="3" name="Content Placeholder 2">
            <a:extLst>
              <a:ext uri="{FF2B5EF4-FFF2-40B4-BE49-F238E27FC236}">
                <a16:creationId xmlns:a16="http://schemas.microsoft.com/office/drawing/2014/main" id="{062C9ADB-990B-4220-96F3-403F758A07C8}"/>
              </a:ext>
            </a:extLst>
          </p:cNvPr>
          <p:cNvSpPr>
            <a:spLocks noGrp="1"/>
          </p:cNvSpPr>
          <p:nvPr>
            <p:ph idx="1"/>
          </p:nvPr>
        </p:nvSpPr>
        <p:spPr>
          <a:xfrm>
            <a:off x="1104293" y="1718211"/>
            <a:ext cx="9926255" cy="4402369"/>
          </a:xfrm>
        </p:spPr>
        <p:txBody>
          <a:bodyPr vert="horz" lIns="91440" tIns="45720" rIns="91440" bIns="45720" rtlCol="0" anchor="t">
            <a:normAutofit fontScale="85000" lnSpcReduction="20000"/>
          </a:bodyPr>
          <a:lstStyle/>
          <a:p>
            <a:pPr marL="0" indent="0">
              <a:lnSpc>
                <a:spcPct val="120000"/>
              </a:lnSpc>
              <a:buNone/>
            </a:pPr>
            <a:r>
              <a:rPr lang="en-US" b="1" dirty="0">
                <a:ea typeface="+mn-lt"/>
                <a:cs typeface="+mn-lt"/>
              </a:rPr>
              <a:t>Address a variety of developmental and behavioral difficulties, including:</a:t>
            </a:r>
            <a:endParaRPr lang="en-US" b="1" dirty="0"/>
          </a:p>
          <a:p>
            <a:pPr marL="971550" lvl="1" indent="-285750">
              <a:lnSpc>
                <a:spcPct val="120000"/>
              </a:lnSpc>
              <a:buFont typeface="Arial"/>
            </a:pPr>
            <a:r>
              <a:rPr lang="en-US" sz="2800" dirty="0">
                <a:ea typeface="+mn-lt"/>
                <a:cs typeface="+mn-lt"/>
              </a:rPr>
              <a:t>Learning disorders</a:t>
            </a:r>
          </a:p>
          <a:p>
            <a:pPr marL="971550" lvl="1" indent="-285750">
              <a:lnSpc>
                <a:spcPct val="120000"/>
              </a:lnSpc>
              <a:buFont typeface="Arial"/>
            </a:pPr>
            <a:r>
              <a:rPr lang="en-US" sz="2800" dirty="0">
                <a:ea typeface="+mn-lt"/>
                <a:cs typeface="+mn-lt"/>
              </a:rPr>
              <a:t>ADHD</a:t>
            </a:r>
          </a:p>
          <a:p>
            <a:pPr marL="971550" lvl="1" indent="-285750">
              <a:lnSpc>
                <a:spcPct val="120000"/>
              </a:lnSpc>
              <a:buFont typeface="Arial"/>
            </a:pPr>
            <a:r>
              <a:rPr lang="en-US" sz="2800" dirty="0">
                <a:ea typeface="+mn-lt"/>
                <a:cs typeface="+mn-lt"/>
              </a:rPr>
              <a:t>Tics, Tourette syndrome</a:t>
            </a:r>
          </a:p>
          <a:p>
            <a:pPr marL="971550" lvl="1" indent="-285750">
              <a:lnSpc>
                <a:spcPct val="120000"/>
              </a:lnSpc>
              <a:buFont typeface="Arial"/>
            </a:pPr>
            <a:r>
              <a:rPr lang="en-US" sz="2800" dirty="0">
                <a:ea typeface="+mn-lt"/>
                <a:cs typeface="+mn-lt"/>
              </a:rPr>
              <a:t>Regulatory disorder (e.g., sleep, feeding, toilet-training issues)</a:t>
            </a:r>
          </a:p>
          <a:p>
            <a:pPr marL="971550" lvl="1" indent="-285750">
              <a:lnSpc>
                <a:spcPct val="120000"/>
              </a:lnSpc>
              <a:buFont typeface="Arial"/>
            </a:pPr>
            <a:r>
              <a:rPr lang="en-US" sz="2800" dirty="0">
                <a:ea typeface="+mn-lt"/>
                <a:cs typeface="+mn-lt"/>
              </a:rPr>
              <a:t>Developmental disabilities (ID, ASD, cerebral palsy, spina bifida, visual and hearing impairments</a:t>
            </a:r>
          </a:p>
          <a:p>
            <a:pPr marL="971550" lvl="1" indent="-285750">
              <a:lnSpc>
                <a:spcPct val="120000"/>
              </a:lnSpc>
              <a:buFont typeface="Arial"/>
            </a:pPr>
            <a:r>
              <a:rPr lang="en-US" sz="2800" dirty="0">
                <a:ea typeface="+mn-lt"/>
                <a:cs typeface="+mn-lt"/>
              </a:rPr>
              <a:t>Delayed development of language and motor skills</a:t>
            </a:r>
          </a:p>
          <a:p>
            <a:pPr marL="971550" lvl="1" indent="-285750">
              <a:lnSpc>
                <a:spcPct val="120000"/>
              </a:lnSpc>
              <a:buFont typeface="Arial"/>
            </a:pPr>
            <a:r>
              <a:rPr lang="en-US" sz="2800" dirty="0">
                <a:ea typeface="+mn-lt"/>
                <a:cs typeface="+mn-lt"/>
              </a:rPr>
              <a:t>Behavioral and developmental problems complicated by chronic illness and disabling conditions (e.g., genetic disorders, prematurity, epilepsy)</a:t>
            </a:r>
            <a:endParaRPr lang="en-US" dirty="0">
              <a:cs typeface="Arial"/>
            </a:endParaRPr>
          </a:p>
        </p:txBody>
      </p:sp>
    </p:spTree>
    <p:extLst>
      <p:ext uri="{BB962C8B-B14F-4D97-AF65-F5344CB8AC3E}">
        <p14:creationId xmlns:p14="http://schemas.microsoft.com/office/powerpoint/2010/main" val="247576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BHIPP is Available to Provide Support to PCPs During the Pandemic</a:t>
            </a: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5590" y="1707615"/>
            <a:ext cx="6477919" cy="4318612"/>
          </a:xfrm>
          <a:prstGeom prst="rect">
            <a:avLst/>
          </a:prstGeom>
        </p:spPr>
      </p:pic>
      <p:sp>
        <p:nvSpPr>
          <p:cNvPr id="3" name="TextBox 2"/>
          <p:cNvSpPr txBox="1"/>
          <p:nvPr/>
        </p:nvSpPr>
        <p:spPr>
          <a:xfrm>
            <a:off x="7103891" y="1597243"/>
            <a:ext cx="4622519" cy="49552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Ways to Connect: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Visit our COVID-19 Resource Page: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www.mdbhipp.org</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Sign up for our newsletter: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hlinkClick r:id="rId5"/>
              </a:rPr>
              <a:t>https://mdbhipp.org/contact.html</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Follow us on Facebook: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1" i="0" u="sng" strike="noStrike" kern="1200" cap="none" spc="0" normalizeH="0" baseline="0" noProof="0" dirty="0">
                <a:ln>
                  <a:noFill/>
                </a:ln>
                <a:solidFill>
                  <a:srgbClr val="000000"/>
                </a:solidFill>
                <a:effectLst/>
                <a:uLnTx/>
                <a:uFillTx/>
                <a:latin typeface="Calibri" panose="020F0502020204030204"/>
                <a:ea typeface="+mn-ea"/>
                <a:cs typeface="+mn-cs"/>
                <a:hlinkClick r:id="rId6"/>
              </a:rPr>
              <a:t>https://www.facebook.com/MDBHIPP/</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Follow us on Twitter: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0000"/>
                </a:solidFill>
                <a:effectLst/>
                <a:uLnTx/>
                <a:uFillTx/>
                <a:latin typeface="Calibri" panose="020F0502020204030204"/>
                <a:ea typeface="+mn-ea"/>
                <a:cs typeface="+mn-cs"/>
                <a:hlinkClick r:id="rId7"/>
              </a:rPr>
              <a:t>https://twitter.com/MDBHIPP</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757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31AD-7260-BC64-7E04-AFEDE487839E}"/>
              </a:ext>
            </a:extLst>
          </p:cNvPr>
          <p:cNvSpPr>
            <a:spLocks noGrp="1"/>
          </p:cNvSpPr>
          <p:nvPr>
            <p:ph type="title"/>
          </p:nvPr>
        </p:nvSpPr>
        <p:spPr>
          <a:xfrm>
            <a:off x="411479" y="212300"/>
            <a:ext cx="4485861" cy="1088136"/>
          </a:xfrm>
        </p:spPr>
        <p:txBody>
          <a:bodyPr anchor="b">
            <a:normAutofit/>
          </a:bodyPr>
          <a:lstStyle/>
          <a:p>
            <a:r>
              <a:rPr lang="en-US" sz="3400"/>
              <a:t>Genetic Testing</a:t>
            </a:r>
          </a:p>
        </p:txBody>
      </p:sp>
      <p:sp>
        <p:nvSpPr>
          <p:cNvPr id="3" name="Content Placeholder 2">
            <a:extLst>
              <a:ext uri="{FF2B5EF4-FFF2-40B4-BE49-F238E27FC236}">
                <a16:creationId xmlns:a16="http://schemas.microsoft.com/office/drawing/2014/main" id="{CC0F9B73-6856-E929-2C9C-6B2A07C7360F}"/>
              </a:ext>
            </a:extLst>
          </p:cNvPr>
          <p:cNvSpPr>
            <a:spLocks noGrp="1"/>
          </p:cNvSpPr>
          <p:nvPr>
            <p:ph idx="1"/>
          </p:nvPr>
        </p:nvSpPr>
        <p:spPr>
          <a:xfrm>
            <a:off x="411479" y="2688336"/>
            <a:ext cx="4498848" cy="3584448"/>
          </a:xfrm>
        </p:spPr>
        <p:txBody>
          <a:bodyPr vert="horz" lIns="91440" tIns="45720" rIns="91440" bIns="45720" rtlCol="0" anchor="t">
            <a:normAutofit/>
          </a:bodyPr>
          <a:lstStyle/>
          <a:p>
            <a:r>
              <a:rPr lang="en-US" sz="1800"/>
              <a:t>Consensus that genetic testing should be offered to all patients with global developmental delay, intellectual disability, and/or autism spectrum disorder. </a:t>
            </a:r>
          </a:p>
          <a:p>
            <a:pPr>
              <a:buClrTx/>
            </a:pPr>
            <a:r>
              <a:rPr lang="en-US" sz="1800"/>
              <a:t>Data suggest that a minority of children with ASD and ID have undergone genetic testing.</a:t>
            </a:r>
            <a:endParaRPr lang="en-US" sz="1800">
              <a:cs typeface="Arial"/>
            </a:endParaRPr>
          </a:p>
          <a:p>
            <a:pPr>
              <a:buClrTx/>
            </a:pPr>
            <a:r>
              <a:rPr lang="en-US" sz="1800">
                <a:ea typeface="+mj-lt"/>
                <a:cs typeface="+mj-lt"/>
              </a:rPr>
              <a:t>Pediatric providers (general practitioners, neurodevelopmental pediatricians) can order genetic testing.</a:t>
            </a:r>
            <a:endParaRPr lang="en-US" sz="1800"/>
          </a:p>
          <a:p>
            <a:pPr>
              <a:buClrTx/>
            </a:pPr>
            <a:endParaRPr lang="en-US" sz="1800"/>
          </a:p>
        </p:txBody>
      </p:sp>
      <p:pic>
        <p:nvPicPr>
          <p:cNvPr id="4" name="Picture 3" descr="A picture containing indoor, person&#10;&#10;Description automatically generated">
            <a:extLst>
              <a:ext uri="{FF2B5EF4-FFF2-40B4-BE49-F238E27FC236}">
                <a16:creationId xmlns:a16="http://schemas.microsoft.com/office/drawing/2014/main" id="{EFB64280-CE7E-4B6B-B336-22648930F822}"/>
              </a:ext>
            </a:extLst>
          </p:cNvPr>
          <p:cNvPicPr>
            <a:picLocks noChangeAspect="1"/>
          </p:cNvPicPr>
          <p:nvPr/>
        </p:nvPicPr>
        <p:blipFill rotWithShape="1">
          <a:blip r:embed="rId3"/>
          <a:srcRect l="16540" r="16540"/>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908703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38913-53A3-BB9B-2032-0195A08DD847}"/>
              </a:ext>
            </a:extLst>
          </p:cNvPr>
          <p:cNvSpPr>
            <a:spLocks noGrp="1"/>
          </p:cNvSpPr>
          <p:nvPr>
            <p:ph type="title"/>
          </p:nvPr>
        </p:nvSpPr>
        <p:spPr>
          <a:xfrm>
            <a:off x="1103312" y="452718"/>
            <a:ext cx="8947522" cy="1400530"/>
          </a:xfrm>
        </p:spPr>
        <p:txBody>
          <a:bodyPr anchor="ctr">
            <a:normAutofit/>
          </a:bodyPr>
          <a:lstStyle/>
          <a:p>
            <a:r>
              <a:rPr lang="en-US" dirty="0"/>
              <a:t>Genetic Testing</a:t>
            </a:r>
          </a:p>
        </p:txBody>
      </p:sp>
      <p:sp>
        <p:nvSpPr>
          <p:cNvPr id="3" name="Content Placeholder 2">
            <a:extLst>
              <a:ext uri="{FF2B5EF4-FFF2-40B4-BE49-F238E27FC236}">
                <a16:creationId xmlns:a16="http://schemas.microsoft.com/office/drawing/2014/main" id="{3B551D13-51D4-CD78-0D8E-99F2B0A30327}"/>
              </a:ext>
            </a:extLst>
          </p:cNvPr>
          <p:cNvSpPr>
            <a:spLocks noGrp="1"/>
          </p:cNvSpPr>
          <p:nvPr>
            <p:ph idx="1"/>
          </p:nvPr>
        </p:nvSpPr>
        <p:spPr>
          <a:xfrm>
            <a:off x="1103312" y="1780294"/>
            <a:ext cx="8946541" cy="4388393"/>
          </a:xfrm>
        </p:spPr>
        <p:txBody>
          <a:bodyPr vert="horz" lIns="91440" tIns="45720" rIns="91440" bIns="45720" rtlCol="0" anchor="t">
            <a:noAutofit/>
          </a:bodyPr>
          <a:lstStyle/>
          <a:p>
            <a:pPr>
              <a:lnSpc>
                <a:spcPct val="100000"/>
              </a:lnSpc>
            </a:pPr>
            <a:r>
              <a:rPr lang="en-US" sz="2400" dirty="0">
                <a:ea typeface="+mj-lt"/>
                <a:cs typeface="+mj-lt"/>
              </a:rPr>
              <a:t>Identification of an underlying genetic etiology for a child's neurodevelopmental diagnosis can provide both clinical and personal utility to patients and their families, including:</a:t>
            </a:r>
            <a:endParaRPr lang="en-US"/>
          </a:p>
          <a:p>
            <a:pPr lvl="1">
              <a:lnSpc>
                <a:spcPct val="100000"/>
              </a:lnSpc>
              <a:buClrTx/>
            </a:pPr>
            <a:r>
              <a:rPr lang="en-US" dirty="0">
                <a:ea typeface="+mj-lt"/>
                <a:cs typeface="+mj-lt"/>
              </a:rPr>
              <a:t>Information about prognosis.</a:t>
            </a:r>
          </a:p>
          <a:p>
            <a:pPr lvl="1">
              <a:lnSpc>
                <a:spcPct val="100000"/>
              </a:lnSpc>
            </a:pPr>
            <a:r>
              <a:rPr lang="en-US" dirty="0">
                <a:ea typeface="+mj-lt"/>
                <a:cs typeface="+mj-lt"/>
              </a:rPr>
              <a:t>An understanding of potential areas of need and opportunities for increased support. </a:t>
            </a:r>
          </a:p>
          <a:p>
            <a:pPr lvl="1">
              <a:lnSpc>
                <a:spcPct val="100000"/>
              </a:lnSpc>
              <a:buClrTx/>
            </a:pPr>
            <a:r>
              <a:rPr lang="en-US" dirty="0">
                <a:ea typeface="+mj-lt"/>
                <a:cs typeface="+mj-lt"/>
              </a:rPr>
              <a:t>Access to etiology-specific treatments. </a:t>
            </a:r>
          </a:p>
          <a:p>
            <a:pPr lvl="1">
              <a:lnSpc>
                <a:spcPct val="100000"/>
              </a:lnSpc>
              <a:buClrTx/>
            </a:pPr>
            <a:r>
              <a:rPr lang="en-US" dirty="0">
                <a:ea typeface="+mj-lt"/>
                <a:cs typeface="+mj-lt"/>
              </a:rPr>
              <a:t>Risk counseling for the family to inform reproductive decision making.</a:t>
            </a:r>
            <a:endParaRPr lang="en-US" dirty="0">
              <a:cs typeface="Arial"/>
            </a:endParaRPr>
          </a:p>
          <a:p>
            <a:pPr lvl="1">
              <a:lnSpc>
                <a:spcPct val="90000"/>
              </a:lnSpc>
            </a:pPr>
            <a:endParaRPr lang="en-US" sz="1700" dirty="0"/>
          </a:p>
        </p:txBody>
      </p:sp>
    </p:spTree>
    <p:extLst>
      <p:ext uri="{BB962C8B-B14F-4D97-AF65-F5344CB8AC3E}">
        <p14:creationId xmlns:p14="http://schemas.microsoft.com/office/powerpoint/2010/main" val="448752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4ABB-05ED-80F0-FD3B-E56F2BE51069}"/>
              </a:ext>
            </a:extLst>
          </p:cNvPr>
          <p:cNvSpPr>
            <a:spLocks noGrp="1"/>
          </p:cNvSpPr>
          <p:nvPr>
            <p:ph type="title"/>
          </p:nvPr>
        </p:nvSpPr>
        <p:spPr>
          <a:xfrm>
            <a:off x="1103312" y="452718"/>
            <a:ext cx="8947522" cy="1400530"/>
          </a:xfrm>
        </p:spPr>
        <p:txBody>
          <a:bodyPr anchor="ctr">
            <a:normAutofit/>
          </a:bodyPr>
          <a:lstStyle/>
          <a:p>
            <a:r>
              <a:rPr lang="en-US" dirty="0"/>
              <a:t>Genetic Testing</a:t>
            </a:r>
          </a:p>
        </p:txBody>
      </p:sp>
      <p:sp>
        <p:nvSpPr>
          <p:cNvPr id="3" name="Content Placeholder 2">
            <a:extLst>
              <a:ext uri="{FF2B5EF4-FFF2-40B4-BE49-F238E27FC236}">
                <a16:creationId xmlns:a16="http://schemas.microsoft.com/office/drawing/2014/main" id="{EEC8F4A4-1AD8-5C93-3D44-06951068C788}"/>
              </a:ext>
            </a:extLst>
          </p:cNvPr>
          <p:cNvSpPr>
            <a:spLocks noGrp="1"/>
          </p:cNvSpPr>
          <p:nvPr>
            <p:ph idx="1"/>
          </p:nvPr>
        </p:nvSpPr>
        <p:spPr>
          <a:xfrm>
            <a:off x="1625826" y="1682355"/>
            <a:ext cx="8946541" cy="4782268"/>
          </a:xfrm>
        </p:spPr>
        <p:txBody>
          <a:bodyPr vert="horz" lIns="91440" tIns="45720" rIns="91440" bIns="45720" rtlCol="0" anchor="t">
            <a:normAutofit/>
          </a:bodyPr>
          <a:lstStyle/>
          <a:p>
            <a:pPr>
              <a:lnSpc>
                <a:spcPct val="100000"/>
              </a:lnSpc>
            </a:pPr>
            <a:r>
              <a:rPr lang="en-US" sz="2600" dirty="0">
                <a:ea typeface="+mj-lt"/>
                <a:cs typeface="+mj-lt"/>
              </a:rPr>
              <a:t>Identifying an etiology can also provide psychosocial benefit to families, including:</a:t>
            </a:r>
            <a:endParaRPr lang="en-US"/>
          </a:p>
          <a:p>
            <a:pPr lvl="1">
              <a:lnSpc>
                <a:spcPct val="100000"/>
              </a:lnSpc>
            </a:pPr>
            <a:r>
              <a:rPr lang="en-US" sz="2600" dirty="0">
                <a:ea typeface="+mj-lt"/>
                <a:cs typeface="+mj-lt"/>
              </a:rPr>
              <a:t>Explanation for child's developmental history may bring an end to the child's “diagnostic odyssey” that might have included years of uncertainty, anxiety, and evaluations.</a:t>
            </a:r>
          </a:p>
          <a:p>
            <a:pPr lvl="1">
              <a:lnSpc>
                <a:spcPct val="100000"/>
              </a:lnSpc>
            </a:pPr>
            <a:r>
              <a:rPr lang="en-US" sz="2600" dirty="0">
                <a:ea typeface="+mj-lt"/>
                <a:cs typeface="+mj-lt"/>
              </a:rPr>
              <a:t>Guide patients and families to condition-specific resources and supports.</a:t>
            </a:r>
          </a:p>
          <a:p>
            <a:pPr lvl="1">
              <a:lnSpc>
                <a:spcPct val="100000"/>
              </a:lnSpc>
            </a:pPr>
            <a:r>
              <a:rPr lang="en-US" sz="2600" dirty="0">
                <a:ea typeface="+mj-lt"/>
                <a:cs typeface="+mj-lt"/>
              </a:rPr>
              <a:t>Receival of a diagnosis has been shown to increase knowledge, provide a sense of empowerment, result in peace of mind, increase parental quality of life, decrease parental guilt, and foster increased acceptance.</a:t>
            </a:r>
            <a:endParaRPr lang="en-US" sz="2600">
              <a:cs typeface="Arial"/>
            </a:endParaRPr>
          </a:p>
        </p:txBody>
      </p:sp>
    </p:spTree>
    <p:extLst>
      <p:ext uri="{BB962C8B-B14F-4D97-AF65-F5344CB8AC3E}">
        <p14:creationId xmlns:p14="http://schemas.microsoft.com/office/powerpoint/2010/main" val="2455219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21AEED-ECC3-46F3-8B26-1ABEF3D84DBA}"/>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000" b="0" i="0" kern="1200" dirty="0">
                <a:solidFill>
                  <a:schemeClr val="tx1"/>
                </a:solidFill>
                <a:latin typeface="+mj-lt"/>
                <a:ea typeface="+mj-ea"/>
                <a:cs typeface="+mj-cs"/>
              </a:rPr>
              <a:t>Speech-Language Pathologists</a:t>
            </a:r>
          </a:p>
        </p:txBody>
      </p:sp>
    </p:spTree>
    <p:extLst>
      <p:ext uri="{BB962C8B-B14F-4D97-AF65-F5344CB8AC3E}">
        <p14:creationId xmlns:p14="http://schemas.microsoft.com/office/powerpoint/2010/main" val="2892293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8ED0D4-6E87-4E9F-B6F3-EEAD97C39E7A}"/>
              </a:ext>
            </a:extLst>
          </p:cNvPr>
          <p:cNvSpPr>
            <a:spLocks noGrp="1"/>
          </p:cNvSpPr>
          <p:nvPr>
            <p:ph type="title"/>
          </p:nvPr>
        </p:nvSpPr>
        <p:spPr/>
        <p:txBody>
          <a:bodyPr/>
          <a:lstStyle/>
          <a:p>
            <a:r>
              <a:rPr lang="en-US" dirty="0"/>
              <a:t>Speech Therapy</a:t>
            </a:r>
          </a:p>
        </p:txBody>
      </p:sp>
      <p:sp>
        <p:nvSpPr>
          <p:cNvPr id="5" name="Content Placeholder 4">
            <a:extLst>
              <a:ext uri="{FF2B5EF4-FFF2-40B4-BE49-F238E27FC236}">
                <a16:creationId xmlns:a16="http://schemas.microsoft.com/office/drawing/2014/main" id="{26B23567-3CB0-481C-A320-5E0E14CF9BD8}"/>
              </a:ext>
            </a:extLst>
          </p:cNvPr>
          <p:cNvSpPr>
            <a:spLocks noGrp="1"/>
          </p:cNvSpPr>
          <p:nvPr>
            <p:ph idx="1"/>
          </p:nvPr>
        </p:nvSpPr>
        <p:spPr>
          <a:xfrm>
            <a:off x="838200" y="1825625"/>
            <a:ext cx="6400801" cy="4351338"/>
          </a:xfrm>
        </p:spPr>
        <p:txBody>
          <a:bodyPr vert="horz" lIns="91440" tIns="45720" rIns="91440" bIns="45720" rtlCol="0" anchor="t">
            <a:normAutofit/>
          </a:bodyPr>
          <a:lstStyle/>
          <a:p>
            <a:r>
              <a:rPr lang="en-US" dirty="0"/>
              <a:t>Primary care provider’s (PCP’s) play an integral role in identifying language delays.</a:t>
            </a:r>
          </a:p>
          <a:p>
            <a:endParaRPr lang="en-US" dirty="0"/>
          </a:p>
          <a:p>
            <a:r>
              <a:rPr lang="en-US" dirty="0"/>
              <a:t>Before initiating speech therapy services, a referral indicating medical necessity is required from a PCP.</a:t>
            </a:r>
            <a:endParaRPr lang="en-US" dirty="0">
              <a:cs typeface="Arial"/>
            </a:endParaRPr>
          </a:p>
          <a:p>
            <a:endParaRPr lang="en-US" dirty="0"/>
          </a:p>
        </p:txBody>
      </p:sp>
      <p:pic>
        <p:nvPicPr>
          <p:cNvPr id="3" name="Graphic 4" descr="An organic shape">
            <a:extLst>
              <a:ext uri="{FF2B5EF4-FFF2-40B4-BE49-F238E27FC236}">
                <a16:creationId xmlns:a16="http://schemas.microsoft.com/office/drawing/2014/main" id="{F525193D-6BDC-2EA5-208F-D9710ACB19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509657" y="217714"/>
            <a:ext cx="6564085" cy="6564085"/>
          </a:xfrm>
          <a:prstGeom prst="rect">
            <a:avLst/>
          </a:prstGeom>
        </p:spPr>
      </p:pic>
      <p:pic>
        <p:nvPicPr>
          <p:cNvPr id="7" name="Graphic 6" descr="Chat with solid fill">
            <a:extLst>
              <a:ext uri="{FF2B5EF4-FFF2-40B4-BE49-F238E27FC236}">
                <a16:creationId xmlns:a16="http://schemas.microsoft.com/office/drawing/2014/main" id="{4B86C911-205E-5556-D6D4-D0C963B07E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11885" y="2090057"/>
            <a:ext cx="2808513" cy="2808513"/>
          </a:xfrm>
          <a:prstGeom prst="rect">
            <a:avLst/>
          </a:prstGeom>
        </p:spPr>
      </p:pic>
    </p:spTree>
    <p:extLst>
      <p:ext uri="{BB962C8B-B14F-4D97-AF65-F5344CB8AC3E}">
        <p14:creationId xmlns:p14="http://schemas.microsoft.com/office/powerpoint/2010/main" val="330395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2B883-6C76-4FCA-A12D-0B530A173B23}"/>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000" b="0" i="0" kern="1200" dirty="0">
                <a:solidFill>
                  <a:schemeClr val="tx1"/>
                </a:solidFill>
                <a:latin typeface="+mj-lt"/>
                <a:ea typeface="+mj-ea"/>
                <a:cs typeface="+mj-cs"/>
              </a:rPr>
              <a:t>Occupational Therapists</a:t>
            </a:r>
          </a:p>
        </p:txBody>
      </p:sp>
    </p:spTree>
    <p:extLst>
      <p:ext uri="{BB962C8B-B14F-4D97-AF65-F5344CB8AC3E}">
        <p14:creationId xmlns:p14="http://schemas.microsoft.com/office/powerpoint/2010/main" val="3663481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30677-2DA6-4BCE-A7C9-96B45AB0C35E}"/>
              </a:ext>
            </a:extLst>
          </p:cNvPr>
          <p:cNvSpPr>
            <a:spLocks noGrp="1"/>
          </p:cNvSpPr>
          <p:nvPr>
            <p:ph type="title"/>
          </p:nvPr>
        </p:nvSpPr>
        <p:spPr>
          <a:xfrm>
            <a:off x="648930" y="629267"/>
            <a:ext cx="9252154" cy="1016654"/>
          </a:xfrm>
        </p:spPr>
        <p:txBody>
          <a:bodyPr>
            <a:normAutofit/>
          </a:bodyPr>
          <a:lstStyle/>
          <a:p>
            <a:r>
              <a:rPr lang="en-US" dirty="0"/>
              <a:t>Occupational Therapy</a:t>
            </a:r>
          </a:p>
        </p:txBody>
      </p:sp>
      <p:sp>
        <p:nvSpPr>
          <p:cNvPr id="3" name="Content Placeholder 2">
            <a:extLst>
              <a:ext uri="{FF2B5EF4-FFF2-40B4-BE49-F238E27FC236}">
                <a16:creationId xmlns:a16="http://schemas.microsoft.com/office/drawing/2014/main" id="{FDE93043-8A35-4F8A-8DAA-49F34302557A}"/>
              </a:ext>
            </a:extLst>
          </p:cNvPr>
          <p:cNvSpPr>
            <a:spLocks noGrp="1"/>
          </p:cNvSpPr>
          <p:nvPr>
            <p:ph idx="1"/>
          </p:nvPr>
        </p:nvSpPr>
        <p:spPr>
          <a:xfrm>
            <a:off x="648931" y="1744962"/>
            <a:ext cx="10726993" cy="4638403"/>
          </a:xfrm>
        </p:spPr>
        <p:txBody>
          <a:bodyPr vert="horz" lIns="91440" tIns="45720" rIns="91440" bIns="45720" rtlCol="0" anchor="t">
            <a:normAutofit/>
          </a:bodyPr>
          <a:lstStyle/>
          <a:p>
            <a:pPr marL="0" marR="0" lvl="0" indent="0" defTabSz="914400" rtl="0" eaLnBrk="0" fontAlgn="base" latinLnBrk="0" hangingPunct="0">
              <a:lnSpc>
                <a:spcPct val="110000"/>
              </a:lnSpc>
              <a:spcBef>
                <a:spcPct val="0"/>
              </a:spcBef>
              <a:spcAft>
                <a:spcPct val="0"/>
              </a:spcAft>
              <a:buClrTx/>
              <a:buSzTx/>
              <a:buFontTx/>
              <a:buNone/>
              <a:tabLst/>
            </a:pPr>
            <a:r>
              <a:rPr kumimoji="0" lang="en-US" altLang="en-US" b="0" i="0" u="none" strike="noStrike" cap="none" normalizeH="0" baseline="0" dirty="0">
                <a:ln>
                  <a:noFill/>
                </a:ln>
                <a:effectLst/>
                <a:latin typeface="+mn-lt"/>
              </a:rPr>
              <a:t>Occupational therapy (OT) helps people work on cognitive, physical, social, and motor skills. </a:t>
            </a:r>
            <a:endParaRPr lang="en-US" altLang="en-US" b="0" i="0" u="none" strike="noStrike" cap="none" normalizeH="0" baseline="0">
              <a:ln>
                <a:noFill/>
              </a:ln>
              <a:effectLst/>
              <a:latin typeface="+mn-lt"/>
              <a:cs typeface="Arial"/>
            </a:endParaRPr>
          </a:p>
          <a:p>
            <a:pPr marL="0" marR="0" lvl="0" indent="0" defTabSz="914400" rtl="0" eaLnBrk="0" fontAlgn="base" latinLnBrk="0" hangingPunct="0">
              <a:lnSpc>
                <a:spcPct val="110000"/>
              </a:lnSpc>
              <a:spcBef>
                <a:spcPct val="0"/>
              </a:spcBef>
              <a:spcAft>
                <a:spcPct val="0"/>
              </a:spcAft>
              <a:buClrTx/>
              <a:buSzTx/>
              <a:buFontTx/>
              <a:buNone/>
              <a:tabLst/>
            </a:pPr>
            <a:endParaRPr lang="en-US" altLang="en-US" b="1" i="0" u="none" strike="noStrike" cap="none" normalizeH="0" baseline="0" dirty="0">
              <a:ln>
                <a:noFill/>
              </a:ln>
              <a:effectLst/>
              <a:latin typeface="+mn-lt"/>
              <a:cs typeface="Arial"/>
            </a:endParaRPr>
          </a:p>
          <a:p>
            <a:pPr marL="0" marR="0" lvl="0" indent="0" defTabSz="914400" rtl="0" eaLnBrk="0" fontAlgn="base" latinLnBrk="0" hangingPunct="0">
              <a:lnSpc>
                <a:spcPct val="110000"/>
              </a:lnSpc>
              <a:spcBef>
                <a:spcPct val="0"/>
              </a:spcBef>
              <a:spcAft>
                <a:spcPct val="0"/>
              </a:spcAft>
              <a:buClrTx/>
              <a:buSzTx/>
              <a:buFontTx/>
              <a:buNone/>
              <a:tabLst/>
            </a:pPr>
            <a:r>
              <a:rPr kumimoji="0" lang="en-US" altLang="en-US" b="1" i="0" u="none" strike="noStrike" cap="none" normalizeH="0" baseline="0" dirty="0">
                <a:ln>
                  <a:noFill/>
                </a:ln>
                <a:effectLst/>
                <a:latin typeface="+mn-lt"/>
              </a:rPr>
              <a:t>Goal: improve everyday skills to increase independence</a:t>
            </a:r>
            <a:endParaRPr lang="en-US" altLang="en-US" b="1" i="0" u="none" strike="noStrike" cap="none" normalizeH="0" baseline="0">
              <a:ln>
                <a:noFill/>
              </a:ln>
              <a:effectLst/>
              <a:latin typeface="+mn-lt"/>
              <a:cs typeface="Arial"/>
            </a:endParaRPr>
          </a:p>
          <a:p>
            <a:pPr marL="0" marR="0" lvl="0" indent="0" defTabSz="914400" rtl="0" eaLnBrk="0" fontAlgn="base" latinLnBrk="0" hangingPunct="0">
              <a:lnSpc>
                <a:spcPct val="110000"/>
              </a:lnSpc>
              <a:spcBef>
                <a:spcPct val="0"/>
              </a:spcBef>
              <a:spcAft>
                <a:spcPct val="0"/>
              </a:spcAft>
              <a:buClrTx/>
              <a:buSzTx/>
              <a:buFontTx/>
              <a:buNone/>
              <a:tabLst/>
            </a:pPr>
            <a:endParaRPr lang="en-US" altLang="en-US" b="0" i="0" u="none" strike="noStrike" cap="none" normalizeH="0" baseline="0">
              <a:ln>
                <a:noFill/>
              </a:ln>
              <a:effectLst/>
              <a:latin typeface="+mn-lt"/>
              <a:cs typeface="Arial"/>
            </a:endParaRPr>
          </a:p>
          <a:p>
            <a:pPr marL="0" marR="0" lvl="0" indent="0" defTabSz="914400" rtl="0" eaLnBrk="0" fontAlgn="base" latinLnBrk="0" hangingPunct="0">
              <a:lnSpc>
                <a:spcPct val="110000"/>
              </a:lnSpc>
              <a:spcBef>
                <a:spcPct val="0"/>
              </a:spcBef>
              <a:spcAft>
                <a:spcPct val="0"/>
              </a:spcAft>
              <a:buClrTx/>
              <a:buSzTx/>
              <a:buFontTx/>
              <a:buNone/>
              <a:tabLst/>
            </a:pPr>
            <a:r>
              <a:rPr kumimoji="0" lang="en-US" altLang="en-US" b="0" i="0" u="none" strike="noStrike" cap="none" normalizeH="0" baseline="0" dirty="0">
                <a:ln>
                  <a:noFill/>
                </a:ln>
                <a:effectLst/>
                <a:latin typeface="+mn-lt"/>
              </a:rPr>
              <a:t>For autism specifically, interventions typically target:</a:t>
            </a:r>
            <a:endParaRPr lang="en-US" altLang="en-US" b="0" i="0" u="none" strike="noStrike" cap="none" normalizeH="0" baseline="0">
              <a:ln>
                <a:noFill/>
              </a:ln>
              <a:effectLst/>
              <a:latin typeface="+mn-lt"/>
              <a:cs typeface="Arial"/>
            </a:endParaRPr>
          </a:p>
          <a:p>
            <a:pPr defTabSz="914400" eaLnBrk="0" fontAlgn="base" hangingPunct="0">
              <a:lnSpc>
                <a:spcPct val="110000"/>
              </a:lnSpc>
              <a:spcBef>
                <a:spcPct val="0"/>
              </a:spcBef>
              <a:spcAft>
                <a:spcPct val="0"/>
              </a:spcAft>
              <a:buClrTx/>
              <a:buSzTx/>
            </a:pPr>
            <a:r>
              <a:rPr lang="en-US" altLang="en-US" dirty="0">
                <a:latin typeface="+mn-lt"/>
              </a:rPr>
              <a:t>Play skills</a:t>
            </a:r>
            <a:endParaRPr lang="en-US" altLang="en-US">
              <a:latin typeface="+mn-lt"/>
              <a:cs typeface="Arial"/>
            </a:endParaRPr>
          </a:p>
          <a:p>
            <a:pPr defTabSz="914400" eaLnBrk="0" fontAlgn="base" hangingPunct="0">
              <a:lnSpc>
                <a:spcPct val="110000"/>
              </a:lnSpc>
              <a:spcBef>
                <a:spcPct val="0"/>
              </a:spcBef>
              <a:spcAft>
                <a:spcPct val="0"/>
              </a:spcAft>
              <a:buClrTx/>
              <a:buSzTx/>
            </a:pPr>
            <a:r>
              <a:rPr kumimoji="0" lang="en-US" altLang="en-US" b="0" i="0" u="none" strike="noStrike" cap="none" normalizeH="0" baseline="0" dirty="0">
                <a:ln>
                  <a:noFill/>
                </a:ln>
                <a:effectLst/>
                <a:latin typeface="+mn-lt"/>
              </a:rPr>
              <a:t>Learning strategies</a:t>
            </a:r>
            <a:endParaRPr lang="en-US" altLang="en-US" b="0" i="0" u="none" strike="noStrike" cap="none" normalizeH="0" baseline="0">
              <a:ln>
                <a:noFill/>
              </a:ln>
              <a:effectLst/>
              <a:latin typeface="+mn-lt"/>
              <a:cs typeface="Arial"/>
            </a:endParaRPr>
          </a:p>
          <a:p>
            <a:pPr defTabSz="914400" eaLnBrk="0" fontAlgn="base" hangingPunct="0">
              <a:lnSpc>
                <a:spcPct val="110000"/>
              </a:lnSpc>
              <a:spcBef>
                <a:spcPct val="0"/>
              </a:spcBef>
              <a:spcAft>
                <a:spcPct val="0"/>
              </a:spcAft>
              <a:buClrTx/>
              <a:buSzTx/>
            </a:pPr>
            <a:r>
              <a:rPr kumimoji="0" lang="en-US" altLang="en-US" b="0" i="0" u="none" strike="noStrike" cap="none" normalizeH="0" baseline="0" dirty="0">
                <a:ln>
                  <a:noFill/>
                </a:ln>
                <a:effectLst/>
                <a:latin typeface="+mn-lt"/>
              </a:rPr>
              <a:t>Self-care</a:t>
            </a:r>
            <a:endParaRPr lang="en-US" altLang="en-US" b="0" i="0" u="none" strike="noStrike" cap="none" normalizeH="0" baseline="0">
              <a:ln>
                <a:noFill/>
              </a:ln>
              <a:effectLst/>
              <a:latin typeface="+mn-lt"/>
              <a:cs typeface="Arial"/>
            </a:endParaRPr>
          </a:p>
          <a:p>
            <a:pPr defTabSz="914400" eaLnBrk="0" fontAlgn="base" hangingPunct="0">
              <a:lnSpc>
                <a:spcPct val="110000"/>
              </a:lnSpc>
              <a:spcBef>
                <a:spcPct val="0"/>
              </a:spcBef>
              <a:spcAft>
                <a:spcPct val="0"/>
              </a:spcAft>
              <a:buClrTx/>
              <a:buSzTx/>
            </a:pPr>
            <a:r>
              <a:rPr lang="en-US" altLang="en-US" dirty="0">
                <a:latin typeface="+mn-lt"/>
              </a:rPr>
              <a:t>Sensory sensitivities</a:t>
            </a:r>
            <a:endParaRPr lang="en-US" altLang="en-US">
              <a:latin typeface="+mn-lt"/>
              <a:cs typeface="Arial"/>
            </a:endParaRPr>
          </a:p>
          <a:p>
            <a:pPr>
              <a:lnSpc>
                <a:spcPct val="90000"/>
              </a:lnSpc>
            </a:pPr>
            <a:endParaRPr lang="en-US"/>
          </a:p>
        </p:txBody>
      </p:sp>
    </p:spTree>
    <p:extLst>
      <p:ext uri="{BB962C8B-B14F-4D97-AF65-F5344CB8AC3E}">
        <p14:creationId xmlns:p14="http://schemas.microsoft.com/office/powerpoint/2010/main" val="1788228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42D4-7375-4C15-BCD9-E7936B74622D}"/>
              </a:ext>
            </a:extLst>
          </p:cNvPr>
          <p:cNvSpPr>
            <a:spLocks noGrp="1"/>
          </p:cNvSpPr>
          <p:nvPr>
            <p:ph type="title"/>
          </p:nvPr>
        </p:nvSpPr>
        <p:spPr/>
        <p:txBody>
          <a:bodyPr/>
          <a:lstStyle/>
          <a:p>
            <a:r>
              <a:rPr lang="en-US" dirty="0"/>
              <a:t>Occupational Therapy</a:t>
            </a:r>
          </a:p>
        </p:txBody>
      </p:sp>
      <p:sp>
        <p:nvSpPr>
          <p:cNvPr id="3" name="Content Placeholder 2">
            <a:extLst>
              <a:ext uri="{FF2B5EF4-FFF2-40B4-BE49-F238E27FC236}">
                <a16:creationId xmlns:a16="http://schemas.microsoft.com/office/drawing/2014/main" id="{EE54DF06-30E9-479D-8A47-103E4690D309}"/>
              </a:ext>
            </a:extLst>
          </p:cNvPr>
          <p:cNvSpPr>
            <a:spLocks noGrp="1"/>
          </p:cNvSpPr>
          <p:nvPr>
            <p:ph idx="1"/>
          </p:nvPr>
        </p:nvSpPr>
        <p:spPr>
          <a:xfrm>
            <a:off x="838200" y="1825625"/>
            <a:ext cx="7226827" cy="4298783"/>
          </a:xfrm>
        </p:spPr>
        <p:txBody>
          <a:bodyPr vert="horz" lIns="91440" tIns="45720" rIns="91440" bIns="45720" rtlCol="0" anchor="t">
            <a:normAutofit/>
          </a:bodyPr>
          <a:lstStyle/>
          <a:p>
            <a:pPr>
              <a:lnSpc>
                <a:spcPct val="100000"/>
              </a:lnSpc>
            </a:pPr>
            <a:r>
              <a:rPr lang="en-US" dirty="0"/>
              <a:t>Primary care provider’s (PCP) play an integral role in identifying fine motor delays and sensory processing challenges.</a:t>
            </a:r>
            <a:endParaRPr lang="en-US"/>
          </a:p>
          <a:p>
            <a:pPr>
              <a:lnSpc>
                <a:spcPct val="100000"/>
              </a:lnSpc>
            </a:pPr>
            <a:endParaRPr lang="en-US" dirty="0">
              <a:cs typeface="Arial"/>
            </a:endParaRPr>
          </a:p>
          <a:p>
            <a:pPr>
              <a:lnSpc>
                <a:spcPct val="100000"/>
              </a:lnSpc>
            </a:pPr>
            <a:r>
              <a:rPr lang="en-US" dirty="0"/>
              <a:t>Before initiating occupational therapy services, a referral indicating medical necessity is required from a PCP.</a:t>
            </a:r>
            <a:endParaRPr lang="en-US" dirty="0">
              <a:cs typeface="Arial"/>
            </a:endParaRPr>
          </a:p>
          <a:p>
            <a:endParaRPr lang="en-US" dirty="0"/>
          </a:p>
        </p:txBody>
      </p:sp>
    </p:spTree>
    <p:extLst>
      <p:ext uri="{BB962C8B-B14F-4D97-AF65-F5344CB8AC3E}">
        <p14:creationId xmlns:p14="http://schemas.microsoft.com/office/powerpoint/2010/main" val="1442525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42D59-A11C-4835-9074-79292F3FCC01}"/>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000" b="0" i="0" kern="1200" dirty="0">
                <a:solidFill>
                  <a:schemeClr val="tx1"/>
                </a:solidFill>
                <a:latin typeface="+mj-lt"/>
                <a:ea typeface="+mj-ea"/>
                <a:cs typeface="+mj-cs"/>
              </a:rPr>
              <a:t>Physical Therapists</a:t>
            </a:r>
            <a:endParaRPr lang="en-US" sz="4000" b="0" i="0" kern="1200">
              <a:solidFill>
                <a:schemeClr val="tx1"/>
              </a:solidFill>
              <a:latin typeface="+mj-lt"/>
              <a:cs typeface="Arial"/>
            </a:endParaRPr>
          </a:p>
        </p:txBody>
      </p:sp>
    </p:spTree>
    <p:extLst>
      <p:ext uri="{BB962C8B-B14F-4D97-AF65-F5344CB8AC3E}">
        <p14:creationId xmlns:p14="http://schemas.microsoft.com/office/powerpoint/2010/main" val="3811408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5650-AAA5-4DD6-BE79-A3745C7B6C34}"/>
              </a:ext>
            </a:extLst>
          </p:cNvPr>
          <p:cNvSpPr>
            <a:spLocks noGrp="1"/>
          </p:cNvSpPr>
          <p:nvPr>
            <p:ph type="title"/>
          </p:nvPr>
        </p:nvSpPr>
        <p:spPr>
          <a:xfrm>
            <a:off x="686834" y="1153572"/>
            <a:ext cx="3200400" cy="4461163"/>
          </a:xfrm>
        </p:spPr>
        <p:txBody>
          <a:bodyPr>
            <a:normAutofit/>
          </a:bodyPr>
          <a:lstStyle/>
          <a:p>
            <a:r>
              <a:rPr lang="en-US">
                <a:solidFill>
                  <a:srgbClr val="FFFFFF"/>
                </a:solidFill>
              </a:rPr>
              <a:t>Physical Therapy</a:t>
            </a:r>
          </a:p>
        </p:txBody>
      </p:sp>
      <p:sp>
        <p:nvSpPr>
          <p:cNvPr id="3" name="Content Placeholder 2">
            <a:extLst>
              <a:ext uri="{FF2B5EF4-FFF2-40B4-BE49-F238E27FC236}">
                <a16:creationId xmlns:a16="http://schemas.microsoft.com/office/drawing/2014/main" id="{8AAFC23C-EA78-46A1-ADAB-3A6EE81A5FC2}"/>
              </a:ext>
            </a:extLst>
          </p:cNvPr>
          <p:cNvSpPr>
            <a:spLocks noGrp="1"/>
          </p:cNvSpPr>
          <p:nvPr>
            <p:ph idx="1"/>
          </p:nvPr>
        </p:nvSpPr>
        <p:spPr>
          <a:xfrm>
            <a:off x="686834" y="452197"/>
            <a:ext cx="6906491" cy="5585619"/>
          </a:xfrm>
        </p:spPr>
        <p:txBody>
          <a:bodyPr anchor="ctr">
            <a:normAutofit/>
          </a:bodyPr>
          <a:lstStyle/>
          <a:p>
            <a:pPr marL="0" indent="0" fontAlgn="base">
              <a:buNone/>
            </a:pPr>
            <a:r>
              <a:rPr lang="en-US" sz="2000" b="1" i="0" dirty="0">
                <a:solidFill>
                  <a:schemeClr val="bg1"/>
                </a:solidFill>
                <a:effectLst/>
              </a:rPr>
              <a:t>Infants and children may benefit from physical therapy if they display any of the following:</a:t>
            </a:r>
          </a:p>
          <a:p>
            <a:pPr fontAlgn="base">
              <a:buFont typeface="+mj-lt"/>
              <a:buAutoNum type="arabicPeriod"/>
            </a:pPr>
            <a:r>
              <a:rPr lang="en-US" sz="1500" b="0" i="0" dirty="0">
                <a:effectLst/>
              </a:rPr>
              <a:t>They are behind on developmental skills (crawling, rolling, walking, jumping)</a:t>
            </a:r>
          </a:p>
          <a:p>
            <a:pPr fontAlgn="base">
              <a:buFont typeface="+mj-lt"/>
              <a:buAutoNum type="arabicPeriod"/>
            </a:pPr>
            <a:r>
              <a:rPr lang="en-US" sz="1500" b="0" i="0" dirty="0">
                <a:effectLst/>
              </a:rPr>
              <a:t>Head shape appears flattened or asymmetrical</a:t>
            </a:r>
          </a:p>
          <a:p>
            <a:pPr fontAlgn="base">
              <a:buFont typeface="+mj-lt"/>
              <a:buAutoNum type="arabicPeriod"/>
            </a:pPr>
            <a:r>
              <a:rPr lang="en-US" sz="1500" b="0" i="0" dirty="0">
                <a:effectLst/>
              </a:rPr>
              <a:t>Preference of one side (turning their head only to the left, rolling only to their right, difficulties feeding on one side, only using one hand to play with toys)</a:t>
            </a:r>
          </a:p>
          <a:p>
            <a:pPr fontAlgn="base">
              <a:buFont typeface="+mj-lt"/>
              <a:buAutoNum type="arabicPeriod"/>
            </a:pPr>
            <a:r>
              <a:rPr lang="en-US" sz="1500" b="0" i="0" dirty="0">
                <a:effectLst/>
              </a:rPr>
              <a:t>Walks on tip-toes, trips over their feet, or walks in an atypical/awkward manner</a:t>
            </a:r>
          </a:p>
          <a:p>
            <a:pPr fontAlgn="base">
              <a:buFont typeface="+mj-lt"/>
              <a:buAutoNum type="arabicPeriod"/>
            </a:pPr>
            <a:r>
              <a:rPr lang="en-US" sz="1500" b="0" i="0" dirty="0">
                <a:effectLst/>
              </a:rPr>
              <a:t>Appears clumsy, frequently falls or walks into objects, or not aware of their surroundings</a:t>
            </a:r>
          </a:p>
          <a:p>
            <a:pPr fontAlgn="base">
              <a:buFont typeface="+mj-lt"/>
              <a:buAutoNum type="arabicPeriod"/>
            </a:pPr>
            <a:r>
              <a:rPr lang="en-US" sz="1500" b="0" i="0" dirty="0">
                <a:effectLst/>
              </a:rPr>
              <a:t>Coordination difficulties (throwing, catching, kicking, hopping, skipping, jumping jacks)</a:t>
            </a:r>
          </a:p>
          <a:p>
            <a:pPr fontAlgn="base">
              <a:buFont typeface="+mj-lt"/>
              <a:buAutoNum type="arabicPeriod"/>
            </a:pPr>
            <a:r>
              <a:rPr lang="en-US" sz="1500" b="0" i="0" dirty="0">
                <a:effectLst/>
              </a:rPr>
              <a:t>Avoids running, playgrounds, climbing, swings, or can’t keep up with their peers</a:t>
            </a:r>
          </a:p>
          <a:p>
            <a:pPr fontAlgn="base">
              <a:buFont typeface="+mj-lt"/>
              <a:buAutoNum type="arabicPeriod"/>
            </a:pPr>
            <a:r>
              <a:rPr lang="en-US" sz="1500" b="0" i="0" dirty="0">
                <a:effectLst/>
              </a:rPr>
              <a:t>Appears to have muscle weakness or is “double-jointed”</a:t>
            </a:r>
          </a:p>
          <a:p>
            <a:pPr fontAlgn="base">
              <a:buFont typeface="+mj-lt"/>
              <a:buAutoNum type="arabicPeriod"/>
            </a:pPr>
            <a:r>
              <a:rPr lang="en-US" sz="1500" b="0" i="0" dirty="0">
                <a:effectLst/>
              </a:rPr>
              <a:t>Tends to “slouch” over instead of sitting or standing straight</a:t>
            </a:r>
          </a:p>
          <a:p>
            <a:pPr fontAlgn="base">
              <a:buFont typeface="+mj-lt"/>
              <a:buAutoNum type="arabicPeriod"/>
            </a:pPr>
            <a:r>
              <a:rPr lang="en-US" sz="1500" dirty="0"/>
              <a:t> </a:t>
            </a:r>
            <a:r>
              <a:rPr lang="en-US" sz="1500" b="0" i="0" dirty="0">
                <a:effectLst/>
              </a:rPr>
              <a:t>Recent injury /surgery or frequently complains of/appears to be in pain</a:t>
            </a:r>
            <a:endParaRPr lang="en-US" sz="1500" b="0" i="0" dirty="0">
              <a:effectLst/>
              <a:cs typeface="Arial"/>
            </a:endParaRPr>
          </a:p>
          <a:p>
            <a:endParaRPr lang="en-US" sz="1500" dirty="0"/>
          </a:p>
        </p:txBody>
      </p:sp>
    </p:spTree>
    <p:extLst>
      <p:ext uri="{BB962C8B-B14F-4D97-AF65-F5344CB8AC3E}">
        <p14:creationId xmlns:p14="http://schemas.microsoft.com/office/powerpoint/2010/main" val="30777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626443" y="1235677"/>
            <a:ext cx="4563762" cy="3608173"/>
          </a:xfrm>
        </p:spPr>
        <p:txBody>
          <a:bodyPr/>
          <a:lstStyle/>
          <a:p>
            <a:br>
              <a:rPr lang="en-US" dirty="0"/>
            </a:b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itle 1">
            <a:extLst>
              <a:ext uri="{FF2B5EF4-FFF2-40B4-BE49-F238E27FC236}">
                <a16:creationId xmlns:a16="http://schemas.microsoft.com/office/drawing/2014/main" id="{46B38756-127E-2141-B89C-C0ACDCC0D89C}"/>
              </a:ext>
            </a:extLst>
          </p:cNvPr>
          <p:cNvSpPr txBox="1">
            <a:spLocks/>
          </p:cNvSpPr>
          <p:nvPr/>
        </p:nvSpPr>
        <p:spPr>
          <a:xfrm>
            <a:off x="651247" y="363833"/>
            <a:ext cx="7257077" cy="785445"/>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C92235"/>
                </a:solidFill>
                <a:latin typeface="+mj-lt"/>
                <a:ea typeface="+mj-ea"/>
                <a:cs typeface="+mj-cs"/>
              </a:defRPr>
            </a:lvl1pPr>
          </a:lstStyle>
          <a:p>
            <a:r>
              <a:rPr lang="en-US" sz="3600" b="0" dirty="0">
                <a:solidFill>
                  <a:schemeClr val="bg1"/>
                </a:solidFill>
              </a:rPr>
              <a:t>Meet The Presenter</a:t>
            </a:r>
          </a:p>
        </p:txBody>
      </p:sp>
      <p:sp>
        <p:nvSpPr>
          <p:cNvPr id="2" name="Rectangle 1">
            <a:extLst>
              <a:ext uri="{FF2B5EF4-FFF2-40B4-BE49-F238E27FC236}">
                <a16:creationId xmlns:a16="http://schemas.microsoft.com/office/drawing/2014/main" id="{114D4B44-9742-4064-96AC-C1947F9BEF8B}"/>
              </a:ext>
            </a:extLst>
          </p:cNvPr>
          <p:cNvSpPr/>
          <p:nvPr/>
        </p:nvSpPr>
        <p:spPr>
          <a:xfrm>
            <a:off x="4079631" y="1567402"/>
            <a:ext cx="7620000" cy="4093428"/>
          </a:xfrm>
          <a:prstGeom prst="rect">
            <a:avLst/>
          </a:prstGeom>
        </p:spPr>
        <p:txBody>
          <a:bodyPr wrap="square">
            <a:spAutoFit/>
          </a:bodyPr>
          <a:lstStyle/>
          <a:p>
            <a:r>
              <a:rPr lang="en-US" sz="2000" b="0" i="0" u="none" strike="noStrike" dirty="0">
                <a:solidFill>
                  <a:srgbClr val="000000"/>
                </a:solidFill>
                <a:effectLst/>
              </a:rPr>
              <a:t>Antonia Girard, PsyD, BCBA, LBA is an Assistant Professor and Licensed Psychologist within the Division of Child and Adolescent Psychiatry at the University of Maryland School of Medicine. She graduated from Nova Southeastern University in Ft. Lauderdale, FL in 2014 and completed her postdoctoral fellowship at Mt. Washington Pediatric Hospital in Baltimore, MD. During her time there following her fellowship she developed an Early Intervention Program and psychology’s role within multidisciplinary pediatric clinics.</a:t>
            </a:r>
          </a:p>
          <a:p>
            <a:endParaRPr lang="en-US" sz="2000" dirty="0">
              <a:solidFill>
                <a:srgbClr val="000000"/>
              </a:solidFill>
            </a:endParaRPr>
          </a:p>
          <a:p>
            <a:r>
              <a:rPr lang="en-US" sz="2000" b="0" i="0" u="none" strike="noStrike" dirty="0">
                <a:solidFill>
                  <a:srgbClr val="000000"/>
                </a:solidFill>
                <a:effectLst/>
              </a:rPr>
              <a:t>She currently conducts psychological evaluations through the Center for Infant Study and the Maryland BHIPP TAP and supervises </a:t>
            </a:r>
            <a:r>
              <a:rPr lang="en-US" sz="2000" b="0" i="0" u="none" strike="noStrike" dirty="0" err="1">
                <a:solidFill>
                  <a:srgbClr val="000000"/>
                </a:solidFill>
                <a:effectLst/>
              </a:rPr>
              <a:t>HealthySteps</a:t>
            </a:r>
            <a:r>
              <a:rPr lang="en-US" sz="2000" b="0" i="0" u="none" strike="noStrike" dirty="0">
                <a:solidFill>
                  <a:srgbClr val="000000"/>
                </a:solidFill>
                <a:effectLst/>
              </a:rPr>
              <a:t> specialists (early childhood development experts) embedded in pediatric primary care and family medicine practices.</a:t>
            </a:r>
            <a:endParaRPr lang="en-US" sz="2000" dirty="0"/>
          </a:p>
        </p:txBody>
      </p:sp>
      <p:sp>
        <p:nvSpPr>
          <p:cNvPr id="7" name="TextBox 6">
            <a:extLst>
              <a:ext uri="{FF2B5EF4-FFF2-40B4-BE49-F238E27FC236}">
                <a16:creationId xmlns:a16="http://schemas.microsoft.com/office/drawing/2014/main" id="{E5454B86-6377-4DAA-B665-18EA675EC031}"/>
              </a:ext>
            </a:extLst>
          </p:cNvPr>
          <p:cNvSpPr txBox="1"/>
          <p:nvPr/>
        </p:nvSpPr>
        <p:spPr>
          <a:xfrm>
            <a:off x="3048000" y="3244334"/>
            <a:ext cx="6096000" cy="369332"/>
          </a:xfrm>
          <a:prstGeom prst="rect">
            <a:avLst/>
          </a:prstGeom>
          <a:noFill/>
        </p:spPr>
        <p:txBody>
          <a:bodyPr wrap="square">
            <a:spAutoFit/>
          </a:bodyPr>
          <a:lstStyle/>
          <a:p>
            <a:endParaRPr lang="en-US" dirty="0"/>
          </a:p>
        </p:txBody>
      </p:sp>
      <p:sp>
        <p:nvSpPr>
          <p:cNvPr id="12" name="TextBox 11">
            <a:extLst>
              <a:ext uri="{FF2B5EF4-FFF2-40B4-BE49-F238E27FC236}">
                <a16:creationId xmlns:a16="http://schemas.microsoft.com/office/drawing/2014/main" id="{6A8D92C6-91C4-43AF-AF76-FE62F19F1B46}"/>
              </a:ext>
            </a:extLst>
          </p:cNvPr>
          <p:cNvSpPr txBox="1"/>
          <p:nvPr/>
        </p:nvSpPr>
        <p:spPr>
          <a:xfrm>
            <a:off x="3048000" y="3244334"/>
            <a:ext cx="6096000" cy="369332"/>
          </a:xfrm>
          <a:prstGeom prst="rect">
            <a:avLst/>
          </a:prstGeom>
          <a:noFill/>
        </p:spPr>
        <p:txBody>
          <a:bodyPr wrap="square">
            <a:spAutoFit/>
          </a:bodyPr>
          <a:lstStyle/>
          <a:p>
            <a:endParaRPr lang="en-US" dirty="0"/>
          </a:p>
        </p:txBody>
      </p:sp>
      <p:pic>
        <p:nvPicPr>
          <p:cNvPr id="6" name="Picture 5">
            <a:extLst>
              <a:ext uri="{FF2B5EF4-FFF2-40B4-BE49-F238E27FC236}">
                <a16:creationId xmlns:a16="http://schemas.microsoft.com/office/drawing/2014/main" id="{A3B3A099-B58D-43FF-803A-61175288E10A}"/>
              </a:ext>
            </a:extLst>
          </p:cNvPr>
          <p:cNvPicPr>
            <a:picLocks noChangeAspect="1"/>
          </p:cNvPicPr>
          <p:nvPr/>
        </p:nvPicPr>
        <p:blipFill>
          <a:blip r:embed="rId3"/>
          <a:stretch>
            <a:fillRect/>
          </a:stretch>
        </p:blipFill>
        <p:spPr>
          <a:xfrm>
            <a:off x="884426" y="1828072"/>
            <a:ext cx="2679390" cy="3571187"/>
          </a:xfrm>
          <a:prstGeom prst="rect">
            <a:avLst/>
          </a:prstGeom>
        </p:spPr>
      </p:pic>
    </p:spTree>
    <p:extLst>
      <p:ext uri="{BB962C8B-B14F-4D97-AF65-F5344CB8AC3E}">
        <p14:creationId xmlns:p14="http://schemas.microsoft.com/office/powerpoint/2010/main" val="3825030110"/>
      </p:ext>
    </p:extLst>
  </p:cSld>
  <p:clrMapOvr>
    <a:masterClrMapping/>
  </p:clrMapOvr>
  <p:transition spd="slow">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8D9B6-6076-4800-89A7-82A1370168A7}"/>
              </a:ext>
            </a:extLst>
          </p:cNvPr>
          <p:cNvSpPr>
            <a:spLocks noGrp="1"/>
          </p:cNvSpPr>
          <p:nvPr>
            <p:ph type="title"/>
          </p:nvPr>
        </p:nvSpPr>
        <p:spPr/>
        <p:txBody>
          <a:bodyPr>
            <a:normAutofit fontScale="90000"/>
          </a:bodyPr>
          <a:lstStyle/>
          <a:p>
            <a:r>
              <a:rPr lang="en-US" sz="4000" dirty="0">
                <a:ea typeface="+mj-lt"/>
                <a:cs typeface="+mj-lt"/>
              </a:rPr>
              <a:t>Medical Conditions Often Requiring Physical Therapy</a:t>
            </a:r>
            <a:endParaRPr lang="en-US">
              <a:cs typeface="Arial"/>
            </a:endParaRPr>
          </a:p>
        </p:txBody>
      </p:sp>
      <p:graphicFrame>
        <p:nvGraphicFramePr>
          <p:cNvPr id="7" name="Content Placeholder 2">
            <a:extLst>
              <a:ext uri="{FF2B5EF4-FFF2-40B4-BE49-F238E27FC236}">
                <a16:creationId xmlns:a16="http://schemas.microsoft.com/office/drawing/2014/main" id="{A7B870AB-AD71-55F8-882B-AD2AAC40D268}"/>
              </a:ext>
            </a:extLst>
          </p:cNvPr>
          <p:cNvGraphicFramePr>
            <a:graphicFrameLocks/>
          </p:cNvGraphicFramePr>
          <p:nvPr/>
        </p:nvGraphicFramePr>
        <p:xfrm>
          <a:off x="2017618" y="1850477"/>
          <a:ext cx="8495211" cy="4405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1237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629259-C5A1-4767-AC1D-D9B53637FC6F}"/>
              </a:ext>
            </a:extLst>
          </p:cNvPr>
          <p:cNvSpPr>
            <a:spLocks noGrp="1"/>
          </p:cNvSpPr>
          <p:nvPr>
            <p:ph type="title"/>
          </p:nvPr>
        </p:nvSpPr>
        <p:spPr/>
        <p:txBody>
          <a:bodyPr/>
          <a:lstStyle/>
          <a:p>
            <a:r>
              <a:rPr lang="en-US" dirty="0"/>
              <a:t>Physical Therapy</a:t>
            </a:r>
          </a:p>
        </p:txBody>
      </p:sp>
      <p:sp>
        <p:nvSpPr>
          <p:cNvPr id="3" name="Content Placeholder 2">
            <a:extLst>
              <a:ext uri="{FF2B5EF4-FFF2-40B4-BE49-F238E27FC236}">
                <a16:creationId xmlns:a16="http://schemas.microsoft.com/office/drawing/2014/main" id="{5D5DE027-B355-4620-ADB7-7EE02EFF8EE4}"/>
              </a:ext>
            </a:extLst>
          </p:cNvPr>
          <p:cNvSpPr>
            <a:spLocks noGrp="1"/>
          </p:cNvSpPr>
          <p:nvPr>
            <p:ph idx="1"/>
          </p:nvPr>
        </p:nvSpPr>
        <p:spPr>
          <a:xfrm>
            <a:off x="838200" y="1825625"/>
            <a:ext cx="8414658" cy="4351338"/>
          </a:xfrm>
        </p:spPr>
        <p:txBody>
          <a:bodyPr vert="horz" lIns="91440" tIns="45720" rIns="91440" bIns="45720" rtlCol="0" anchor="t">
            <a:normAutofit/>
          </a:bodyPr>
          <a:lstStyle/>
          <a:p>
            <a:r>
              <a:rPr lang="en-US" dirty="0"/>
              <a:t>Primary care providers (PCP) play an integral role in identifying gross motor delays.</a:t>
            </a:r>
          </a:p>
          <a:p>
            <a:endParaRPr lang="en-US" dirty="0"/>
          </a:p>
          <a:p>
            <a:r>
              <a:rPr lang="en-US" dirty="0"/>
              <a:t>Before initiating physical therapy services, a referral indicating medical necessity is required from a PCP.</a:t>
            </a:r>
            <a:endParaRPr lang="en-US" dirty="0">
              <a:cs typeface="Arial"/>
            </a:endParaRPr>
          </a:p>
          <a:p>
            <a:endParaRPr lang="en-US" dirty="0"/>
          </a:p>
          <a:p>
            <a:r>
              <a:rPr lang="en-US">
                <a:solidFill>
                  <a:srgbClr val="000000"/>
                </a:solidFill>
              </a:rPr>
              <a:t>PTs</a:t>
            </a:r>
            <a:r>
              <a:rPr lang="en-US" b="0" i="0">
                <a:solidFill>
                  <a:srgbClr val="000000"/>
                </a:solidFill>
                <a:effectLst/>
              </a:rPr>
              <a:t> also consult with other disciplines, including medical, </a:t>
            </a:r>
            <a:r>
              <a:rPr lang="en-US" b="0" i="0" dirty="0">
                <a:solidFill>
                  <a:srgbClr val="000000"/>
                </a:solidFill>
                <a:effectLst/>
              </a:rPr>
              <a:t>psychology, and school personnel about </a:t>
            </a:r>
            <a:r>
              <a:rPr lang="en-US" b="0" i="0">
                <a:effectLst/>
              </a:rPr>
              <a:t>an</a:t>
            </a:r>
            <a:r>
              <a:rPr lang="en-US" i="0">
                <a:effectLst/>
              </a:rPr>
              <a:t> IEP</a:t>
            </a:r>
            <a:r>
              <a:rPr lang="en-US"/>
              <a:t>.</a:t>
            </a:r>
            <a:br>
              <a:rPr lang="en-US" b="0" i="0" dirty="0">
                <a:solidFill>
                  <a:srgbClr val="000000"/>
                </a:solidFill>
                <a:effectLst/>
              </a:rPr>
            </a:br>
            <a:endParaRPr lang="en-US" b="0" i="0" dirty="0">
              <a:solidFill>
                <a:srgbClr val="000000"/>
              </a:solidFill>
              <a:effectLst/>
            </a:endParaRPr>
          </a:p>
          <a:p>
            <a:endParaRPr lang="en-US" dirty="0"/>
          </a:p>
          <a:p>
            <a:endParaRPr lang="en-US" dirty="0"/>
          </a:p>
        </p:txBody>
      </p:sp>
    </p:spTree>
    <p:extLst>
      <p:ext uri="{BB962C8B-B14F-4D97-AF65-F5344CB8AC3E}">
        <p14:creationId xmlns:p14="http://schemas.microsoft.com/office/powerpoint/2010/main" val="933406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2064-02EE-48EF-B673-84D938862B10}"/>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000" b="0" i="0" kern="1200" dirty="0">
                <a:solidFill>
                  <a:schemeClr val="tx1"/>
                </a:solidFill>
                <a:latin typeface="+mj-lt"/>
                <a:ea typeface="+mj-ea"/>
                <a:cs typeface="+mj-cs"/>
              </a:rPr>
              <a:t>Feeding Programs</a:t>
            </a:r>
            <a:endParaRPr lang="en-US" sz="4000" b="0" i="0" kern="1200">
              <a:solidFill>
                <a:schemeClr val="tx1"/>
              </a:solidFill>
              <a:latin typeface="+mj-lt"/>
              <a:cs typeface="Arial"/>
            </a:endParaRPr>
          </a:p>
        </p:txBody>
      </p:sp>
    </p:spTree>
    <p:extLst>
      <p:ext uri="{BB962C8B-B14F-4D97-AF65-F5344CB8AC3E}">
        <p14:creationId xmlns:p14="http://schemas.microsoft.com/office/powerpoint/2010/main" val="1717455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629259-C5A1-4767-AC1D-D9B53637FC6F}"/>
              </a:ext>
            </a:extLst>
          </p:cNvPr>
          <p:cNvSpPr>
            <a:spLocks noGrp="1"/>
          </p:cNvSpPr>
          <p:nvPr>
            <p:ph type="title"/>
          </p:nvPr>
        </p:nvSpPr>
        <p:spPr>
          <a:xfrm>
            <a:off x="703482" y="212123"/>
            <a:ext cx="3515360" cy="1325563"/>
          </a:xfrm>
        </p:spPr>
        <p:txBody>
          <a:bodyPr>
            <a:normAutofit/>
          </a:bodyPr>
          <a:lstStyle/>
          <a:p>
            <a:r>
              <a:rPr lang="en-US" dirty="0"/>
              <a:t>When to refer to a Feeding Program</a:t>
            </a:r>
            <a:endParaRPr lang="en-US" dirty="0">
              <a:cs typeface="Arial"/>
            </a:endParaRPr>
          </a:p>
        </p:txBody>
      </p:sp>
      <p:sp>
        <p:nvSpPr>
          <p:cNvPr id="7" name="Content Placeholder 4">
            <a:extLst>
              <a:ext uri="{FF2B5EF4-FFF2-40B4-BE49-F238E27FC236}">
                <a16:creationId xmlns:a16="http://schemas.microsoft.com/office/drawing/2014/main" id="{A81C69E2-4D24-3E5B-97F3-8CB44A34A044}"/>
              </a:ext>
            </a:extLst>
          </p:cNvPr>
          <p:cNvSpPr txBox="1">
            <a:spLocks/>
          </p:cNvSpPr>
          <p:nvPr/>
        </p:nvSpPr>
        <p:spPr>
          <a:xfrm>
            <a:off x="868588" y="1537686"/>
            <a:ext cx="3427283" cy="43638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t>If  a provider or parent notices that an infant/child:</a:t>
            </a:r>
            <a:endParaRPr lang="en-US" sz="1600" dirty="0">
              <a:cs typeface="Arial"/>
            </a:endParaRPr>
          </a:p>
          <a:p>
            <a:r>
              <a:rPr lang="en-US" sz="1600" dirty="0"/>
              <a:t>Is not gaining weight or growing</a:t>
            </a:r>
            <a:endParaRPr lang="en-US" sz="1600" dirty="0">
              <a:cs typeface="Arial"/>
            </a:endParaRPr>
          </a:p>
          <a:p>
            <a:r>
              <a:rPr lang="en-US" sz="1600" dirty="0"/>
              <a:t>Refusing to eat or drink</a:t>
            </a:r>
            <a:endParaRPr lang="en-US" sz="1600" dirty="0">
              <a:cs typeface="Arial"/>
            </a:endParaRPr>
          </a:p>
          <a:p>
            <a:r>
              <a:rPr lang="en-US" sz="1600" dirty="0"/>
              <a:t>Frequently spits up or throws up </a:t>
            </a:r>
            <a:endParaRPr lang="en-US" sz="1600" dirty="0">
              <a:cs typeface="Arial"/>
            </a:endParaRPr>
          </a:p>
          <a:p>
            <a:r>
              <a:rPr lang="en-US" sz="1600" dirty="0"/>
              <a:t>Cries or fusses during meals</a:t>
            </a:r>
            <a:endParaRPr lang="en-US" sz="1600" dirty="0">
              <a:cs typeface="Arial"/>
            </a:endParaRPr>
          </a:p>
          <a:p>
            <a:r>
              <a:rPr lang="en-US" sz="1600" dirty="0"/>
              <a:t>Arches their back when feeding</a:t>
            </a:r>
            <a:endParaRPr lang="en-US" sz="1600" dirty="0">
              <a:cs typeface="Arial"/>
            </a:endParaRPr>
          </a:p>
          <a:p>
            <a:r>
              <a:rPr lang="en-US" sz="1600" dirty="0"/>
              <a:t>Has trouble breathing while eating or drinking</a:t>
            </a:r>
            <a:endParaRPr lang="en-US" sz="1600" dirty="0">
              <a:cs typeface="Arial"/>
            </a:endParaRPr>
          </a:p>
          <a:p>
            <a:r>
              <a:rPr lang="en-US" sz="1600" dirty="0"/>
              <a:t>Has problems chewing, coughs, or gags during meals</a:t>
            </a:r>
            <a:endParaRPr lang="en-US" sz="1600" dirty="0">
              <a:cs typeface="Arial"/>
            </a:endParaRPr>
          </a:p>
          <a:p>
            <a:r>
              <a:rPr lang="en-US" sz="1600" dirty="0"/>
              <a:t>Has a gurgle, breathy, or hoarse voice during or after meals</a:t>
            </a:r>
            <a:endParaRPr lang="en-US" sz="1600" dirty="0">
              <a:cs typeface="Arial"/>
            </a:endParaRPr>
          </a:p>
          <a:p>
            <a:r>
              <a:rPr lang="en-US" sz="1600" dirty="0"/>
              <a:t>Eats less than 10 different foods</a:t>
            </a:r>
            <a:endParaRPr lang="en-US" sz="1600" dirty="0">
              <a:cs typeface="Arial"/>
            </a:endParaRPr>
          </a:p>
          <a:p>
            <a:endParaRPr lang="en-US" sz="1400" dirty="0"/>
          </a:p>
        </p:txBody>
      </p:sp>
      <p:sp>
        <p:nvSpPr>
          <p:cNvPr id="9" name="Content Placeholder 5">
            <a:extLst>
              <a:ext uri="{FF2B5EF4-FFF2-40B4-BE49-F238E27FC236}">
                <a16:creationId xmlns:a16="http://schemas.microsoft.com/office/drawing/2014/main" id="{6F067085-B7B0-60D1-C0DA-9DF65D76D55F}"/>
              </a:ext>
            </a:extLst>
          </p:cNvPr>
          <p:cNvSpPr txBox="1">
            <a:spLocks/>
          </p:cNvSpPr>
          <p:nvPr/>
        </p:nvSpPr>
        <p:spPr>
          <a:xfrm>
            <a:off x="6374309" y="1537686"/>
            <a:ext cx="3197701" cy="436384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t>Conditions that may lead to feeding and swallowing disorders:</a:t>
            </a:r>
            <a:endParaRPr lang="en-US" sz="1600" b="1" dirty="0">
              <a:cs typeface="Arial"/>
            </a:endParaRPr>
          </a:p>
          <a:p>
            <a:r>
              <a:rPr lang="en-US" sz="1600" dirty="0"/>
              <a:t>Being premature or having a low birth weight</a:t>
            </a:r>
            <a:endParaRPr lang="en-US" sz="1600" dirty="0">
              <a:cs typeface="Arial"/>
            </a:endParaRPr>
          </a:p>
          <a:p>
            <a:r>
              <a:rPr lang="en-US" sz="1600" dirty="0"/>
              <a:t>Reflux or other stomach problems</a:t>
            </a:r>
            <a:endParaRPr lang="en-US" sz="1600" dirty="0">
              <a:cs typeface="Arial"/>
            </a:endParaRPr>
          </a:p>
          <a:p>
            <a:r>
              <a:rPr lang="en-US" sz="1600" dirty="0"/>
              <a:t>Breathing problems (e.g., asthma)</a:t>
            </a:r>
            <a:endParaRPr lang="en-US" sz="1600" dirty="0">
              <a:cs typeface="Arial"/>
            </a:endParaRPr>
          </a:p>
          <a:p>
            <a:r>
              <a:rPr lang="en-US" sz="1600" dirty="0"/>
              <a:t>Cleft lip or palate</a:t>
            </a:r>
            <a:endParaRPr lang="en-US" sz="1600" dirty="0">
              <a:cs typeface="Arial"/>
            </a:endParaRPr>
          </a:p>
          <a:p>
            <a:r>
              <a:rPr lang="en-US" sz="1600" dirty="0"/>
              <a:t>Muscle weakness in the face and neck</a:t>
            </a:r>
            <a:endParaRPr lang="en-US" sz="1600" dirty="0">
              <a:cs typeface="Arial"/>
            </a:endParaRPr>
          </a:p>
          <a:p>
            <a:r>
              <a:rPr lang="en-US" sz="1600" dirty="0"/>
              <a:t>Medicines that suppress appetite</a:t>
            </a:r>
            <a:endParaRPr lang="en-US" sz="1600" dirty="0">
              <a:cs typeface="Arial"/>
            </a:endParaRPr>
          </a:p>
          <a:p>
            <a:r>
              <a:rPr lang="en-US" sz="1600" dirty="0"/>
              <a:t>Autism or sensory issues</a:t>
            </a:r>
            <a:endParaRPr lang="en-US" sz="1600" dirty="0">
              <a:cs typeface="Arial"/>
            </a:endParaRPr>
          </a:p>
          <a:p>
            <a:r>
              <a:rPr lang="en-US" sz="1600" dirty="0"/>
              <a:t>Medical/genetic diagnoses (e.g., cerebral palsy, cystic fibrosis, Down’s Syndrome, meningitis)</a:t>
            </a:r>
            <a:endParaRPr lang="en-US" sz="1600" dirty="0">
              <a:cs typeface="Arial"/>
            </a:endParaRPr>
          </a:p>
          <a:p>
            <a:endParaRPr lang="en-US" sz="1400" dirty="0"/>
          </a:p>
        </p:txBody>
      </p:sp>
    </p:spTree>
    <p:extLst>
      <p:ext uri="{BB962C8B-B14F-4D97-AF65-F5344CB8AC3E}">
        <p14:creationId xmlns:p14="http://schemas.microsoft.com/office/powerpoint/2010/main" val="4369697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9F1BAA-4407-409B-B27C-DF22BE436E17}"/>
              </a:ext>
            </a:extLst>
          </p:cNvPr>
          <p:cNvSpPr>
            <a:spLocks noGrp="1"/>
          </p:cNvSpPr>
          <p:nvPr>
            <p:ph type="title"/>
          </p:nvPr>
        </p:nvSpPr>
        <p:spPr/>
        <p:txBody>
          <a:bodyPr/>
          <a:lstStyle/>
          <a:p>
            <a:r>
              <a:rPr lang="en-US" dirty="0"/>
              <a:t>Feeding Therapy</a:t>
            </a:r>
          </a:p>
        </p:txBody>
      </p:sp>
      <p:sp>
        <p:nvSpPr>
          <p:cNvPr id="3" name="Content Placeholder 2">
            <a:extLst>
              <a:ext uri="{FF2B5EF4-FFF2-40B4-BE49-F238E27FC236}">
                <a16:creationId xmlns:a16="http://schemas.microsoft.com/office/drawing/2014/main" id="{A53CC30B-0F30-4FED-9B59-BBDB85D99EE6}"/>
              </a:ext>
            </a:extLst>
          </p:cNvPr>
          <p:cNvSpPr>
            <a:spLocks noGrp="1"/>
          </p:cNvSpPr>
          <p:nvPr>
            <p:ph idx="1"/>
          </p:nvPr>
        </p:nvSpPr>
        <p:spPr>
          <a:xfrm>
            <a:off x="838200" y="2065111"/>
            <a:ext cx="8686800" cy="4351338"/>
          </a:xfrm>
        </p:spPr>
        <p:txBody>
          <a:bodyPr vert="horz" lIns="91440" tIns="45720" rIns="91440" bIns="45720" rtlCol="0" anchor="t">
            <a:normAutofit/>
          </a:bodyPr>
          <a:lstStyle/>
          <a:p>
            <a:pPr>
              <a:lnSpc>
                <a:spcPct val="100000"/>
              </a:lnSpc>
            </a:pPr>
            <a:r>
              <a:rPr lang="en-US" dirty="0"/>
              <a:t>Primary care providers (PCP) play an integral role in identifying feeding problems (e.g., failure to thrive, food selectivity related to texture).</a:t>
            </a:r>
            <a:endParaRPr lang="en-US"/>
          </a:p>
          <a:p>
            <a:pPr>
              <a:lnSpc>
                <a:spcPct val="100000"/>
              </a:lnSpc>
            </a:pPr>
            <a:endParaRPr lang="en-US" dirty="0">
              <a:cs typeface="Arial"/>
            </a:endParaRPr>
          </a:p>
          <a:p>
            <a:pPr>
              <a:lnSpc>
                <a:spcPct val="100000"/>
              </a:lnSpc>
            </a:pPr>
            <a:r>
              <a:rPr lang="en-US" dirty="0"/>
              <a:t>Before initiating physical therapy services, a referral indicating medical necessity is required from a PCP.</a:t>
            </a:r>
            <a:endParaRPr lang="en-US" dirty="0">
              <a:cs typeface="Arial"/>
            </a:endParaRPr>
          </a:p>
          <a:p>
            <a:pPr>
              <a:lnSpc>
                <a:spcPct val="100000"/>
              </a:lnSpc>
            </a:pPr>
            <a:endParaRPr lang="en-US" dirty="0">
              <a:cs typeface="Arial"/>
            </a:endParaRPr>
          </a:p>
        </p:txBody>
      </p:sp>
    </p:spTree>
    <p:extLst>
      <p:ext uri="{BB962C8B-B14F-4D97-AF65-F5344CB8AC3E}">
        <p14:creationId xmlns:p14="http://schemas.microsoft.com/office/powerpoint/2010/main" val="31886060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4896-B69A-4BB9-9CD6-766A10CBE811}"/>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000" kern="1200" dirty="0">
                <a:solidFill>
                  <a:schemeClr val="tx1"/>
                </a:solidFill>
                <a:latin typeface="+mj-lt"/>
                <a:ea typeface="+mj-ea"/>
                <a:cs typeface="+mj-cs"/>
              </a:rPr>
              <a:t>Collaborative Care</a:t>
            </a:r>
          </a:p>
        </p:txBody>
      </p:sp>
    </p:spTree>
    <p:extLst>
      <p:ext uri="{BB962C8B-B14F-4D97-AF65-F5344CB8AC3E}">
        <p14:creationId xmlns:p14="http://schemas.microsoft.com/office/powerpoint/2010/main" val="17413734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1FA3-28CB-4712-8D7A-4E75C0638F75}"/>
              </a:ext>
            </a:extLst>
          </p:cNvPr>
          <p:cNvSpPr>
            <a:spLocks noGrp="1"/>
          </p:cNvSpPr>
          <p:nvPr>
            <p:ph type="title"/>
          </p:nvPr>
        </p:nvSpPr>
        <p:spPr/>
        <p:txBody>
          <a:bodyPr/>
          <a:lstStyle/>
          <a:p>
            <a:r>
              <a:rPr lang="en-US" dirty="0"/>
              <a:t>Addressing Practice/Systemic Barriers</a:t>
            </a:r>
          </a:p>
        </p:txBody>
      </p:sp>
      <p:sp>
        <p:nvSpPr>
          <p:cNvPr id="3" name="Content Placeholder 2">
            <a:extLst>
              <a:ext uri="{FF2B5EF4-FFF2-40B4-BE49-F238E27FC236}">
                <a16:creationId xmlns:a16="http://schemas.microsoft.com/office/drawing/2014/main" id="{B6499EDD-8846-467A-A549-2E6AE0BE2A3E}"/>
              </a:ext>
            </a:extLst>
          </p:cNvPr>
          <p:cNvSpPr>
            <a:spLocks noGrp="1"/>
          </p:cNvSpPr>
          <p:nvPr>
            <p:ph idx="1"/>
          </p:nvPr>
        </p:nvSpPr>
        <p:spPr/>
        <p:txBody>
          <a:bodyPr vert="horz" lIns="91440" tIns="45720" rIns="91440" bIns="45720" rtlCol="0" anchor="t">
            <a:normAutofit/>
          </a:bodyPr>
          <a:lstStyle/>
          <a:p>
            <a:pPr marL="0" indent="0">
              <a:buNone/>
            </a:pPr>
            <a:r>
              <a:rPr lang="en-US" b="1" dirty="0"/>
              <a:t>In order to best meet the needs of their patients, providers should:</a:t>
            </a:r>
          </a:p>
          <a:p>
            <a:r>
              <a:rPr lang="en-US" dirty="0"/>
              <a:t>Assume accountability for coordinating their patients’ care</a:t>
            </a:r>
          </a:p>
          <a:p>
            <a:r>
              <a:rPr lang="en-US" dirty="0"/>
              <a:t>Reach out to care partners to build relationships and clarify their roles and services</a:t>
            </a:r>
          </a:p>
          <a:p>
            <a:r>
              <a:rPr lang="en-US" dirty="0"/>
              <a:t>Track referrals to ensure they are up to date and meet the needs of the patient</a:t>
            </a:r>
          </a:p>
          <a:p>
            <a:r>
              <a:rPr lang="en-US" dirty="0"/>
              <a:t>Use a shared electronic medical record to easily communicate and access/share information with other providers</a:t>
            </a:r>
          </a:p>
          <a:p>
            <a:endParaRPr lang="en-US" dirty="0"/>
          </a:p>
          <a:p>
            <a:endParaRPr lang="en-US" dirty="0"/>
          </a:p>
          <a:p>
            <a:endParaRPr lang="en-US" dirty="0"/>
          </a:p>
        </p:txBody>
      </p:sp>
    </p:spTree>
    <p:extLst>
      <p:ext uri="{BB962C8B-B14F-4D97-AF65-F5344CB8AC3E}">
        <p14:creationId xmlns:p14="http://schemas.microsoft.com/office/powerpoint/2010/main" val="25988142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5C1E4E-B66A-4B54-99BA-29C595D21D15}"/>
              </a:ext>
            </a:extLst>
          </p:cNvPr>
          <p:cNvSpPr>
            <a:spLocks noGrp="1"/>
          </p:cNvSpPr>
          <p:nvPr>
            <p:ph type="title"/>
          </p:nvPr>
        </p:nvSpPr>
        <p:spPr/>
        <p:txBody>
          <a:bodyPr/>
          <a:lstStyle/>
          <a:p>
            <a:r>
              <a:rPr lang="en-US" dirty="0"/>
              <a:t>Case Study: What's Next?</a:t>
            </a:r>
          </a:p>
        </p:txBody>
      </p:sp>
      <p:sp>
        <p:nvSpPr>
          <p:cNvPr id="5" name="Content Placeholder 2">
            <a:extLst>
              <a:ext uri="{FF2B5EF4-FFF2-40B4-BE49-F238E27FC236}">
                <a16:creationId xmlns:a16="http://schemas.microsoft.com/office/drawing/2014/main" id="{E4FF11A7-FFC9-DD23-DA36-A9A4146BEFD3}"/>
              </a:ext>
            </a:extLst>
          </p:cNvPr>
          <p:cNvSpPr>
            <a:spLocks noGrp="1"/>
          </p:cNvSpPr>
          <p:nvPr>
            <p:ph idx="1"/>
          </p:nvPr>
        </p:nvSpPr>
        <p:spPr>
          <a:xfrm>
            <a:off x="838200" y="2983865"/>
            <a:ext cx="10515600" cy="3193098"/>
          </a:xfrm>
        </p:spPr>
        <p:txBody>
          <a:bodyPr vert="horz" lIns="91440" tIns="45720" rIns="91440" bIns="45720" rtlCol="0" anchor="t">
            <a:normAutofit/>
          </a:bodyPr>
          <a:lstStyle/>
          <a:p>
            <a:pPr marL="514350" indent="-514350">
              <a:buAutoNum type="arabicPeriod"/>
            </a:pPr>
            <a:r>
              <a:rPr lang="en-US" dirty="0"/>
              <a:t>Follow up with the family in a few weeks.</a:t>
            </a:r>
            <a:endParaRPr lang="en-US">
              <a:cs typeface="Arial"/>
            </a:endParaRPr>
          </a:p>
          <a:p>
            <a:pPr lvl="1"/>
            <a:r>
              <a:rPr lang="en-US" sz="2800" dirty="0"/>
              <a:t>Make sure that the family has followed through on the referral.</a:t>
            </a:r>
            <a:endParaRPr lang="en-US" sz="2800" dirty="0">
              <a:cs typeface="Arial"/>
            </a:endParaRPr>
          </a:p>
          <a:p>
            <a:pPr lvl="1"/>
            <a:r>
              <a:rPr lang="en-US" sz="2800" dirty="0"/>
              <a:t>If not, identify the family's barriers and problem solve.</a:t>
            </a:r>
            <a:endParaRPr lang="en-US" sz="2800" dirty="0">
              <a:cs typeface="Arial"/>
            </a:endParaRPr>
          </a:p>
          <a:p>
            <a:pPr marL="514350" indent="-514350">
              <a:buAutoNum type="arabicPeriod"/>
            </a:pPr>
            <a:r>
              <a:rPr lang="en-US" dirty="0"/>
              <a:t>Reassess developmental milestones at next visit.</a:t>
            </a:r>
            <a:endParaRPr lang="en-US" dirty="0">
              <a:cs typeface="Arial"/>
            </a:endParaRPr>
          </a:p>
        </p:txBody>
      </p:sp>
    </p:spTree>
    <p:extLst>
      <p:ext uri="{BB962C8B-B14F-4D97-AF65-F5344CB8AC3E}">
        <p14:creationId xmlns:p14="http://schemas.microsoft.com/office/powerpoint/2010/main" val="331368356"/>
      </p:ext>
    </p:extLst>
  </p:cSld>
  <p:clrMapOvr>
    <a:masterClrMapping/>
  </p:clrMapOvr>
  <p:extLst>
    <p:ext uri="{6950BFC3-D8DA-4A85-94F7-54DA5524770B}">
      <p188:commentRel xmlns:p188="http://schemas.microsoft.com/office/powerpoint/2018/8/main" r:id="rId3"/>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0FFF-E437-478C-B05E-565D8C4741F8}"/>
              </a:ext>
            </a:extLst>
          </p:cNvPr>
          <p:cNvSpPr>
            <a:spLocks noGrp="1"/>
          </p:cNvSpPr>
          <p:nvPr>
            <p:ph type="title"/>
          </p:nvPr>
        </p:nvSpPr>
        <p:spPr/>
        <p:txBody>
          <a:bodyPr>
            <a:normAutofit/>
          </a:bodyPr>
          <a:lstStyle/>
          <a:p>
            <a:r>
              <a:rPr lang="en-US" sz="3600" dirty="0"/>
              <a:t>Thank you!</a:t>
            </a:r>
          </a:p>
        </p:txBody>
      </p:sp>
      <p:sp>
        <p:nvSpPr>
          <p:cNvPr id="5" name="TextBox 4">
            <a:extLst>
              <a:ext uri="{FF2B5EF4-FFF2-40B4-BE49-F238E27FC236}">
                <a16:creationId xmlns:a16="http://schemas.microsoft.com/office/drawing/2014/main" id="{3684EBDF-B302-49BD-8F33-FA1FE85734AC}"/>
              </a:ext>
            </a:extLst>
          </p:cNvPr>
          <p:cNvSpPr txBox="1"/>
          <p:nvPr/>
        </p:nvSpPr>
        <p:spPr>
          <a:xfrm>
            <a:off x="353786" y="2890391"/>
            <a:ext cx="11484427" cy="1661993"/>
          </a:xfrm>
          <a:prstGeom prst="rect">
            <a:avLst/>
          </a:prstGeom>
          <a:noFill/>
        </p:spPr>
        <p:txBody>
          <a:bodyPr wrap="square" rtlCol="0">
            <a:spAutoFit/>
          </a:bodyPr>
          <a:lstStyle/>
          <a:p>
            <a:pPr algn="ctr"/>
            <a:r>
              <a:rPr lang="en-US" sz="6600" dirty="0">
                <a:solidFill>
                  <a:schemeClr val="tx1">
                    <a:lumMod val="65000"/>
                    <a:lumOff val="35000"/>
                  </a:schemeClr>
                </a:solidFill>
              </a:rPr>
              <a:t>Questions?</a:t>
            </a:r>
          </a:p>
          <a:p>
            <a:endParaRPr lang="en-US" dirty="0"/>
          </a:p>
          <a:p>
            <a:pPr algn="ctr"/>
            <a:endParaRPr lang="en-US" dirty="0"/>
          </a:p>
        </p:txBody>
      </p:sp>
    </p:spTree>
    <p:extLst>
      <p:ext uri="{BB962C8B-B14F-4D97-AF65-F5344CB8AC3E}">
        <p14:creationId xmlns:p14="http://schemas.microsoft.com/office/powerpoint/2010/main" val="35224303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0FFF-E437-478C-B05E-565D8C4741F8}"/>
              </a:ext>
            </a:extLst>
          </p:cNvPr>
          <p:cNvSpPr>
            <a:spLocks noGrp="1"/>
          </p:cNvSpPr>
          <p:nvPr>
            <p:ph type="title"/>
          </p:nvPr>
        </p:nvSpPr>
        <p:spPr/>
        <p:txBody>
          <a:bodyPr>
            <a:normAutofit/>
          </a:bodyPr>
          <a:lstStyle/>
          <a:p>
            <a:r>
              <a:rPr lang="en-US" sz="3600" dirty="0"/>
              <a:t>Thank you!</a:t>
            </a:r>
          </a:p>
        </p:txBody>
      </p:sp>
      <p:sp>
        <p:nvSpPr>
          <p:cNvPr id="5" name="TextBox 4">
            <a:extLst>
              <a:ext uri="{FF2B5EF4-FFF2-40B4-BE49-F238E27FC236}">
                <a16:creationId xmlns:a16="http://schemas.microsoft.com/office/drawing/2014/main" id="{3684EBDF-B302-49BD-8F33-FA1FE85734AC}"/>
              </a:ext>
            </a:extLst>
          </p:cNvPr>
          <p:cNvSpPr txBox="1"/>
          <p:nvPr/>
        </p:nvSpPr>
        <p:spPr>
          <a:xfrm>
            <a:off x="468087" y="1780496"/>
            <a:ext cx="11239500" cy="5262979"/>
          </a:xfrm>
          <a:prstGeom prst="rect">
            <a:avLst/>
          </a:prstGeom>
          <a:noFill/>
        </p:spPr>
        <p:txBody>
          <a:bodyPr wrap="square" rtlCol="0">
            <a:spAutoFit/>
          </a:bodyPr>
          <a:lstStyle/>
          <a:p>
            <a:pPr algn="ctr"/>
            <a:r>
              <a:rPr lang="en-US" sz="2800">
                <a:solidFill>
                  <a:schemeClr val="tx1">
                    <a:lumMod val="65000"/>
                    <a:lumOff val="35000"/>
                  </a:schemeClr>
                </a:solidFill>
              </a:rPr>
              <a:t>Maryland Behavioral Health Integration in Pediatric Primary Care (BHIPP)</a:t>
            </a:r>
          </a:p>
          <a:p>
            <a:pPr algn="ctr"/>
            <a:endParaRPr lang="en-US" sz="2800">
              <a:solidFill>
                <a:schemeClr val="tx1">
                  <a:lumMod val="65000"/>
                  <a:lumOff val="35000"/>
                </a:schemeClr>
              </a:solidFill>
            </a:endParaRPr>
          </a:p>
          <a:p>
            <a:pPr algn="ctr"/>
            <a:endParaRPr lang="en-US" sz="2800">
              <a:solidFill>
                <a:schemeClr val="tx1">
                  <a:lumMod val="65000"/>
                  <a:lumOff val="35000"/>
                </a:schemeClr>
              </a:solidFill>
            </a:endParaRPr>
          </a:p>
          <a:p>
            <a:pPr algn="ctr"/>
            <a:r>
              <a:rPr lang="en-US" sz="2800" b="1">
                <a:solidFill>
                  <a:schemeClr val="tx1">
                    <a:lumMod val="65000"/>
                    <a:lumOff val="35000"/>
                  </a:schemeClr>
                </a:solidFill>
              </a:rPr>
              <a:t>1-855-MD-BHIPP</a:t>
            </a:r>
            <a:r>
              <a:rPr lang="en-US" sz="2800">
                <a:solidFill>
                  <a:schemeClr val="tx1">
                    <a:lumMod val="65000"/>
                    <a:lumOff val="35000"/>
                  </a:schemeClr>
                </a:solidFill>
              </a:rPr>
              <a:t> (632-4477)</a:t>
            </a:r>
          </a:p>
          <a:p>
            <a:pPr algn="ctr"/>
            <a:r>
              <a:rPr lang="en-US" sz="2800">
                <a:solidFill>
                  <a:schemeClr val="tx1">
                    <a:lumMod val="65000"/>
                    <a:lumOff val="35000"/>
                  </a:schemeClr>
                </a:solidFill>
              </a:rPr>
              <a:t>www.mdbhipp.org</a:t>
            </a:r>
          </a:p>
          <a:p>
            <a:pPr algn="ctr"/>
            <a:r>
              <a:rPr lang="en-US" sz="2800">
                <a:solidFill>
                  <a:schemeClr val="tx1">
                    <a:lumMod val="65000"/>
                    <a:lumOff val="35000"/>
                  </a:schemeClr>
                </a:solidFill>
              </a:rPr>
              <a:t>Follow us on Facebook, LinkedIn, and Twitter! @MDBHIPP </a:t>
            </a:r>
          </a:p>
          <a:p>
            <a:pPr algn="ctr"/>
            <a:endParaRPr lang="en-US" sz="2800">
              <a:solidFill>
                <a:schemeClr val="tx1">
                  <a:lumMod val="65000"/>
                  <a:lumOff val="35000"/>
                </a:schemeClr>
              </a:solidFill>
            </a:endParaRPr>
          </a:p>
          <a:p>
            <a:pPr algn="ctr"/>
            <a:endParaRPr lang="en-US" sz="2800">
              <a:solidFill>
                <a:schemeClr val="tx1">
                  <a:lumMod val="65000"/>
                  <a:lumOff val="35000"/>
                </a:schemeClr>
              </a:solidFill>
            </a:endParaRPr>
          </a:p>
          <a:p>
            <a:pPr algn="ctr"/>
            <a:r>
              <a:rPr lang="en-US" sz="2400" i="1">
                <a:latin typeface="Calibri" panose="020F0502020204030204" pitchFamily="34" charset="0"/>
                <a:ea typeface="Calibri" panose="020F0502020204030204" pitchFamily="34" charset="0"/>
              </a:rPr>
              <a:t>For resources related to the COVID-19 pandemic,</a:t>
            </a:r>
          </a:p>
          <a:p>
            <a:pPr algn="ctr"/>
            <a:r>
              <a:rPr lang="en-US" sz="2400" i="1">
                <a:latin typeface="Calibri" panose="020F0502020204030204" pitchFamily="34" charset="0"/>
                <a:ea typeface="Calibri" panose="020F0502020204030204" pitchFamily="34" charset="0"/>
              </a:rPr>
              <a:t>please visit us at </a:t>
            </a:r>
            <a:r>
              <a:rPr lang="en-US" sz="2400" i="1" u="sng">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BHIPP Covid-19 Resources</a:t>
            </a:r>
            <a:r>
              <a:rPr lang="en-US" sz="2400" b="1">
                <a:latin typeface="Calibri" panose="020F0502020204030204" pitchFamily="34" charset="0"/>
                <a:ea typeface="Calibri" panose="020F0502020204030204" pitchFamily="34" charset="0"/>
              </a:rPr>
              <a:t>.</a:t>
            </a:r>
            <a:endParaRPr lang="en-US" sz="2400">
              <a:latin typeface="Calibri" panose="020F0502020204030204" pitchFamily="34" charset="0"/>
              <a:ea typeface="Calibri" panose="020F0502020204030204" pitchFamily="34" charset="0"/>
            </a:endParaRPr>
          </a:p>
          <a:p>
            <a:pPr algn="ctr"/>
            <a:endParaRPr lang="en-US" sz="2800">
              <a:solidFill>
                <a:schemeClr val="tx1">
                  <a:lumMod val="65000"/>
                  <a:lumOff val="35000"/>
                </a:schemeClr>
              </a:solidFill>
            </a:endParaRPr>
          </a:p>
          <a:p>
            <a:endParaRPr lang="en-US"/>
          </a:p>
          <a:p>
            <a:pPr algn="ctr"/>
            <a:endParaRPr lang="en-US" dirty="0"/>
          </a:p>
        </p:txBody>
      </p:sp>
    </p:spTree>
    <p:extLst>
      <p:ext uri="{BB962C8B-B14F-4D97-AF65-F5344CB8AC3E}">
        <p14:creationId xmlns:p14="http://schemas.microsoft.com/office/powerpoint/2010/main" val="2617456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0BB0-0048-4E9F-8713-304F661622CF}"/>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A4E9D78E-E1DF-4884-9668-3387C050409F}"/>
              </a:ext>
            </a:extLst>
          </p:cNvPr>
          <p:cNvSpPr>
            <a:spLocks noGrp="1"/>
          </p:cNvSpPr>
          <p:nvPr>
            <p:ph sz="half" idx="1"/>
          </p:nvPr>
        </p:nvSpPr>
        <p:spPr>
          <a:xfrm>
            <a:off x="375426" y="1474306"/>
            <a:ext cx="10943062" cy="4515013"/>
          </a:xfrm>
        </p:spPr>
        <p:txBody>
          <a:bodyPr/>
          <a:lstStyle/>
          <a:p>
            <a:r>
              <a:rPr lang="en-US" sz="3600" dirty="0"/>
              <a:t>Dr. Girard has no potential conflicts of interest</a:t>
            </a:r>
          </a:p>
          <a:p>
            <a:pPr marL="0" indent="0">
              <a:buNone/>
            </a:pPr>
            <a:endParaRPr lang="en-US" sz="3600" dirty="0"/>
          </a:p>
          <a:p>
            <a:r>
              <a:rPr lang="en-US" sz="3600" dirty="0"/>
              <a:t>Faculty at the University of Maryland School of Medicine</a:t>
            </a:r>
          </a:p>
          <a:p>
            <a:endParaRPr lang="en-US" dirty="0"/>
          </a:p>
        </p:txBody>
      </p:sp>
    </p:spTree>
    <p:extLst>
      <p:ext uri="{BB962C8B-B14F-4D97-AF65-F5344CB8AC3E}">
        <p14:creationId xmlns:p14="http://schemas.microsoft.com/office/powerpoint/2010/main" val="48849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C9F1-BABE-48CD-857F-69FAE90D4F56}"/>
              </a:ext>
            </a:extLst>
          </p:cNvPr>
          <p:cNvSpPr>
            <a:spLocks noGrp="1"/>
          </p:cNvSpPr>
          <p:nvPr>
            <p:ph type="title"/>
          </p:nvPr>
        </p:nvSpPr>
        <p:spPr/>
        <p:txBody>
          <a:bodyPr vert="horz" lIns="91440" tIns="45720" rIns="91440" bIns="45720" rtlCol="0" anchor="ctr">
            <a:normAutofit/>
          </a:bodyPr>
          <a:lstStyle/>
          <a:p>
            <a:r>
              <a:rPr lang="en-US" kern="1200" spc="-60" baseline="0" dirty="0">
                <a:latin typeface="+mj-lt"/>
                <a:ea typeface="+mj-ea"/>
                <a:cs typeface="+mj-cs"/>
              </a:rPr>
              <a:t>Learning Objectives</a:t>
            </a:r>
          </a:p>
        </p:txBody>
      </p:sp>
      <p:sp>
        <p:nvSpPr>
          <p:cNvPr id="3" name="Rectangle 2">
            <a:extLst>
              <a:ext uri="{FF2B5EF4-FFF2-40B4-BE49-F238E27FC236}">
                <a16:creationId xmlns:a16="http://schemas.microsoft.com/office/drawing/2014/main" id="{C0757384-2287-4B1B-B79D-B3A5D66C1ACA}"/>
              </a:ext>
            </a:extLst>
          </p:cNvPr>
          <p:cNvSpPr/>
          <p:nvPr/>
        </p:nvSpPr>
        <p:spPr>
          <a:xfrm>
            <a:off x="375426" y="1074821"/>
            <a:ext cx="7420420" cy="4914498"/>
          </a:xfrm>
          <a:prstGeom prst="rect">
            <a:avLst/>
          </a:prstGeom>
        </p:spPr>
        <p:txBody>
          <a:bodyPr vert="horz" lIns="91440" tIns="45720" rIns="91440" bIns="45720" rtlCol="0" anchor="ctr">
            <a:normAutofit/>
          </a:bodyPr>
          <a:lstStyle/>
          <a:p>
            <a:pPr marL="342900" marR="0" lvl="0" indent="-182880">
              <a:lnSpc>
                <a:spcPct val="90000"/>
              </a:lnSpc>
              <a:spcBef>
                <a:spcPts val="0"/>
              </a:spcBef>
              <a:spcAft>
                <a:spcPts val="0"/>
              </a:spcAft>
              <a:buClr>
                <a:schemeClr val="accent1"/>
              </a:buClr>
              <a:buFont typeface="Wingdings 2" pitchFamily="18" charset="2"/>
              <a:buChar char=""/>
            </a:pPr>
            <a:r>
              <a:rPr lang="en-US" sz="2800" b="0" i="0" dirty="0">
                <a:solidFill>
                  <a:srgbClr val="000000"/>
                </a:solidFill>
                <a:effectLst/>
                <a:latin typeface="Calibri" panose="020F0502020204030204" pitchFamily="34" charset="0"/>
              </a:rPr>
              <a:t>Identify when and how to screen for autism spectrum disorder</a:t>
            </a:r>
          </a:p>
          <a:p>
            <a:pPr marL="160020" marR="0" lvl="0">
              <a:lnSpc>
                <a:spcPct val="90000"/>
              </a:lnSpc>
              <a:spcBef>
                <a:spcPts val="0"/>
              </a:spcBef>
              <a:spcAft>
                <a:spcPts val="0"/>
              </a:spcAft>
              <a:buClr>
                <a:schemeClr val="accent1"/>
              </a:buClr>
            </a:pPr>
            <a:endParaRPr lang="en-US" sz="2800" dirty="0">
              <a:solidFill>
                <a:schemeClr val="tx1">
                  <a:lumMod val="65000"/>
                  <a:lumOff val="35000"/>
                </a:schemeClr>
              </a:solidFill>
              <a:effectLst/>
            </a:endParaRPr>
          </a:p>
          <a:p>
            <a:pPr marL="342900" marR="0" lvl="0" indent="-182880">
              <a:lnSpc>
                <a:spcPct val="90000"/>
              </a:lnSpc>
              <a:spcBef>
                <a:spcPts val="0"/>
              </a:spcBef>
              <a:spcAft>
                <a:spcPts val="0"/>
              </a:spcAft>
              <a:buClr>
                <a:schemeClr val="accent1"/>
              </a:buClr>
              <a:buFont typeface="Wingdings 2" pitchFamily="18" charset="2"/>
              <a:buChar char=""/>
            </a:pPr>
            <a:r>
              <a:rPr lang="en-US" sz="2800" b="0" i="0" dirty="0">
                <a:solidFill>
                  <a:srgbClr val="000000"/>
                </a:solidFill>
                <a:effectLst/>
                <a:latin typeface="Calibri" panose="020F0502020204030204" pitchFamily="34" charset="0"/>
              </a:rPr>
              <a:t>Determine how to discuss screening results with families</a:t>
            </a:r>
          </a:p>
          <a:p>
            <a:pPr marL="342900" marR="0" lvl="0" indent="-182880">
              <a:lnSpc>
                <a:spcPct val="90000"/>
              </a:lnSpc>
              <a:spcBef>
                <a:spcPts val="0"/>
              </a:spcBef>
              <a:spcAft>
                <a:spcPts val="0"/>
              </a:spcAft>
              <a:buClr>
                <a:schemeClr val="accent1"/>
              </a:buClr>
              <a:buFont typeface="Wingdings 2" pitchFamily="18" charset="2"/>
              <a:buChar char=""/>
            </a:pPr>
            <a:endParaRPr lang="en-US" sz="2800" dirty="0">
              <a:solidFill>
                <a:schemeClr val="tx1">
                  <a:lumMod val="65000"/>
                  <a:lumOff val="35000"/>
                </a:schemeClr>
              </a:solidFill>
              <a:effectLst/>
            </a:endParaRPr>
          </a:p>
          <a:p>
            <a:pPr marL="342900" indent="-182880">
              <a:lnSpc>
                <a:spcPct val="90000"/>
              </a:lnSpc>
              <a:spcAft>
                <a:spcPts val="800"/>
              </a:spcAft>
              <a:buClr>
                <a:schemeClr val="accent1"/>
              </a:buClr>
              <a:buFont typeface="Wingdings 2" pitchFamily="18" charset="2"/>
              <a:buChar char=""/>
            </a:pPr>
            <a:r>
              <a:rPr lang="en-US" sz="2800" b="0" i="0" dirty="0">
                <a:solidFill>
                  <a:srgbClr val="000000"/>
                </a:solidFill>
                <a:effectLst/>
                <a:latin typeface="Calibri" panose="020F0502020204030204" pitchFamily="34" charset="0"/>
              </a:rPr>
              <a:t>Review next steps in terms of referrals for early intervention services and further evaluation</a:t>
            </a:r>
            <a:endParaRPr lang="en-US" sz="2800" dirty="0">
              <a:solidFill>
                <a:schemeClr val="tx1">
                  <a:lumMod val="65000"/>
                  <a:lumOff val="35000"/>
                </a:schemeClr>
              </a:solidFill>
              <a:effectLst/>
              <a:cs typeface="Calibri"/>
            </a:endParaRPr>
          </a:p>
        </p:txBody>
      </p:sp>
      <p:pic>
        <p:nvPicPr>
          <p:cNvPr id="4" name="Picture 3">
            <a:extLst>
              <a:ext uri="{FF2B5EF4-FFF2-40B4-BE49-F238E27FC236}">
                <a16:creationId xmlns:a16="http://schemas.microsoft.com/office/drawing/2014/main" id="{88DF614B-C010-4023-8B38-CB94E55AF361}"/>
              </a:ext>
            </a:extLst>
          </p:cNvPr>
          <p:cNvPicPr>
            <a:picLocks noChangeAspect="1"/>
          </p:cNvPicPr>
          <p:nvPr/>
        </p:nvPicPr>
        <p:blipFill>
          <a:blip r:embed="rId3"/>
          <a:stretch>
            <a:fillRect/>
          </a:stretch>
        </p:blipFill>
        <p:spPr>
          <a:xfrm>
            <a:off x="8930515" y="2357437"/>
            <a:ext cx="2143125" cy="2143125"/>
          </a:xfrm>
          <a:prstGeom prst="rect">
            <a:avLst/>
          </a:prstGeom>
        </p:spPr>
      </p:pic>
    </p:spTree>
    <p:extLst>
      <p:ext uri="{BB962C8B-B14F-4D97-AF65-F5344CB8AC3E}">
        <p14:creationId xmlns:p14="http://schemas.microsoft.com/office/powerpoint/2010/main" val="383299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88D2-6B2B-430A-9073-E108DCB93234}"/>
              </a:ext>
            </a:extLst>
          </p:cNvPr>
          <p:cNvSpPr>
            <a:spLocks noGrp="1"/>
          </p:cNvSpPr>
          <p:nvPr>
            <p:ph type="title"/>
          </p:nvPr>
        </p:nvSpPr>
        <p:spPr/>
        <p:txBody>
          <a:bodyPr/>
          <a:lstStyle/>
          <a:p>
            <a:r>
              <a:rPr lang="en-US" dirty="0"/>
              <a:t>Autism Screening</a:t>
            </a:r>
          </a:p>
        </p:txBody>
      </p:sp>
    </p:spTree>
    <p:extLst>
      <p:ext uri="{BB962C8B-B14F-4D97-AF65-F5344CB8AC3E}">
        <p14:creationId xmlns:p14="http://schemas.microsoft.com/office/powerpoint/2010/main" val="1036465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EBF3C-88B8-451D-9DC2-607E608378C4}"/>
              </a:ext>
            </a:extLst>
          </p:cNvPr>
          <p:cNvSpPr>
            <a:spLocks noGrp="1"/>
          </p:cNvSpPr>
          <p:nvPr>
            <p:ph type="title"/>
          </p:nvPr>
        </p:nvSpPr>
        <p:spPr>
          <a:xfrm>
            <a:off x="630841" y="305554"/>
            <a:ext cx="10553627" cy="909304"/>
          </a:xfrm>
        </p:spPr>
        <p:txBody>
          <a:bodyPr anchor="ctr">
            <a:normAutofit/>
          </a:bodyPr>
          <a:lstStyle/>
          <a:p>
            <a:r>
              <a:rPr lang="en-US" dirty="0"/>
              <a:t>Surveillance and Screening</a:t>
            </a:r>
          </a:p>
        </p:txBody>
      </p:sp>
      <p:sp>
        <p:nvSpPr>
          <p:cNvPr id="3" name="Content Placeholder 2">
            <a:extLst>
              <a:ext uri="{FF2B5EF4-FFF2-40B4-BE49-F238E27FC236}">
                <a16:creationId xmlns:a16="http://schemas.microsoft.com/office/drawing/2014/main" id="{8EFBFD19-A182-4920-8D67-1CF0685ED89B}"/>
              </a:ext>
            </a:extLst>
          </p:cNvPr>
          <p:cNvSpPr>
            <a:spLocks noGrp="1"/>
          </p:cNvSpPr>
          <p:nvPr>
            <p:ph sz="half" idx="1"/>
          </p:nvPr>
        </p:nvSpPr>
        <p:spPr>
          <a:xfrm>
            <a:off x="375426" y="1474306"/>
            <a:ext cx="6740269" cy="4515013"/>
          </a:xfrm>
        </p:spPr>
        <p:txBody>
          <a:bodyPr anchor="ctr">
            <a:normAutofit/>
          </a:bodyPr>
          <a:lstStyle/>
          <a:p>
            <a:r>
              <a:rPr lang="en-US"/>
              <a:t>Screening is the first step in getting children the support or services needed</a:t>
            </a:r>
          </a:p>
          <a:p>
            <a:pPr marL="0" indent="0">
              <a:buNone/>
            </a:pPr>
            <a:endParaRPr lang="en-US"/>
          </a:p>
          <a:p>
            <a:r>
              <a:rPr lang="en-US"/>
              <a:t>Continuum from developmental guidance and watchful waiting to referral for assessment and treatment</a:t>
            </a:r>
          </a:p>
        </p:txBody>
      </p:sp>
      <p:pic>
        <p:nvPicPr>
          <p:cNvPr id="6" name="Picture 5" descr="Child in doctor costume">
            <a:extLst>
              <a:ext uri="{FF2B5EF4-FFF2-40B4-BE49-F238E27FC236}">
                <a16:creationId xmlns:a16="http://schemas.microsoft.com/office/drawing/2014/main" id="{3EA89ABF-CEB6-4F2B-8A64-B1D8F95362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77" r="2" b="2"/>
          <a:stretch/>
        </p:blipFill>
        <p:spPr>
          <a:xfrm>
            <a:off x="7503621" y="1474307"/>
            <a:ext cx="4312953" cy="3155883"/>
          </a:xfrm>
          <a:prstGeom prst="rect">
            <a:avLst/>
          </a:prstGeom>
          <a:noFill/>
        </p:spPr>
      </p:pic>
    </p:spTree>
    <p:extLst>
      <p:ext uri="{BB962C8B-B14F-4D97-AF65-F5344CB8AC3E}">
        <p14:creationId xmlns:p14="http://schemas.microsoft.com/office/powerpoint/2010/main" val="27628533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542"/>
</p:tagLst>
</file>

<file path=ppt/tags/tag2.xml><?xml version="1.0" encoding="utf-8"?>
<p:tagLst xmlns:a="http://schemas.openxmlformats.org/drawingml/2006/main" xmlns:r="http://schemas.openxmlformats.org/officeDocument/2006/relationships" xmlns:p="http://schemas.openxmlformats.org/presentationml/2006/main">
  <p:tag name="AS_UNIQUEID" val="543"/>
</p:tagLst>
</file>

<file path=ppt/tags/tag3.xml><?xml version="1.0" encoding="utf-8"?>
<p:tagLst xmlns:a="http://schemas.openxmlformats.org/drawingml/2006/main" xmlns:r="http://schemas.openxmlformats.org/officeDocument/2006/relationships" xmlns:p="http://schemas.openxmlformats.org/presentationml/2006/main">
  <p:tag name="AS_UNIQUEID" val="544"/>
</p:tagLst>
</file>

<file path=ppt/tags/tag4.xml><?xml version="1.0" encoding="utf-8"?>
<p:tagLst xmlns:a="http://schemas.openxmlformats.org/drawingml/2006/main" xmlns:r="http://schemas.openxmlformats.org/officeDocument/2006/relationships" xmlns:p="http://schemas.openxmlformats.org/presentationml/2006/main">
  <p:tag name="AS_UNIQUEID" val="550"/>
</p:tagLst>
</file>

<file path=ppt/tags/tag5.xml><?xml version="1.0" encoding="utf-8"?>
<p:tagLst xmlns:a="http://schemas.openxmlformats.org/drawingml/2006/main" xmlns:r="http://schemas.openxmlformats.org/officeDocument/2006/relationships" xmlns:p="http://schemas.openxmlformats.org/presentationml/2006/main">
  <p:tag name="AS_UNIQUEID" val="551"/>
</p:tagLst>
</file>

<file path=ppt/tags/tag6.xml><?xml version="1.0" encoding="utf-8"?>
<p:tagLst xmlns:a="http://schemas.openxmlformats.org/drawingml/2006/main" xmlns:r="http://schemas.openxmlformats.org/officeDocument/2006/relationships" xmlns:p="http://schemas.openxmlformats.org/presentationml/2006/main">
  <p:tag name="AS_UNIQUEID" val="552"/>
</p:tagLst>
</file>

<file path=ppt/theme/theme1.xml><?xml version="1.0" encoding="utf-8"?>
<a:theme xmlns:a="http://schemas.openxmlformats.org/drawingml/2006/main" name="Frame">
  <a:themeElements>
    <a:clrScheme name="BHIPP">
      <a:dk1>
        <a:srgbClr val="000000"/>
      </a:dk1>
      <a:lt1>
        <a:srgbClr val="FFFFFF"/>
      </a:lt1>
      <a:dk2>
        <a:srgbClr val="FFFFFF"/>
      </a:dk2>
      <a:lt2>
        <a:srgbClr val="FFC000"/>
      </a:lt2>
      <a:accent1>
        <a:srgbClr val="C00000"/>
      </a:accent1>
      <a:accent2>
        <a:srgbClr val="C00000"/>
      </a:accent2>
      <a:accent3>
        <a:srgbClr val="000000"/>
      </a:accent3>
      <a:accent4>
        <a:srgbClr val="A5A5A5"/>
      </a:accent4>
      <a:accent5>
        <a:srgbClr val="BF9000"/>
      </a:accent5>
      <a:accent6>
        <a:srgbClr val="95D284"/>
      </a:accent6>
      <a:hlink>
        <a:srgbClr val="FF4040"/>
      </a:hlink>
      <a:folHlink>
        <a:srgbClr val="FFC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HIPP Slide Template 2021 option 1" id="{02DD8833-47D6-4953-856C-E2F3A7E4478D}" vid="{96AD90CE-774B-4C32-8549-F98C039EA5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c91633-54a0-467a-83ff-e74ac6530bde">
      <Terms xmlns="http://schemas.microsoft.com/office/infopath/2007/PartnerControls"/>
    </lcf76f155ced4ddcb4097134ff3c332f>
    <TaxCatchAll xmlns="72322ffb-6d6f-4ac0-b62e-5eff8f81a24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566365EB430649857C4C6DC187DE33" ma:contentTypeVersion="13" ma:contentTypeDescription="Create a new document." ma:contentTypeScope="" ma:versionID="76b4ac07caf30805c10f9ea44838b0c9">
  <xsd:schema xmlns:xsd="http://www.w3.org/2001/XMLSchema" xmlns:xs="http://www.w3.org/2001/XMLSchema" xmlns:p="http://schemas.microsoft.com/office/2006/metadata/properties" xmlns:ns2="98c91633-54a0-467a-83ff-e74ac6530bde" xmlns:ns3="72322ffb-6d6f-4ac0-b62e-5eff8f81a242" targetNamespace="http://schemas.microsoft.com/office/2006/metadata/properties" ma:root="true" ma:fieldsID="a04a00bfec5a6f5339c392104843e5a1" ns2:_="" ns3:_="">
    <xsd:import namespace="98c91633-54a0-467a-83ff-e74ac6530bde"/>
    <xsd:import namespace="72322ffb-6d6f-4ac0-b62e-5eff8f81a2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91633-54a0-467a-83ff-e74ac6530b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5e2b2fc-0517-44cc-85bc-21d743cacc9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322ffb-6d6f-4ac0-b62e-5eff8f81a24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d37bc48-ed30-46b7-9f2f-728dac840847}" ma:internalName="TaxCatchAll" ma:showField="CatchAllData" ma:web="72322ffb-6d6f-4ac0-b62e-5eff8f81a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160D2F-BAF7-4657-9AD8-8E2A1294C820}">
  <ds:schemaRefs>
    <ds:schemaRef ds:uri="http://schemas.microsoft.com/office/2006/documentManagement/types"/>
    <ds:schemaRef ds:uri="http://purl.org/dc/terms/"/>
    <ds:schemaRef ds:uri="http://schemas.microsoft.com/office/infopath/2007/PartnerControls"/>
    <ds:schemaRef ds:uri="http://purl.org/dc/elements/1.1/"/>
    <ds:schemaRef ds:uri="72322ffb-6d6f-4ac0-b62e-5eff8f81a242"/>
    <ds:schemaRef ds:uri="http://schemas.openxmlformats.org/package/2006/metadata/core-properties"/>
    <ds:schemaRef ds:uri="http://www.w3.org/XML/1998/namespace"/>
    <ds:schemaRef ds:uri="98c91633-54a0-467a-83ff-e74ac6530bd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B7D2A26-DDB0-422E-8773-9784957D9C51}">
  <ds:schemaRefs>
    <ds:schemaRef ds:uri="http://schemas.microsoft.com/sharepoint/v3/contenttype/forms"/>
  </ds:schemaRefs>
</ds:datastoreItem>
</file>

<file path=customXml/itemProps3.xml><?xml version="1.0" encoding="utf-8"?>
<ds:datastoreItem xmlns:ds="http://schemas.openxmlformats.org/officeDocument/2006/customXml" ds:itemID="{3F7EECC5-16B0-4591-A506-BE9093F79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c91633-54a0-467a-83ff-e74ac6530bde"/>
    <ds:schemaRef ds:uri="72322ffb-6d6f-4ac0-b62e-5eff8f81a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BHIPP Standard Overview Slides 2021  (1)</Template>
  <TotalTime>25022</TotalTime>
  <Words>6080</Words>
  <Application>Microsoft Office PowerPoint</Application>
  <PresentationFormat>Widescreen</PresentationFormat>
  <Paragraphs>622</Paragraphs>
  <Slides>59</Slides>
  <Notes>53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59</vt:i4>
      </vt:variant>
    </vt:vector>
  </HeadingPairs>
  <TitlesOfParts>
    <vt:vector size="72" baseType="lpstr">
      <vt:lpstr>Arial</vt:lpstr>
      <vt:lpstr>Arial,Sans-Serif</vt:lpstr>
      <vt:lpstr>Bradley Hand ITC</vt:lpstr>
      <vt:lpstr>Calibri</vt:lpstr>
      <vt:lpstr>Fira Sans</vt:lpstr>
      <vt:lpstr>Helvetica</vt:lpstr>
      <vt:lpstr>Helvetica Neue</vt:lpstr>
      <vt:lpstr>Segoe UI</vt:lpstr>
      <vt:lpstr>Symbol</vt:lpstr>
      <vt:lpstr>Verdana</vt:lpstr>
      <vt:lpstr>Wingdings</vt:lpstr>
      <vt:lpstr>Wingdings 2</vt:lpstr>
      <vt:lpstr>Frame</vt:lpstr>
      <vt:lpstr>Maryland Behavioral Health Integration in Pediatric Primary Care (MD BHIPP) Friday, April 14th, 2023  Autism Spectrum Disorder and the PCP’s Role in Coordinating Care  Antonia Girard, PsyD, BCBA, LBA </vt:lpstr>
      <vt:lpstr>Who We Are – Maryland BHIPP</vt:lpstr>
      <vt:lpstr>Partners &amp; Funding</vt:lpstr>
      <vt:lpstr>BHIPP is Available to Provide Support to PCPs During the Pandemic</vt:lpstr>
      <vt:lpstr>PowerPoint Presentation</vt:lpstr>
      <vt:lpstr>Disclosures</vt:lpstr>
      <vt:lpstr>Learning Objectives</vt:lpstr>
      <vt:lpstr>Autism Screening</vt:lpstr>
      <vt:lpstr>Surveillance and Screening</vt:lpstr>
      <vt:lpstr>PowerPoint Presentation</vt:lpstr>
      <vt:lpstr>PowerPoint Presentation</vt:lpstr>
      <vt:lpstr>Selecting the Right Screening Tool</vt:lpstr>
      <vt:lpstr>Autism Screening</vt:lpstr>
      <vt:lpstr>When to Screen for ASD</vt:lpstr>
      <vt:lpstr>Social Communication Questionnaire (SCQ)</vt:lpstr>
      <vt:lpstr>Modified Checklist for Autism in Toddlers, Revised with Follow-Up (M-CHAT-R/F)</vt:lpstr>
      <vt:lpstr>Instructions for Use</vt:lpstr>
      <vt:lpstr>PowerPoint Presentation</vt:lpstr>
      <vt:lpstr>Problems relying on the “cutpoint”</vt:lpstr>
      <vt:lpstr>Reviewing Screening Results</vt:lpstr>
      <vt:lpstr>How to discuss results:</vt:lpstr>
      <vt:lpstr>Reviewing Results</vt:lpstr>
      <vt:lpstr>PowerPoint Presentation</vt:lpstr>
      <vt:lpstr>Screening isn’t diagnosing!</vt:lpstr>
      <vt:lpstr>PowerPoint Presentation</vt:lpstr>
      <vt:lpstr>PowerPoint Presentation</vt:lpstr>
      <vt:lpstr>IDEA Part C</vt:lpstr>
      <vt:lpstr>How to Initiate Early Intervention Services</vt:lpstr>
      <vt:lpstr>Early Intervention Services</vt:lpstr>
      <vt:lpstr>IDEA Part B and Individualized Education Programs (IEP’s)</vt:lpstr>
      <vt:lpstr>Child Find</vt:lpstr>
      <vt:lpstr>Related Services</vt:lpstr>
      <vt:lpstr>IDEA Part C Contact List by State</vt:lpstr>
      <vt:lpstr>Psychological Evaluations</vt:lpstr>
      <vt:lpstr>Referral Guidelines</vt:lpstr>
      <vt:lpstr>Developmental Pediatricians</vt:lpstr>
      <vt:lpstr>Developmental Pediatricians</vt:lpstr>
      <vt:lpstr>Developmental Pediatricians</vt:lpstr>
      <vt:lpstr>Developmental Pediatricians</vt:lpstr>
      <vt:lpstr>Genetic Testing</vt:lpstr>
      <vt:lpstr>Genetic Testing</vt:lpstr>
      <vt:lpstr>Genetic Testing</vt:lpstr>
      <vt:lpstr>Speech-Language Pathologists</vt:lpstr>
      <vt:lpstr>Speech Therapy</vt:lpstr>
      <vt:lpstr>Occupational Therapists</vt:lpstr>
      <vt:lpstr>Occupational Therapy</vt:lpstr>
      <vt:lpstr>Occupational Therapy</vt:lpstr>
      <vt:lpstr>Physical Therapists</vt:lpstr>
      <vt:lpstr>Physical Therapy</vt:lpstr>
      <vt:lpstr>Medical Conditions Often Requiring Physical Therapy</vt:lpstr>
      <vt:lpstr>Physical Therapy</vt:lpstr>
      <vt:lpstr>Feeding Programs</vt:lpstr>
      <vt:lpstr>When to refer to a Feeding Program</vt:lpstr>
      <vt:lpstr>Feeding Therapy</vt:lpstr>
      <vt:lpstr>Collaborative Care</vt:lpstr>
      <vt:lpstr>Addressing Practice/Systemic Barriers</vt:lpstr>
      <vt:lpstr>Case Study: What's Next?</vt:lpstr>
      <vt:lpstr>Thank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Maryland BHIPP  Identification and Management of Eating Disorders in  Pediatric Primary Care</dc:title>
  <dc:creator>Reinblatt, Shauna</dc:creator>
  <cp:lastModifiedBy>Girard, Antonia</cp:lastModifiedBy>
  <cp:revision>89</cp:revision>
  <dcterms:created xsi:type="dcterms:W3CDTF">2021-02-12T21:31:58Z</dcterms:created>
  <dcterms:modified xsi:type="dcterms:W3CDTF">2023-04-07T17:41:03Z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0x010100F6566365EB430649857C4C6DC187DE33</vt:lpwstr>
  </property>
  <property fmtid="{D5CDD505-2E9C-101B-9397-08002B2CF9AE}" pid="3" name="MediaServiceImageTags">
    <vt:lpwstr/>
  </property>
</Properties>
</file>