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37"/>
  </p:notesMasterIdLst>
  <p:sldIdLst>
    <p:sldId id="342" r:id="rId6"/>
    <p:sldId id="345" r:id="rId7"/>
    <p:sldId id="346" r:id="rId8"/>
    <p:sldId id="525" r:id="rId9"/>
    <p:sldId id="528" r:id="rId10"/>
    <p:sldId id="529" r:id="rId11"/>
    <p:sldId id="331" r:id="rId12"/>
    <p:sldId id="332" r:id="rId13"/>
    <p:sldId id="333" r:id="rId14"/>
    <p:sldId id="337" r:id="rId15"/>
    <p:sldId id="340" r:id="rId16"/>
    <p:sldId id="366" r:id="rId17"/>
    <p:sldId id="531" r:id="rId18"/>
    <p:sldId id="410" r:id="rId19"/>
    <p:sldId id="393" r:id="rId20"/>
    <p:sldId id="394" r:id="rId21"/>
    <p:sldId id="395" r:id="rId22"/>
    <p:sldId id="397" r:id="rId23"/>
    <p:sldId id="400" r:id="rId24"/>
    <p:sldId id="401" r:id="rId25"/>
    <p:sldId id="402" r:id="rId26"/>
    <p:sldId id="403" r:id="rId27"/>
    <p:sldId id="404" r:id="rId28"/>
    <p:sldId id="405" r:id="rId29"/>
    <p:sldId id="406" r:id="rId30"/>
    <p:sldId id="530" r:id="rId31"/>
    <p:sldId id="261" r:id="rId32"/>
    <p:sldId id="398" r:id="rId33"/>
    <p:sldId id="527" r:id="rId34"/>
    <p:sldId id="526" r:id="rId35"/>
    <p:sldId id="37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456" autoAdjust="0"/>
  </p:normalViewPr>
  <p:slideViewPr>
    <p:cSldViewPr snapToGrid="0">
      <p:cViewPr varScale="1">
        <p:scale>
          <a:sx n="94" d="100"/>
          <a:sy n="94" d="100"/>
        </p:scale>
        <p:origin x="11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084F8-AAC7-4D33-A54E-F70AE367A2B9}" type="datetimeFigureOut">
              <a:rPr lang="en-US" smtClean="0"/>
              <a:t>6/16/2022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F9A4B-6D47-43A2-907D-A0AB4ECFFE59}" type="slidenum">
              <a:rPr lang="en-US" smtClean="0"/>
              <a:t>‹#›</a:t>
            </a:fld>
            <a:endParaRPr lang="en-US"/>
          </a:p>
        </p:txBody>
      </p:sp>
    </p:spTree>
    <p:extLst>
      <p:ext uri="{BB962C8B-B14F-4D97-AF65-F5344CB8AC3E}">
        <p14:creationId xmlns:p14="http://schemas.microsoft.com/office/powerpoint/2010/main" val="634913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back to the EE data that shows high parental criticism can be a risk factor for self-harm.  Good treatment will help families communicate in a </a:t>
            </a:r>
            <a:r>
              <a:rPr lang="en-US"/>
              <a:t>more validating way.</a:t>
            </a:r>
          </a:p>
        </p:txBody>
      </p:sp>
      <p:sp>
        <p:nvSpPr>
          <p:cNvPr id="4" name="Slide Number Placeholder 3"/>
          <p:cNvSpPr>
            <a:spLocks noGrp="1"/>
          </p:cNvSpPr>
          <p:nvPr>
            <p:ph type="sldNum" sz="quarter" idx="5"/>
          </p:nvPr>
        </p:nvSpPr>
        <p:spPr/>
        <p:txBody>
          <a:bodyPr/>
          <a:lstStyle/>
          <a:p>
            <a:fld id="{84F27713-1F29-4EDB-A872-FD4C7AE3C741}" type="slidenum">
              <a:rPr lang="en-US" smtClean="0"/>
              <a:t>8</a:t>
            </a:fld>
            <a:endParaRPr lang="en-US"/>
          </a:p>
        </p:txBody>
      </p:sp>
    </p:spTree>
    <p:extLst>
      <p:ext uri="{BB962C8B-B14F-4D97-AF65-F5344CB8AC3E}">
        <p14:creationId xmlns:p14="http://schemas.microsoft.com/office/powerpoint/2010/main" val="555743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9</a:t>
            </a:fld>
            <a:endParaRPr lang="en-US"/>
          </a:p>
        </p:txBody>
      </p:sp>
    </p:spTree>
    <p:extLst>
      <p:ext uri="{BB962C8B-B14F-4D97-AF65-F5344CB8AC3E}">
        <p14:creationId xmlns:p14="http://schemas.microsoft.com/office/powerpoint/2010/main" val="2198514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Appropriate = the typical amount of supervision that is developmentally appropriate for a kid</a:t>
            </a:r>
          </a:p>
        </p:txBody>
      </p:sp>
      <p:sp>
        <p:nvSpPr>
          <p:cNvPr id="4" name="Slide Number Placeholder 3"/>
          <p:cNvSpPr>
            <a:spLocks noGrp="1"/>
          </p:cNvSpPr>
          <p:nvPr>
            <p:ph type="sldNum" sz="quarter" idx="5"/>
          </p:nvPr>
        </p:nvSpPr>
        <p:spPr/>
        <p:txBody>
          <a:bodyPr/>
          <a:lstStyle/>
          <a:p>
            <a:fld id="{84F27713-1F29-4EDB-A872-FD4C7AE3C741}" type="slidenum">
              <a:rPr lang="en-US" smtClean="0"/>
              <a:t>14</a:t>
            </a:fld>
            <a:endParaRPr lang="en-US"/>
          </a:p>
        </p:txBody>
      </p:sp>
    </p:spTree>
    <p:extLst>
      <p:ext uri="{BB962C8B-B14F-4D97-AF65-F5344CB8AC3E}">
        <p14:creationId xmlns:p14="http://schemas.microsoft.com/office/powerpoint/2010/main" val="74940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a copy of </a:t>
            </a:r>
            <a:r>
              <a:rPr lang="en-US"/>
              <a:t>these slides</a:t>
            </a:r>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31</a:t>
            </a:fld>
            <a:endParaRPr lang="en-US"/>
          </a:p>
        </p:txBody>
      </p:sp>
    </p:spTree>
    <p:extLst>
      <p:ext uri="{BB962C8B-B14F-4D97-AF65-F5344CB8AC3E}">
        <p14:creationId xmlns:p14="http://schemas.microsoft.com/office/powerpoint/2010/main" val="832615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8" name="Rectangle 7"/>
          <p:cNvSpPr/>
          <p:nvPr/>
        </p:nvSpPr>
        <p:spPr>
          <a:xfrm rot="5400000">
            <a:off x="7065767" y="1527802"/>
            <a:ext cx="1927239" cy="7460705"/>
          </a:xfrm>
          <a:prstGeom prst="rect">
            <a:avLst/>
          </a:prstGeom>
          <a:solidFill>
            <a:schemeClr val="tx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7" name="Rectangle 6"/>
          <p:cNvSpPr/>
          <p:nvPr/>
        </p:nvSpPr>
        <p:spPr>
          <a:xfrm>
            <a:off x="397594" y="282945"/>
            <a:ext cx="11362145" cy="3876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818707" y="596830"/>
            <a:ext cx="10458893" cy="3255264"/>
          </a:xfrm>
        </p:spPr>
        <p:txBody>
          <a:bodyPr anchor="t">
            <a:normAutofit/>
          </a:bodyPr>
          <a:lstStyle>
            <a:lvl1pPr algn="l">
              <a:defRPr sz="6000" b="0" i="0" spc="-100" baseline="0">
                <a:solidFill>
                  <a:srgbClr val="FFFFFF"/>
                </a:solidFill>
              </a:defRPr>
            </a:lvl1pPr>
          </a:lstStyle>
          <a:p>
            <a:br>
              <a:rPr lang="en-US" dirty="0"/>
            </a:br>
            <a:r>
              <a:rPr lang="en-US" dirty="0"/>
              <a:t>Maryland BHIPP</a:t>
            </a:r>
            <a:br>
              <a:rPr lang="en-US" dirty="0"/>
            </a:br>
            <a:endParaRPr lang="en-US" dirty="0"/>
          </a:p>
        </p:txBody>
      </p:sp>
      <p:sp>
        <p:nvSpPr>
          <p:cNvPr id="3" name="Subtitle 2"/>
          <p:cNvSpPr>
            <a:spLocks noGrp="1"/>
          </p:cNvSpPr>
          <p:nvPr>
            <p:ph type="subTitle" idx="1" hasCustomPrompt="1"/>
          </p:nvPr>
        </p:nvSpPr>
        <p:spPr>
          <a:xfrm>
            <a:off x="4505325" y="4550734"/>
            <a:ext cx="4943475" cy="1392865"/>
          </a:xfrm>
        </p:spPr>
        <p:txBody>
          <a:bodyPr anchor="ctr">
            <a:normAutofit/>
          </a:bodyPr>
          <a:lstStyle>
            <a:lvl1pPr marL="0" indent="0" algn="l">
              <a:buNone/>
              <a:defRPr sz="2400" b="0" cap="none" spc="0" baseline="0">
                <a:solidFill>
                  <a:schemeClr val="bg1"/>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1-855-MD-BHIPP (632-4477)</a:t>
            </a:r>
          </a:p>
          <a:p>
            <a:r>
              <a:rPr lang="en-US" dirty="0"/>
              <a:t>www.mdbhipp.org</a:t>
            </a:r>
          </a:p>
        </p:txBody>
      </p:sp>
      <p:sp>
        <p:nvSpPr>
          <p:cNvPr id="4" name="Date Placeholder 3"/>
          <p:cNvSpPr>
            <a:spLocks noGrp="1"/>
          </p:cNvSpPr>
          <p:nvPr>
            <p:ph type="dt" sz="half" idx="10"/>
          </p:nvPr>
        </p:nvSpPr>
        <p:spPr/>
        <p:txBody>
          <a:bodyPr/>
          <a:lstStyle/>
          <a:p>
            <a:fld id="{EC1FF937-E3B7-471B-8AFB-F41EE4A241B7}"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33622-BE9D-4ABE-A593-076572796E1F}" type="slidenum">
              <a:rPr lang="en-US" smtClean="0"/>
              <a:t>‹#›</a:t>
            </a:fld>
            <a:endParaRPr lang="en-US"/>
          </a:p>
        </p:txBody>
      </p:sp>
      <p:sp>
        <p:nvSpPr>
          <p:cNvPr id="12" name="Media Placeholder 11">
            <a:extLst>
              <a:ext uri="{FF2B5EF4-FFF2-40B4-BE49-F238E27FC236}">
                <a16:creationId xmlns:a16="http://schemas.microsoft.com/office/drawing/2014/main" id="{26D3E6F9-57D3-4558-AA96-57463CB32C60}"/>
              </a:ext>
            </a:extLst>
          </p:cNvPr>
          <p:cNvSpPr>
            <a:spLocks noGrp="1"/>
          </p:cNvSpPr>
          <p:nvPr>
            <p:ph type="media" sz="quarter" idx="13"/>
          </p:nvPr>
        </p:nvSpPr>
        <p:spPr>
          <a:xfrm>
            <a:off x="413607" y="4294535"/>
            <a:ext cx="3623277" cy="1927963"/>
          </a:xfrm>
        </p:spPr>
        <p:txBody>
          <a:bodyPr/>
          <a:lstStyle/>
          <a:p>
            <a:r>
              <a:rPr lang="en-US"/>
              <a:t>Click icon to add media</a:t>
            </a:r>
            <a:endParaRPr lang="en-US" dirty="0"/>
          </a:p>
        </p:txBody>
      </p:sp>
      <p:pic>
        <p:nvPicPr>
          <p:cNvPr id="11" name="Picture 10">
            <a:extLst>
              <a:ext uri="{FF2B5EF4-FFF2-40B4-BE49-F238E27FC236}">
                <a16:creationId xmlns:a16="http://schemas.microsoft.com/office/drawing/2014/main" id="{BD6DD11F-E10B-42AB-8D9E-FBF01463E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310" y="4418698"/>
            <a:ext cx="3313870" cy="1656935"/>
          </a:xfrm>
          <a:prstGeom prst="rect">
            <a:avLst/>
          </a:prstGeom>
        </p:spPr>
      </p:pic>
    </p:spTree>
    <p:extLst>
      <p:ext uri="{BB962C8B-B14F-4D97-AF65-F5344CB8AC3E}">
        <p14:creationId xmlns:p14="http://schemas.microsoft.com/office/powerpoint/2010/main" val="889049095"/>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57046" y="1494203"/>
            <a:ext cx="11500567" cy="386959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1FF937-E3B7-471B-8AFB-F41EE4A241B7}"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224946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1471352"/>
            <a:ext cx="2819400" cy="447224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1471353"/>
            <a:ext cx="7315200" cy="382385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1FF937-E3B7-471B-8AFB-F41EE4A241B7}"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3881795521"/>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1FF937-E3B7-471B-8AFB-F41EE4A241B7}"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1997530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52946-8834-419D-873E-83A2D53642A5}" type="datetimeFigureOut">
              <a:rPr lang="en-US" smtClean="0"/>
              <a:t>6/16/2022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1D474C43-4828-4D61-9CE3-F878A80C0143}" type="slidenum">
              <a:rPr lang="en-US" smtClean="0"/>
              <a:t>‹#›</a:t>
            </a:fld>
            <a:endParaRPr lang="en-US"/>
          </a:p>
        </p:txBody>
      </p:sp>
      <p:pic>
        <p:nvPicPr>
          <p:cNvPr id="6" name="Picture 5" descr="A close up of a sign&#10;&#10;Description automatically generated">
            <a:extLst>
              <a:ext uri="{FF2B5EF4-FFF2-40B4-BE49-F238E27FC236}">
                <a16:creationId xmlns:a16="http://schemas.microsoft.com/office/drawing/2014/main" id="{1AD1DE2F-0CBE-4866-A375-69AA680591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9523" y="5332451"/>
            <a:ext cx="4714754" cy="1389025"/>
          </a:xfrm>
          <a:prstGeom prst="rect">
            <a:avLst/>
          </a:prstGeom>
        </p:spPr>
      </p:pic>
    </p:spTree>
    <p:extLst>
      <p:ext uri="{BB962C8B-B14F-4D97-AF65-F5344CB8AC3E}">
        <p14:creationId xmlns:p14="http://schemas.microsoft.com/office/powerpoint/2010/main" val="3124376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8" name="Rectangle 7"/>
          <p:cNvSpPr/>
          <p:nvPr/>
        </p:nvSpPr>
        <p:spPr>
          <a:xfrm rot="5400000">
            <a:off x="7065767" y="1527802"/>
            <a:ext cx="1927239" cy="7460705"/>
          </a:xfrm>
          <a:prstGeom prst="rect">
            <a:avLst/>
          </a:prstGeom>
          <a:solidFill>
            <a:schemeClr val="tx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7" name="Rectangle 6"/>
          <p:cNvSpPr/>
          <p:nvPr/>
        </p:nvSpPr>
        <p:spPr>
          <a:xfrm>
            <a:off x="397594" y="282945"/>
            <a:ext cx="11362145" cy="3876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818707" y="596830"/>
            <a:ext cx="10458893" cy="3255264"/>
          </a:xfrm>
        </p:spPr>
        <p:txBody>
          <a:bodyPr anchor="t">
            <a:normAutofit/>
          </a:bodyPr>
          <a:lstStyle>
            <a:lvl1pPr algn="l">
              <a:defRPr sz="6000" b="0" i="0" spc="-100" baseline="0">
                <a:solidFill>
                  <a:srgbClr val="FFFFFF"/>
                </a:solidFill>
              </a:defRPr>
            </a:lvl1pPr>
          </a:lstStyle>
          <a:p>
            <a:br>
              <a:rPr lang="en-US" dirty="0"/>
            </a:br>
            <a:r>
              <a:rPr lang="en-US" dirty="0"/>
              <a:t>Maryland BHIPP</a:t>
            </a:r>
            <a:br>
              <a:rPr lang="en-US" dirty="0"/>
            </a:br>
            <a:endParaRPr lang="en-US" dirty="0"/>
          </a:p>
        </p:txBody>
      </p:sp>
      <p:sp>
        <p:nvSpPr>
          <p:cNvPr id="3" name="Subtitle 2"/>
          <p:cNvSpPr>
            <a:spLocks noGrp="1"/>
          </p:cNvSpPr>
          <p:nvPr>
            <p:ph type="subTitle" idx="1" hasCustomPrompt="1"/>
          </p:nvPr>
        </p:nvSpPr>
        <p:spPr>
          <a:xfrm>
            <a:off x="4505325" y="4550734"/>
            <a:ext cx="4943475" cy="1392865"/>
          </a:xfrm>
        </p:spPr>
        <p:txBody>
          <a:bodyPr anchor="ctr">
            <a:normAutofit/>
          </a:bodyPr>
          <a:lstStyle>
            <a:lvl1pPr marL="0" indent="0" algn="l">
              <a:buNone/>
              <a:defRPr sz="2400" b="0" cap="none" spc="0" baseline="0">
                <a:solidFill>
                  <a:schemeClr val="bg1"/>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1-855-MD-BHIPP (632-4477)</a:t>
            </a:r>
          </a:p>
          <a:p>
            <a:r>
              <a:rPr lang="en-US" dirty="0"/>
              <a:t>www.mdbhipp.org</a:t>
            </a:r>
          </a:p>
        </p:txBody>
      </p:sp>
      <p:sp>
        <p:nvSpPr>
          <p:cNvPr id="4" name="Date Placeholder 3"/>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
        <p:nvSpPr>
          <p:cNvPr id="12" name="Media Placeholder 11">
            <a:extLst>
              <a:ext uri="{FF2B5EF4-FFF2-40B4-BE49-F238E27FC236}">
                <a16:creationId xmlns:a16="http://schemas.microsoft.com/office/drawing/2014/main" id="{26D3E6F9-57D3-4558-AA96-57463CB32C60}"/>
              </a:ext>
            </a:extLst>
          </p:cNvPr>
          <p:cNvSpPr>
            <a:spLocks noGrp="1"/>
          </p:cNvSpPr>
          <p:nvPr>
            <p:ph type="media" sz="quarter" idx="13"/>
          </p:nvPr>
        </p:nvSpPr>
        <p:spPr>
          <a:xfrm>
            <a:off x="413607" y="4294535"/>
            <a:ext cx="3623277" cy="1927963"/>
          </a:xfrm>
        </p:spPr>
        <p:txBody>
          <a:bodyPr/>
          <a:lstStyle/>
          <a:p>
            <a:r>
              <a:rPr lang="en-US"/>
              <a:t>Click icon to add media</a:t>
            </a:r>
            <a:endParaRPr lang="en-US" dirty="0"/>
          </a:p>
        </p:txBody>
      </p:sp>
      <p:pic>
        <p:nvPicPr>
          <p:cNvPr id="11" name="Picture 10">
            <a:extLst>
              <a:ext uri="{FF2B5EF4-FFF2-40B4-BE49-F238E27FC236}">
                <a16:creationId xmlns:a16="http://schemas.microsoft.com/office/drawing/2014/main" id="{BD6DD11F-E10B-42AB-8D9E-FBF01463E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310" y="4418698"/>
            <a:ext cx="3313870" cy="1656935"/>
          </a:xfrm>
          <a:prstGeom prst="rect">
            <a:avLst/>
          </a:prstGeom>
        </p:spPr>
      </p:pic>
    </p:spTree>
    <p:extLst>
      <p:ext uri="{BB962C8B-B14F-4D97-AF65-F5344CB8AC3E}">
        <p14:creationId xmlns:p14="http://schemas.microsoft.com/office/powerpoint/2010/main" val="120782638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2BD96E-3838-45D2-9031-D3AF67C920A5}" type="slidenum">
              <a:rPr lang="en-US" smtClean="0"/>
              <a:pPr/>
              <a:t>‹#›</a:t>
            </a:fld>
            <a:endParaRPr lang="en-US" dirty="0"/>
          </a:p>
        </p:txBody>
      </p:sp>
      <p:sp>
        <p:nvSpPr>
          <p:cNvPr id="6" name="Rectangle 5"/>
          <p:cNvSpPr/>
          <p:nvPr/>
        </p:nvSpPr>
        <p:spPr>
          <a:xfrm>
            <a:off x="375426" y="287383"/>
            <a:ext cx="11394208" cy="966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6380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096515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232" y="1506266"/>
            <a:ext cx="73152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6232" y="5063282"/>
            <a:ext cx="73152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1764458281"/>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5426" y="1474306"/>
            <a:ext cx="6740269" cy="451501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03621" y="1474307"/>
            <a:ext cx="4312953" cy="315588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76834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75148" y="1380679"/>
            <a:ext cx="347472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93192" y="2289016"/>
            <a:ext cx="347472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1740" y="1380679"/>
            <a:ext cx="347472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81740" y="2338832"/>
            <a:ext cx="3474720" cy="3973545"/>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12740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1FF937-E3B7-471B-8AFB-F41EE4A241B7}"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33622-BE9D-4ABE-A593-076572796E1F}" type="slidenum">
              <a:rPr lang="en-US" smtClean="0"/>
              <a:t>‹#›</a:t>
            </a:fld>
            <a:endParaRPr lang="en-US"/>
          </a:p>
        </p:txBody>
      </p:sp>
      <p:sp>
        <p:nvSpPr>
          <p:cNvPr id="6" name="Rectangle 5"/>
          <p:cNvSpPr/>
          <p:nvPr/>
        </p:nvSpPr>
        <p:spPr>
          <a:xfrm>
            <a:off x="375426" y="287383"/>
            <a:ext cx="11394208" cy="966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4328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4160844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500447"/>
            <a:ext cx="283464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867912" y="1512916"/>
            <a:ext cx="7902909" cy="3815542"/>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2924" y="3851686"/>
            <a:ext cx="2834640" cy="2341296"/>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275660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376794"/>
            <a:ext cx="283464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12772" y="1487978"/>
            <a:ext cx="8028275" cy="3699165"/>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75425" y="3664798"/>
            <a:ext cx="283464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EC743F4-8769-40B4-85DF-6CB8DE9F66AA}" type="datetimeFigureOut">
              <a:rPr lang="en-US" smtClean="0"/>
              <a:t>6/16/2022</a:t>
            </a:fld>
            <a:endParaRPr lang="en-US" dirty="0"/>
          </a:p>
        </p:txBody>
      </p:sp>
      <p:sp>
        <p:nvSpPr>
          <p:cNvPr id="9" name="Footer Placeholder 8"/>
          <p:cNvSpPr>
            <a:spLocks noGrp="1"/>
          </p:cNvSpPr>
          <p:nvPr>
            <p:ph type="ftr" sz="quarter" idx="11"/>
          </p:nvPr>
        </p:nvSpPr>
        <p:spPr>
          <a:xfrm>
            <a:off x="3499102" y="6356352"/>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772785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57046" y="1494203"/>
            <a:ext cx="11500567" cy="386959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508171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1471352"/>
            <a:ext cx="2819400" cy="447224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1471353"/>
            <a:ext cx="7315200" cy="382385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403891814"/>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0771766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B5DEA-005E-4F2D-8B12-A3990BAF7A2B}"/>
              </a:ext>
            </a:extLst>
          </p:cNvPr>
          <p:cNvSpPr>
            <a:spLocks noGrp="1"/>
          </p:cNvSpPr>
          <p:nvPr>
            <p:ph type="dt" sz="half" idx="10"/>
          </p:nvPr>
        </p:nvSpPr>
        <p:spPr/>
        <p:txBody>
          <a:bodyPr/>
          <a:lstStyle/>
          <a:p>
            <a:fld id="{4EC743F4-8769-40B4-85DF-6CB8DE9F66AA}" type="datetimeFigureOut">
              <a:rPr lang="en-US" smtClean="0"/>
              <a:t>6/16/2022</a:t>
            </a:fld>
            <a:endParaRPr lang="en-US" dirty="0"/>
          </a:p>
        </p:txBody>
      </p:sp>
      <p:sp>
        <p:nvSpPr>
          <p:cNvPr id="3" name="Footer Placeholder 2">
            <a:extLst>
              <a:ext uri="{FF2B5EF4-FFF2-40B4-BE49-F238E27FC236}">
                <a16:creationId xmlns:a16="http://schemas.microsoft.com/office/drawing/2014/main" id="{36876A61-CDF4-41FE-8B75-E1E0F96D0EB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B2D019-50C1-4DCA-BCE7-F44F91CF26BA}"/>
              </a:ext>
            </a:extLst>
          </p:cNvPr>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10904491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163129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FF937-E3B7-471B-8AFB-F41EE4A241B7}"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34620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232" y="1506266"/>
            <a:ext cx="73152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6232" y="5063282"/>
            <a:ext cx="73152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1FF937-E3B7-471B-8AFB-F41EE4A241B7}"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374824449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5426" y="1474306"/>
            <a:ext cx="6740269" cy="451501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03621" y="1474307"/>
            <a:ext cx="4312953" cy="315588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C1FF937-E3B7-471B-8AFB-F41EE4A241B7}" type="datetimeFigureOut">
              <a:rPr lang="en-US" smtClean="0"/>
              <a:t>6/16/2022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8126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75148" y="1380679"/>
            <a:ext cx="347472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93192" y="2289016"/>
            <a:ext cx="347472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1740" y="1380679"/>
            <a:ext cx="347472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81740" y="2338832"/>
            <a:ext cx="3474720" cy="3973545"/>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EC1FF937-E3B7-471B-8AFB-F41EE4A241B7}" type="datetimeFigureOut">
              <a:rPr lang="en-US" smtClean="0"/>
              <a:t>6/16/2022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408463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1FF937-E3B7-471B-8AFB-F41EE4A241B7}"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286994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500447"/>
            <a:ext cx="283464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867912" y="1512916"/>
            <a:ext cx="7902909" cy="3815542"/>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2924" y="3851686"/>
            <a:ext cx="2834640" cy="2341296"/>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EC1FF937-E3B7-471B-8AFB-F41EE4A241B7}" type="datetimeFigureOut">
              <a:rPr lang="en-US" smtClean="0"/>
              <a:t>6/16/2022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44045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376794"/>
            <a:ext cx="283464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12772" y="1487978"/>
            <a:ext cx="8028275" cy="3699165"/>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75425" y="3664798"/>
            <a:ext cx="283464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EC1FF937-E3B7-471B-8AFB-F41EE4A241B7}" type="datetimeFigureOut">
              <a:rPr lang="en-US" smtClean="0"/>
              <a:t>6/16/2022</a:t>
            </a:fld>
            <a:endParaRPr lang="en-US"/>
          </a:p>
        </p:txBody>
      </p:sp>
      <p:sp>
        <p:nvSpPr>
          <p:cNvPr id="9" name="Footer Placeholder 8"/>
          <p:cNvSpPr>
            <a:spLocks noGrp="1"/>
          </p:cNvSpPr>
          <p:nvPr>
            <p:ph type="ftr" sz="quarter" idx="11"/>
          </p:nvPr>
        </p:nvSpPr>
        <p:spPr>
          <a:xfrm>
            <a:off x="3499102" y="6356352"/>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E9233622-BE9D-4ABE-A593-076572796E1F}" type="slidenum">
              <a:rPr lang="en-US" smtClean="0"/>
              <a:t>‹#›</a:t>
            </a:fld>
            <a:endParaRPr lang="en-US"/>
          </a:p>
        </p:txBody>
      </p:sp>
    </p:spTree>
    <p:extLst>
      <p:ext uri="{BB962C8B-B14F-4D97-AF65-F5344CB8AC3E}">
        <p14:creationId xmlns:p14="http://schemas.microsoft.com/office/powerpoint/2010/main" val="228704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5551108" y="-4990077"/>
            <a:ext cx="1089785" cy="115005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2" name="Title Placeholder 1"/>
          <p:cNvSpPr>
            <a:spLocks noGrp="1"/>
          </p:cNvSpPr>
          <p:nvPr>
            <p:ph type="title"/>
          </p:nvPr>
        </p:nvSpPr>
        <p:spPr>
          <a:xfrm>
            <a:off x="630841" y="305554"/>
            <a:ext cx="10553627" cy="9093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5715" y="1463041"/>
            <a:ext cx="11500567" cy="38695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88777" y="6412006"/>
            <a:ext cx="1883668" cy="30947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EC1FF937-E3B7-471B-8AFB-F41EE4A241B7}" type="datetimeFigureOut">
              <a:rPr lang="en-US" smtClean="0"/>
              <a:t>6/16/2022</a:t>
            </a:fld>
            <a:endParaRPr lang="en-US"/>
          </a:p>
        </p:txBody>
      </p:sp>
      <p:sp>
        <p:nvSpPr>
          <p:cNvPr id="5" name="Footer Placeholder 4"/>
          <p:cNvSpPr>
            <a:spLocks noGrp="1"/>
          </p:cNvSpPr>
          <p:nvPr>
            <p:ph type="ftr" sz="quarter" idx="3"/>
          </p:nvPr>
        </p:nvSpPr>
        <p:spPr>
          <a:xfrm>
            <a:off x="3869268" y="6412006"/>
            <a:ext cx="5911517" cy="309470"/>
          </a:xfrm>
          <a:prstGeom prst="rect">
            <a:avLst/>
          </a:prstGeom>
        </p:spPr>
        <p:txBody>
          <a:bodyPr vert="horz" lIns="91440" tIns="45720" rIns="91440" bIns="45720" rtlCol="0" anchor="ctr"/>
          <a:lstStyle>
            <a:lvl1pPr algn="l">
              <a:defRPr sz="1800">
                <a:solidFill>
                  <a:schemeClr val="tx1"/>
                </a:solidFill>
              </a:defRPr>
            </a:lvl1pPr>
          </a:lstStyle>
          <a:p>
            <a:endParaRPr lang="en-US"/>
          </a:p>
        </p:txBody>
      </p:sp>
      <p:sp>
        <p:nvSpPr>
          <p:cNvPr id="6" name="Slide Number Placeholder 5"/>
          <p:cNvSpPr>
            <a:spLocks noGrp="1"/>
          </p:cNvSpPr>
          <p:nvPr>
            <p:ph type="sldNum" sz="quarter" idx="4"/>
          </p:nvPr>
        </p:nvSpPr>
        <p:spPr>
          <a:xfrm>
            <a:off x="375426" y="6412006"/>
            <a:ext cx="1154116" cy="309470"/>
          </a:xfrm>
          <a:prstGeom prst="rect">
            <a:avLst/>
          </a:prstGeom>
        </p:spPr>
        <p:txBody>
          <a:bodyPr vert="horz" lIns="91440" tIns="45720" rIns="91440" bIns="45720" rtlCol="0" anchor="ctr"/>
          <a:lstStyle>
            <a:lvl1pPr algn="r">
              <a:defRPr sz="1100" b="1">
                <a:solidFill>
                  <a:schemeClr val="accent1"/>
                </a:solidFill>
              </a:defRPr>
            </a:lvl1pPr>
          </a:lstStyle>
          <a:p>
            <a:fld id="{E9233622-BE9D-4ABE-A593-076572796E1F}" type="slidenum">
              <a:rPr lang="en-US" smtClean="0"/>
              <a:t>‹#›</a:t>
            </a:fld>
            <a:endParaRPr lang="en-US"/>
          </a:p>
        </p:txBody>
      </p:sp>
      <p:pic>
        <p:nvPicPr>
          <p:cNvPr id="9" name="Picture 8">
            <a:extLst>
              <a:ext uri="{FF2B5EF4-FFF2-40B4-BE49-F238E27FC236}">
                <a16:creationId xmlns:a16="http://schemas.microsoft.com/office/drawing/2014/main" id="{D56B457A-4BDE-4814-B81C-F2BDBAD80550}"/>
              </a:ext>
            </a:extLst>
          </p:cNvPr>
          <p:cNvPicPr>
            <a:picLocks noChangeAspect="1"/>
          </p:cNvPicPr>
          <p:nvPr/>
        </p:nvPicPr>
        <p:blipFill>
          <a:blip r:embed="rId15" cstate="print">
            <a:extLst>
              <a:ext uri="{28A0092B-C50C-407E-A947-70E740481C1C}">
                <a14:useLocalDpi xmlns:a14="http://schemas.microsoft.com/office/drawing/2010/main" val="0"/>
              </a:ext>
            </a:extLst>
          </a:blip>
          <a:srcRect/>
          <a:stretch/>
        </p:blipFill>
        <p:spPr>
          <a:xfrm>
            <a:off x="9769169" y="5620201"/>
            <a:ext cx="2202549" cy="1101275"/>
          </a:xfrm>
          <a:prstGeom prst="rect">
            <a:avLst/>
          </a:prstGeom>
        </p:spPr>
      </p:pic>
    </p:spTree>
    <p:extLst>
      <p:ext uri="{BB962C8B-B14F-4D97-AF65-F5344CB8AC3E}">
        <p14:creationId xmlns:p14="http://schemas.microsoft.com/office/powerpoint/2010/main" val="2104218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8" r:id="rId13"/>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5551108" y="-4990077"/>
            <a:ext cx="1089785" cy="115005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2" name="Title Placeholder 1"/>
          <p:cNvSpPr>
            <a:spLocks noGrp="1"/>
          </p:cNvSpPr>
          <p:nvPr>
            <p:ph type="title"/>
          </p:nvPr>
        </p:nvSpPr>
        <p:spPr>
          <a:xfrm>
            <a:off x="630841" y="305554"/>
            <a:ext cx="10553627" cy="9093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5715" y="1463041"/>
            <a:ext cx="11500567" cy="38695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88777" y="6412006"/>
            <a:ext cx="1883668" cy="30947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4EC743F4-8769-40B4-85DF-6CB8DE9F66AA}" type="datetimeFigureOut">
              <a:rPr lang="en-US" smtClean="0"/>
              <a:pPr/>
              <a:t>6/16/2022</a:t>
            </a:fld>
            <a:endParaRPr lang="en-US" dirty="0"/>
          </a:p>
        </p:txBody>
      </p:sp>
      <p:sp>
        <p:nvSpPr>
          <p:cNvPr id="5" name="Footer Placeholder 4"/>
          <p:cNvSpPr>
            <a:spLocks noGrp="1"/>
          </p:cNvSpPr>
          <p:nvPr>
            <p:ph type="ftr" sz="quarter" idx="3"/>
          </p:nvPr>
        </p:nvSpPr>
        <p:spPr>
          <a:xfrm>
            <a:off x="3869268" y="6412006"/>
            <a:ext cx="5911517" cy="309470"/>
          </a:xfrm>
          <a:prstGeom prst="rect">
            <a:avLst/>
          </a:prstGeom>
        </p:spPr>
        <p:txBody>
          <a:bodyPr vert="horz" lIns="91440" tIns="45720" rIns="91440" bIns="45720" rtlCol="0" anchor="ctr"/>
          <a:lstStyle>
            <a:lvl1pPr algn="l">
              <a:defRPr sz="1800">
                <a:solidFill>
                  <a:schemeClr val="tx1"/>
                </a:solidFill>
              </a:defRPr>
            </a:lvl1pPr>
          </a:lstStyle>
          <a:p>
            <a:endParaRPr lang="en-US" dirty="0"/>
          </a:p>
        </p:txBody>
      </p:sp>
      <p:sp>
        <p:nvSpPr>
          <p:cNvPr id="6" name="Slide Number Placeholder 5"/>
          <p:cNvSpPr>
            <a:spLocks noGrp="1"/>
          </p:cNvSpPr>
          <p:nvPr>
            <p:ph type="sldNum" sz="quarter" idx="4"/>
          </p:nvPr>
        </p:nvSpPr>
        <p:spPr>
          <a:xfrm>
            <a:off x="375426" y="6412006"/>
            <a:ext cx="1154116" cy="309470"/>
          </a:xfrm>
          <a:prstGeom prst="rect">
            <a:avLst/>
          </a:prstGeom>
        </p:spPr>
        <p:txBody>
          <a:bodyPr vert="horz" lIns="91440" tIns="45720" rIns="91440" bIns="45720" rtlCol="0" anchor="ctr"/>
          <a:lstStyle>
            <a:lvl1pPr algn="r">
              <a:defRPr sz="1100" b="1">
                <a:solidFill>
                  <a:schemeClr val="accent1"/>
                </a:solidFill>
              </a:defRPr>
            </a:lvl1pPr>
          </a:lstStyle>
          <a:p>
            <a:fld id="{FF2BD96E-3838-45D2-9031-D3AF67C920A5}" type="slidenum">
              <a:rPr lang="en-US" smtClean="0"/>
              <a:pPr/>
              <a:t>‹#›</a:t>
            </a:fld>
            <a:endParaRPr lang="en-US" dirty="0"/>
          </a:p>
        </p:txBody>
      </p:sp>
      <p:pic>
        <p:nvPicPr>
          <p:cNvPr id="9" name="Picture 8">
            <a:extLst>
              <a:ext uri="{FF2B5EF4-FFF2-40B4-BE49-F238E27FC236}">
                <a16:creationId xmlns:a16="http://schemas.microsoft.com/office/drawing/2014/main" id="{D56B457A-4BDE-4814-B81C-F2BDBAD80550}"/>
              </a:ext>
            </a:extLst>
          </p:cNvPr>
          <p:cNvPicPr>
            <a:picLocks noChangeAspect="1"/>
          </p:cNvPicPr>
          <p:nvPr/>
        </p:nvPicPr>
        <p:blipFill>
          <a:blip r:embed="rId16" cstate="print">
            <a:extLst>
              <a:ext uri="{28A0092B-C50C-407E-A947-70E740481C1C}">
                <a14:useLocalDpi xmlns:a14="http://schemas.microsoft.com/office/drawing/2010/main" val="0"/>
              </a:ext>
            </a:extLst>
          </a:blip>
          <a:srcRect/>
          <a:stretch/>
        </p:blipFill>
        <p:spPr>
          <a:xfrm>
            <a:off x="9769169" y="5620201"/>
            <a:ext cx="2202549" cy="1101275"/>
          </a:xfrm>
          <a:prstGeom prst="rect">
            <a:avLst/>
          </a:prstGeom>
        </p:spPr>
      </p:pic>
    </p:spTree>
    <p:extLst>
      <p:ext uri="{BB962C8B-B14F-4D97-AF65-F5344CB8AC3E}">
        <p14:creationId xmlns:p14="http://schemas.microsoft.com/office/powerpoint/2010/main" val="34148142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ialecticalbehavioraltherapy.wordpress.com/distress-tolerance-tipp-skills/"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suicidepreventionlifeline.org/wp-content/uploads/2016/08/Brown_StanleySafetyPlanTemplate.pdf"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s://www.dbtselfhelp.com/html/accepts.html"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harfordcrisiscenter.org/" TargetMode="External"/><Relationship Id="rId2" Type="http://schemas.openxmlformats.org/officeDocument/2006/relationships/hyperlink" Target="https://fcmha.org/how-we-help/behavioral-health" TargetMode="External"/><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hyperlink" Target="https://www.sheppardpratt.org/care-finder/crisis-walk-in-clinic/" TargetMode="External"/><Relationship Id="rId4" Type="http://schemas.openxmlformats.org/officeDocument/2006/relationships/hyperlink" Target="https://www.montgomerycountymd.gov/HHS-Program/Program.aspx?id=BHCS/BHCS24hrcrisiscenter-p204.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suicidepreventionlifeline.org/current-events/the-lifeline-and-988/"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mdbhipp.org/covid-19-resources.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095" y="845937"/>
            <a:ext cx="7995937" cy="3255264"/>
          </a:xfrm>
        </p:spPr>
        <p:txBody>
          <a:bodyPr anchor="ctr">
            <a:normAutofit fontScale="90000"/>
          </a:bodyPr>
          <a:lstStyle/>
          <a:p>
            <a:r>
              <a:rPr lang="en-US" sz="3600" dirty="0"/>
              <a:t>Maryland Behavioral Health Integration in Pediatric Primary Care (MD BHIPP) Crisis Training</a:t>
            </a:r>
            <a:br>
              <a:rPr lang="en-US" sz="2700" dirty="0"/>
            </a:br>
            <a:r>
              <a:rPr lang="en-US" sz="2700" i="1" dirty="0"/>
              <a:t>June 16</a:t>
            </a:r>
            <a:r>
              <a:rPr lang="en-US" sz="2700" i="1" baseline="30000" dirty="0"/>
              <a:t>th</a:t>
            </a:r>
            <a:r>
              <a:rPr lang="en-US" sz="2700" i="1" dirty="0"/>
              <a:t>, 2022</a:t>
            </a:r>
            <a:br>
              <a:rPr lang="en-US" sz="3600" i="1" dirty="0"/>
            </a:br>
            <a:r>
              <a:rPr lang="en-US" sz="3600" i="1" dirty="0"/>
              <a:t>Suicide Prevention Part 2: Safety and Crisis Planning</a:t>
            </a:r>
            <a:br>
              <a:rPr lang="en-US" sz="3100" i="1" dirty="0">
                <a:solidFill>
                  <a:schemeClr val="bg1"/>
                </a:solidFill>
              </a:rPr>
            </a:br>
            <a:r>
              <a:rPr lang="en-US" sz="3100" i="1" dirty="0">
                <a:solidFill>
                  <a:schemeClr val="bg1"/>
                </a:solidFill>
              </a:rPr>
              <a:t>Robert Paine, DO </a:t>
            </a:r>
            <a:endParaRPr lang="en-US" sz="4400" i="1" dirty="0"/>
          </a:p>
        </p:txBody>
      </p:sp>
      <p:sp>
        <p:nvSpPr>
          <p:cNvPr id="7" name="TextBox 6">
            <a:extLst>
              <a:ext uri="{FF2B5EF4-FFF2-40B4-BE49-F238E27FC236}">
                <a16:creationId xmlns:a16="http://schemas.microsoft.com/office/drawing/2014/main" id="{8EB51E28-E959-4DFE-B15C-2F01D4124E3D}"/>
              </a:ext>
            </a:extLst>
          </p:cNvPr>
          <p:cNvSpPr txBox="1"/>
          <p:nvPr/>
        </p:nvSpPr>
        <p:spPr>
          <a:xfrm>
            <a:off x="4009292" y="4384431"/>
            <a:ext cx="7537939" cy="523220"/>
          </a:xfrm>
          <a:prstGeom prst="rect">
            <a:avLst/>
          </a:prstGeom>
          <a:noFill/>
        </p:spPr>
        <p:txBody>
          <a:bodyPr wrap="square" rtlCol="0">
            <a:spAutoFit/>
          </a:bodyPr>
          <a:lstStyle/>
          <a:p>
            <a:pPr algn="r"/>
            <a:endParaRPr lang="en-US" sz="2800" dirty="0">
              <a:solidFill>
                <a:schemeClr val="bg1"/>
              </a:solidFill>
            </a:endParaRPr>
          </a:p>
        </p:txBody>
      </p:sp>
      <p:sp>
        <p:nvSpPr>
          <p:cNvPr id="3" name="Rectangle 2">
            <a:extLst>
              <a:ext uri="{FF2B5EF4-FFF2-40B4-BE49-F238E27FC236}">
                <a16:creationId xmlns:a16="http://schemas.microsoft.com/office/drawing/2014/main" id="{6DC40940-32D1-4B23-9656-FB8D40F3F9BC}"/>
              </a:ext>
            </a:extLst>
          </p:cNvPr>
          <p:cNvSpPr/>
          <p:nvPr/>
        </p:nvSpPr>
        <p:spPr>
          <a:xfrm>
            <a:off x="4653064" y="4683364"/>
            <a:ext cx="6096000" cy="911019"/>
          </a:xfrm>
          <a:prstGeom prst="rect">
            <a:avLst/>
          </a:prstGeom>
        </p:spPr>
        <p:txBody>
          <a:bodyPr>
            <a:spAutoFit/>
          </a:bodyPr>
          <a:lstStyle/>
          <a:p>
            <a:pPr lvl="0">
              <a:lnSpc>
                <a:spcPct val="90000"/>
              </a:lnSpc>
              <a:spcBef>
                <a:spcPts val="1200"/>
              </a:spcBef>
              <a:buClr>
                <a:srgbClr val="C00000"/>
              </a:buClr>
            </a:pPr>
            <a:r>
              <a:rPr lang="en-US" sz="2400" dirty="0">
                <a:solidFill>
                  <a:srgbClr val="FFFFFF"/>
                </a:solidFill>
              </a:rPr>
              <a:t>855-MD-BHIPP (632-4477)</a:t>
            </a:r>
          </a:p>
          <a:p>
            <a:pPr lvl="0">
              <a:lnSpc>
                <a:spcPct val="90000"/>
              </a:lnSpc>
              <a:spcBef>
                <a:spcPts val="1200"/>
              </a:spcBef>
              <a:buClr>
                <a:srgbClr val="C00000"/>
              </a:buClr>
            </a:pPr>
            <a:r>
              <a:rPr lang="en-US" sz="2400" dirty="0">
                <a:solidFill>
                  <a:srgbClr val="FFFFFF"/>
                </a:solidFill>
              </a:rPr>
              <a:t>www.mdbhipp.org</a:t>
            </a:r>
          </a:p>
        </p:txBody>
      </p:sp>
    </p:spTree>
    <p:extLst>
      <p:ext uri="{BB962C8B-B14F-4D97-AF65-F5344CB8AC3E}">
        <p14:creationId xmlns:p14="http://schemas.microsoft.com/office/powerpoint/2010/main" val="379129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B61A-8B76-4CA3-9B69-C7EF1B48909A}"/>
              </a:ext>
            </a:extLst>
          </p:cNvPr>
          <p:cNvSpPr>
            <a:spLocks noGrp="1"/>
          </p:cNvSpPr>
          <p:nvPr>
            <p:ph type="title"/>
          </p:nvPr>
        </p:nvSpPr>
        <p:spPr/>
        <p:txBody>
          <a:bodyPr/>
          <a:lstStyle/>
          <a:p>
            <a:r>
              <a:rPr lang="en-US" dirty="0"/>
              <a:t>DBT Skill Example</a:t>
            </a:r>
          </a:p>
        </p:txBody>
      </p:sp>
      <p:pic>
        <p:nvPicPr>
          <p:cNvPr id="1026" name="Picture 2" descr="TIPP">
            <a:extLst>
              <a:ext uri="{FF2B5EF4-FFF2-40B4-BE49-F238E27FC236}">
                <a16:creationId xmlns:a16="http://schemas.microsoft.com/office/drawing/2014/main" id="{55D58F96-8AB0-4897-AA88-C9BF23BF54A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658319" y="1463675"/>
            <a:ext cx="6875361" cy="38687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E9306F2-B62B-4C74-A973-D22C562ED0E4}"/>
              </a:ext>
            </a:extLst>
          </p:cNvPr>
          <p:cNvSpPr txBox="1"/>
          <p:nvPr/>
        </p:nvSpPr>
        <p:spPr>
          <a:xfrm>
            <a:off x="249953" y="6132829"/>
            <a:ext cx="6719019" cy="307777"/>
          </a:xfrm>
          <a:prstGeom prst="rect">
            <a:avLst/>
          </a:prstGeom>
          <a:noFill/>
        </p:spPr>
        <p:txBody>
          <a:bodyPr wrap="square" rtlCol="0">
            <a:spAutoFit/>
          </a:bodyPr>
          <a:lstStyle/>
          <a:p>
            <a:r>
              <a:rPr lang="en-US" sz="1400" dirty="0">
                <a:hlinkClick r:id="rId3"/>
              </a:rPr>
              <a:t>https://dialecticalbehavioraltherapy.wordpress.com/distress-tolerance-tipp-skills/</a:t>
            </a:r>
            <a:endParaRPr lang="en-US" sz="1400" dirty="0"/>
          </a:p>
        </p:txBody>
      </p:sp>
    </p:spTree>
    <p:extLst>
      <p:ext uri="{BB962C8B-B14F-4D97-AF65-F5344CB8AC3E}">
        <p14:creationId xmlns:p14="http://schemas.microsoft.com/office/powerpoint/2010/main" val="3868157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94616-70D1-483D-AD3F-C650FBEB649C}"/>
              </a:ext>
            </a:extLst>
          </p:cNvPr>
          <p:cNvSpPr>
            <a:spLocks noGrp="1"/>
          </p:cNvSpPr>
          <p:nvPr>
            <p:ph type="title"/>
          </p:nvPr>
        </p:nvSpPr>
        <p:spPr/>
        <p:txBody>
          <a:bodyPr/>
          <a:lstStyle/>
          <a:p>
            <a:r>
              <a:rPr lang="en-US" dirty="0"/>
              <a:t>Educating Parents</a:t>
            </a:r>
          </a:p>
        </p:txBody>
      </p:sp>
      <p:sp>
        <p:nvSpPr>
          <p:cNvPr id="3" name="Content Placeholder 2">
            <a:extLst>
              <a:ext uri="{FF2B5EF4-FFF2-40B4-BE49-F238E27FC236}">
                <a16:creationId xmlns:a16="http://schemas.microsoft.com/office/drawing/2014/main" id="{5B63DDA7-A48C-4D11-B85F-A49A9EE832AA}"/>
              </a:ext>
            </a:extLst>
          </p:cNvPr>
          <p:cNvSpPr>
            <a:spLocks noGrp="1"/>
          </p:cNvSpPr>
          <p:nvPr>
            <p:ph idx="1"/>
          </p:nvPr>
        </p:nvSpPr>
        <p:spPr>
          <a:xfrm>
            <a:off x="4216894" y="2180496"/>
            <a:ext cx="7393914" cy="3678303"/>
          </a:xfrm>
        </p:spPr>
        <p:txBody>
          <a:bodyPr>
            <a:normAutofit/>
          </a:bodyPr>
          <a:lstStyle/>
          <a:p>
            <a:r>
              <a:rPr lang="en-US" sz="2800" dirty="0"/>
              <a:t>Book intended for lay audiences by a major DBT authority</a:t>
            </a:r>
          </a:p>
          <a:p>
            <a:r>
              <a:rPr lang="en-US" sz="2800" dirty="0"/>
              <a:t>Explains the concepts and skills of DBT</a:t>
            </a:r>
          </a:p>
          <a:p>
            <a:r>
              <a:rPr lang="en-US" sz="2800" dirty="0"/>
              <a:t>May help parents respond to emotional distress more effectively</a:t>
            </a:r>
          </a:p>
          <a:p>
            <a:endParaRPr lang="en-US" sz="2800" dirty="0"/>
          </a:p>
        </p:txBody>
      </p:sp>
      <p:pic>
        <p:nvPicPr>
          <p:cNvPr id="1028" name="Picture 4">
            <a:extLst>
              <a:ext uri="{FF2B5EF4-FFF2-40B4-BE49-F238E27FC236}">
                <a16:creationId xmlns:a16="http://schemas.microsoft.com/office/drawing/2014/main" id="{ACA64F52-B633-4BFA-96EE-093D3A364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330" y="1931403"/>
            <a:ext cx="3162300"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643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Educating Parents</a:t>
            </a:r>
          </a:p>
        </p:txBody>
      </p:sp>
      <p:pic>
        <p:nvPicPr>
          <p:cNvPr id="4" name="Content Placeholder 3"/>
          <p:cNvPicPr>
            <a:picLocks noGrp="1" noChangeAspect="1"/>
          </p:cNvPicPr>
          <p:nvPr>
            <p:ph idx="1"/>
          </p:nvPr>
        </p:nvPicPr>
        <p:blipFill>
          <a:blip r:embed="rId2"/>
          <a:stretch>
            <a:fillRect/>
          </a:stretch>
        </p:blipFill>
        <p:spPr>
          <a:xfrm>
            <a:off x="827423" y="1530603"/>
            <a:ext cx="10526769" cy="4184397"/>
          </a:xfrm>
          <a:prstGeom prst="rect">
            <a:avLst/>
          </a:prstGeom>
        </p:spPr>
      </p:pic>
      <p:sp>
        <p:nvSpPr>
          <p:cNvPr id="5" name="TextBox 4"/>
          <p:cNvSpPr txBox="1"/>
          <p:nvPr/>
        </p:nvSpPr>
        <p:spPr>
          <a:xfrm>
            <a:off x="2795756" y="4888416"/>
            <a:ext cx="1866507" cy="246221"/>
          </a:xfrm>
          <a:prstGeom prst="rect">
            <a:avLst/>
          </a:prstGeom>
          <a:noFill/>
        </p:spPr>
        <p:txBody>
          <a:bodyPr wrap="square" rtlCol="0">
            <a:spAutoFit/>
          </a:bodyPr>
          <a:lstStyle/>
          <a:p>
            <a:r>
              <a:rPr lang="en-US" sz="1000" dirty="0"/>
              <a:t>www.selfinjury.bctr.cornell.edu</a:t>
            </a:r>
          </a:p>
        </p:txBody>
      </p:sp>
      <p:cxnSp>
        <p:nvCxnSpPr>
          <p:cNvPr id="7" name="Straight Connector 6"/>
          <p:cNvCxnSpPr>
            <a:cxnSpLocks/>
          </p:cNvCxnSpPr>
          <p:nvPr/>
        </p:nvCxnSpPr>
        <p:spPr>
          <a:xfrm>
            <a:off x="3054242" y="4839583"/>
            <a:ext cx="108278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51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28A1EA-95B3-4B04-86CD-A19A8FBCF53E}"/>
              </a:ext>
            </a:extLst>
          </p:cNvPr>
          <p:cNvSpPr>
            <a:spLocks noGrp="1"/>
          </p:cNvSpPr>
          <p:nvPr>
            <p:ph type="title"/>
          </p:nvPr>
        </p:nvSpPr>
        <p:spPr/>
        <p:txBody>
          <a:bodyPr/>
          <a:lstStyle/>
          <a:p>
            <a:r>
              <a:rPr lang="en-US" dirty="0"/>
              <a:t>Your patient is suicidal. </a:t>
            </a:r>
            <a:r>
              <a:rPr lang="en-US"/>
              <a:t>Now what? </a:t>
            </a:r>
            <a:endParaRPr lang="en-US" dirty="0"/>
          </a:p>
        </p:txBody>
      </p:sp>
    </p:spTree>
    <p:extLst>
      <p:ext uri="{BB962C8B-B14F-4D97-AF65-F5344CB8AC3E}">
        <p14:creationId xmlns:p14="http://schemas.microsoft.com/office/powerpoint/2010/main" val="3332967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04CC-BBFB-4472-B462-08AAF7079D7D}"/>
              </a:ext>
            </a:extLst>
          </p:cNvPr>
          <p:cNvSpPr>
            <a:spLocks noGrp="1"/>
          </p:cNvSpPr>
          <p:nvPr>
            <p:ph type="title"/>
          </p:nvPr>
        </p:nvSpPr>
        <p:spPr/>
        <p:txBody>
          <a:bodyPr/>
          <a:lstStyle/>
          <a:p>
            <a:r>
              <a:rPr lang="en-US" dirty="0"/>
              <a:t>The Big Question</a:t>
            </a:r>
          </a:p>
        </p:txBody>
      </p:sp>
      <p:sp>
        <p:nvSpPr>
          <p:cNvPr id="3" name="Content Placeholder 2">
            <a:extLst>
              <a:ext uri="{FF2B5EF4-FFF2-40B4-BE49-F238E27FC236}">
                <a16:creationId xmlns:a16="http://schemas.microsoft.com/office/drawing/2014/main" id="{5F25AD08-6072-463B-809A-CCE62D53C9BB}"/>
              </a:ext>
            </a:extLst>
          </p:cNvPr>
          <p:cNvSpPr>
            <a:spLocks noGrp="1"/>
          </p:cNvSpPr>
          <p:nvPr>
            <p:ph idx="1"/>
          </p:nvPr>
        </p:nvSpPr>
        <p:spPr/>
        <p:txBody>
          <a:bodyPr>
            <a:normAutofit/>
          </a:bodyPr>
          <a:lstStyle/>
          <a:p>
            <a:r>
              <a:rPr lang="en-US" sz="3200" dirty="0"/>
              <a:t>Does the patient feel that they can keep from seriously harming themselves with appropriate supervision and do the parents/caregivers feel that they can provide adequate supervision to keep their child safe?</a:t>
            </a:r>
          </a:p>
          <a:p>
            <a:pPr lvl="1"/>
            <a:r>
              <a:rPr lang="en-US" sz="2800" dirty="0"/>
              <a:t>If yes – proceed to safety planning</a:t>
            </a:r>
          </a:p>
          <a:p>
            <a:pPr lvl="2"/>
            <a:r>
              <a:rPr lang="en-US" sz="2400" dirty="0"/>
              <a:t>After safety planning, reconsider the above question to ensure that all parties feel the safety plan can be realistically followed</a:t>
            </a:r>
          </a:p>
          <a:p>
            <a:pPr lvl="1"/>
            <a:r>
              <a:rPr lang="en-US" sz="2800" dirty="0"/>
              <a:t>If no – further evaluation is needed immediately</a:t>
            </a:r>
          </a:p>
          <a:p>
            <a:pPr lvl="2"/>
            <a:r>
              <a:rPr lang="en-US" sz="2400" dirty="0"/>
              <a:t>Consider ED (or alternate setting) referral</a:t>
            </a:r>
          </a:p>
        </p:txBody>
      </p:sp>
    </p:spTree>
    <p:extLst>
      <p:ext uri="{BB962C8B-B14F-4D97-AF65-F5344CB8AC3E}">
        <p14:creationId xmlns:p14="http://schemas.microsoft.com/office/powerpoint/2010/main" val="3373108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Safety Planning</a:t>
            </a:r>
          </a:p>
        </p:txBody>
      </p:sp>
      <p:sp>
        <p:nvSpPr>
          <p:cNvPr id="5" name="Content Placeholder 4"/>
          <p:cNvSpPr>
            <a:spLocks noGrp="1"/>
          </p:cNvSpPr>
          <p:nvPr>
            <p:ph idx="1"/>
          </p:nvPr>
        </p:nvSpPr>
        <p:spPr/>
        <p:txBody>
          <a:bodyPr>
            <a:normAutofit/>
          </a:bodyPr>
          <a:lstStyle/>
          <a:p>
            <a:r>
              <a:rPr lang="en-US" sz="2800" dirty="0"/>
              <a:t>Few robust studies in safety planning alone in pediatric populations</a:t>
            </a:r>
          </a:p>
          <a:p>
            <a:r>
              <a:rPr lang="en-US" sz="2800" dirty="0"/>
              <a:t>Safety Planning Intervention + single phone check-in reduced 6-month suicide behaviors by 45% among adults with ED visits for suicide-related concerns (Stanley et al 2018)</a:t>
            </a:r>
          </a:p>
          <a:p>
            <a:pPr lvl="1"/>
            <a:r>
              <a:rPr lang="en-US" sz="2400" dirty="0"/>
              <a:t>Intervention took 15-45 minutes to conduct</a:t>
            </a:r>
          </a:p>
          <a:p>
            <a:r>
              <a:rPr lang="en-US" sz="2800" dirty="0"/>
              <a:t>Safety plans are often combined into a comprehensive treatment approach (such as in CBT or DBT)</a:t>
            </a:r>
          </a:p>
        </p:txBody>
      </p:sp>
    </p:spTree>
    <p:extLst>
      <p:ext uri="{BB962C8B-B14F-4D97-AF65-F5344CB8AC3E}">
        <p14:creationId xmlns:p14="http://schemas.microsoft.com/office/powerpoint/2010/main" val="2646453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Safety Contract vs Safety Plan </a:t>
            </a:r>
          </a:p>
        </p:txBody>
      </p:sp>
      <p:sp>
        <p:nvSpPr>
          <p:cNvPr id="5" name="Content Placeholder 4"/>
          <p:cNvSpPr>
            <a:spLocks noGrp="1"/>
          </p:cNvSpPr>
          <p:nvPr>
            <p:ph idx="1"/>
          </p:nvPr>
        </p:nvSpPr>
        <p:spPr/>
        <p:txBody>
          <a:bodyPr>
            <a:normAutofit/>
          </a:bodyPr>
          <a:lstStyle/>
          <a:p>
            <a:pPr marL="0" indent="0">
              <a:buNone/>
            </a:pPr>
            <a:endParaRPr lang="en-US" sz="3200" dirty="0"/>
          </a:p>
          <a:p>
            <a:r>
              <a:rPr lang="en-US" sz="3200" dirty="0"/>
              <a:t>With a no-suicide contract aka safety contract, the patient promises (either orally or in writing) not to act on their suicidal thoughts within a specified period of time. </a:t>
            </a:r>
          </a:p>
          <a:p>
            <a:r>
              <a:rPr lang="en-US" sz="3200" dirty="0"/>
              <a:t>Safety </a:t>
            </a:r>
            <a:r>
              <a:rPr lang="en-US" sz="3200" i="1" dirty="0"/>
              <a:t>planning</a:t>
            </a:r>
            <a:r>
              <a:rPr lang="en-US" sz="3200" dirty="0"/>
              <a:t> offers a concrete way to collaborate with the suicidal person about ways to resist acting on suicidal urges. </a:t>
            </a:r>
          </a:p>
          <a:p>
            <a:endParaRPr lang="en-US" sz="3200" dirty="0"/>
          </a:p>
        </p:txBody>
      </p:sp>
      <p:sp>
        <p:nvSpPr>
          <p:cNvPr id="6" name="TextBox 5">
            <a:extLst>
              <a:ext uri="{FF2B5EF4-FFF2-40B4-BE49-F238E27FC236}">
                <a16:creationId xmlns:a16="http://schemas.microsoft.com/office/drawing/2014/main" id="{F9A0E7F0-4E3D-4878-8689-B501998D7C35}"/>
              </a:ext>
            </a:extLst>
          </p:cNvPr>
          <p:cNvSpPr txBox="1"/>
          <p:nvPr/>
        </p:nvSpPr>
        <p:spPr>
          <a:xfrm>
            <a:off x="345715" y="6253737"/>
            <a:ext cx="1888199" cy="369332"/>
          </a:xfrm>
          <a:prstGeom prst="rect">
            <a:avLst/>
          </a:prstGeom>
          <a:noFill/>
        </p:spPr>
        <p:txBody>
          <a:bodyPr wrap="square" rtlCol="0">
            <a:spAutoFit/>
          </a:bodyPr>
          <a:lstStyle/>
          <a:p>
            <a:r>
              <a:rPr lang="en-US" dirty="0" err="1"/>
              <a:t>Freedenthal</a:t>
            </a:r>
            <a:r>
              <a:rPr lang="en-US" dirty="0"/>
              <a:t>, 2018</a:t>
            </a:r>
          </a:p>
        </p:txBody>
      </p:sp>
    </p:spTree>
    <p:extLst>
      <p:ext uri="{BB962C8B-B14F-4D97-AF65-F5344CB8AC3E}">
        <p14:creationId xmlns:p14="http://schemas.microsoft.com/office/powerpoint/2010/main" val="2506130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Planning Principles</a:t>
            </a:r>
          </a:p>
        </p:txBody>
      </p:sp>
      <p:sp>
        <p:nvSpPr>
          <p:cNvPr id="3" name="Content Placeholder 2"/>
          <p:cNvSpPr>
            <a:spLocks noGrp="1"/>
          </p:cNvSpPr>
          <p:nvPr>
            <p:ph idx="1"/>
          </p:nvPr>
        </p:nvSpPr>
        <p:spPr/>
        <p:txBody>
          <a:bodyPr>
            <a:normAutofit/>
          </a:bodyPr>
          <a:lstStyle/>
          <a:p>
            <a:r>
              <a:rPr lang="en-US" sz="2800" dirty="0"/>
              <a:t>Provide kids and families with a prioritized and specific set of coping strategies and contacts should suicidal thoughts emerge</a:t>
            </a:r>
          </a:p>
          <a:p>
            <a:r>
              <a:rPr lang="en-US" sz="2800" dirty="0"/>
              <a:t>Sees suicidal crises as intense but temporary challenges</a:t>
            </a:r>
          </a:p>
          <a:p>
            <a:r>
              <a:rPr lang="en-US" sz="2800" dirty="0"/>
              <a:t>Crafted in close collaboration with the individual who will use it</a:t>
            </a:r>
          </a:p>
          <a:p>
            <a:r>
              <a:rPr lang="en-US" sz="2800" dirty="0"/>
              <a:t>A good safety plan is concrete, detailed, and within the patient’s ability to achieve</a:t>
            </a:r>
          </a:p>
        </p:txBody>
      </p:sp>
    </p:spTree>
    <p:extLst>
      <p:ext uri="{BB962C8B-B14F-4D97-AF65-F5344CB8AC3E}">
        <p14:creationId xmlns:p14="http://schemas.microsoft.com/office/powerpoint/2010/main" val="378982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07013" y="304800"/>
            <a:ext cx="6884987" cy="5097463"/>
          </a:xfrm>
        </p:spPr>
        <p:txBody>
          <a:bodyPr>
            <a:normAutofit/>
          </a:bodyPr>
          <a:lstStyle/>
          <a:p>
            <a:r>
              <a:rPr lang="en-US" sz="2800" dirty="0"/>
              <a:t>Safety Plan adapted from Safety Planning Intervention</a:t>
            </a:r>
          </a:p>
          <a:p>
            <a:pPr lvl="1"/>
            <a:r>
              <a:rPr lang="en-US" sz="2400" dirty="0">
                <a:hlinkClick r:id="rId2"/>
              </a:rPr>
              <a:t>https://suicidepreventionlifeline.org/wp-content/uploads/2016/08/Brown_StanleySafetyPlanTemplate.pdf</a:t>
            </a:r>
            <a:r>
              <a:rPr lang="en-US" sz="2400" dirty="0"/>
              <a:t> </a:t>
            </a:r>
          </a:p>
          <a:p>
            <a:pPr lvl="1"/>
            <a:r>
              <a:rPr lang="en-US" sz="2400" dirty="0"/>
              <a:t>Moves from internal coping to external coping to reaching out for help</a:t>
            </a:r>
          </a:p>
          <a:p>
            <a:r>
              <a:rPr lang="en-US" sz="2800" dirty="0"/>
              <a:t>Additional considerations for kids:</a:t>
            </a:r>
          </a:p>
          <a:p>
            <a:pPr lvl="1"/>
            <a:r>
              <a:rPr lang="en-US" sz="2400" dirty="0"/>
              <a:t>Plan for increased supervision</a:t>
            </a:r>
          </a:p>
          <a:p>
            <a:pPr lvl="1"/>
            <a:r>
              <a:rPr lang="en-US" sz="2400" dirty="0"/>
              <a:t>Establishing a check-in system</a:t>
            </a:r>
          </a:p>
        </p:txBody>
      </p:sp>
      <p:pic>
        <p:nvPicPr>
          <p:cNvPr id="1026" name="Picture 2" descr="Safety Plan Worksheet Construction - HSE Images &amp;amp; Videos Galle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515689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F1884D6-749C-4051-824E-1D4A8D7467B5}"/>
              </a:ext>
            </a:extLst>
          </p:cNvPr>
          <p:cNvSpPr/>
          <p:nvPr/>
        </p:nvSpPr>
        <p:spPr>
          <a:xfrm>
            <a:off x="6776720" y="5110480"/>
            <a:ext cx="5232400" cy="1625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6A53170-8458-4B30-A2D6-E473E6AA91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53600" y="5505291"/>
            <a:ext cx="2255520" cy="1127760"/>
          </a:xfrm>
          <a:prstGeom prst="rect">
            <a:avLst/>
          </a:prstGeom>
        </p:spPr>
      </p:pic>
    </p:spTree>
    <p:extLst>
      <p:ext uri="{BB962C8B-B14F-4D97-AF65-F5344CB8AC3E}">
        <p14:creationId xmlns:p14="http://schemas.microsoft.com/office/powerpoint/2010/main" val="578214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5A5097-98AD-495C-AE88-E2055C51CF65}"/>
              </a:ext>
            </a:extLst>
          </p:cNvPr>
          <p:cNvSpPr>
            <a:spLocks noGrp="1"/>
          </p:cNvSpPr>
          <p:nvPr>
            <p:ph type="title"/>
          </p:nvPr>
        </p:nvSpPr>
        <p:spPr/>
        <p:txBody>
          <a:bodyPr/>
          <a:lstStyle/>
          <a:p>
            <a:r>
              <a:rPr lang="en-US" dirty="0"/>
              <a:t>Step 1: Warning Signs</a:t>
            </a:r>
          </a:p>
        </p:txBody>
      </p:sp>
      <p:sp>
        <p:nvSpPr>
          <p:cNvPr id="4" name="Content Placeholder 3">
            <a:extLst>
              <a:ext uri="{FF2B5EF4-FFF2-40B4-BE49-F238E27FC236}">
                <a16:creationId xmlns:a16="http://schemas.microsoft.com/office/drawing/2014/main" id="{16A3BF3B-3FDD-40E5-BDAF-B1ACDB5EDD13}"/>
              </a:ext>
            </a:extLst>
          </p:cNvPr>
          <p:cNvSpPr>
            <a:spLocks noGrp="1"/>
          </p:cNvSpPr>
          <p:nvPr>
            <p:ph idx="1"/>
          </p:nvPr>
        </p:nvSpPr>
        <p:spPr>
          <a:xfrm>
            <a:off x="345715" y="3515712"/>
            <a:ext cx="11500567" cy="1816924"/>
          </a:xfrm>
        </p:spPr>
        <p:txBody>
          <a:bodyPr>
            <a:normAutofit fontScale="92500" lnSpcReduction="20000"/>
          </a:bodyPr>
          <a:lstStyle/>
          <a:p>
            <a:r>
              <a:rPr lang="en-US" sz="2800" dirty="0"/>
              <a:t>Emphasize thoughts, feelings, and behaviors that the adolescent can identify on their own</a:t>
            </a:r>
          </a:p>
          <a:p>
            <a:r>
              <a:rPr lang="en-US" sz="2800" dirty="0"/>
              <a:t>Include observable behaviors as well that parents, caregivers, or other informed adults might be able to recognize without the adolescent saying that they are present</a:t>
            </a:r>
          </a:p>
        </p:txBody>
      </p:sp>
      <p:pic>
        <p:nvPicPr>
          <p:cNvPr id="8" name="Picture 7">
            <a:extLst>
              <a:ext uri="{FF2B5EF4-FFF2-40B4-BE49-F238E27FC236}">
                <a16:creationId xmlns:a16="http://schemas.microsoft.com/office/drawing/2014/main" id="{5BA386BD-E41D-4BFF-A0CD-AFD0DBE55DBF}"/>
              </a:ext>
            </a:extLst>
          </p:cNvPr>
          <p:cNvPicPr>
            <a:picLocks noChangeAspect="1"/>
          </p:cNvPicPr>
          <p:nvPr/>
        </p:nvPicPr>
        <p:blipFill>
          <a:blip r:embed="rId2"/>
          <a:stretch>
            <a:fillRect/>
          </a:stretch>
        </p:blipFill>
        <p:spPr>
          <a:xfrm>
            <a:off x="630841" y="1491436"/>
            <a:ext cx="11043424" cy="1850853"/>
          </a:xfrm>
          <a:prstGeom prst="rect">
            <a:avLst/>
          </a:prstGeom>
        </p:spPr>
      </p:pic>
    </p:spTree>
    <p:extLst>
      <p:ext uri="{BB962C8B-B14F-4D97-AF65-F5344CB8AC3E}">
        <p14:creationId xmlns:p14="http://schemas.microsoft.com/office/powerpoint/2010/main" val="330784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45E02-0DBE-4233-AC55-6499DD927EF4}"/>
              </a:ext>
            </a:extLst>
          </p:cNvPr>
          <p:cNvSpPr>
            <a:spLocks noGrp="1"/>
          </p:cNvSpPr>
          <p:nvPr>
            <p:ph type="title"/>
          </p:nvPr>
        </p:nvSpPr>
        <p:spPr/>
        <p:txBody>
          <a:bodyPr/>
          <a:lstStyle/>
          <a:p>
            <a:r>
              <a:rPr lang="en-US" dirty="0"/>
              <a:t>Conflict of interest disclosure</a:t>
            </a:r>
          </a:p>
        </p:txBody>
      </p:sp>
      <p:sp>
        <p:nvSpPr>
          <p:cNvPr id="3" name="Content Placeholder 2">
            <a:extLst>
              <a:ext uri="{FF2B5EF4-FFF2-40B4-BE49-F238E27FC236}">
                <a16:creationId xmlns:a16="http://schemas.microsoft.com/office/drawing/2014/main" id="{003819C9-2538-4E46-8118-5D5470DFFED0}"/>
              </a:ext>
            </a:extLst>
          </p:cNvPr>
          <p:cNvSpPr>
            <a:spLocks noGrp="1"/>
          </p:cNvSpPr>
          <p:nvPr>
            <p:ph idx="1"/>
          </p:nvPr>
        </p:nvSpPr>
        <p:spPr/>
        <p:txBody>
          <a:bodyPr>
            <a:normAutofit/>
          </a:bodyPr>
          <a:lstStyle/>
          <a:p>
            <a:r>
              <a:rPr lang="en-US" sz="3600" dirty="0"/>
              <a:t>No potential conflicts of interest</a:t>
            </a:r>
          </a:p>
          <a:p>
            <a:r>
              <a:rPr lang="en-US" sz="3600" dirty="0"/>
              <a:t>Faculty at the University of Maryland School of Medicine</a:t>
            </a:r>
          </a:p>
          <a:p>
            <a:r>
              <a:rPr lang="en-US" sz="3600" dirty="0"/>
              <a:t>Salary funding from the State of Maryland (BHIPP)</a:t>
            </a:r>
          </a:p>
          <a:p>
            <a:r>
              <a:rPr lang="en-US" sz="3600" dirty="0"/>
              <a:t>Member of the American Academy of Child &amp; Adolescent Psychiatry (AACAP)</a:t>
            </a:r>
          </a:p>
          <a:p>
            <a:endParaRPr lang="en-US" sz="3600" dirty="0"/>
          </a:p>
        </p:txBody>
      </p:sp>
    </p:spTree>
    <p:extLst>
      <p:ext uri="{BB962C8B-B14F-4D97-AF65-F5344CB8AC3E}">
        <p14:creationId xmlns:p14="http://schemas.microsoft.com/office/powerpoint/2010/main" val="3547249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4EDC-6656-47A5-8348-B40DE88C159B}"/>
              </a:ext>
            </a:extLst>
          </p:cNvPr>
          <p:cNvSpPr>
            <a:spLocks noGrp="1"/>
          </p:cNvSpPr>
          <p:nvPr>
            <p:ph type="title"/>
          </p:nvPr>
        </p:nvSpPr>
        <p:spPr/>
        <p:txBody>
          <a:bodyPr/>
          <a:lstStyle/>
          <a:p>
            <a:r>
              <a:rPr lang="en-US" dirty="0"/>
              <a:t>Step 2: Internal Coping Strategies</a:t>
            </a:r>
          </a:p>
        </p:txBody>
      </p:sp>
      <p:sp>
        <p:nvSpPr>
          <p:cNvPr id="3" name="Content Placeholder 2">
            <a:extLst>
              <a:ext uri="{FF2B5EF4-FFF2-40B4-BE49-F238E27FC236}">
                <a16:creationId xmlns:a16="http://schemas.microsoft.com/office/drawing/2014/main" id="{0CB2B8AE-F4A5-4199-A204-9CBCBC02E5D2}"/>
              </a:ext>
            </a:extLst>
          </p:cNvPr>
          <p:cNvSpPr>
            <a:spLocks noGrp="1"/>
          </p:cNvSpPr>
          <p:nvPr>
            <p:ph idx="1"/>
          </p:nvPr>
        </p:nvSpPr>
        <p:spPr>
          <a:xfrm>
            <a:off x="345715" y="3429000"/>
            <a:ext cx="11500567" cy="1903636"/>
          </a:xfrm>
        </p:spPr>
        <p:txBody>
          <a:bodyPr>
            <a:normAutofit/>
          </a:bodyPr>
          <a:lstStyle/>
          <a:p>
            <a:r>
              <a:rPr lang="en-US" sz="2400" dirty="0"/>
              <a:t>Initial step, meant to enhance self-efficacy</a:t>
            </a:r>
          </a:p>
          <a:p>
            <a:r>
              <a:rPr lang="en-US" sz="2400" dirty="0"/>
              <a:t>Often are distraction techniques (going for a walk, taking a shower, </a:t>
            </a:r>
            <a:r>
              <a:rPr lang="en-US" sz="2400" dirty="0" err="1"/>
              <a:t>etc</a:t>
            </a:r>
            <a:r>
              <a:rPr lang="en-US" sz="2400" dirty="0"/>
              <a:t>)</a:t>
            </a:r>
          </a:p>
          <a:p>
            <a:pPr lvl="1"/>
            <a:r>
              <a:rPr lang="en-US" sz="2000" dirty="0"/>
              <a:t>DBT skill example: ACCEPTS (</a:t>
            </a:r>
            <a:r>
              <a:rPr lang="en-US" sz="2000" dirty="0">
                <a:hlinkClick r:id="rId2"/>
              </a:rPr>
              <a:t>https://www.dbtselfhelp.com/html/accepts.html</a:t>
            </a:r>
            <a:r>
              <a:rPr lang="en-US" sz="2000" dirty="0"/>
              <a:t>) </a:t>
            </a:r>
          </a:p>
          <a:p>
            <a:r>
              <a:rPr lang="en-US" sz="2400" dirty="0"/>
              <a:t>These strategies should be usable at </a:t>
            </a:r>
            <a:r>
              <a:rPr lang="en-US" sz="2400" b="1" dirty="0"/>
              <a:t>any time</a:t>
            </a:r>
            <a:r>
              <a:rPr lang="en-US" sz="2400" dirty="0"/>
              <a:t> by the individual</a:t>
            </a:r>
          </a:p>
        </p:txBody>
      </p:sp>
      <p:pic>
        <p:nvPicPr>
          <p:cNvPr id="5" name="Picture 4">
            <a:extLst>
              <a:ext uri="{FF2B5EF4-FFF2-40B4-BE49-F238E27FC236}">
                <a16:creationId xmlns:a16="http://schemas.microsoft.com/office/drawing/2014/main" id="{C1A88F45-003C-4758-9F33-B449BC614F8D}"/>
              </a:ext>
            </a:extLst>
          </p:cNvPr>
          <p:cNvPicPr>
            <a:picLocks noChangeAspect="1"/>
          </p:cNvPicPr>
          <p:nvPr/>
        </p:nvPicPr>
        <p:blipFill>
          <a:blip r:embed="rId3"/>
          <a:stretch>
            <a:fillRect/>
          </a:stretch>
        </p:blipFill>
        <p:spPr>
          <a:xfrm>
            <a:off x="345716" y="1376633"/>
            <a:ext cx="11383830" cy="1828409"/>
          </a:xfrm>
          <a:prstGeom prst="rect">
            <a:avLst/>
          </a:prstGeom>
        </p:spPr>
      </p:pic>
    </p:spTree>
    <p:extLst>
      <p:ext uri="{BB962C8B-B14F-4D97-AF65-F5344CB8AC3E}">
        <p14:creationId xmlns:p14="http://schemas.microsoft.com/office/powerpoint/2010/main" val="2821038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8950-B4DB-445E-AF2F-8854FF396F1E}"/>
              </a:ext>
            </a:extLst>
          </p:cNvPr>
          <p:cNvSpPr>
            <a:spLocks noGrp="1"/>
          </p:cNvSpPr>
          <p:nvPr>
            <p:ph type="title"/>
          </p:nvPr>
        </p:nvSpPr>
        <p:spPr/>
        <p:txBody>
          <a:bodyPr>
            <a:normAutofit fontScale="90000"/>
          </a:bodyPr>
          <a:lstStyle/>
          <a:p>
            <a:r>
              <a:rPr lang="en-US" dirty="0"/>
              <a:t>Step 3:  Utilize social contacts as a means of distraction from suicidal thoughts</a:t>
            </a:r>
          </a:p>
        </p:txBody>
      </p:sp>
      <p:sp>
        <p:nvSpPr>
          <p:cNvPr id="3" name="Content Placeholder 2">
            <a:extLst>
              <a:ext uri="{FF2B5EF4-FFF2-40B4-BE49-F238E27FC236}">
                <a16:creationId xmlns:a16="http://schemas.microsoft.com/office/drawing/2014/main" id="{B51401EA-A866-43FA-92E3-6F957FCD15A9}"/>
              </a:ext>
            </a:extLst>
          </p:cNvPr>
          <p:cNvSpPr>
            <a:spLocks noGrp="1"/>
          </p:cNvSpPr>
          <p:nvPr>
            <p:ph idx="1"/>
          </p:nvPr>
        </p:nvSpPr>
        <p:spPr>
          <a:xfrm>
            <a:off x="345715" y="3429000"/>
            <a:ext cx="11500567" cy="1903636"/>
          </a:xfrm>
        </p:spPr>
        <p:txBody>
          <a:bodyPr/>
          <a:lstStyle/>
          <a:p>
            <a:r>
              <a:rPr lang="en-US" dirty="0"/>
              <a:t>May identify individuals or places where socializing occurs</a:t>
            </a:r>
          </a:p>
          <a:p>
            <a:r>
              <a:rPr lang="en-US" dirty="0"/>
              <a:t>Not meant to be emotional supports, but rather people around whom you can be and feel safe</a:t>
            </a:r>
          </a:p>
          <a:p>
            <a:r>
              <a:rPr lang="en-US" dirty="0"/>
              <a:t>Places may be private (a walk in the woods) or public (a trip to the Zoo)</a:t>
            </a:r>
          </a:p>
          <a:p>
            <a:r>
              <a:rPr lang="en-US" dirty="0"/>
              <a:t>Aim is still to focus on self-efficacy</a:t>
            </a:r>
          </a:p>
        </p:txBody>
      </p:sp>
      <p:pic>
        <p:nvPicPr>
          <p:cNvPr id="5" name="Picture 4">
            <a:extLst>
              <a:ext uri="{FF2B5EF4-FFF2-40B4-BE49-F238E27FC236}">
                <a16:creationId xmlns:a16="http://schemas.microsoft.com/office/drawing/2014/main" id="{643CB09A-5270-418F-98E7-9829312D9FE3}"/>
              </a:ext>
            </a:extLst>
          </p:cNvPr>
          <p:cNvPicPr>
            <a:picLocks noChangeAspect="1"/>
          </p:cNvPicPr>
          <p:nvPr/>
        </p:nvPicPr>
        <p:blipFill>
          <a:blip r:embed="rId2"/>
          <a:stretch>
            <a:fillRect/>
          </a:stretch>
        </p:blipFill>
        <p:spPr>
          <a:xfrm>
            <a:off x="331137" y="1481513"/>
            <a:ext cx="11358400" cy="1650567"/>
          </a:xfrm>
          <a:prstGeom prst="rect">
            <a:avLst/>
          </a:prstGeom>
        </p:spPr>
      </p:pic>
    </p:spTree>
    <p:extLst>
      <p:ext uri="{BB962C8B-B14F-4D97-AF65-F5344CB8AC3E}">
        <p14:creationId xmlns:p14="http://schemas.microsoft.com/office/powerpoint/2010/main" val="3360926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D484-98FA-4315-BF70-D333464CE151}"/>
              </a:ext>
            </a:extLst>
          </p:cNvPr>
          <p:cNvSpPr>
            <a:spLocks noGrp="1"/>
          </p:cNvSpPr>
          <p:nvPr>
            <p:ph type="title"/>
          </p:nvPr>
        </p:nvSpPr>
        <p:spPr/>
        <p:txBody>
          <a:bodyPr>
            <a:normAutofit fontScale="90000"/>
          </a:bodyPr>
          <a:lstStyle/>
          <a:p>
            <a:r>
              <a:rPr lang="en-US" dirty="0"/>
              <a:t>Step 4: </a:t>
            </a:r>
            <a:r>
              <a:rPr lang="en-US" sz="3200" dirty="0"/>
              <a:t>Contacting family members or friends who may help with the crisis</a:t>
            </a:r>
            <a:endParaRPr lang="en-US" dirty="0"/>
          </a:p>
        </p:txBody>
      </p:sp>
      <p:sp>
        <p:nvSpPr>
          <p:cNvPr id="3" name="Content Placeholder 2">
            <a:extLst>
              <a:ext uri="{FF2B5EF4-FFF2-40B4-BE49-F238E27FC236}">
                <a16:creationId xmlns:a16="http://schemas.microsoft.com/office/drawing/2014/main" id="{16B3BA8F-C9FD-41F7-8443-16EF5F8C125E}"/>
              </a:ext>
            </a:extLst>
          </p:cNvPr>
          <p:cNvSpPr>
            <a:spLocks noGrp="1"/>
          </p:cNvSpPr>
          <p:nvPr>
            <p:ph idx="1"/>
          </p:nvPr>
        </p:nvSpPr>
        <p:spPr>
          <a:xfrm>
            <a:off x="345715" y="3300248"/>
            <a:ext cx="11500567" cy="2032388"/>
          </a:xfrm>
        </p:spPr>
        <p:txBody>
          <a:bodyPr>
            <a:normAutofit lnSpcReduction="10000"/>
          </a:bodyPr>
          <a:lstStyle/>
          <a:p>
            <a:r>
              <a:rPr lang="en-US" sz="2400" dirty="0"/>
              <a:t>Inform trusted contacts of the suicidal crisis</a:t>
            </a:r>
          </a:p>
          <a:p>
            <a:pPr lvl="1"/>
            <a:r>
              <a:rPr lang="en-US" sz="2000" dirty="0"/>
              <a:t>These individuals should know that they may be contacted in a crisis</a:t>
            </a:r>
          </a:p>
          <a:p>
            <a:pPr lvl="1"/>
            <a:r>
              <a:rPr lang="en-US" sz="2000" dirty="0"/>
              <a:t>Individuals should adults</a:t>
            </a:r>
          </a:p>
          <a:p>
            <a:r>
              <a:rPr lang="en-US" sz="2400" dirty="0"/>
              <a:t>At this stage, the actual crisis is meant to be discussed openly</a:t>
            </a:r>
          </a:p>
          <a:p>
            <a:pPr lvl="1"/>
            <a:r>
              <a:rPr lang="en-US" sz="2000" dirty="0"/>
              <a:t>Sometimes, validation and support is sufficient to alleviate suicidality, but distress and other psychiatric symptoms may remain</a:t>
            </a:r>
          </a:p>
        </p:txBody>
      </p:sp>
      <p:pic>
        <p:nvPicPr>
          <p:cNvPr id="5" name="Picture 4">
            <a:extLst>
              <a:ext uri="{FF2B5EF4-FFF2-40B4-BE49-F238E27FC236}">
                <a16:creationId xmlns:a16="http://schemas.microsoft.com/office/drawing/2014/main" id="{7DD0E688-53AE-426A-BF03-9E57F71AB0AA}"/>
              </a:ext>
            </a:extLst>
          </p:cNvPr>
          <p:cNvPicPr>
            <a:picLocks noChangeAspect="1"/>
          </p:cNvPicPr>
          <p:nvPr/>
        </p:nvPicPr>
        <p:blipFill>
          <a:blip r:embed="rId2"/>
          <a:stretch>
            <a:fillRect/>
          </a:stretch>
        </p:blipFill>
        <p:spPr>
          <a:xfrm>
            <a:off x="345715" y="1366123"/>
            <a:ext cx="11485076" cy="1839532"/>
          </a:xfrm>
          <a:prstGeom prst="rect">
            <a:avLst/>
          </a:prstGeom>
        </p:spPr>
      </p:pic>
    </p:spTree>
    <p:extLst>
      <p:ext uri="{BB962C8B-B14F-4D97-AF65-F5344CB8AC3E}">
        <p14:creationId xmlns:p14="http://schemas.microsoft.com/office/powerpoint/2010/main" val="288403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BC57-4572-474D-98FB-F5F2A50F4CEA}"/>
              </a:ext>
            </a:extLst>
          </p:cNvPr>
          <p:cNvSpPr>
            <a:spLocks noGrp="1"/>
          </p:cNvSpPr>
          <p:nvPr>
            <p:ph type="title"/>
          </p:nvPr>
        </p:nvSpPr>
        <p:spPr/>
        <p:txBody>
          <a:bodyPr>
            <a:normAutofit/>
          </a:bodyPr>
          <a:lstStyle/>
          <a:p>
            <a:r>
              <a:rPr lang="en-US" dirty="0"/>
              <a:t>Step 5: </a:t>
            </a:r>
            <a:r>
              <a:rPr lang="en-US" sz="3200" dirty="0"/>
              <a:t>Contact mental health professionals or agencies</a:t>
            </a:r>
            <a:endParaRPr lang="en-US" dirty="0"/>
          </a:p>
        </p:txBody>
      </p:sp>
      <p:sp>
        <p:nvSpPr>
          <p:cNvPr id="3" name="Content Placeholder 2">
            <a:extLst>
              <a:ext uri="{FF2B5EF4-FFF2-40B4-BE49-F238E27FC236}">
                <a16:creationId xmlns:a16="http://schemas.microsoft.com/office/drawing/2014/main" id="{84F17588-F9EF-462A-A9BB-2E84018433FE}"/>
              </a:ext>
            </a:extLst>
          </p:cNvPr>
          <p:cNvSpPr>
            <a:spLocks noGrp="1"/>
          </p:cNvSpPr>
          <p:nvPr>
            <p:ph idx="1"/>
          </p:nvPr>
        </p:nvSpPr>
        <p:spPr>
          <a:xfrm>
            <a:off x="345717" y="5260634"/>
            <a:ext cx="7032546" cy="1259571"/>
          </a:xfrm>
        </p:spPr>
        <p:txBody>
          <a:bodyPr/>
          <a:lstStyle/>
          <a:p>
            <a:r>
              <a:rPr lang="en-US" dirty="0"/>
              <a:t>At this stage, clinician involvement is necessary</a:t>
            </a:r>
          </a:p>
          <a:p>
            <a:r>
              <a:rPr lang="en-US" dirty="0"/>
              <a:t>This should be discussed in advance with outpatient providers to ensure that conditions for being emergently contacted are clear</a:t>
            </a:r>
          </a:p>
        </p:txBody>
      </p:sp>
      <p:pic>
        <p:nvPicPr>
          <p:cNvPr id="5" name="Picture 4">
            <a:extLst>
              <a:ext uri="{FF2B5EF4-FFF2-40B4-BE49-F238E27FC236}">
                <a16:creationId xmlns:a16="http://schemas.microsoft.com/office/drawing/2014/main" id="{93100F38-9DE3-40F2-B377-A0E5E94EC814}"/>
              </a:ext>
            </a:extLst>
          </p:cNvPr>
          <p:cNvPicPr>
            <a:picLocks noChangeAspect="1"/>
          </p:cNvPicPr>
          <p:nvPr/>
        </p:nvPicPr>
        <p:blipFill>
          <a:blip r:embed="rId2"/>
          <a:stretch>
            <a:fillRect/>
          </a:stretch>
        </p:blipFill>
        <p:spPr>
          <a:xfrm>
            <a:off x="0" y="1487066"/>
            <a:ext cx="12192000" cy="3669520"/>
          </a:xfrm>
          <a:prstGeom prst="rect">
            <a:avLst/>
          </a:prstGeom>
        </p:spPr>
      </p:pic>
    </p:spTree>
    <p:extLst>
      <p:ext uri="{BB962C8B-B14F-4D97-AF65-F5344CB8AC3E}">
        <p14:creationId xmlns:p14="http://schemas.microsoft.com/office/powerpoint/2010/main" val="1974537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35EB-51DC-4844-BFD1-AB795EA44CB1}"/>
              </a:ext>
            </a:extLst>
          </p:cNvPr>
          <p:cNvSpPr>
            <a:spLocks noGrp="1"/>
          </p:cNvSpPr>
          <p:nvPr>
            <p:ph type="title"/>
          </p:nvPr>
        </p:nvSpPr>
        <p:spPr/>
        <p:txBody>
          <a:bodyPr>
            <a:normAutofit/>
          </a:bodyPr>
          <a:lstStyle/>
          <a:p>
            <a:r>
              <a:rPr lang="en-US" dirty="0"/>
              <a:t>Step 6: </a:t>
            </a:r>
            <a:r>
              <a:rPr lang="en-US" sz="3200" dirty="0"/>
              <a:t>Reduce the potential use of lethal means</a:t>
            </a:r>
            <a:endParaRPr lang="en-US" dirty="0"/>
          </a:p>
        </p:txBody>
      </p:sp>
      <p:sp>
        <p:nvSpPr>
          <p:cNvPr id="3" name="Content Placeholder 2">
            <a:extLst>
              <a:ext uri="{FF2B5EF4-FFF2-40B4-BE49-F238E27FC236}">
                <a16:creationId xmlns:a16="http://schemas.microsoft.com/office/drawing/2014/main" id="{AF30DBEA-49C3-4A7B-B979-9970440C8364}"/>
              </a:ext>
            </a:extLst>
          </p:cNvPr>
          <p:cNvSpPr>
            <a:spLocks noGrp="1"/>
          </p:cNvSpPr>
          <p:nvPr>
            <p:ph idx="1"/>
          </p:nvPr>
        </p:nvSpPr>
        <p:spPr>
          <a:xfrm>
            <a:off x="345715" y="3478926"/>
            <a:ext cx="11500567" cy="2858814"/>
          </a:xfrm>
        </p:spPr>
        <p:txBody>
          <a:bodyPr>
            <a:normAutofit/>
          </a:bodyPr>
          <a:lstStyle/>
          <a:p>
            <a:r>
              <a:rPr lang="en-US" sz="2000" dirty="0"/>
              <a:t>Some aspects of this should be Step 0 (i.e. firearm safety)</a:t>
            </a:r>
          </a:p>
          <a:p>
            <a:pPr lvl="1"/>
            <a:r>
              <a:rPr lang="en-US" sz="1800" dirty="0"/>
              <a:t>Firearms used in pediatric suicides come from the youth’s home in approximately 9 of 10 deaths (</a:t>
            </a:r>
            <a:r>
              <a:rPr lang="en-US" sz="1800" dirty="0" err="1"/>
              <a:t>Monuteaux</a:t>
            </a:r>
            <a:r>
              <a:rPr lang="en-US" sz="1800" dirty="0"/>
              <a:t> et al. 2019)</a:t>
            </a:r>
          </a:p>
          <a:p>
            <a:pPr lvl="1"/>
            <a:r>
              <a:rPr lang="en-US" sz="1800" dirty="0"/>
              <a:t>The association of firearms ownership and suicide was 2x stronger in adolescents than adults and child access prevention laws (“safe storage laws”) may reduce adolescent firearm suicide by 13% (</a:t>
            </a:r>
            <a:r>
              <a:rPr lang="en-US" sz="1800" dirty="0" err="1"/>
              <a:t>Kivisto</a:t>
            </a:r>
            <a:r>
              <a:rPr lang="en-US" sz="1800" dirty="0"/>
              <a:t> et al. 2021)</a:t>
            </a:r>
          </a:p>
          <a:p>
            <a:pPr lvl="1"/>
            <a:r>
              <a:rPr lang="en-US" sz="1800" dirty="0"/>
              <a:t>While the AAP recommends all firearms should be securely stored in a locked location, unloaded, and separate from ammunition, only 3 in 10 households with children and firearms do this (</a:t>
            </a:r>
            <a:r>
              <a:rPr lang="en-US" sz="1800" dirty="0" err="1"/>
              <a:t>Monuteaux</a:t>
            </a:r>
            <a:r>
              <a:rPr lang="en-US" sz="1800" dirty="0"/>
              <a:t> et al. 2019)</a:t>
            </a:r>
          </a:p>
          <a:p>
            <a:r>
              <a:rPr lang="en-US" sz="2000" dirty="0"/>
              <a:t>Other aspects should be done on an as needed basis</a:t>
            </a:r>
          </a:p>
          <a:p>
            <a:pPr lvl="1"/>
            <a:r>
              <a:rPr lang="en-US" sz="1800" dirty="0"/>
              <a:t>Consider locking medications and preferred objects for self-injury</a:t>
            </a:r>
          </a:p>
        </p:txBody>
      </p:sp>
      <p:pic>
        <p:nvPicPr>
          <p:cNvPr id="5" name="Picture 4">
            <a:extLst>
              <a:ext uri="{FF2B5EF4-FFF2-40B4-BE49-F238E27FC236}">
                <a16:creationId xmlns:a16="http://schemas.microsoft.com/office/drawing/2014/main" id="{F6A1C752-6466-436D-97CC-D73BF6E994C6}"/>
              </a:ext>
            </a:extLst>
          </p:cNvPr>
          <p:cNvPicPr>
            <a:picLocks noChangeAspect="1"/>
          </p:cNvPicPr>
          <p:nvPr/>
        </p:nvPicPr>
        <p:blipFill>
          <a:blip r:embed="rId2"/>
          <a:stretch>
            <a:fillRect/>
          </a:stretch>
        </p:blipFill>
        <p:spPr>
          <a:xfrm>
            <a:off x="345715" y="1525364"/>
            <a:ext cx="11472837" cy="1790650"/>
          </a:xfrm>
          <a:prstGeom prst="rect">
            <a:avLst/>
          </a:prstGeom>
        </p:spPr>
      </p:pic>
    </p:spTree>
    <p:extLst>
      <p:ext uri="{BB962C8B-B14F-4D97-AF65-F5344CB8AC3E}">
        <p14:creationId xmlns:p14="http://schemas.microsoft.com/office/powerpoint/2010/main" val="4084976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3640-193D-467E-BD85-08630EE59DFC}"/>
              </a:ext>
            </a:extLst>
          </p:cNvPr>
          <p:cNvSpPr>
            <a:spLocks noGrp="1"/>
          </p:cNvSpPr>
          <p:nvPr>
            <p:ph type="title"/>
          </p:nvPr>
        </p:nvSpPr>
        <p:spPr/>
        <p:txBody>
          <a:bodyPr/>
          <a:lstStyle/>
          <a:p>
            <a:r>
              <a:rPr lang="en-US" dirty="0"/>
              <a:t>Additional Considerations for Kids</a:t>
            </a:r>
          </a:p>
        </p:txBody>
      </p:sp>
      <p:sp>
        <p:nvSpPr>
          <p:cNvPr id="3" name="Content Placeholder 2">
            <a:extLst>
              <a:ext uri="{FF2B5EF4-FFF2-40B4-BE49-F238E27FC236}">
                <a16:creationId xmlns:a16="http://schemas.microsoft.com/office/drawing/2014/main" id="{DB5F7FCB-B91F-4CBA-B73F-6D5D766D1BF5}"/>
              </a:ext>
            </a:extLst>
          </p:cNvPr>
          <p:cNvSpPr>
            <a:spLocks noGrp="1"/>
          </p:cNvSpPr>
          <p:nvPr>
            <p:ph idx="1"/>
          </p:nvPr>
        </p:nvSpPr>
        <p:spPr/>
        <p:txBody>
          <a:bodyPr>
            <a:normAutofit/>
          </a:bodyPr>
          <a:lstStyle/>
          <a:p>
            <a:r>
              <a:rPr lang="en-US" sz="2400" dirty="0"/>
              <a:t>Plan for increased level of supervision at home</a:t>
            </a:r>
          </a:p>
          <a:p>
            <a:pPr lvl="1"/>
            <a:r>
              <a:rPr lang="en-US" sz="2000" dirty="0"/>
              <a:t>Could be anything from limiting time left alone, increased time spent with family, social media monitoring, etc.</a:t>
            </a:r>
          </a:p>
          <a:p>
            <a:pPr lvl="1"/>
            <a:r>
              <a:rPr lang="en-US" sz="2000" dirty="0"/>
              <a:t>Parents should make this explicit</a:t>
            </a:r>
          </a:p>
          <a:p>
            <a:r>
              <a:rPr lang="en-US" sz="2400" dirty="0"/>
              <a:t>Devise a “check-in system” for parents and kids</a:t>
            </a:r>
          </a:p>
          <a:p>
            <a:pPr lvl="1"/>
            <a:r>
              <a:rPr lang="en-US" sz="2000" dirty="0"/>
              <a:t>There should be limits on both ends</a:t>
            </a:r>
          </a:p>
          <a:p>
            <a:pPr lvl="2"/>
            <a:r>
              <a:rPr lang="en-US" sz="1800" dirty="0"/>
              <a:t>Supportive concern =/= nagging</a:t>
            </a:r>
          </a:p>
          <a:p>
            <a:pPr lvl="2"/>
            <a:r>
              <a:rPr lang="en-US" sz="1800" dirty="0"/>
              <a:t>The goal is to assess safety and not (primarily) to manage parent anxiety</a:t>
            </a:r>
          </a:p>
          <a:p>
            <a:pPr lvl="1"/>
            <a:r>
              <a:rPr lang="en-US" sz="2000" dirty="0"/>
              <a:t>Fine to adopt means of checking in beyond explicit verbal statements as long as it’s predetermined</a:t>
            </a:r>
          </a:p>
          <a:p>
            <a:pPr lvl="2"/>
            <a:r>
              <a:rPr lang="en-US" sz="1800" dirty="0"/>
              <a:t>Can use codes (“red zone”) or a chart if needed</a:t>
            </a:r>
          </a:p>
        </p:txBody>
      </p:sp>
    </p:spTree>
    <p:extLst>
      <p:ext uri="{BB962C8B-B14F-4D97-AF65-F5344CB8AC3E}">
        <p14:creationId xmlns:p14="http://schemas.microsoft.com/office/powerpoint/2010/main" val="2910606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5CB8D-D713-4110-92E2-27A6B239CAC5}"/>
              </a:ext>
            </a:extLst>
          </p:cNvPr>
          <p:cNvSpPr>
            <a:spLocks noGrp="1"/>
          </p:cNvSpPr>
          <p:nvPr>
            <p:ph type="title"/>
          </p:nvPr>
        </p:nvSpPr>
        <p:spPr/>
        <p:txBody>
          <a:bodyPr/>
          <a:lstStyle/>
          <a:p>
            <a:r>
              <a:rPr lang="en-US" dirty="0"/>
              <a:t>There’s An App For That!</a:t>
            </a:r>
          </a:p>
        </p:txBody>
      </p:sp>
      <p:sp>
        <p:nvSpPr>
          <p:cNvPr id="3" name="Content Placeholder 2">
            <a:extLst>
              <a:ext uri="{FF2B5EF4-FFF2-40B4-BE49-F238E27FC236}">
                <a16:creationId xmlns:a16="http://schemas.microsoft.com/office/drawing/2014/main" id="{6D45F2B7-13BB-4E50-B892-383303C6AC9F}"/>
              </a:ext>
            </a:extLst>
          </p:cNvPr>
          <p:cNvSpPr>
            <a:spLocks noGrp="1"/>
          </p:cNvSpPr>
          <p:nvPr>
            <p:ph sz="half" idx="1"/>
          </p:nvPr>
        </p:nvSpPr>
        <p:spPr/>
        <p:txBody>
          <a:bodyPr/>
          <a:lstStyle/>
          <a:p>
            <a:pPr marL="0" indent="0">
              <a:buNone/>
            </a:pPr>
            <a:r>
              <a:rPr lang="en-US" dirty="0"/>
              <a:t>1) </a:t>
            </a:r>
            <a:r>
              <a:rPr lang="en-US" dirty="0" err="1"/>
              <a:t>notOK</a:t>
            </a:r>
            <a:r>
              <a:rPr lang="en-US" dirty="0"/>
              <a:t>: Free app that contains a large red button that, when tapped, alerts close trusted contacts that the user is in urgent need of help.  </a:t>
            </a:r>
          </a:p>
          <a:p>
            <a:r>
              <a:rPr lang="en-US" dirty="0"/>
              <a:t>The app will send an alert to </a:t>
            </a:r>
            <a:r>
              <a:rPr lang="en-US" b="0" i="0" dirty="0">
                <a:solidFill>
                  <a:srgbClr val="242424"/>
                </a:solidFill>
                <a:effectLst/>
                <a:latin typeface="proxima-nova"/>
              </a:rPr>
              <a:t>pre-selected friends, family members, and supporters with a GPS location and a message letting them know that the user needs them to reach out.</a:t>
            </a:r>
          </a:p>
          <a:p>
            <a:r>
              <a:rPr lang="en-US" b="0" i="0" dirty="0">
                <a:solidFill>
                  <a:srgbClr val="242424"/>
                </a:solidFill>
                <a:effectLst/>
                <a:latin typeface="proxima-nova"/>
              </a:rPr>
              <a:t>https://www.notokapp.com/</a:t>
            </a:r>
          </a:p>
          <a:p>
            <a:pPr marL="0" indent="0">
              <a:buNone/>
            </a:pPr>
            <a:r>
              <a:rPr lang="en-US" dirty="0">
                <a:solidFill>
                  <a:srgbClr val="242424"/>
                </a:solidFill>
                <a:latin typeface="proxima-nova"/>
              </a:rPr>
              <a:t>2) Suicide Safety Plan: Free app that allows users to program safety plan and easily contact help if needed. </a:t>
            </a:r>
          </a:p>
          <a:p>
            <a:r>
              <a:rPr lang="en-US">
                <a:solidFill>
                  <a:srgbClr val="242424"/>
                </a:solidFill>
                <a:latin typeface="proxima-nova"/>
              </a:rPr>
              <a:t>https://www.suicidesafetyplan.app/</a:t>
            </a:r>
            <a:endParaRPr lang="en-US" dirty="0">
              <a:solidFill>
                <a:srgbClr val="242424"/>
              </a:solidFill>
              <a:latin typeface="proxima-nova"/>
            </a:endParaRPr>
          </a:p>
          <a:p>
            <a:pPr marL="0" indent="0">
              <a:buNone/>
            </a:pPr>
            <a:endParaRPr lang="en-US" dirty="0">
              <a:solidFill>
                <a:srgbClr val="242424"/>
              </a:solidFill>
              <a:latin typeface="proxima-nova"/>
            </a:endParaRPr>
          </a:p>
        </p:txBody>
      </p:sp>
      <p:pic>
        <p:nvPicPr>
          <p:cNvPr id="8" name="Content Placeholder 7" descr="A picture containing diagram&#10;&#10;Description automatically generated">
            <a:extLst>
              <a:ext uri="{FF2B5EF4-FFF2-40B4-BE49-F238E27FC236}">
                <a16:creationId xmlns:a16="http://schemas.microsoft.com/office/drawing/2014/main" id="{CCE7CE52-D09F-4B66-A359-584CFF09342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15695" y="1243008"/>
            <a:ext cx="2160782" cy="4371984"/>
          </a:xfrm>
        </p:spPr>
      </p:pic>
      <p:pic>
        <p:nvPicPr>
          <p:cNvPr id="10" name="Picture 9" descr="Graphical user interface, application&#10;&#10;Description automatically generated">
            <a:extLst>
              <a:ext uri="{FF2B5EF4-FFF2-40B4-BE49-F238E27FC236}">
                <a16:creationId xmlns:a16="http://schemas.microsoft.com/office/drawing/2014/main" id="{89F503CA-AD87-43BE-9400-14A5AC5CB8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7089" y="1214858"/>
            <a:ext cx="2439485" cy="4198375"/>
          </a:xfrm>
          <a:prstGeom prst="rect">
            <a:avLst/>
          </a:prstGeom>
        </p:spPr>
      </p:pic>
    </p:spTree>
    <p:extLst>
      <p:ext uri="{BB962C8B-B14F-4D97-AF65-F5344CB8AC3E}">
        <p14:creationId xmlns:p14="http://schemas.microsoft.com/office/powerpoint/2010/main" val="3290540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0AC11-A226-4EDA-AA9D-343366CB270D}"/>
              </a:ext>
            </a:extLst>
          </p:cNvPr>
          <p:cNvSpPr>
            <a:spLocks noGrp="1"/>
          </p:cNvSpPr>
          <p:nvPr>
            <p:ph type="title"/>
          </p:nvPr>
        </p:nvSpPr>
        <p:spPr/>
        <p:txBody>
          <a:bodyPr/>
          <a:lstStyle/>
          <a:p>
            <a:r>
              <a:rPr lang="en-US" dirty="0"/>
              <a:t>Possible Alternatives to ED Referral </a:t>
            </a:r>
          </a:p>
        </p:txBody>
      </p:sp>
      <p:sp>
        <p:nvSpPr>
          <p:cNvPr id="3" name="Content Placeholder 2">
            <a:extLst>
              <a:ext uri="{FF2B5EF4-FFF2-40B4-BE49-F238E27FC236}">
                <a16:creationId xmlns:a16="http://schemas.microsoft.com/office/drawing/2014/main" id="{1BB7864D-056A-4ED8-8610-3F3B9E2CE84A}"/>
              </a:ext>
            </a:extLst>
          </p:cNvPr>
          <p:cNvSpPr>
            <a:spLocks noGrp="1"/>
          </p:cNvSpPr>
          <p:nvPr>
            <p:ph idx="1"/>
          </p:nvPr>
        </p:nvSpPr>
        <p:spPr>
          <a:xfrm>
            <a:off x="336331" y="1825625"/>
            <a:ext cx="6863459" cy="4351338"/>
          </a:xfrm>
        </p:spPr>
        <p:txBody>
          <a:bodyPr>
            <a:normAutofit lnSpcReduction="10000"/>
          </a:bodyPr>
          <a:lstStyle/>
          <a:p>
            <a:r>
              <a:rPr lang="en-US" sz="2800" dirty="0"/>
              <a:t>Walk-In Behavioral Health Services</a:t>
            </a:r>
          </a:p>
          <a:p>
            <a:pPr lvl="1"/>
            <a:r>
              <a:rPr lang="en-US" sz="2400" dirty="0"/>
              <a:t>Non-ED settings to evaluate mental health crises (not necessarily open 24/7)</a:t>
            </a:r>
          </a:p>
          <a:p>
            <a:pPr lvl="2"/>
            <a:r>
              <a:rPr lang="en-US" sz="2000" dirty="0"/>
              <a:t>Frederick – Mental Health Association - </a:t>
            </a:r>
            <a:r>
              <a:rPr lang="en-US" sz="2000" dirty="0">
                <a:hlinkClick r:id="rId2"/>
              </a:rPr>
              <a:t>https://fcmha.org/how-we-help/behavioral-health</a:t>
            </a:r>
            <a:r>
              <a:rPr lang="en-US" sz="2000" dirty="0"/>
              <a:t> </a:t>
            </a:r>
          </a:p>
          <a:p>
            <a:pPr lvl="2"/>
            <a:r>
              <a:rPr lang="en-US" sz="2000" dirty="0"/>
              <a:t>Harford County – Harford Crisis Center - </a:t>
            </a:r>
            <a:r>
              <a:rPr lang="en-US" sz="2000" dirty="0">
                <a:hlinkClick r:id="rId3"/>
              </a:rPr>
              <a:t>https://harfordcrisiscenter.org/</a:t>
            </a:r>
            <a:r>
              <a:rPr lang="en-US" sz="2000" dirty="0"/>
              <a:t> </a:t>
            </a:r>
          </a:p>
          <a:p>
            <a:pPr lvl="2"/>
            <a:r>
              <a:rPr lang="en-US" sz="2000" dirty="0"/>
              <a:t>Montgomery County – Montgomery County Crisis Center - </a:t>
            </a:r>
            <a:r>
              <a:rPr lang="en-US" sz="2000" dirty="0">
                <a:hlinkClick r:id="rId4"/>
              </a:rPr>
              <a:t>https://www.montgomerycountymd.gov/HHS-Program/Program.aspx?id=BHCS/BHCS24hrcrisiscenter-p204.html</a:t>
            </a:r>
            <a:r>
              <a:rPr lang="en-US" sz="2000" dirty="0"/>
              <a:t> </a:t>
            </a:r>
          </a:p>
          <a:p>
            <a:pPr lvl="2"/>
            <a:r>
              <a:rPr lang="en-US" sz="2000" dirty="0"/>
              <a:t>Sheppard Pratt Walk-In Clinics – Towson and Elkridge -  </a:t>
            </a:r>
            <a:r>
              <a:rPr lang="en-US" sz="2000" dirty="0">
                <a:hlinkClick r:id="rId5"/>
              </a:rPr>
              <a:t>https://www.sheppardpratt.org/care-finder/crisis-walk-in-clinic/</a:t>
            </a:r>
            <a:r>
              <a:rPr lang="en-US" sz="2000" dirty="0"/>
              <a:t> </a:t>
            </a:r>
          </a:p>
        </p:txBody>
      </p:sp>
      <p:pic>
        <p:nvPicPr>
          <p:cNvPr id="1026" name="Picture 2" descr="The Klein Family Harford Crisis Center | UM Upper Chesapeake Health">
            <a:extLst>
              <a:ext uri="{FF2B5EF4-FFF2-40B4-BE49-F238E27FC236}">
                <a16:creationId xmlns:a16="http://schemas.microsoft.com/office/drawing/2014/main" id="{B5DA0C8C-C913-4855-87EF-5A1EA8FF26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6119" y="2592799"/>
            <a:ext cx="4303173" cy="242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827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FE1C-FB36-4EE9-894D-8C61AC7B85E3}"/>
              </a:ext>
            </a:extLst>
          </p:cNvPr>
          <p:cNvSpPr>
            <a:spLocks noGrp="1"/>
          </p:cNvSpPr>
          <p:nvPr>
            <p:ph type="title"/>
          </p:nvPr>
        </p:nvSpPr>
        <p:spPr/>
        <p:txBody>
          <a:bodyPr/>
          <a:lstStyle/>
          <a:p>
            <a:r>
              <a:rPr lang="en-US" dirty="0"/>
              <a:t>An Emerging Crisis-Based Treatment</a:t>
            </a:r>
          </a:p>
        </p:txBody>
      </p:sp>
      <p:sp>
        <p:nvSpPr>
          <p:cNvPr id="3" name="Content Placeholder 2">
            <a:extLst>
              <a:ext uri="{FF2B5EF4-FFF2-40B4-BE49-F238E27FC236}">
                <a16:creationId xmlns:a16="http://schemas.microsoft.com/office/drawing/2014/main" id="{DFD61553-00B6-4183-80CF-66DA92D47C32}"/>
              </a:ext>
            </a:extLst>
          </p:cNvPr>
          <p:cNvSpPr>
            <a:spLocks noGrp="1"/>
          </p:cNvSpPr>
          <p:nvPr>
            <p:ph idx="1"/>
          </p:nvPr>
        </p:nvSpPr>
        <p:spPr/>
        <p:txBody>
          <a:bodyPr>
            <a:normAutofit/>
          </a:bodyPr>
          <a:lstStyle/>
          <a:p>
            <a:r>
              <a:rPr lang="en-US" sz="2800" dirty="0"/>
              <a:t>Family-based Crisis Intervention (</a:t>
            </a:r>
            <a:r>
              <a:rPr lang="en-US" sz="2800" dirty="0" err="1"/>
              <a:t>Wharff</a:t>
            </a:r>
            <a:r>
              <a:rPr lang="en-US" sz="2800" dirty="0"/>
              <a:t> et al 2019)</a:t>
            </a:r>
          </a:p>
          <a:p>
            <a:pPr lvl="1"/>
            <a:r>
              <a:rPr lang="en-US" sz="2400" dirty="0"/>
              <a:t>60-90 minute single session for suicidal adolescents and their families</a:t>
            </a:r>
          </a:p>
          <a:p>
            <a:pPr lvl="1"/>
            <a:r>
              <a:rPr lang="en-US" sz="2400" dirty="0"/>
              <a:t>Studied and implemented in pediatric emergency rooms</a:t>
            </a:r>
          </a:p>
          <a:p>
            <a:pPr lvl="1"/>
            <a:r>
              <a:rPr lang="en-US" sz="2400" dirty="0"/>
              <a:t>Involves elucidating the “crisis-narrative,” psychoeducation, brief CBT intervention, safety planning</a:t>
            </a:r>
          </a:p>
          <a:p>
            <a:pPr lvl="1"/>
            <a:r>
              <a:rPr lang="en-US" sz="2400" dirty="0"/>
              <a:t>In ED study, reduced the need for hospitalization of suicidal adolescents by about half (68% vs 38%)</a:t>
            </a:r>
          </a:p>
          <a:p>
            <a:pPr lvl="1"/>
            <a:r>
              <a:rPr lang="en-US" sz="2400" dirty="0"/>
              <a:t>Not yet adapted to primary care settings but this is in progress!</a:t>
            </a:r>
          </a:p>
        </p:txBody>
      </p:sp>
    </p:spTree>
    <p:extLst>
      <p:ext uri="{BB962C8B-B14F-4D97-AF65-F5344CB8AC3E}">
        <p14:creationId xmlns:p14="http://schemas.microsoft.com/office/powerpoint/2010/main" val="2824239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26A2-9677-45FC-93B0-3C1512EDD0F8}"/>
              </a:ext>
            </a:extLst>
          </p:cNvPr>
          <p:cNvSpPr>
            <a:spLocks noGrp="1"/>
          </p:cNvSpPr>
          <p:nvPr>
            <p:ph type="title"/>
          </p:nvPr>
        </p:nvSpPr>
        <p:spPr/>
        <p:txBody>
          <a:bodyPr/>
          <a:lstStyle/>
          <a:p>
            <a:r>
              <a:rPr lang="en-US" dirty="0"/>
              <a:t>Recommended Readings</a:t>
            </a:r>
          </a:p>
        </p:txBody>
      </p:sp>
      <p:sp>
        <p:nvSpPr>
          <p:cNvPr id="3" name="Content Placeholder 2">
            <a:extLst>
              <a:ext uri="{FF2B5EF4-FFF2-40B4-BE49-F238E27FC236}">
                <a16:creationId xmlns:a16="http://schemas.microsoft.com/office/drawing/2014/main" id="{E232F1CD-F14D-4EDD-88D5-AE039C2EF716}"/>
              </a:ext>
            </a:extLst>
          </p:cNvPr>
          <p:cNvSpPr>
            <a:spLocks noGrp="1"/>
          </p:cNvSpPr>
          <p:nvPr>
            <p:ph idx="1"/>
          </p:nvPr>
        </p:nvSpPr>
        <p:spPr/>
        <p:txBody>
          <a:bodyPr>
            <a:normAutofit/>
          </a:bodyPr>
          <a:lstStyle/>
          <a:p>
            <a:r>
              <a:rPr lang="en-US" dirty="0"/>
              <a:t>Berk, M: Evidence-Based Treatment Approaches for Suicidal Adolescents: Translating Science Into Practice. Washington DC, American Psychiatric Association Publishing, 2019.</a:t>
            </a:r>
          </a:p>
          <a:p>
            <a:r>
              <a:rPr lang="en-US" dirty="0"/>
              <a:t>Chiles, JA, </a:t>
            </a:r>
            <a:r>
              <a:rPr lang="en-US" dirty="0" err="1"/>
              <a:t>Strosahl</a:t>
            </a:r>
            <a:r>
              <a:rPr lang="en-US" dirty="0"/>
              <a:t>, KD, and Roberts, LWR: Clinical Manual for Assessment and Treatment of Suicidal Patients, Second Edition. Washington DC, American Psychiatric Association Publishing, 2019</a:t>
            </a:r>
          </a:p>
          <a:p>
            <a:r>
              <a:rPr lang="en-US" dirty="0"/>
              <a:t>Choi-Kain, LW and Sharp, C: Handbook of Good Psychiatric Management for Adolescents with Borderline Personality Disorder. Washington DC, American Psychiatric Association Publishing, 2022. </a:t>
            </a:r>
          </a:p>
          <a:p>
            <a:r>
              <a:rPr lang="en-US" dirty="0" err="1"/>
              <a:t>Freedenthal</a:t>
            </a:r>
            <a:r>
              <a:rPr lang="en-US" dirty="0"/>
              <a:t> S: Helping the Suicidal Person: Tips and Techniques for Professionals. New York, Routledge, 2017</a:t>
            </a:r>
          </a:p>
          <a:p>
            <a:r>
              <a:rPr lang="en-US" dirty="0"/>
              <a:t>Miller AL, </a:t>
            </a:r>
            <a:r>
              <a:rPr lang="en-US" dirty="0" err="1"/>
              <a:t>Rathus</a:t>
            </a:r>
            <a:r>
              <a:rPr lang="en-US" dirty="0"/>
              <a:t> JH, Linehan MM: Dialectical Behavior Therapy With Suicidal Adolescents. New York, Guilford, 2007</a:t>
            </a:r>
          </a:p>
          <a:p>
            <a:r>
              <a:rPr lang="en-US" dirty="0" err="1"/>
              <a:t>Rathus</a:t>
            </a:r>
            <a:r>
              <a:rPr lang="en-US" dirty="0"/>
              <a:t> JH, Miller AL: DBT Skills Manual for Adolescents. New York, Guilford, 2015</a:t>
            </a:r>
          </a:p>
        </p:txBody>
      </p:sp>
    </p:spTree>
    <p:extLst>
      <p:ext uri="{BB962C8B-B14F-4D97-AF65-F5344CB8AC3E}">
        <p14:creationId xmlns:p14="http://schemas.microsoft.com/office/powerpoint/2010/main" val="34226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51BC-FBF3-4E37-A21A-BB2C416AACBB}"/>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5C829129-0185-4FA9-AE5A-210AE2F8AB0C}"/>
              </a:ext>
            </a:extLst>
          </p:cNvPr>
          <p:cNvSpPr>
            <a:spLocks noGrp="1"/>
          </p:cNvSpPr>
          <p:nvPr>
            <p:ph idx="1"/>
          </p:nvPr>
        </p:nvSpPr>
        <p:spPr/>
        <p:txBody>
          <a:bodyPr>
            <a:normAutofit fontScale="77500" lnSpcReduction="20000"/>
          </a:bodyPr>
          <a:lstStyle/>
          <a:p>
            <a:pPr marL="0" indent="0">
              <a:buNone/>
            </a:pPr>
            <a:endParaRPr lang="en-US" sz="3600" dirty="0"/>
          </a:p>
          <a:p>
            <a:pPr marL="342900" marR="0" lvl="0" indent="-342900">
              <a:lnSpc>
                <a:spcPct val="105000"/>
              </a:lnSpc>
              <a:spcBef>
                <a:spcPts val="0"/>
              </a:spcBef>
              <a:spcAft>
                <a:spcPts val="0"/>
              </a:spcAft>
              <a:buFont typeface="+mj-lt"/>
              <a:buAutoNum type="arabicParenR"/>
            </a:pPr>
            <a:endParaRPr lang="en-US" sz="3600" dirty="0">
              <a:effectLst/>
              <a:latin typeface="Calibri" panose="020F0502020204030204" pitchFamily="34" charset="0"/>
              <a:ea typeface="Times New Roman" panose="02020603050405020304" pitchFamily="18" charset="0"/>
            </a:endParaRPr>
          </a:p>
          <a:p>
            <a:pPr marL="342900" marR="0" lvl="0" indent="-342900">
              <a:lnSpc>
                <a:spcPct val="105000"/>
              </a:lnSpc>
              <a:spcBef>
                <a:spcPts val="0"/>
              </a:spcBef>
              <a:spcAft>
                <a:spcPts val="0"/>
              </a:spcAft>
              <a:buFont typeface="+mj-lt"/>
              <a:buAutoNum type="arabicParenR"/>
            </a:pPr>
            <a:endParaRPr lang="en-US" sz="36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800"/>
              </a:spcAft>
              <a:buFont typeface="+mj-lt"/>
              <a:buAutoNum type="arabicParenR"/>
            </a:pPr>
            <a:r>
              <a:rPr lang="en-US" sz="3600" dirty="0">
                <a:effectLst/>
                <a:latin typeface="Calibri" panose="020F0502020204030204" pitchFamily="34" charset="0"/>
                <a:ea typeface="Times New Roman" panose="02020603050405020304" pitchFamily="18" charset="0"/>
              </a:rPr>
              <a:t>Learn evidence-based treatments for </a:t>
            </a:r>
            <a:r>
              <a:rPr lang="en-US" sz="3600" dirty="0" err="1">
                <a:effectLst/>
                <a:latin typeface="Calibri" panose="020F0502020204030204" pitchFamily="34" charset="0"/>
                <a:ea typeface="Times New Roman" panose="02020603050405020304" pitchFamily="18" charset="0"/>
              </a:rPr>
              <a:t>nonsuicidal</a:t>
            </a:r>
            <a:r>
              <a:rPr lang="en-US" sz="3600" dirty="0">
                <a:effectLst/>
                <a:latin typeface="Calibri" panose="020F0502020204030204" pitchFamily="34" charset="0"/>
                <a:ea typeface="Times New Roman" panose="02020603050405020304" pitchFamily="18" charset="0"/>
              </a:rPr>
              <a:t> self-injury in children and adolescents</a:t>
            </a:r>
          </a:p>
          <a:p>
            <a:pPr marL="342900" marR="0" lvl="0" indent="-342900">
              <a:lnSpc>
                <a:spcPct val="105000"/>
              </a:lnSpc>
              <a:spcBef>
                <a:spcPts val="0"/>
              </a:spcBef>
              <a:spcAft>
                <a:spcPts val="800"/>
              </a:spcAft>
              <a:buFont typeface="+mj-lt"/>
              <a:buAutoNum type="arabicParenR"/>
            </a:pPr>
            <a:r>
              <a:rPr lang="en-US" sz="3600" dirty="0">
                <a:effectLst/>
                <a:latin typeface="Calibri" panose="020F0502020204030204" pitchFamily="34" charset="0"/>
                <a:ea typeface="Times New Roman" panose="02020603050405020304" pitchFamily="18" charset="0"/>
              </a:rPr>
              <a:t>Describe the specific components of an evidence-based safety plan intervention</a:t>
            </a:r>
          </a:p>
          <a:p>
            <a:pPr marL="342900" marR="0" lvl="0" indent="-342900">
              <a:lnSpc>
                <a:spcPct val="105000"/>
              </a:lnSpc>
              <a:spcBef>
                <a:spcPts val="0"/>
              </a:spcBef>
              <a:spcAft>
                <a:spcPts val="800"/>
              </a:spcAft>
              <a:buFont typeface="+mj-lt"/>
              <a:buAutoNum type="arabicParenR"/>
            </a:pPr>
            <a:r>
              <a:rPr lang="en-US" sz="3600" dirty="0">
                <a:effectLst/>
                <a:latin typeface="Calibri" panose="020F0502020204030204" pitchFamily="34" charset="0"/>
                <a:ea typeface="Times New Roman" panose="02020603050405020304" pitchFamily="18" charset="0"/>
              </a:rPr>
              <a:t>Discuss additional elements to consider specifically for kids when engaging in safety planning</a:t>
            </a:r>
            <a:endParaRPr lang="en-US" sz="36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800"/>
              </a:spcAft>
              <a:buFont typeface="+mj-lt"/>
              <a:buAutoNum type="arabicParenR"/>
            </a:pPr>
            <a:endParaRPr lang="en-US" sz="36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800"/>
              </a:spcAft>
              <a:buFont typeface="+mj-lt"/>
              <a:buAutoNum type="arabicParenR"/>
            </a:pPr>
            <a:endParaRPr lang="en-US" sz="3600" dirty="0">
              <a:effectLst/>
              <a:latin typeface="Calibri" panose="020F0502020204030204" pitchFamily="34" charset="0"/>
              <a:ea typeface="Calibri" panose="020F0502020204030204" pitchFamily="34" charset="0"/>
            </a:endParaRPr>
          </a:p>
          <a:p>
            <a:endParaRPr lang="en-US" sz="3600" dirty="0"/>
          </a:p>
        </p:txBody>
      </p:sp>
    </p:spTree>
    <p:extLst>
      <p:ext uri="{BB962C8B-B14F-4D97-AF65-F5344CB8AC3E}">
        <p14:creationId xmlns:p14="http://schemas.microsoft.com/office/powerpoint/2010/main" val="1976084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99B3A-9976-4882-8DC3-2DC4F4F6A53F}"/>
              </a:ext>
            </a:extLst>
          </p:cNvPr>
          <p:cNvSpPr>
            <a:spLocks noGrp="1"/>
          </p:cNvSpPr>
          <p:nvPr>
            <p:ph type="title"/>
          </p:nvPr>
        </p:nvSpPr>
        <p:spPr/>
        <p:txBody>
          <a:bodyPr/>
          <a:lstStyle/>
          <a:p>
            <a:r>
              <a:rPr lang="en-US" dirty="0"/>
              <a:t>Resource for Patients</a:t>
            </a:r>
          </a:p>
        </p:txBody>
      </p:sp>
      <p:sp>
        <p:nvSpPr>
          <p:cNvPr id="3" name="Content Placeholder 2">
            <a:extLst>
              <a:ext uri="{FF2B5EF4-FFF2-40B4-BE49-F238E27FC236}">
                <a16:creationId xmlns:a16="http://schemas.microsoft.com/office/drawing/2014/main" id="{27A0D978-25E1-4F0E-85F5-78B256D593CD}"/>
              </a:ext>
            </a:extLst>
          </p:cNvPr>
          <p:cNvSpPr>
            <a:spLocks noGrp="1"/>
          </p:cNvSpPr>
          <p:nvPr>
            <p:ph idx="1"/>
          </p:nvPr>
        </p:nvSpPr>
        <p:spPr/>
        <p:txBody>
          <a:bodyPr>
            <a:normAutofit/>
          </a:bodyPr>
          <a:lstStyle/>
          <a:p>
            <a:pPr marL="0" indent="0" algn="ctr">
              <a:buNone/>
            </a:pPr>
            <a:r>
              <a:rPr lang="en-US" sz="6600" b="1" i="1" dirty="0"/>
              <a:t>988 </a:t>
            </a:r>
          </a:p>
          <a:p>
            <a:pPr marL="0" indent="0" algn="ctr">
              <a:buNone/>
            </a:pPr>
            <a:r>
              <a:rPr lang="en-US" sz="2400" i="1" dirty="0"/>
              <a:t>A new crisis hotline number </a:t>
            </a:r>
          </a:p>
          <a:p>
            <a:pPr marL="0" indent="0" algn="ctr">
              <a:buNone/>
            </a:pPr>
            <a:r>
              <a:rPr lang="en-US" sz="2400" i="1" dirty="0"/>
              <a:t>Patients experiencing mental health crises can call or text 988 and will be directed to the National Suicide Prevention Lifeline.</a:t>
            </a:r>
          </a:p>
          <a:p>
            <a:pPr marL="0" indent="0" algn="ctr">
              <a:buNone/>
            </a:pPr>
            <a:r>
              <a:rPr lang="en-US" sz="2400" i="1" dirty="0"/>
              <a:t>Coming July 16</a:t>
            </a:r>
            <a:r>
              <a:rPr lang="en-US" sz="2400" i="1" baseline="30000" dirty="0"/>
              <a:t>th</a:t>
            </a:r>
            <a:r>
              <a:rPr lang="en-US" sz="2400" i="1" dirty="0"/>
              <a:t> nationwide!</a:t>
            </a:r>
          </a:p>
          <a:p>
            <a:pPr marL="0" indent="0" algn="ctr">
              <a:buNone/>
            </a:pPr>
            <a:r>
              <a:rPr lang="en-US" sz="2400" i="1" dirty="0"/>
              <a:t>Learn more at </a:t>
            </a:r>
            <a:r>
              <a:rPr lang="en-US" sz="2400" i="1" dirty="0">
                <a:hlinkClick r:id="rId2"/>
              </a:rPr>
              <a:t>https://suicidepreventionlifeline.org/current-events/the-lifeline-and-988/</a:t>
            </a:r>
            <a:r>
              <a:rPr lang="en-US" sz="2400" i="1" dirty="0"/>
              <a:t> </a:t>
            </a:r>
          </a:p>
        </p:txBody>
      </p:sp>
    </p:spTree>
    <p:extLst>
      <p:ext uri="{BB962C8B-B14F-4D97-AF65-F5344CB8AC3E}">
        <p14:creationId xmlns:p14="http://schemas.microsoft.com/office/powerpoint/2010/main" val="3590618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0FFF-E437-478C-B05E-565D8C4741F8}"/>
              </a:ext>
            </a:extLst>
          </p:cNvPr>
          <p:cNvSpPr>
            <a:spLocks noGrp="1"/>
          </p:cNvSpPr>
          <p:nvPr>
            <p:ph type="title"/>
          </p:nvPr>
        </p:nvSpPr>
        <p:spPr/>
        <p:txBody>
          <a:bodyPr>
            <a:normAutofit/>
          </a:bodyPr>
          <a:lstStyle/>
          <a:p>
            <a:r>
              <a:rPr lang="en-US" sz="3600" dirty="0"/>
              <a:t>Thank you!</a:t>
            </a:r>
          </a:p>
        </p:txBody>
      </p:sp>
      <p:sp>
        <p:nvSpPr>
          <p:cNvPr id="5" name="TextBox 4">
            <a:extLst>
              <a:ext uri="{FF2B5EF4-FFF2-40B4-BE49-F238E27FC236}">
                <a16:creationId xmlns:a16="http://schemas.microsoft.com/office/drawing/2014/main" id="{3684EBDF-B302-49BD-8F33-FA1FE85734AC}"/>
              </a:ext>
            </a:extLst>
          </p:cNvPr>
          <p:cNvSpPr txBox="1"/>
          <p:nvPr/>
        </p:nvSpPr>
        <p:spPr>
          <a:xfrm>
            <a:off x="468087" y="1780496"/>
            <a:ext cx="11239500" cy="5262979"/>
          </a:xfrm>
          <a:prstGeom prst="rect">
            <a:avLst/>
          </a:prstGeom>
          <a:noFill/>
        </p:spPr>
        <p:txBody>
          <a:bodyPr wrap="square" rtlCol="0">
            <a:spAutoFit/>
          </a:bodyPr>
          <a:lstStyle/>
          <a:p>
            <a:pPr algn="ctr"/>
            <a:r>
              <a:rPr lang="en-US" sz="2800" dirty="0">
                <a:solidFill>
                  <a:schemeClr val="tx1">
                    <a:lumMod val="65000"/>
                    <a:lumOff val="35000"/>
                  </a:schemeClr>
                </a:solidFill>
              </a:rPr>
              <a:t>Maryland Behavioral Health Integration in Pediatric Primary Care (BHIPP)</a:t>
            </a:r>
          </a:p>
          <a:p>
            <a:pPr algn="ctr"/>
            <a:endParaRPr lang="en-US" sz="2800" dirty="0">
              <a:solidFill>
                <a:schemeClr val="tx1">
                  <a:lumMod val="65000"/>
                  <a:lumOff val="35000"/>
                </a:schemeClr>
              </a:solidFill>
            </a:endParaRPr>
          </a:p>
          <a:p>
            <a:pPr algn="ctr"/>
            <a:endParaRPr lang="en-US" sz="2800" dirty="0">
              <a:solidFill>
                <a:schemeClr val="tx1">
                  <a:lumMod val="65000"/>
                  <a:lumOff val="35000"/>
                </a:schemeClr>
              </a:solidFill>
            </a:endParaRPr>
          </a:p>
          <a:p>
            <a:pPr algn="ctr"/>
            <a:r>
              <a:rPr lang="en-US" sz="2800" b="1" dirty="0">
                <a:solidFill>
                  <a:schemeClr val="tx1">
                    <a:lumMod val="65000"/>
                    <a:lumOff val="35000"/>
                  </a:schemeClr>
                </a:solidFill>
              </a:rPr>
              <a:t>1-855-MD-BHIPP</a:t>
            </a:r>
            <a:r>
              <a:rPr lang="en-US" sz="2800" dirty="0">
                <a:solidFill>
                  <a:schemeClr val="tx1">
                    <a:lumMod val="65000"/>
                    <a:lumOff val="35000"/>
                  </a:schemeClr>
                </a:solidFill>
              </a:rPr>
              <a:t> (632-4477)</a:t>
            </a:r>
          </a:p>
          <a:p>
            <a:pPr algn="ctr"/>
            <a:r>
              <a:rPr lang="en-US" sz="2800" dirty="0">
                <a:solidFill>
                  <a:schemeClr val="tx1">
                    <a:lumMod val="65000"/>
                    <a:lumOff val="35000"/>
                  </a:schemeClr>
                </a:solidFill>
              </a:rPr>
              <a:t>www.mdbhipp.org</a:t>
            </a:r>
          </a:p>
          <a:p>
            <a:pPr algn="ctr"/>
            <a:r>
              <a:rPr lang="en-US" sz="2800" dirty="0">
                <a:solidFill>
                  <a:schemeClr val="tx1">
                    <a:lumMod val="65000"/>
                    <a:lumOff val="35000"/>
                  </a:schemeClr>
                </a:solidFill>
              </a:rPr>
              <a:t>Follow us on Facebook, LinkedIn, and Twitter! @MDBHIPP </a:t>
            </a:r>
          </a:p>
          <a:p>
            <a:pPr algn="ctr"/>
            <a:endParaRPr lang="en-US" sz="2800" dirty="0">
              <a:solidFill>
                <a:schemeClr val="tx1">
                  <a:lumMod val="65000"/>
                  <a:lumOff val="35000"/>
                </a:schemeClr>
              </a:solidFill>
            </a:endParaRPr>
          </a:p>
          <a:p>
            <a:pPr algn="ctr"/>
            <a:endParaRPr lang="en-US" sz="2800" dirty="0">
              <a:solidFill>
                <a:schemeClr val="tx1">
                  <a:lumMod val="65000"/>
                  <a:lumOff val="35000"/>
                </a:schemeClr>
              </a:solidFill>
            </a:endParaRPr>
          </a:p>
          <a:p>
            <a:pPr algn="ctr"/>
            <a:r>
              <a:rPr lang="en-US" sz="2400" i="1" dirty="0">
                <a:latin typeface="Calibri" panose="020F0502020204030204" pitchFamily="34" charset="0"/>
                <a:ea typeface="Calibri" panose="020F0502020204030204" pitchFamily="34" charset="0"/>
              </a:rPr>
              <a:t>For resources related to the COVID-19 pandemic,</a:t>
            </a:r>
          </a:p>
          <a:p>
            <a:pPr algn="ctr"/>
            <a:r>
              <a:rPr lang="en-US" sz="2400" i="1" dirty="0">
                <a:latin typeface="Calibri" panose="020F0502020204030204" pitchFamily="34" charset="0"/>
                <a:ea typeface="Calibri" panose="020F0502020204030204" pitchFamily="34" charset="0"/>
              </a:rPr>
              <a:t>please visit us at </a:t>
            </a:r>
            <a:r>
              <a:rPr lang="en-US" sz="2400" i="1" u="sng" dirty="0">
                <a:solidFill>
                  <a:srgbClr val="0563C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BHIPP Covid-19 Resources</a:t>
            </a:r>
            <a:r>
              <a:rPr lang="en-US" sz="2400" b="1" dirty="0">
                <a:latin typeface="Calibri" panose="020F050202020403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endParaRPr>
          </a:p>
          <a:p>
            <a:pPr algn="ctr"/>
            <a:endParaRPr lang="en-US" sz="2800" dirty="0">
              <a:solidFill>
                <a:schemeClr val="tx1">
                  <a:lumMod val="65000"/>
                  <a:lumOff val="35000"/>
                </a:schemeClr>
              </a:solidFill>
            </a:endParaRPr>
          </a:p>
          <a:p>
            <a:endParaRPr lang="en-US" dirty="0"/>
          </a:p>
          <a:p>
            <a:pPr algn="ctr"/>
            <a:endParaRPr lang="en-US" dirty="0"/>
          </a:p>
        </p:txBody>
      </p:sp>
    </p:spTree>
    <p:extLst>
      <p:ext uri="{BB962C8B-B14F-4D97-AF65-F5344CB8AC3E}">
        <p14:creationId xmlns:p14="http://schemas.microsoft.com/office/powerpoint/2010/main" val="3522430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B54BB-5622-4C92-9F68-DE25B609CDFA}"/>
              </a:ext>
            </a:extLst>
          </p:cNvPr>
          <p:cNvSpPr>
            <a:spLocks noGrp="1"/>
          </p:cNvSpPr>
          <p:nvPr>
            <p:ph type="title"/>
          </p:nvPr>
        </p:nvSpPr>
        <p:spPr/>
        <p:txBody>
          <a:bodyPr/>
          <a:lstStyle/>
          <a:p>
            <a:r>
              <a:rPr lang="en-US" dirty="0"/>
              <a:t>Acknowledgement </a:t>
            </a:r>
          </a:p>
        </p:txBody>
      </p:sp>
      <p:sp>
        <p:nvSpPr>
          <p:cNvPr id="3" name="Content Placeholder 2">
            <a:extLst>
              <a:ext uri="{FF2B5EF4-FFF2-40B4-BE49-F238E27FC236}">
                <a16:creationId xmlns:a16="http://schemas.microsoft.com/office/drawing/2014/main" id="{632D35CE-A444-44B9-AF7D-2234041A4CF4}"/>
              </a:ext>
            </a:extLst>
          </p:cNvPr>
          <p:cNvSpPr>
            <a:spLocks noGrp="1"/>
          </p:cNvSpPr>
          <p:nvPr>
            <p:ph idx="1"/>
          </p:nvPr>
        </p:nvSpPr>
        <p:spPr/>
        <p:txBody>
          <a:bodyPr>
            <a:normAutofit/>
          </a:bodyPr>
          <a:lstStyle/>
          <a:p>
            <a:r>
              <a:rPr lang="en-US" sz="3600" dirty="0"/>
              <a:t>A special thanks to Dr. Hal </a:t>
            </a:r>
            <a:r>
              <a:rPr lang="en-US" sz="3600" dirty="0" err="1"/>
              <a:t>Kronsberg</a:t>
            </a:r>
            <a:r>
              <a:rPr lang="en-US" sz="3600" dirty="0"/>
              <a:t> of the BHIPP team who created the majority of the slide content presented today!</a:t>
            </a:r>
          </a:p>
        </p:txBody>
      </p:sp>
    </p:spTree>
    <p:extLst>
      <p:ext uri="{BB962C8B-B14F-4D97-AF65-F5344CB8AC3E}">
        <p14:creationId xmlns:p14="http://schemas.microsoft.com/office/powerpoint/2010/main" val="729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412A-F792-4AB0-9DA6-68C5DF99BB89}"/>
              </a:ext>
            </a:extLst>
          </p:cNvPr>
          <p:cNvSpPr>
            <a:spLocks noGrp="1"/>
          </p:cNvSpPr>
          <p:nvPr>
            <p:ph type="title"/>
          </p:nvPr>
        </p:nvSpPr>
        <p:spPr/>
        <p:txBody>
          <a:bodyPr/>
          <a:lstStyle/>
          <a:p>
            <a:r>
              <a:rPr lang="en-US" dirty="0"/>
              <a:t>Case </a:t>
            </a:r>
          </a:p>
        </p:txBody>
      </p:sp>
      <p:sp>
        <p:nvSpPr>
          <p:cNvPr id="3" name="Content Placeholder 2">
            <a:extLst>
              <a:ext uri="{FF2B5EF4-FFF2-40B4-BE49-F238E27FC236}">
                <a16:creationId xmlns:a16="http://schemas.microsoft.com/office/drawing/2014/main" id="{16028040-9CE0-476B-B87D-2D4A155466E1}"/>
              </a:ext>
            </a:extLst>
          </p:cNvPr>
          <p:cNvSpPr>
            <a:spLocks noGrp="1"/>
          </p:cNvSpPr>
          <p:nvPr>
            <p:ph idx="1"/>
          </p:nvPr>
        </p:nvSpPr>
        <p:spPr/>
        <p:txBody>
          <a:bodyPr>
            <a:normAutofit/>
          </a:bodyPr>
          <a:lstStyle/>
          <a:p>
            <a:r>
              <a:rPr lang="en-US" sz="2000" dirty="0"/>
              <a:t>In the privacy of his bathroom, Alejandro, 15, prepared to cut his wrist.  He knew it would hurt and knew people would wonder why.  But he didn’t care. It hurt the first few moments of cutting, but soon he felt no pain.  He felt only relief.</a:t>
            </a:r>
          </a:p>
          <a:p>
            <a:r>
              <a:rPr lang="en-US" sz="2000" dirty="0"/>
              <a:t>Then he looked down at his wrist.  The amount of blood in the bathroom sink shocked him.  He wrapped his wrist in a towel and told his mother.  She took him immediately to the hospital, where the doctor stitched up his wound. </a:t>
            </a:r>
          </a:p>
          <a:p>
            <a:r>
              <a:rPr lang="en-US" sz="2000" dirty="0"/>
              <a:t>The ER Social Worker was concerned. She asked Alejandro “When you cut your wrist, how much did you want to die?” He responded “I didn’t want to die, I just wanted to feel better.” </a:t>
            </a:r>
          </a:p>
          <a:p>
            <a:r>
              <a:rPr lang="en-US" sz="2000" dirty="0"/>
              <a:t>He explained that his girlfriend had broken up with him that day at school. “I couldn’t stop crying. When I cut myself, it calms me down. I swear, I wasn’t trying to kill myself.”</a:t>
            </a:r>
          </a:p>
        </p:txBody>
      </p:sp>
      <p:sp>
        <p:nvSpPr>
          <p:cNvPr id="4" name="TextBox 3">
            <a:extLst>
              <a:ext uri="{FF2B5EF4-FFF2-40B4-BE49-F238E27FC236}">
                <a16:creationId xmlns:a16="http://schemas.microsoft.com/office/drawing/2014/main" id="{71F6BF23-7CDF-4554-8904-699A1100C92A}"/>
              </a:ext>
            </a:extLst>
          </p:cNvPr>
          <p:cNvSpPr txBox="1"/>
          <p:nvPr/>
        </p:nvSpPr>
        <p:spPr>
          <a:xfrm>
            <a:off x="345715" y="6253737"/>
            <a:ext cx="1888199" cy="369332"/>
          </a:xfrm>
          <a:prstGeom prst="rect">
            <a:avLst/>
          </a:prstGeom>
          <a:noFill/>
        </p:spPr>
        <p:txBody>
          <a:bodyPr wrap="square" rtlCol="0">
            <a:spAutoFit/>
          </a:bodyPr>
          <a:lstStyle/>
          <a:p>
            <a:r>
              <a:rPr lang="en-US" dirty="0" err="1"/>
              <a:t>Freedenthal</a:t>
            </a:r>
            <a:r>
              <a:rPr lang="en-US" dirty="0"/>
              <a:t>, 2018</a:t>
            </a:r>
          </a:p>
        </p:txBody>
      </p:sp>
    </p:spTree>
    <p:extLst>
      <p:ext uri="{BB962C8B-B14F-4D97-AF65-F5344CB8AC3E}">
        <p14:creationId xmlns:p14="http://schemas.microsoft.com/office/powerpoint/2010/main" val="395849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9F9D-48AB-46FD-B687-0ABB40ACF7BC}"/>
              </a:ext>
            </a:extLst>
          </p:cNvPr>
          <p:cNvSpPr>
            <a:spLocks noGrp="1"/>
          </p:cNvSpPr>
          <p:nvPr>
            <p:ph type="title"/>
          </p:nvPr>
        </p:nvSpPr>
        <p:spPr/>
        <p:txBody>
          <a:bodyPr/>
          <a:lstStyle/>
          <a:p>
            <a:r>
              <a:rPr lang="en-US" dirty="0"/>
              <a:t>Case (continued)</a:t>
            </a:r>
          </a:p>
        </p:txBody>
      </p:sp>
      <p:sp>
        <p:nvSpPr>
          <p:cNvPr id="3" name="Content Placeholder 2">
            <a:extLst>
              <a:ext uri="{FF2B5EF4-FFF2-40B4-BE49-F238E27FC236}">
                <a16:creationId xmlns:a16="http://schemas.microsoft.com/office/drawing/2014/main" id="{809BDBF4-419D-4614-A41C-62922543559C}"/>
              </a:ext>
            </a:extLst>
          </p:cNvPr>
          <p:cNvSpPr>
            <a:spLocks noGrp="1"/>
          </p:cNvSpPr>
          <p:nvPr>
            <p:ph idx="1"/>
          </p:nvPr>
        </p:nvSpPr>
        <p:spPr/>
        <p:txBody>
          <a:bodyPr>
            <a:normAutofit/>
          </a:bodyPr>
          <a:lstStyle/>
          <a:p>
            <a:r>
              <a:rPr lang="en-US" sz="2400" dirty="0"/>
              <a:t>The social worker believed him, but only after completing a suicide risk assessment and talking with Alejandro’s mother for corroboration.  Alejandro had not previously revealed any signs of suicidal thoughts or behaviors. There was no sign that he had undertaken preparations to end his life.  </a:t>
            </a:r>
          </a:p>
          <a:p>
            <a:r>
              <a:rPr lang="en-US" sz="2400" dirty="0"/>
              <a:t>For safety planning, the social worker helped Alejandro come up with safer things he could do to relieve emotional pain, as well as places and people he could turn to for distraction and help. </a:t>
            </a:r>
          </a:p>
          <a:p>
            <a:r>
              <a:rPr lang="en-US" sz="2400" dirty="0"/>
              <a:t>He was referred to an outpatient psychotherapist and was discharged home with his mother. </a:t>
            </a:r>
          </a:p>
        </p:txBody>
      </p:sp>
      <p:sp>
        <p:nvSpPr>
          <p:cNvPr id="4" name="TextBox 3">
            <a:extLst>
              <a:ext uri="{FF2B5EF4-FFF2-40B4-BE49-F238E27FC236}">
                <a16:creationId xmlns:a16="http://schemas.microsoft.com/office/drawing/2014/main" id="{62C4D141-D77F-4F58-83CC-E9C0D8F327B5}"/>
              </a:ext>
            </a:extLst>
          </p:cNvPr>
          <p:cNvSpPr txBox="1"/>
          <p:nvPr/>
        </p:nvSpPr>
        <p:spPr>
          <a:xfrm>
            <a:off x="345715" y="6253737"/>
            <a:ext cx="1888199" cy="369332"/>
          </a:xfrm>
          <a:prstGeom prst="rect">
            <a:avLst/>
          </a:prstGeom>
          <a:noFill/>
        </p:spPr>
        <p:txBody>
          <a:bodyPr wrap="square" rtlCol="0">
            <a:spAutoFit/>
          </a:bodyPr>
          <a:lstStyle/>
          <a:p>
            <a:r>
              <a:rPr lang="en-US" dirty="0" err="1"/>
              <a:t>Freedenthal</a:t>
            </a:r>
            <a:r>
              <a:rPr lang="en-US" dirty="0"/>
              <a:t>, 2018</a:t>
            </a:r>
          </a:p>
        </p:txBody>
      </p:sp>
    </p:spTree>
    <p:extLst>
      <p:ext uri="{BB962C8B-B14F-4D97-AF65-F5344CB8AC3E}">
        <p14:creationId xmlns:p14="http://schemas.microsoft.com/office/powerpoint/2010/main" val="203820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28A1EA-95B3-4B04-86CD-A19A8FBCF53E}"/>
              </a:ext>
            </a:extLst>
          </p:cNvPr>
          <p:cNvSpPr>
            <a:spLocks noGrp="1"/>
          </p:cNvSpPr>
          <p:nvPr>
            <p:ph type="title"/>
          </p:nvPr>
        </p:nvSpPr>
        <p:spPr/>
        <p:txBody>
          <a:bodyPr/>
          <a:lstStyle/>
          <a:p>
            <a:r>
              <a:rPr lang="en-US" dirty="0"/>
              <a:t>NSSI: Treatments that Work</a:t>
            </a:r>
          </a:p>
        </p:txBody>
      </p:sp>
    </p:spTree>
    <p:extLst>
      <p:ext uri="{BB962C8B-B14F-4D97-AF65-F5344CB8AC3E}">
        <p14:creationId xmlns:p14="http://schemas.microsoft.com/office/powerpoint/2010/main" val="57566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25D7AE-D56F-4DD3-8893-60440692E284}"/>
              </a:ext>
            </a:extLst>
          </p:cNvPr>
          <p:cNvSpPr>
            <a:spLocks noGrp="1"/>
          </p:cNvSpPr>
          <p:nvPr>
            <p:ph type="title"/>
          </p:nvPr>
        </p:nvSpPr>
        <p:spPr/>
        <p:txBody>
          <a:bodyPr/>
          <a:lstStyle/>
          <a:p>
            <a:r>
              <a:rPr lang="en-US" dirty="0"/>
              <a:t>Therapy helps</a:t>
            </a:r>
          </a:p>
        </p:txBody>
      </p:sp>
      <p:sp>
        <p:nvSpPr>
          <p:cNvPr id="5" name="Content Placeholder 4">
            <a:extLst>
              <a:ext uri="{FF2B5EF4-FFF2-40B4-BE49-F238E27FC236}">
                <a16:creationId xmlns:a16="http://schemas.microsoft.com/office/drawing/2014/main" id="{3262BDB5-0945-4D08-838A-23B9EB36F02D}"/>
              </a:ext>
            </a:extLst>
          </p:cNvPr>
          <p:cNvSpPr>
            <a:spLocks noGrp="1"/>
          </p:cNvSpPr>
          <p:nvPr>
            <p:ph sz="half" idx="1"/>
          </p:nvPr>
        </p:nvSpPr>
        <p:spPr>
          <a:xfrm>
            <a:off x="581191" y="1615444"/>
            <a:ext cx="5422390" cy="3258397"/>
          </a:xfrm>
        </p:spPr>
        <p:txBody>
          <a:bodyPr>
            <a:normAutofit/>
          </a:bodyPr>
          <a:lstStyle/>
          <a:p>
            <a:r>
              <a:rPr lang="en-US" sz="2800" dirty="0"/>
              <a:t>Strongest evidence and largest effect sizes:</a:t>
            </a:r>
          </a:p>
          <a:p>
            <a:pPr lvl="1"/>
            <a:r>
              <a:rPr lang="en-US" sz="2400" dirty="0"/>
              <a:t>Dialectical Behavioral Therapy</a:t>
            </a:r>
          </a:p>
          <a:p>
            <a:pPr lvl="1"/>
            <a:r>
              <a:rPr lang="en-US" sz="2400" dirty="0"/>
              <a:t>Cognitive-Behavioral Therapy</a:t>
            </a:r>
          </a:p>
          <a:p>
            <a:pPr lvl="1"/>
            <a:r>
              <a:rPr lang="en-US" sz="2400" dirty="0"/>
              <a:t>Mentalization Based Therapy</a:t>
            </a:r>
          </a:p>
        </p:txBody>
      </p:sp>
      <p:sp>
        <p:nvSpPr>
          <p:cNvPr id="2" name="Content Placeholder 1">
            <a:extLst>
              <a:ext uri="{FF2B5EF4-FFF2-40B4-BE49-F238E27FC236}">
                <a16:creationId xmlns:a16="http://schemas.microsoft.com/office/drawing/2014/main" id="{A4484CEC-EB82-45D3-BA09-6859D9D8CF18}"/>
              </a:ext>
            </a:extLst>
          </p:cNvPr>
          <p:cNvSpPr>
            <a:spLocks noGrp="1"/>
          </p:cNvSpPr>
          <p:nvPr>
            <p:ph sz="half" idx="2"/>
          </p:nvPr>
        </p:nvSpPr>
        <p:spPr>
          <a:xfrm>
            <a:off x="6188417" y="1910722"/>
            <a:ext cx="5422392" cy="2963119"/>
          </a:xfrm>
        </p:spPr>
        <p:txBody>
          <a:bodyPr>
            <a:normAutofit/>
          </a:bodyPr>
          <a:lstStyle/>
          <a:p>
            <a:r>
              <a:rPr lang="en-US" sz="2800" dirty="0"/>
              <a:t>Key ingredients in treatment:</a:t>
            </a:r>
          </a:p>
          <a:p>
            <a:pPr lvl="1"/>
            <a:r>
              <a:rPr lang="en-US" sz="2400" dirty="0"/>
              <a:t>Focus on family interactions</a:t>
            </a:r>
          </a:p>
          <a:p>
            <a:pPr lvl="1"/>
            <a:r>
              <a:rPr lang="en-US" sz="2400" dirty="0"/>
              <a:t>Frequent meetings with the adolescent</a:t>
            </a:r>
          </a:p>
          <a:p>
            <a:pPr lvl="1"/>
            <a:r>
              <a:rPr lang="en-US" sz="2400" dirty="0"/>
              <a:t>Emphasize self-care: sobriety, sleep, increasing positive experiences</a:t>
            </a:r>
          </a:p>
        </p:txBody>
      </p:sp>
      <p:sp>
        <p:nvSpPr>
          <p:cNvPr id="7" name="Rectangle 6">
            <a:extLst>
              <a:ext uri="{FF2B5EF4-FFF2-40B4-BE49-F238E27FC236}">
                <a16:creationId xmlns:a16="http://schemas.microsoft.com/office/drawing/2014/main" id="{4EC04C49-6CEF-4EC3-9563-9F67C8DEFD72}"/>
              </a:ext>
            </a:extLst>
          </p:cNvPr>
          <p:cNvSpPr/>
          <p:nvPr/>
        </p:nvSpPr>
        <p:spPr>
          <a:xfrm>
            <a:off x="467377" y="4656199"/>
            <a:ext cx="5101979" cy="954107"/>
          </a:xfrm>
          <a:prstGeom prst="rect">
            <a:avLst/>
          </a:prstGeom>
        </p:spPr>
        <p:txBody>
          <a:bodyPr wrap="square">
            <a:spAutoFit/>
          </a:bodyPr>
          <a:lstStyle/>
          <a:p>
            <a:r>
              <a:rPr lang="en-US" sz="1400" dirty="0" err="1"/>
              <a:t>Ougrin</a:t>
            </a:r>
            <a:r>
              <a:rPr lang="en-US" sz="1400" dirty="0"/>
              <a:t>, D., </a:t>
            </a:r>
            <a:r>
              <a:rPr lang="en-US" sz="1400" dirty="0" err="1"/>
              <a:t>Tranah</a:t>
            </a:r>
            <a:r>
              <a:rPr lang="en-US" sz="1400" dirty="0"/>
              <a:t>, T., Stahl, D., Moran, P., &amp; </a:t>
            </a:r>
            <a:r>
              <a:rPr lang="en-US" sz="1400" dirty="0" err="1"/>
              <a:t>Asarnow</a:t>
            </a:r>
            <a:r>
              <a:rPr lang="en-US" sz="1400" dirty="0"/>
              <a:t>, J. R. (2015). Therapeutic interventions for suicide attempts and self-harm in adolescents: systematic review and meta-analysis. Journal of the American Academy of Child &amp; Adolescent Psychiatry, 54(2), 97-107.</a:t>
            </a:r>
          </a:p>
        </p:txBody>
      </p:sp>
      <p:sp>
        <p:nvSpPr>
          <p:cNvPr id="8" name="Rectangle 7">
            <a:extLst>
              <a:ext uri="{FF2B5EF4-FFF2-40B4-BE49-F238E27FC236}">
                <a16:creationId xmlns:a16="http://schemas.microsoft.com/office/drawing/2014/main" id="{0FCF9239-65E3-446E-A061-30EF5C030F97}"/>
              </a:ext>
            </a:extLst>
          </p:cNvPr>
          <p:cNvSpPr/>
          <p:nvPr/>
        </p:nvSpPr>
        <p:spPr>
          <a:xfrm>
            <a:off x="5754192" y="4656199"/>
            <a:ext cx="6088283" cy="954107"/>
          </a:xfrm>
          <a:prstGeom prst="rect">
            <a:avLst/>
          </a:prstGeom>
        </p:spPr>
        <p:txBody>
          <a:bodyPr wrap="square">
            <a:spAutoFit/>
          </a:bodyPr>
          <a:lstStyle/>
          <a:p>
            <a:r>
              <a:rPr lang="en-US" sz="1400" dirty="0"/>
              <a:t>Brent, D. A., </a:t>
            </a:r>
            <a:r>
              <a:rPr lang="en-US" sz="1400" dirty="0" err="1"/>
              <a:t>McMakin</a:t>
            </a:r>
            <a:r>
              <a:rPr lang="en-US" sz="1400" dirty="0"/>
              <a:t>, D. L., Kennard, B. D., Goldstein, T. R., Mayes, T. L., &amp; </a:t>
            </a:r>
            <a:r>
              <a:rPr lang="en-US" sz="1400" dirty="0" err="1"/>
              <a:t>Douaihy</a:t>
            </a:r>
            <a:r>
              <a:rPr lang="en-US" sz="1400" dirty="0"/>
              <a:t>, A. B. (2013). Protecting adolescents from self-harm: a critical review of intervention studies. Journal of the American Academy of Child &amp; Adolescent Psychiatry, 52(12), 1260-1271.</a:t>
            </a:r>
          </a:p>
        </p:txBody>
      </p:sp>
    </p:spTree>
    <p:extLst>
      <p:ext uri="{BB962C8B-B14F-4D97-AF65-F5344CB8AC3E}">
        <p14:creationId xmlns:p14="http://schemas.microsoft.com/office/powerpoint/2010/main" val="1840623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C48444-D62D-451A-9DBA-2E2E74EF72EF}"/>
              </a:ext>
            </a:extLst>
          </p:cNvPr>
          <p:cNvSpPr>
            <a:spLocks noGrp="1"/>
          </p:cNvSpPr>
          <p:nvPr>
            <p:ph type="title"/>
          </p:nvPr>
        </p:nvSpPr>
        <p:spPr/>
        <p:txBody>
          <a:bodyPr/>
          <a:lstStyle/>
          <a:p>
            <a:r>
              <a:rPr lang="en-US" dirty="0"/>
              <a:t>DBT vs CBT</a:t>
            </a:r>
          </a:p>
        </p:txBody>
      </p:sp>
      <p:sp>
        <p:nvSpPr>
          <p:cNvPr id="5" name="Text Placeholder 4">
            <a:extLst>
              <a:ext uri="{FF2B5EF4-FFF2-40B4-BE49-F238E27FC236}">
                <a16:creationId xmlns:a16="http://schemas.microsoft.com/office/drawing/2014/main" id="{EB7AE962-F589-4448-B686-62CB7662AED7}"/>
              </a:ext>
            </a:extLst>
          </p:cNvPr>
          <p:cNvSpPr>
            <a:spLocks noGrp="1"/>
          </p:cNvSpPr>
          <p:nvPr>
            <p:ph type="body" idx="1"/>
          </p:nvPr>
        </p:nvSpPr>
        <p:spPr>
          <a:xfrm>
            <a:off x="375148" y="1495745"/>
            <a:ext cx="3474720" cy="807720"/>
          </a:xfrm>
        </p:spPr>
        <p:txBody>
          <a:bodyPr/>
          <a:lstStyle/>
          <a:p>
            <a:r>
              <a:rPr lang="en-US" dirty="0"/>
              <a:t>Dialectical Behavioral Therapy</a:t>
            </a:r>
          </a:p>
        </p:txBody>
      </p:sp>
      <p:sp>
        <p:nvSpPr>
          <p:cNvPr id="6" name="Content Placeholder 5">
            <a:extLst>
              <a:ext uri="{FF2B5EF4-FFF2-40B4-BE49-F238E27FC236}">
                <a16:creationId xmlns:a16="http://schemas.microsoft.com/office/drawing/2014/main" id="{178D3CAC-D481-4196-A9D8-BBC24DCF85B5}"/>
              </a:ext>
            </a:extLst>
          </p:cNvPr>
          <p:cNvSpPr>
            <a:spLocks noGrp="1"/>
          </p:cNvSpPr>
          <p:nvPr>
            <p:ph sz="half" idx="2"/>
          </p:nvPr>
        </p:nvSpPr>
        <p:spPr>
          <a:xfrm>
            <a:off x="375148" y="2578901"/>
            <a:ext cx="5276813" cy="2800342"/>
          </a:xfrm>
        </p:spPr>
        <p:txBody>
          <a:bodyPr anchor="t"/>
          <a:lstStyle/>
          <a:p>
            <a:r>
              <a:rPr lang="en-US" dirty="0"/>
              <a:t>Strongest evidence base</a:t>
            </a:r>
          </a:p>
          <a:p>
            <a:r>
              <a:rPr lang="en-US" dirty="0"/>
              <a:t>Mix of group and individual treatment</a:t>
            </a:r>
          </a:p>
          <a:p>
            <a:r>
              <a:rPr lang="en-US" dirty="0"/>
              <a:t>Parent component</a:t>
            </a:r>
          </a:p>
          <a:p>
            <a:r>
              <a:rPr lang="en-US" dirty="0"/>
              <a:t>Emphasis on “skills” to replace self-injury</a:t>
            </a:r>
          </a:p>
          <a:p>
            <a:r>
              <a:rPr lang="en-US" dirty="0"/>
              <a:t>“On-call” skills coaching</a:t>
            </a:r>
          </a:p>
          <a:p>
            <a:r>
              <a:rPr lang="en-US" dirty="0"/>
              <a:t>Hard to find treatment in rural areas</a:t>
            </a:r>
          </a:p>
        </p:txBody>
      </p:sp>
      <p:sp>
        <p:nvSpPr>
          <p:cNvPr id="7" name="Text Placeholder 6">
            <a:extLst>
              <a:ext uri="{FF2B5EF4-FFF2-40B4-BE49-F238E27FC236}">
                <a16:creationId xmlns:a16="http://schemas.microsoft.com/office/drawing/2014/main" id="{00C8EA2A-F79F-4EEC-92DB-066A856BFCA5}"/>
              </a:ext>
            </a:extLst>
          </p:cNvPr>
          <p:cNvSpPr>
            <a:spLocks noGrp="1"/>
          </p:cNvSpPr>
          <p:nvPr>
            <p:ph type="body" sz="quarter" idx="3"/>
          </p:nvPr>
        </p:nvSpPr>
        <p:spPr>
          <a:xfrm>
            <a:off x="6220476" y="1490294"/>
            <a:ext cx="3474720" cy="813171"/>
          </a:xfrm>
        </p:spPr>
        <p:txBody>
          <a:bodyPr/>
          <a:lstStyle/>
          <a:p>
            <a:r>
              <a:rPr lang="en-US" dirty="0"/>
              <a:t>Cognitive Behavioral Therapy</a:t>
            </a:r>
          </a:p>
        </p:txBody>
      </p:sp>
      <p:sp>
        <p:nvSpPr>
          <p:cNvPr id="8" name="Content Placeholder 7">
            <a:extLst>
              <a:ext uri="{FF2B5EF4-FFF2-40B4-BE49-F238E27FC236}">
                <a16:creationId xmlns:a16="http://schemas.microsoft.com/office/drawing/2014/main" id="{46030B77-9216-400E-81C2-E0644C720489}"/>
              </a:ext>
            </a:extLst>
          </p:cNvPr>
          <p:cNvSpPr>
            <a:spLocks noGrp="1"/>
          </p:cNvSpPr>
          <p:nvPr>
            <p:ph sz="quarter" idx="4"/>
          </p:nvPr>
        </p:nvSpPr>
        <p:spPr>
          <a:xfrm>
            <a:off x="6220476" y="2578901"/>
            <a:ext cx="5276814" cy="3973545"/>
          </a:xfrm>
        </p:spPr>
        <p:txBody>
          <a:bodyPr anchor="t"/>
          <a:lstStyle/>
          <a:p>
            <a:r>
              <a:rPr lang="en-US" dirty="0"/>
              <a:t>Weaker evidence base</a:t>
            </a:r>
          </a:p>
          <a:p>
            <a:r>
              <a:rPr lang="en-US" dirty="0"/>
              <a:t>Individual and parent treatment</a:t>
            </a:r>
          </a:p>
          <a:p>
            <a:r>
              <a:rPr lang="en-US" dirty="0"/>
              <a:t>Emphasis on thoughts and behaviors</a:t>
            </a:r>
          </a:p>
          <a:p>
            <a:r>
              <a:rPr lang="en-US" dirty="0"/>
              <a:t>No “skills coaching”</a:t>
            </a:r>
          </a:p>
          <a:p>
            <a:r>
              <a:rPr lang="en-US" dirty="0"/>
              <a:t>Much more commonly found treatment</a:t>
            </a:r>
          </a:p>
          <a:p>
            <a:r>
              <a:rPr lang="en-US" dirty="0"/>
              <a:t>Treats many comorbid conditions</a:t>
            </a:r>
          </a:p>
        </p:txBody>
      </p:sp>
    </p:spTree>
    <p:extLst>
      <p:ext uri="{BB962C8B-B14F-4D97-AF65-F5344CB8AC3E}">
        <p14:creationId xmlns:p14="http://schemas.microsoft.com/office/powerpoint/2010/main" val="1114091967"/>
      </p:ext>
    </p:extLst>
  </p:cSld>
  <p:clrMapOvr>
    <a:masterClrMapping/>
  </p:clrMapOvr>
</p:sld>
</file>

<file path=ppt/theme/theme1.xml><?xml version="1.0" encoding="utf-8"?>
<a:theme xmlns:a="http://schemas.openxmlformats.org/drawingml/2006/main" name="1_Frame">
  <a:themeElements>
    <a:clrScheme name="BHIPP">
      <a:dk1>
        <a:srgbClr val="000000"/>
      </a:dk1>
      <a:lt1>
        <a:srgbClr val="FFFFFF"/>
      </a:lt1>
      <a:dk2>
        <a:srgbClr val="FFFFFF"/>
      </a:dk2>
      <a:lt2>
        <a:srgbClr val="FFC000"/>
      </a:lt2>
      <a:accent1>
        <a:srgbClr val="C00000"/>
      </a:accent1>
      <a:accent2>
        <a:srgbClr val="C00000"/>
      </a:accent2>
      <a:accent3>
        <a:srgbClr val="000000"/>
      </a:accent3>
      <a:accent4>
        <a:srgbClr val="A5A5A5"/>
      </a:accent4>
      <a:accent5>
        <a:srgbClr val="BF9000"/>
      </a:accent5>
      <a:accent6>
        <a:srgbClr val="95D284"/>
      </a:accent6>
      <a:hlink>
        <a:srgbClr val="FF4040"/>
      </a:hlink>
      <a:folHlink>
        <a:srgbClr val="FFC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HIPP Slide Template 2021 option 1" id="{02DD8833-47D6-4953-856C-E2F3A7E4478D}" vid="{96AD90CE-774B-4C32-8549-F98C039EA589}"/>
    </a:ext>
  </a:extLst>
</a:theme>
</file>

<file path=ppt/theme/theme2.xml><?xml version="1.0" encoding="utf-8"?>
<a:theme xmlns:a="http://schemas.openxmlformats.org/drawingml/2006/main" name="Frame">
  <a:themeElements>
    <a:clrScheme name="BHIPP">
      <a:dk1>
        <a:srgbClr val="000000"/>
      </a:dk1>
      <a:lt1>
        <a:srgbClr val="FFFFFF"/>
      </a:lt1>
      <a:dk2>
        <a:srgbClr val="FFFFFF"/>
      </a:dk2>
      <a:lt2>
        <a:srgbClr val="FFC000"/>
      </a:lt2>
      <a:accent1>
        <a:srgbClr val="C00000"/>
      </a:accent1>
      <a:accent2>
        <a:srgbClr val="C00000"/>
      </a:accent2>
      <a:accent3>
        <a:srgbClr val="000000"/>
      </a:accent3>
      <a:accent4>
        <a:srgbClr val="A5A5A5"/>
      </a:accent4>
      <a:accent5>
        <a:srgbClr val="BF9000"/>
      </a:accent5>
      <a:accent6>
        <a:srgbClr val="95D284"/>
      </a:accent6>
      <a:hlink>
        <a:srgbClr val="FF4040"/>
      </a:hlink>
      <a:folHlink>
        <a:srgbClr val="FFC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HIPP Slide Template 2021 option 1" id="{02DD8833-47D6-4953-856C-E2F3A7E4478D}" vid="{96AD90CE-774B-4C32-8549-F98C039EA58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AC9C000E8CC442838E60EA5B7FB1EA" ma:contentTypeVersion="14" ma:contentTypeDescription="Create a new document." ma:contentTypeScope="" ma:versionID="1f97693bd2941dcd0546deaef1eb48c1">
  <xsd:schema xmlns:xsd="http://www.w3.org/2001/XMLSchema" xmlns:xs="http://www.w3.org/2001/XMLSchema" xmlns:p="http://schemas.microsoft.com/office/2006/metadata/properties" xmlns:ns3="9162b81d-776b-4368-8a84-d6b6bd0e809d" xmlns:ns4="9ae31d4b-8339-4813-9215-9bb7c1d27d86" targetNamespace="http://schemas.microsoft.com/office/2006/metadata/properties" ma:root="true" ma:fieldsID="27e7883298c27254eafbda5afd921fd2" ns3:_="" ns4:_="">
    <xsd:import namespace="9162b81d-776b-4368-8a84-d6b6bd0e809d"/>
    <xsd:import namespace="9ae31d4b-8339-4813-9215-9bb7c1d27d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62b81d-776b-4368-8a84-d6b6bd0e80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ae31d4b-8339-4813-9215-9bb7c1d27d8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3ED281-FA3D-4558-9B98-0A39749260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62b81d-776b-4368-8a84-d6b6bd0e809d"/>
    <ds:schemaRef ds:uri="9ae31d4b-8339-4813-9215-9bb7c1d27d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305062-0FBB-4203-B607-BD92F4B171CA}">
  <ds:schemaRefs>
    <ds:schemaRef ds:uri="http://schemas.microsoft.com/sharepoint/v3/contenttype/forms"/>
  </ds:schemaRefs>
</ds:datastoreItem>
</file>

<file path=customXml/itemProps3.xml><?xml version="1.0" encoding="utf-8"?>
<ds:datastoreItem xmlns:ds="http://schemas.openxmlformats.org/officeDocument/2006/customXml" ds:itemID="{E6B12391-CAF9-4273-AFFE-B9B2BB426BA3}">
  <ds:schemaRefs>
    <ds:schemaRef ds:uri="http://schemas.microsoft.com/office/infopath/2007/PartnerControls"/>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 ds:uri="9162b81d-776b-4368-8a84-d6b6bd0e809d"/>
    <ds:schemaRef ds:uri="9ae31d4b-8339-4813-9215-9bb7c1d27d8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Avoiding Provider Burnout_Booth 5.23.22</Template>
  <TotalTime>9</TotalTime>
  <Words>2167</Words>
  <Application>Microsoft Office PowerPoint</Application>
  <PresentationFormat>Widescreen</PresentationFormat>
  <Paragraphs>183</Paragraphs>
  <Slides>31</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Calibri</vt:lpstr>
      <vt:lpstr>proxima-nova</vt:lpstr>
      <vt:lpstr>Times New Roman</vt:lpstr>
      <vt:lpstr>Wingdings 2</vt:lpstr>
      <vt:lpstr>1_Frame</vt:lpstr>
      <vt:lpstr>Frame</vt:lpstr>
      <vt:lpstr>Maryland Behavioral Health Integration in Pediatric Primary Care (MD BHIPP) Crisis Training June 16th, 2022 Suicide Prevention Part 2: Safety and Crisis Planning Robert Paine, DO </vt:lpstr>
      <vt:lpstr>Conflict of interest disclosure</vt:lpstr>
      <vt:lpstr>Learning Objectives</vt:lpstr>
      <vt:lpstr>Acknowledgement </vt:lpstr>
      <vt:lpstr>Case </vt:lpstr>
      <vt:lpstr>Case (continued)</vt:lpstr>
      <vt:lpstr>NSSI: Treatments that Work</vt:lpstr>
      <vt:lpstr>Therapy helps</vt:lpstr>
      <vt:lpstr>DBT vs CBT</vt:lpstr>
      <vt:lpstr>DBT Skill Example</vt:lpstr>
      <vt:lpstr>Educating Parents</vt:lpstr>
      <vt:lpstr>Educating Parents</vt:lpstr>
      <vt:lpstr>Your patient is suicidal. Now what? </vt:lpstr>
      <vt:lpstr>The Big Question</vt:lpstr>
      <vt:lpstr>Safety Planning</vt:lpstr>
      <vt:lpstr>Safety Contract vs Safety Plan </vt:lpstr>
      <vt:lpstr>Safety Planning Principles</vt:lpstr>
      <vt:lpstr>PowerPoint Presentation</vt:lpstr>
      <vt:lpstr>Step 1: Warning Signs</vt:lpstr>
      <vt:lpstr>Step 2: Internal Coping Strategies</vt:lpstr>
      <vt:lpstr>Step 3:  Utilize social contacts as a means of distraction from suicidal thoughts</vt:lpstr>
      <vt:lpstr>Step 4: Contacting family members or friends who may help with the crisis</vt:lpstr>
      <vt:lpstr>Step 5: Contact mental health professionals or agencies</vt:lpstr>
      <vt:lpstr>Step 6: Reduce the potential use of lethal means</vt:lpstr>
      <vt:lpstr>Additional Considerations for Kids</vt:lpstr>
      <vt:lpstr>There’s An App For That!</vt:lpstr>
      <vt:lpstr>Possible Alternatives to ED Referral </vt:lpstr>
      <vt:lpstr>An Emerging Crisis-Based Treatment</vt:lpstr>
      <vt:lpstr>Recommended Readings</vt:lpstr>
      <vt:lpstr>Resource for Patients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Behavioral Health Integration in Pediatric Primary Care (MD BHIPP) Crisis Training June 16th, 2022 Suicide Prevention Part 2: Safety and Crisis Planning Robert Paine, DO</dc:title>
  <dc:creator>Rebecca Ferro</dc:creator>
  <cp:lastModifiedBy>Rebecca Ferro</cp:lastModifiedBy>
  <cp:revision>2</cp:revision>
  <dcterms:created xsi:type="dcterms:W3CDTF">2022-06-16T14:19:41Z</dcterms:created>
  <dcterms:modified xsi:type="dcterms:W3CDTF">2022-06-16T14:29:16Z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0x010100EFAC9C000E8CC442838E60EA5B7FB1EA</vt:lpwstr>
  </property>
</Properties>
</file>