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90" r:id="rId5"/>
  </p:sldMasterIdLst>
  <p:notesMasterIdLst>
    <p:notesMasterId r:id="rId44"/>
  </p:notesMasterIdLst>
  <p:sldIdLst>
    <p:sldId id="517" r:id="rId6"/>
    <p:sldId id="258" r:id="rId7"/>
    <p:sldId id="259" r:id="rId8"/>
    <p:sldId id="260" r:id="rId9"/>
    <p:sldId id="261" r:id="rId10"/>
    <p:sldId id="263" r:id="rId11"/>
    <p:sldId id="262"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 id="277" r:id="rId25"/>
    <p:sldId id="279" r:id="rId26"/>
    <p:sldId id="280" r:id="rId27"/>
    <p:sldId id="281" r:id="rId28"/>
    <p:sldId id="283" r:id="rId29"/>
    <p:sldId id="284" r:id="rId30"/>
    <p:sldId id="282" r:id="rId31"/>
    <p:sldId id="288" r:id="rId32"/>
    <p:sldId id="289" r:id="rId33"/>
    <p:sldId id="290" r:id="rId34"/>
    <p:sldId id="291" r:id="rId35"/>
    <p:sldId id="292" r:id="rId36"/>
    <p:sldId id="293" r:id="rId37"/>
    <p:sldId id="294" r:id="rId38"/>
    <p:sldId id="295" r:id="rId39"/>
    <p:sldId id="301" r:id="rId40"/>
    <p:sldId id="302" r:id="rId41"/>
    <p:sldId id="304" r:id="rId42"/>
    <p:sldId id="516"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s, Sarah" initials="ES" lastIdx="1" clrIdx="0">
    <p:extLst>
      <p:ext uri="{19B8F6BF-5375-455C-9EA6-DF929625EA0E}">
        <p15:presenceInfo xmlns:p15="http://schemas.microsoft.com/office/powerpoint/2012/main" userId="S::sedwards@som.umaryland.edu::a8201c29-4df6-4527-a214-ca12ff6c3c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9359" autoAdjust="0"/>
  </p:normalViewPr>
  <p:slideViewPr>
    <p:cSldViewPr snapToGrid="0">
      <p:cViewPr varScale="1">
        <p:scale>
          <a:sx n="60" d="100"/>
          <a:sy n="60" d="100"/>
        </p:scale>
        <p:origin x="860" y="56"/>
      </p:cViewPr>
      <p:guideLst/>
    </p:cSldViewPr>
  </p:slideViewPr>
  <p:notesTextViewPr>
    <p:cViewPr>
      <p:scale>
        <a:sx n="3" d="2"/>
        <a:sy n="3" d="2"/>
      </p:scale>
      <p:origin x="0" y="0"/>
    </p:cViewPr>
  </p:notesTextViewPr>
  <p:sorterViewPr>
    <p:cViewPr>
      <p:scale>
        <a:sx n="100" d="100"/>
        <a:sy n="100" d="100"/>
      </p:scale>
      <p:origin x="0" y="-1234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7B18AA7-E270-4E81-A87E-CB3EDE073101}" type="datetimeFigureOut">
              <a:rPr lang="en-US" smtClean="0"/>
              <a:t>10/18/2021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3F5A927-7D4A-422B-8E28-1777B262C7D3}" type="slidenum">
              <a:rPr lang="en-US" smtClean="0"/>
              <a:t>‹#›</a:t>
            </a:fld>
            <a:endParaRPr lang="en-US"/>
          </a:p>
        </p:txBody>
      </p:sp>
    </p:spTree>
    <p:extLst>
      <p:ext uri="{BB962C8B-B14F-4D97-AF65-F5344CB8AC3E}">
        <p14:creationId xmlns:p14="http://schemas.microsoft.com/office/powerpoint/2010/main" val="137204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27713-1F29-4EDB-A872-FD4C7AE3C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808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Role of the provider in the context of implementing a PT program is to help parents clarify the behaviors they really like and learn the necessary strategies to reinforce those desired behaviors. Its also to help parents identify the misbehaviors they are most concerned about and to identify and practice the strategies to address the misbehaviors by reducing the attention they give to them, setting effective limits on them, and following through on those limits.</a:t>
            </a:r>
          </a:p>
        </p:txBody>
      </p:sp>
      <p:sp>
        <p:nvSpPr>
          <p:cNvPr id="4" name="Slide Number Placeholder 3"/>
          <p:cNvSpPr>
            <a:spLocks noGrp="1"/>
          </p:cNvSpPr>
          <p:nvPr>
            <p:ph type="sldNum" sz="quarter" idx="10"/>
          </p:nvPr>
        </p:nvSpPr>
        <p:spPr/>
        <p:txBody>
          <a:bodyPr/>
          <a:lstStyle/>
          <a:p>
            <a:fld id="{593FF2D7-5857-4A2B-B56C-0827CD3DCE99}" type="slidenum">
              <a:rPr lang="en-US" smtClean="0"/>
              <a:t>10</a:t>
            </a:fld>
            <a:endParaRPr lang="en-US"/>
          </a:p>
        </p:txBody>
      </p:sp>
    </p:spTree>
    <p:extLst>
      <p:ext uri="{BB962C8B-B14F-4D97-AF65-F5344CB8AC3E}">
        <p14:creationId xmlns:p14="http://schemas.microsoft.com/office/powerpoint/2010/main" val="3027783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7063" y="231775"/>
            <a:ext cx="5578475" cy="3138488"/>
          </a:xfrm>
        </p:spPr>
      </p:sp>
      <p:sp>
        <p:nvSpPr>
          <p:cNvPr id="3" name="Notes Placeholder 2"/>
          <p:cNvSpPr>
            <a:spLocks noGrp="1"/>
          </p:cNvSpPr>
          <p:nvPr>
            <p:ph type="body" idx="1"/>
          </p:nvPr>
        </p:nvSpPr>
        <p:spPr>
          <a:xfrm>
            <a:off x="701040" y="3497217"/>
            <a:ext cx="5608320" cy="5622109"/>
          </a:xfrm>
        </p:spPr>
        <p:txBody>
          <a:bodyPr/>
          <a:lstStyle/>
          <a:p>
            <a:r>
              <a:rPr lang="en-US" sz="1600" dirty="0"/>
              <a:t>When working with parents to strengthen their parenting skills it is important to keep a few things in mind:</a:t>
            </a:r>
          </a:p>
          <a:p>
            <a:endParaRPr lang="en-US" sz="1600" dirty="0"/>
          </a:p>
          <a:p>
            <a:r>
              <a:rPr lang="en-US" sz="1600" dirty="0"/>
              <a:t>First, Parents will differ in what they consider to be desirable and problematic child behaviors. </a:t>
            </a:r>
          </a:p>
          <a:p>
            <a:endParaRPr lang="en-US" sz="1600" dirty="0"/>
          </a:p>
          <a:p>
            <a:r>
              <a:rPr lang="en-US" sz="1600" dirty="0"/>
              <a:t>Second, it is important to value parents as the experts on their children. You are the expert on a particular strategy, but they know their child best and so its about leveraging both sets of knowledge to help parents be the best parents they can</a:t>
            </a:r>
          </a:p>
          <a:p>
            <a:endParaRPr lang="en-US" sz="1600" dirty="0"/>
          </a:p>
          <a:p>
            <a:r>
              <a:rPr lang="en-US" sz="1600" dirty="0"/>
              <a:t>Third, there will be times in the context of PT that providing appropriate guidance on child development is needed because parents may have expectations for their child that are not developmentally appropriate and that may be contributing to the difficulties they are having with managing the behavior</a:t>
            </a:r>
          </a:p>
          <a:p>
            <a:endParaRPr lang="en-US" sz="1600" dirty="0"/>
          </a:p>
          <a:p>
            <a:r>
              <a:rPr lang="en-US" sz="1600" dirty="0"/>
              <a:t>Finally, its important to focus first on strengthening the positive parent child relationship before working on addressing the misbehaviors. When you focus first on giving more attention to the behaviors you want to see more of, one clear effect is that you actually start to see less of the problematic behaviors</a:t>
            </a:r>
          </a:p>
        </p:txBody>
      </p:sp>
      <p:sp>
        <p:nvSpPr>
          <p:cNvPr id="4" name="Slide Number Placeholder 3"/>
          <p:cNvSpPr>
            <a:spLocks noGrp="1"/>
          </p:cNvSpPr>
          <p:nvPr>
            <p:ph type="sldNum" sz="quarter" idx="10"/>
          </p:nvPr>
        </p:nvSpPr>
        <p:spPr/>
        <p:txBody>
          <a:bodyPr/>
          <a:lstStyle/>
          <a:p>
            <a:fld id="{593FF2D7-5857-4A2B-B56C-0827CD3DCE99}" type="slidenum">
              <a:rPr lang="en-US" smtClean="0"/>
              <a:t>11</a:t>
            </a:fld>
            <a:endParaRPr lang="en-US"/>
          </a:p>
        </p:txBody>
      </p:sp>
    </p:spTree>
    <p:extLst>
      <p:ext uri="{BB962C8B-B14F-4D97-AF65-F5344CB8AC3E}">
        <p14:creationId xmlns:p14="http://schemas.microsoft.com/office/powerpoint/2010/main" val="181908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now we are going to dig into some strategies. I’m going to give you examples of 4 common strategies for strengthening the parent-child relationship.</a:t>
            </a:r>
          </a:p>
        </p:txBody>
      </p:sp>
      <p:sp>
        <p:nvSpPr>
          <p:cNvPr id="4" name="Slide Number Placeholder 3"/>
          <p:cNvSpPr>
            <a:spLocks noGrp="1"/>
          </p:cNvSpPr>
          <p:nvPr>
            <p:ph type="sldNum" sz="quarter" idx="10"/>
          </p:nvPr>
        </p:nvSpPr>
        <p:spPr/>
        <p:txBody>
          <a:bodyPr/>
          <a:lstStyle/>
          <a:p>
            <a:fld id="{593FF2D7-5857-4A2B-B56C-0827CD3DCE99}" type="slidenum">
              <a:rPr lang="en-US" smtClean="0"/>
              <a:t>12</a:t>
            </a:fld>
            <a:endParaRPr lang="en-US"/>
          </a:p>
        </p:txBody>
      </p:sp>
    </p:spTree>
    <p:extLst>
      <p:ext uri="{BB962C8B-B14F-4D97-AF65-F5344CB8AC3E}">
        <p14:creationId xmlns:p14="http://schemas.microsoft.com/office/powerpoint/2010/main" val="239164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also sometimes referred to as 1:1 time.</a:t>
            </a:r>
          </a:p>
        </p:txBody>
      </p:sp>
      <p:sp>
        <p:nvSpPr>
          <p:cNvPr id="4" name="Slide Number Placeholder 3"/>
          <p:cNvSpPr>
            <a:spLocks noGrp="1"/>
          </p:cNvSpPr>
          <p:nvPr>
            <p:ph type="sldNum" sz="quarter" idx="10"/>
          </p:nvPr>
        </p:nvSpPr>
        <p:spPr/>
        <p:txBody>
          <a:bodyPr/>
          <a:lstStyle/>
          <a:p>
            <a:fld id="{593FF2D7-5857-4A2B-B56C-0827CD3DCE99}" type="slidenum">
              <a:rPr lang="en-US" smtClean="0"/>
              <a:t>13</a:t>
            </a:fld>
            <a:endParaRPr lang="en-US"/>
          </a:p>
        </p:txBody>
      </p:sp>
    </p:spTree>
    <p:extLst>
      <p:ext uri="{BB962C8B-B14F-4D97-AF65-F5344CB8AC3E}">
        <p14:creationId xmlns:p14="http://schemas.microsoft.com/office/powerpoint/2010/main" val="1552447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14</a:t>
            </a:fld>
            <a:endParaRPr lang="en-US"/>
          </a:p>
        </p:txBody>
      </p:sp>
    </p:spTree>
    <p:extLst>
      <p:ext uri="{BB962C8B-B14F-4D97-AF65-F5344CB8AC3E}">
        <p14:creationId xmlns:p14="http://schemas.microsoft.com/office/powerpoint/2010/main" val="119336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Mention about how many questions we ask and how that controls the interaction</a:t>
            </a:r>
          </a:p>
        </p:txBody>
      </p:sp>
      <p:sp>
        <p:nvSpPr>
          <p:cNvPr id="4" name="Slide Number Placeholder 3"/>
          <p:cNvSpPr>
            <a:spLocks noGrp="1"/>
          </p:cNvSpPr>
          <p:nvPr>
            <p:ph type="sldNum" sz="quarter" idx="10"/>
          </p:nvPr>
        </p:nvSpPr>
        <p:spPr/>
        <p:txBody>
          <a:bodyPr/>
          <a:lstStyle/>
          <a:p>
            <a:fld id="{593FF2D7-5857-4A2B-B56C-0827CD3DCE99}" type="slidenum">
              <a:rPr lang="en-US" smtClean="0"/>
              <a:t>15</a:t>
            </a:fld>
            <a:endParaRPr lang="en-US"/>
          </a:p>
        </p:txBody>
      </p:sp>
    </p:spTree>
    <p:extLst>
      <p:ext uri="{BB962C8B-B14F-4D97-AF65-F5344CB8AC3E}">
        <p14:creationId xmlns:p14="http://schemas.microsoft.com/office/powerpoint/2010/main" val="63494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16</a:t>
            </a:fld>
            <a:endParaRPr lang="en-US"/>
          </a:p>
        </p:txBody>
      </p:sp>
    </p:spTree>
    <p:extLst>
      <p:ext uri="{BB962C8B-B14F-4D97-AF65-F5344CB8AC3E}">
        <p14:creationId xmlns:p14="http://schemas.microsoft.com/office/powerpoint/2010/main" val="1412301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17</a:t>
            </a:fld>
            <a:endParaRPr lang="en-US"/>
          </a:p>
        </p:txBody>
      </p:sp>
    </p:spTree>
    <p:extLst>
      <p:ext uri="{BB962C8B-B14F-4D97-AF65-F5344CB8AC3E}">
        <p14:creationId xmlns:p14="http://schemas.microsoft.com/office/powerpoint/2010/main" val="3019007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Gives attention to the behaviors you want to see more of.</a:t>
            </a:r>
          </a:p>
        </p:txBody>
      </p:sp>
      <p:sp>
        <p:nvSpPr>
          <p:cNvPr id="4" name="Slide Number Placeholder 3"/>
          <p:cNvSpPr>
            <a:spLocks noGrp="1"/>
          </p:cNvSpPr>
          <p:nvPr>
            <p:ph type="sldNum" sz="quarter" idx="10"/>
          </p:nvPr>
        </p:nvSpPr>
        <p:spPr/>
        <p:txBody>
          <a:bodyPr/>
          <a:lstStyle/>
          <a:p>
            <a:fld id="{593FF2D7-5857-4A2B-B56C-0827CD3DCE99}" type="slidenum">
              <a:rPr lang="en-US" smtClean="0"/>
              <a:t>18</a:t>
            </a:fld>
            <a:endParaRPr lang="en-US"/>
          </a:p>
        </p:txBody>
      </p:sp>
    </p:spTree>
    <p:extLst>
      <p:ext uri="{BB962C8B-B14F-4D97-AF65-F5344CB8AC3E}">
        <p14:creationId xmlns:p14="http://schemas.microsoft.com/office/powerpoint/2010/main" val="99107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19</a:t>
            </a:fld>
            <a:endParaRPr lang="en-US"/>
          </a:p>
        </p:txBody>
      </p:sp>
    </p:spTree>
    <p:extLst>
      <p:ext uri="{BB962C8B-B14F-4D97-AF65-F5344CB8AC3E}">
        <p14:creationId xmlns:p14="http://schemas.microsoft.com/office/powerpoint/2010/main" val="138479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2</a:t>
            </a:fld>
            <a:endParaRPr lang="en-US"/>
          </a:p>
        </p:txBody>
      </p:sp>
    </p:spTree>
    <p:extLst>
      <p:ext uri="{BB962C8B-B14F-4D97-AF65-F5344CB8AC3E}">
        <p14:creationId xmlns:p14="http://schemas.microsoft.com/office/powerpoint/2010/main" val="2513315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a:t>Bribes are rarely effective because the desired behavior has not yet occurred.</a:t>
            </a:r>
          </a:p>
          <a:p>
            <a:endParaRPr lang="en-US" sz="1600" dirty="0"/>
          </a:p>
        </p:txBody>
      </p:sp>
      <p:sp>
        <p:nvSpPr>
          <p:cNvPr id="4" name="Slide Number Placeholder 3"/>
          <p:cNvSpPr>
            <a:spLocks noGrp="1"/>
          </p:cNvSpPr>
          <p:nvPr>
            <p:ph type="sldNum" sz="quarter" idx="10"/>
          </p:nvPr>
        </p:nvSpPr>
        <p:spPr/>
        <p:txBody>
          <a:bodyPr/>
          <a:lstStyle/>
          <a:p>
            <a:fld id="{593FF2D7-5857-4A2B-B56C-0827CD3DCE99}" type="slidenum">
              <a:rPr lang="en-US" smtClean="0"/>
              <a:t>20</a:t>
            </a:fld>
            <a:endParaRPr lang="en-US"/>
          </a:p>
        </p:txBody>
      </p:sp>
    </p:spTree>
    <p:extLst>
      <p:ext uri="{BB962C8B-B14F-4D97-AF65-F5344CB8AC3E}">
        <p14:creationId xmlns:p14="http://schemas.microsoft.com/office/powerpoint/2010/main" val="2817628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21</a:t>
            </a:fld>
            <a:endParaRPr lang="en-US"/>
          </a:p>
        </p:txBody>
      </p:sp>
    </p:spTree>
    <p:extLst>
      <p:ext uri="{BB962C8B-B14F-4D97-AF65-F5344CB8AC3E}">
        <p14:creationId xmlns:p14="http://schemas.microsoft.com/office/powerpoint/2010/main" val="704063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we are going to turn to 6 strategies that help parents to effectively set limits on their children’s misbehaviors.</a:t>
            </a:r>
          </a:p>
        </p:txBody>
      </p:sp>
      <p:sp>
        <p:nvSpPr>
          <p:cNvPr id="4" name="Slide Number Placeholder 3"/>
          <p:cNvSpPr>
            <a:spLocks noGrp="1"/>
          </p:cNvSpPr>
          <p:nvPr>
            <p:ph type="sldNum" sz="quarter" idx="10"/>
          </p:nvPr>
        </p:nvSpPr>
        <p:spPr/>
        <p:txBody>
          <a:bodyPr/>
          <a:lstStyle/>
          <a:p>
            <a:fld id="{593FF2D7-5857-4A2B-B56C-0827CD3DCE99}" type="slidenum">
              <a:rPr lang="en-US" smtClean="0"/>
              <a:t>22</a:t>
            </a:fld>
            <a:endParaRPr lang="en-US"/>
          </a:p>
        </p:txBody>
      </p:sp>
    </p:spTree>
    <p:extLst>
      <p:ext uri="{BB962C8B-B14F-4D97-AF65-F5344CB8AC3E}">
        <p14:creationId xmlns:p14="http://schemas.microsoft.com/office/powerpoint/2010/main" val="2376859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23</a:t>
            </a:fld>
            <a:endParaRPr lang="en-US"/>
          </a:p>
        </p:txBody>
      </p:sp>
    </p:spTree>
    <p:extLst>
      <p:ext uri="{BB962C8B-B14F-4D97-AF65-F5344CB8AC3E}">
        <p14:creationId xmlns:p14="http://schemas.microsoft.com/office/powerpoint/2010/main" val="918942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309563"/>
            <a:ext cx="5578475" cy="3138487"/>
          </a:xfrm>
        </p:spPr>
      </p:sp>
      <p:sp>
        <p:nvSpPr>
          <p:cNvPr id="3" name="Notes Placeholder 2"/>
          <p:cNvSpPr>
            <a:spLocks noGrp="1"/>
          </p:cNvSpPr>
          <p:nvPr>
            <p:ph type="body" idx="1"/>
          </p:nvPr>
        </p:nvSpPr>
        <p:spPr>
          <a:xfrm>
            <a:off x="701040" y="3740694"/>
            <a:ext cx="5608320" cy="4393656"/>
          </a:xfrm>
        </p:spPr>
        <p:txBody>
          <a:bodyPr/>
          <a:lstStyle/>
          <a:p>
            <a:r>
              <a:rPr lang="en-US" sz="1600" dirty="0"/>
              <a:t>There are a number of commands  that parents give that are unclear.</a:t>
            </a:r>
          </a:p>
          <a:p>
            <a:endParaRPr lang="en-US" sz="1600" dirty="0"/>
          </a:p>
          <a:p>
            <a:r>
              <a:rPr lang="en-US" sz="1600" dirty="0"/>
              <a:t>Colleagues of mine in the Johns Hopkins School of Nursing, observed hundreds of parents playing with their 2, 3, and 4 year old children, each for about 15 minutes.  Interestingly, they found that the during these 15- minute free play sessions, the </a:t>
            </a:r>
            <a:r>
              <a:rPr lang="en-US" sz="1600" i="1" dirty="0"/>
              <a:t>average</a:t>
            </a:r>
            <a:r>
              <a:rPr lang="en-US" sz="1600" dirty="0"/>
              <a:t> number of commands parents give their young children is </a:t>
            </a:r>
            <a:r>
              <a:rPr lang="en-US" sz="1600" i="1" dirty="0"/>
              <a:t>64 commands</a:t>
            </a:r>
            <a:r>
              <a:rPr lang="en-US" sz="1600" dirty="0"/>
              <a:t>!   That’s more than 4 commands a minute.  </a:t>
            </a:r>
          </a:p>
          <a:p>
            <a:endParaRPr lang="en-US" sz="1600" dirty="0"/>
          </a:p>
          <a:p>
            <a:r>
              <a:rPr lang="en-US" sz="1600" dirty="0"/>
              <a:t>Surely, no parent can follow through on that many commands and no child can comply with all those commands.  As a result, many children learn to tune their parents out.  This isn’t good.  But worse is when children can’t tune their parent out and, instead become anxious and overwhelmed.  These children respond to their parents’ excessive commands with anger, frustration, defiance, and tantrums. </a:t>
            </a:r>
          </a:p>
        </p:txBody>
      </p:sp>
      <p:sp>
        <p:nvSpPr>
          <p:cNvPr id="4" name="Slide Number Placeholder 3"/>
          <p:cNvSpPr>
            <a:spLocks noGrp="1"/>
          </p:cNvSpPr>
          <p:nvPr>
            <p:ph type="sldNum" sz="quarter" idx="10"/>
          </p:nvPr>
        </p:nvSpPr>
        <p:spPr/>
        <p:txBody>
          <a:bodyPr/>
          <a:lstStyle/>
          <a:p>
            <a:fld id="{593FF2D7-5857-4A2B-B56C-0827CD3DCE99}" type="slidenum">
              <a:rPr lang="en-US" smtClean="0"/>
              <a:t>24</a:t>
            </a:fld>
            <a:endParaRPr lang="en-US"/>
          </a:p>
        </p:txBody>
      </p:sp>
    </p:spTree>
    <p:extLst>
      <p:ext uri="{BB962C8B-B14F-4D97-AF65-F5344CB8AC3E}">
        <p14:creationId xmlns:p14="http://schemas.microsoft.com/office/powerpoint/2010/main" val="1459665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25</a:t>
            </a:fld>
            <a:endParaRPr lang="en-US"/>
          </a:p>
        </p:txBody>
      </p:sp>
    </p:spTree>
    <p:extLst>
      <p:ext uri="{BB962C8B-B14F-4D97-AF65-F5344CB8AC3E}">
        <p14:creationId xmlns:p14="http://schemas.microsoft.com/office/powerpoint/2010/main" val="1753137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26</a:t>
            </a:fld>
            <a:endParaRPr lang="en-US"/>
          </a:p>
        </p:txBody>
      </p:sp>
    </p:spTree>
    <p:extLst>
      <p:ext uri="{BB962C8B-B14F-4D97-AF65-F5344CB8AC3E}">
        <p14:creationId xmlns:p14="http://schemas.microsoft.com/office/powerpoint/2010/main" val="261992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27</a:t>
            </a:fld>
            <a:endParaRPr lang="en-US"/>
          </a:p>
        </p:txBody>
      </p:sp>
    </p:spTree>
    <p:extLst>
      <p:ext uri="{BB962C8B-B14F-4D97-AF65-F5344CB8AC3E}">
        <p14:creationId xmlns:p14="http://schemas.microsoft.com/office/powerpoint/2010/main" val="452164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28</a:t>
            </a:fld>
            <a:endParaRPr lang="en-US"/>
          </a:p>
        </p:txBody>
      </p:sp>
    </p:spTree>
    <p:extLst>
      <p:ext uri="{BB962C8B-B14F-4D97-AF65-F5344CB8AC3E}">
        <p14:creationId xmlns:p14="http://schemas.microsoft.com/office/powerpoint/2010/main" val="346857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29</a:t>
            </a:fld>
            <a:endParaRPr lang="en-US"/>
          </a:p>
        </p:txBody>
      </p:sp>
    </p:spTree>
    <p:extLst>
      <p:ext uri="{BB962C8B-B14F-4D97-AF65-F5344CB8AC3E}">
        <p14:creationId xmlns:p14="http://schemas.microsoft.com/office/powerpoint/2010/main" val="225576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PT is a strategy for changing child behavior by strengthening parenting skills</a:t>
            </a:r>
          </a:p>
        </p:txBody>
      </p:sp>
      <p:sp>
        <p:nvSpPr>
          <p:cNvPr id="4" name="Slide Number Placeholder 3"/>
          <p:cNvSpPr>
            <a:spLocks noGrp="1"/>
          </p:cNvSpPr>
          <p:nvPr>
            <p:ph type="sldNum" sz="quarter" idx="10"/>
          </p:nvPr>
        </p:nvSpPr>
        <p:spPr/>
        <p:txBody>
          <a:bodyPr/>
          <a:lstStyle/>
          <a:p>
            <a:fld id="{593FF2D7-5857-4A2B-B56C-0827CD3DCE99}" type="slidenum">
              <a:rPr lang="en-US" smtClean="0"/>
              <a:t>3</a:t>
            </a:fld>
            <a:endParaRPr lang="en-US"/>
          </a:p>
        </p:txBody>
      </p:sp>
    </p:spTree>
    <p:extLst>
      <p:ext uri="{BB962C8B-B14F-4D97-AF65-F5344CB8AC3E}">
        <p14:creationId xmlns:p14="http://schemas.microsoft.com/office/powerpoint/2010/main" val="3342339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30</a:t>
            </a:fld>
            <a:endParaRPr lang="en-US"/>
          </a:p>
        </p:txBody>
      </p:sp>
    </p:spTree>
    <p:extLst>
      <p:ext uri="{BB962C8B-B14F-4D97-AF65-F5344CB8AC3E}">
        <p14:creationId xmlns:p14="http://schemas.microsoft.com/office/powerpoint/2010/main" val="2882568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31</a:t>
            </a:fld>
            <a:endParaRPr lang="en-US"/>
          </a:p>
        </p:txBody>
      </p:sp>
    </p:spTree>
    <p:extLst>
      <p:ext uri="{BB962C8B-B14F-4D97-AF65-F5344CB8AC3E}">
        <p14:creationId xmlns:p14="http://schemas.microsoft.com/office/powerpoint/2010/main" val="3380113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32</a:t>
            </a:fld>
            <a:endParaRPr lang="en-US"/>
          </a:p>
        </p:txBody>
      </p:sp>
    </p:spTree>
    <p:extLst>
      <p:ext uri="{BB962C8B-B14F-4D97-AF65-F5344CB8AC3E}">
        <p14:creationId xmlns:p14="http://schemas.microsoft.com/office/powerpoint/2010/main" val="2817953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33</a:t>
            </a:fld>
            <a:endParaRPr lang="en-US"/>
          </a:p>
        </p:txBody>
      </p:sp>
    </p:spTree>
    <p:extLst>
      <p:ext uri="{BB962C8B-B14F-4D97-AF65-F5344CB8AC3E}">
        <p14:creationId xmlns:p14="http://schemas.microsoft.com/office/powerpoint/2010/main" val="19020627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3FF2D7-5857-4A2B-B56C-0827CD3DCE99}" type="slidenum">
              <a:rPr lang="en-US" smtClean="0"/>
              <a:t>34</a:t>
            </a:fld>
            <a:endParaRPr lang="en-US"/>
          </a:p>
        </p:txBody>
      </p:sp>
    </p:spTree>
    <p:extLst>
      <p:ext uri="{BB962C8B-B14F-4D97-AF65-F5344CB8AC3E}">
        <p14:creationId xmlns:p14="http://schemas.microsoft.com/office/powerpoint/2010/main" val="2973705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Research shows that corporal punishment is linked to negative child outcomes such as mental health problems, lower vocabulary, and youth violence</a:t>
            </a:r>
          </a:p>
          <a:p>
            <a:endParaRPr lang="en-US" sz="1600" dirty="0"/>
          </a:p>
          <a:p>
            <a:r>
              <a:rPr lang="en-US" sz="1600" dirty="0"/>
              <a:t> However, spanking remains quite common and many parents will say that they were spanked and they were fine.</a:t>
            </a:r>
          </a:p>
        </p:txBody>
      </p:sp>
      <p:sp>
        <p:nvSpPr>
          <p:cNvPr id="4" name="Slide Number Placeholder 3"/>
          <p:cNvSpPr>
            <a:spLocks noGrp="1"/>
          </p:cNvSpPr>
          <p:nvPr>
            <p:ph type="sldNum" sz="quarter" idx="10"/>
          </p:nvPr>
        </p:nvSpPr>
        <p:spPr/>
        <p:txBody>
          <a:bodyPr/>
          <a:lstStyle/>
          <a:p>
            <a:fld id="{593FF2D7-5857-4A2B-B56C-0827CD3DCE99}" type="slidenum">
              <a:rPr lang="en-US" smtClean="0"/>
              <a:t>35</a:t>
            </a:fld>
            <a:endParaRPr lang="en-US"/>
          </a:p>
        </p:txBody>
      </p:sp>
    </p:spTree>
    <p:extLst>
      <p:ext uri="{BB962C8B-B14F-4D97-AF65-F5344CB8AC3E}">
        <p14:creationId xmlns:p14="http://schemas.microsoft.com/office/powerpoint/2010/main" val="3625580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36</a:t>
            </a:fld>
            <a:endParaRPr lang="en-US"/>
          </a:p>
        </p:txBody>
      </p:sp>
    </p:spTree>
    <p:extLst>
      <p:ext uri="{BB962C8B-B14F-4D97-AF65-F5344CB8AC3E}">
        <p14:creationId xmlns:p14="http://schemas.microsoft.com/office/powerpoint/2010/main" val="2413776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37</a:t>
            </a:fld>
            <a:endParaRPr lang="en-US"/>
          </a:p>
        </p:txBody>
      </p:sp>
    </p:spTree>
    <p:extLst>
      <p:ext uri="{BB962C8B-B14F-4D97-AF65-F5344CB8AC3E}">
        <p14:creationId xmlns:p14="http://schemas.microsoft.com/office/powerpoint/2010/main" val="3304175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a copy of these slides</a:t>
            </a:r>
          </a:p>
        </p:txBody>
      </p:sp>
      <p:sp>
        <p:nvSpPr>
          <p:cNvPr id="4" name="Slide Number Placeholder 3"/>
          <p:cNvSpPr>
            <a:spLocks noGrp="1"/>
          </p:cNvSpPr>
          <p:nvPr>
            <p:ph type="sldNum" sz="quarter" idx="5"/>
          </p:nvPr>
        </p:nvSpPr>
        <p:spPr/>
        <p:txBody>
          <a:bodyPr/>
          <a:lstStyle/>
          <a:p>
            <a:fld id="{84F27713-1F29-4EDB-A872-FD4C7AE3C741}" type="slidenum">
              <a:rPr lang="en-US" smtClean="0"/>
              <a:t>38</a:t>
            </a:fld>
            <a:endParaRPr lang="en-US"/>
          </a:p>
        </p:txBody>
      </p:sp>
    </p:spTree>
    <p:extLst>
      <p:ext uri="{BB962C8B-B14F-4D97-AF65-F5344CB8AC3E}">
        <p14:creationId xmlns:p14="http://schemas.microsoft.com/office/powerpoint/2010/main" val="83261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Epstein conclusion: The 3 intervention categories were more effective than the control conditions. Interventions with a parent component, either alone or in combination with other components, were likely to have the largest effect.</a:t>
            </a:r>
          </a:p>
          <a:p>
            <a:endParaRPr lang="en-US" sz="1600" dirty="0"/>
          </a:p>
          <a:p>
            <a:r>
              <a:rPr lang="en-US" sz="1600" dirty="0"/>
              <a:t>Furlong conclusion: </a:t>
            </a:r>
            <a:r>
              <a:rPr lang="en-US" sz="1600" dirty="0" err="1"/>
              <a:t>Behavioural</a:t>
            </a:r>
            <a:r>
              <a:rPr lang="en-US" sz="1600" dirty="0"/>
              <a:t> and cognitive‐</a:t>
            </a:r>
            <a:r>
              <a:rPr lang="en-US" sz="1600" dirty="0" err="1"/>
              <a:t>behavioural</a:t>
            </a:r>
            <a:r>
              <a:rPr lang="en-US" sz="1600" dirty="0"/>
              <a:t> group‐based parenting interventions are effective and cost‐effective for improving child conduct problems, parental mental health and parenting skills in the short term. </a:t>
            </a:r>
          </a:p>
        </p:txBody>
      </p:sp>
      <p:sp>
        <p:nvSpPr>
          <p:cNvPr id="4" name="Slide Number Placeholder 3"/>
          <p:cNvSpPr>
            <a:spLocks noGrp="1"/>
          </p:cNvSpPr>
          <p:nvPr>
            <p:ph type="sldNum" sz="quarter" idx="10"/>
          </p:nvPr>
        </p:nvSpPr>
        <p:spPr/>
        <p:txBody>
          <a:bodyPr/>
          <a:lstStyle/>
          <a:p>
            <a:fld id="{593FF2D7-5857-4A2B-B56C-0827CD3DCE99}" type="slidenum">
              <a:rPr lang="en-US" smtClean="0"/>
              <a:t>4</a:t>
            </a:fld>
            <a:endParaRPr lang="en-US"/>
          </a:p>
        </p:txBody>
      </p:sp>
    </p:spTree>
    <p:extLst>
      <p:ext uri="{BB962C8B-B14F-4D97-AF65-F5344CB8AC3E}">
        <p14:creationId xmlns:p14="http://schemas.microsoft.com/office/powerpoint/2010/main" val="109465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5</a:t>
            </a:fld>
            <a:endParaRPr lang="en-US"/>
          </a:p>
        </p:txBody>
      </p:sp>
    </p:spTree>
    <p:extLst>
      <p:ext uri="{BB962C8B-B14F-4D97-AF65-F5344CB8AC3E}">
        <p14:creationId xmlns:p14="http://schemas.microsoft.com/office/powerpoint/2010/main" val="168443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hundreds of evidence-based parenting skills programs. They all are based on a similar underlying theory and cover strategies focused on positive reinforcement to strengthen the parent child relationship as well as limit setting skills. Many also include a focus on problem-solving skills, managing parent’s own stress and employ practice assignments</a:t>
            </a:r>
          </a:p>
        </p:txBody>
      </p:sp>
      <p:sp>
        <p:nvSpPr>
          <p:cNvPr id="4" name="Slide Number Placeholder 3"/>
          <p:cNvSpPr>
            <a:spLocks noGrp="1"/>
          </p:cNvSpPr>
          <p:nvPr>
            <p:ph type="sldNum" sz="quarter" idx="10"/>
          </p:nvPr>
        </p:nvSpPr>
        <p:spPr/>
        <p:txBody>
          <a:bodyPr/>
          <a:lstStyle/>
          <a:p>
            <a:fld id="{593FF2D7-5857-4A2B-B56C-0827CD3DCE99}" type="slidenum">
              <a:rPr lang="en-US" smtClean="0"/>
              <a:t>6</a:t>
            </a:fld>
            <a:endParaRPr lang="en-US"/>
          </a:p>
        </p:txBody>
      </p:sp>
    </p:spTree>
    <p:extLst>
      <p:ext uri="{BB962C8B-B14F-4D97-AF65-F5344CB8AC3E}">
        <p14:creationId xmlns:p14="http://schemas.microsoft.com/office/powerpoint/2010/main" val="1661941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Here are some different examples of parenting skills programs by format.  One of the most common individualized parent-child coaching models is PCIT. </a:t>
            </a:r>
          </a:p>
        </p:txBody>
      </p:sp>
      <p:sp>
        <p:nvSpPr>
          <p:cNvPr id="4" name="Slide Number Placeholder 3"/>
          <p:cNvSpPr>
            <a:spLocks noGrp="1"/>
          </p:cNvSpPr>
          <p:nvPr>
            <p:ph type="sldNum" sz="quarter" idx="10"/>
          </p:nvPr>
        </p:nvSpPr>
        <p:spPr/>
        <p:txBody>
          <a:bodyPr/>
          <a:lstStyle/>
          <a:p>
            <a:fld id="{593FF2D7-5857-4A2B-B56C-0827CD3DCE99}" type="slidenum">
              <a:rPr lang="en-US" smtClean="0"/>
              <a:t>7</a:t>
            </a:fld>
            <a:endParaRPr lang="en-US"/>
          </a:p>
        </p:txBody>
      </p:sp>
    </p:spTree>
    <p:extLst>
      <p:ext uri="{BB962C8B-B14F-4D97-AF65-F5344CB8AC3E}">
        <p14:creationId xmlns:p14="http://schemas.microsoft.com/office/powerpoint/2010/main" val="1478351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8</a:t>
            </a:fld>
            <a:endParaRPr lang="en-US"/>
          </a:p>
        </p:txBody>
      </p:sp>
    </p:spTree>
    <p:extLst>
      <p:ext uri="{BB962C8B-B14F-4D97-AF65-F5344CB8AC3E}">
        <p14:creationId xmlns:p14="http://schemas.microsoft.com/office/powerpoint/2010/main" val="49088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FF2D7-5857-4A2B-B56C-0827CD3DCE99}" type="slidenum">
              <a:rPr lang="en-US" smtClean="0"/>
              <a:t>9</a:t>
            </a:fld>
            <a:endParaRPr lang="en-US"/>
          </a:p>
        </p:txBody>
      </p:sp>
    </p:spTree>
    <p:extLst>
      <p:ext uri="{BB962C8B-B14F-4D97-AF65-F5344CB8AC3E}">
        <p14:creationId xmlns:p14="http://schemas.microsoft.com/office/powerpoint/2010/main" val="890619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8F7229BA-4047-4F82-BEB9-90989D353E96}"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09B5-5F79-4BCB-8625-0E9B838B28C6}"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a:t>Click icon to add media</a:t>
            </a:r>
            <a:endParaRPr lang="en-US" dirty="0"/>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25233379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7229BA-4047-4F82-BEB9-90989D353E96}"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D709B5-5F79-4BCB-8625-0E9B838B28C6}" type="slidenum">
              <a:rPr lang="en-US" smtClean="0"/>
              <a:t>‹#›</a:t>
            </a:fld>
            <a:endParaRPr lang="en-US"/>
          </a:p>
        </p:txBody>
      </p:sp>
    </p:spTree>
    <p:extLst>
      <p:ext uri="{BB962C8B-B14F-4D97-AF65-F5344CB8AC3E}">
        <p14:creationId xmlns:p14="http://schemas.microsoft.com/office/powerpoint/2010/main" val="197057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7229BA-4047-4F82-BEB9-90989D353E96}"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D709B5-5F79-4BCB-8625-0E9B838B28C6}" type="slidenum">
              <a:rPr lang="en-US" smtClean="0"/>
              <a:t>‹#›</a:t>
            </a:fld>
            <a:endParaRPr lang="en-US"/>
          </a:p>
        </p:txBody>
      </p:sp>
    </p:spTree>
    <p:extLst>
      <p:ext uri="{BB962C8B-B14F-4D97-AF65-F5344CB8AC3E}">
        <p14:creationId xmlns:p14="http://schemas.microsoft.com/office/powerpoint/2010/main" val="201659575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7229BA-4047-4F82-BEB9-90989D353E96}"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09B5-5F79-4BCB-8625-0E9B838B28C6}" type="slidenum">
              <a:rPr lang="en-US" smtClean="0"/>
              <a:t>‹#›</a:t>
            </a:fld>
            <a:endParaRPr lang="en-US"/>
          </a:p>
        </p:txBody>
      </p:sp>
    </p:spTree>
    <p:extLst>
      <p:ext uri="{BB962C8B-B14F-4D97-AF65-F5344CB8AC3E}">
        <p14:creationId xmlns:p14="http://schemas.microsoft.com/office/powerpoint/2010/main" val="1940686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352946-8834-419D-873E-83A2D53642A5}"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75C27E0D-D276-4288-8393-A670898719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1098" y="5332451"/>
            <a:ext cx="4714754" cy="1389025"/>
          </a:xfrm>
          <a:prstGeom prst="rect">
            <a:avLst/>
          </a:prstGeom>
        </p:spPr>
      </p:pic>
    </p:spTree>
    <p:extLst>
      <p:ext uri="{BB962C8B-B14F-4D97-AF65-F5344CB8AC3E}">
        <p14:creationId xmlns:p14="http://schemas.microsoft.com/office/powerpoint/2010/main" val="332424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Rectangle 7"/>
          <p:cNvSpPr/>
          <p:nvPr/>
        </p:nvSpPr>
        <p:spPr>
          <a:xfrm rot="5400000">
            <a:off x="7065767" y="1527802"/>
            <a:ext cx="1927239" cy="7460705"/>
          </a:xfrm>
          <a:prstGeom prst="rect">
            <a:avLst/>
          </a:prstGeom>
          <a:solidFill>
            <a:schemeClr val="tx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7" name="Rectangle 6"/>
          <p:cNvSpPr/>
          <p:nvPr/>
        </p:nvSpPr>
        <p:spPr>
          <a:xfrm>
            <a:off x="397594" y="282945"/>
            <a:ext cx="11362145" cy="3876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818707" y="596830"/>
            <a:ext cx="10458893" cy="3255264"/>
          </a:xfrm>
        </p:spPr>
        <p:txBody>
          <a:bodyPr anchor="t">
            <a:normAutofit/>
          </a:bodyPr>
          <a:lstStyle>
            <a:lvl1pPr algn="l">
              <a:defRPr sz="6000" b="0" i="0" spc="-100" baseline="0">
                <a:solidFill>
                  <a:srgbClr val="FFFFFF"/>
                </a:solidFill>
              </a:defRPr>
            </a:lvl1pPr>
          </a:lstStyle>
          <a:p>
            <a:br>
              <a:rPr lang="en-US" dirty="0"/>
            </a:br>
            <a:r>
              <a:rPr lang="en-US" dirty="0"/>
              <a:t>Maryland BHIPP</a:t>
            </a:r>
            <a:br>
              <a:rPr lang="en-US" dirty="0"/>
            </a:br>
            <a:endParaRPr lang="en-US" dirty="0"/>
          </a:p>
        </p:txBody>
      </p:sp>
      <p:sp>
        <p:nvSpPr>
          <p:cNvPr id="3" name="Subtitle 2"/>
          <p:cNvSpPr>
            <a:spLocks noGrp="1"/>
          </p:cNvSpPr>
          <p:nvPr>
            <p:ph type="subTitle" idx="1" hasCustomPrompt="1"/>
          </p:nvPr>
        </p:nvSpPr>
        <p:spPr>
          <a:xfrm>
            <a:off x="4505325" y="4550734"/>
            <a:ext cx="4943475" cy="1392865"/>
          </a:xfrm>
        </p:spPr>
        <p:txBody>
          <a:bodyPr anchor="ctr">
            <a:normAutofit/>
          </a:bodyPr>
          <a:lstStyle>
            <a:lvl1pPr marL="0" indent="0" algn="l">
              <a:buNone/>
              <a:defRPr sz="2400" b="0" cap="none" spc="0" baseline="0">
                <a:solidFill>
                  <a:schemeClr val="bg1"/>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1-855-MD-BHIPP (632-4477)</a:t>
            </a:r>
          </a:p>
          <a:p>
            <a:r>
              <a:rPr lang="en-US" dirty="0"/>
              <a:t>www.mdbhipp.org</a:t>
            </a:r>
          </a:p>
        </p:txBody>
      </p:sp>
      <p:sp>
        <p:nvSpPr>
          <p:cNvPr id="4" name="Date Placeholder 3"/>
          <p:cNvSpPr>
            <a:spLocks noGrp="1"/>
          </p:cNvSpPr>
          <p:nvPr>
            <p:ph type="dt" sz="half" idx="10"/>
          </p:nvPr>
        </p:nvSpPr>
        <p:spPr/>
        <p:txBody>
          <a:bodyPr/>
          <a:lstStyle/>
          <a:p>
            <a:fld id="{3C352946-8834-419D-873E-83A2D53642A5}"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
        <p:nvSpPr>
          <p:cNvPr id="12" name="Media Placeholder 11">
            <a:extLst>
              <a:ext uri="{FF2B5EF4-FFF2-40B4-BE49-F238E27FC236}">
                <a16:creationId xmlns:a16="http://schemas.microsoft.com/office/drawing/2014/main" id="{26D3E6F9-57D3-4558-AA96-57463CB32C60}"/>
              </a:ext>
            </a:extLst>
          </p:cNvPr>
          <p:cNvSpPr>
            <a:spLocks noGrp="1"/>
          </p:cNvSpPr>
          <p:nvPr>
            <p:ph type="media" sz="quarter" idx="13"/>
          </p:nvPr>
        </p:nvSpPr>
        <p:spPr>
          <a:xfrm>
            <a:off x="413607" y="4294535"/>
            <a:ext cx="3623277" cy="1927963"/>
          </a:xfrm>
        </p:spPr>
        <p:txBody>
          <a:bodyPr/>
          <a:lstStyle/>
          <a:p>
            <a:r>
              <a:rPr lang="en-US" dirty="0"/>
              <a:t>Click icon to add media</a:t>
            </a:r>
          </a:p>
        </p:txBody>
      </p:sp>
      <p:pic>
        <p:nvPicPr>
          <p:cNvPr id="11" name="Picture 10">
            <a:extLst>
              <a:ext uri="{FF2B5EF4-FFF2-40B4-BE49-F238E27FC236}">
                <a16:creationId xmlns:a16="http://schemas.microsoft.com/office/drawing/2014/main" id="{BD6DD11F-E10B-42AB-8D9E-FBF01463E1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8310" y="4418698"/>
            <a:ext cx="3313870" cy="1656935"/>
          </a:xfrm>
          <a:prstGeom prst="rect">
            <a:avLst/>
          </a:prstGeom>
        </p:spPr>
      </p:pic>
    </p:spTree>
    <p:extLst>
      <p:ext uri="{BB962C8B-B14F-4D97-AF65-F5344CB8AC3E}">
        <p14:creationId xmlns:p14="http://schemas.microsoft.com/office/powerpoint/2010/main" val="288780121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0953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352946-8834-419D-873E-83A2D53642A5}"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822574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352946-8834-419D-873E-83A2D53642A5}"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10485816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352946-8834-419D-873E-83A2D53642A5}" type="datetimeFigureOut">
              <a:rPr lang="en-US" smtClean="0"/>
              <a:t>10/18/2021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029208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C352946-8834-419D-873E-83A2D53642A5}" type="datetimeFigureOut">
              <a:rPr lang="en-US" smtClean="0"/>
              <a:t>10/18/2021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66307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352946-8834-419D-873E-83A2D53642A5}"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
        <p:nvSpPr>
          <p:cNvPr id="6" name="Rectangle 5"/>
          <p:cNvSpPr/>
          <p:nvPr/>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0F0F7AE-4F75-4664-BEEA-3A43A4302DA1}"/>
              </a:ext>
            </a:extLst>
          </p:cNvPr>
          <p:cNvSpPr/>
          <p:nvPr userDrawn="1"/>
        </p:nvSpPr>
        <p:spPr>
          <a:xfrm>
            <a:off x="375426" y="287383"/>
            <a:ext cx="11394208" cy="966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6212CF13-6F01-43C5-8CA6-DDCB6CBD8A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1098" y="5332451"/>
            <a:ext cx="4714754" cy="1389025"/>
          </a:xfrm>
          <a:prstGeom prst="rect">
            <a:avLst/>
          </a:prstGeom>
        </p:spPr>
      </p:pic>
    </p:spTree>
    <p:extLst>
      <p:ext uri="{BB962C8B-B14F-4D97-AF65-F5344CB8AC3E}">
        <p14:creationId xmlns:p14="http://schemas.microsoft.com/office/powerpoint/2010/main" val="3857167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52946-8834-419D-873E-83A2D53642A5}"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170220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10/18/2021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67515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C352946-8834-419D-873E-83A2D53642A5}" type="datetimeFigureOut">
              <a:rPr lang="en-US" smtClean="0"/>
              <a:t>10/18/2021</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858572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57046" y="1494203"/>
            <a:ext cx="11500567" cy="38695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3142367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1471352"/>
            <a:ext cx="2819400" cy="447224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1471353"/>
            <a:ext cx="7315200" cy="382385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352946-8834-419D-873E-83A2D53642A5}"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42216877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352946-8834-419D-873E-83A2D53642A5}"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74C43-4828-4D61-9CE3-F878A80C0143}" type="slidenum">
              <a:rPr lang="en-US" smtClean="0"/>
              <a:t>‹#›</a:t>
            </a:fld>
            <a:endParaRPr lang="en-US"/>
          </a:p>
        </p:txBody>
      </p:sp>
    </p:spTree>
    <p:extLst>
      <p:ext uri="{BB962C8B-B14F-4D97-AF65-F5344CB8AC3E}">
        <p14:creationId xmlns:p14="http://schemas.microsoft.com/office/powerpoint/2010/main" val="265885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229BA-4047-4F82-BEB9-90989D353E96}"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09B5-5F79-4BCB-8625-0E9B838B28C6}" type="slidenum">
              <a:rPr lang="en-US" smtClean="0"/>
              <a:t>‹#›</a:t>
            </a:fld>
            <a:endParaRPr lang="en-US"/>
          </a:p>
        </p:txBody>
      </p:sp>
    </p:spTree>
    <p:extLst>
      <p:ext uri="{BB962C8B-B14F-4D97-AF65-F5344CB8AC3E}">
        <p14:creationId xmlns:p14="http://schemas.microsoft.com/office/powerpoint/2010/main" val="158289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232" y="1506266"/>
            <a:ext cx="73152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6232" y="5063282"/>
            <a:ext cx="73152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229BA-4047-4F82-BEB9-90989D353E96}"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709B5-5F79-4BCB-8625-0E9B838B28C6}" type="slidenum">
              <a:rPr lang="en-US" smtClean="0"/>
              <a:t>‹#›</a:t>
            </a:fld>
            <a:endParaRPr lang="en-US"/>
          </a:p>
        </p:txBody>
      </p:sp>
    </p:spTree>
    <p:extLst>
      <p:ext uri="{BB962C8B-B14F-4D97-AF65-F5344CB8AC3E}">
        <p14:creationId xmlns:p14="http://schemas.microsoft.com/office/powerpoint/2010/main" val="35355061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5426" y="1474306"/>
            <a:ext cx="6740269" cy="451501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03621" y="1474307"/>
            <a:ext cx="4312953" cy="3155883"/>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F7229BA-4047-4F82-BEB9-90989D353E96}" type="datetimeFigureOut">
              <a:rPr lang="en-US" smtClean="0"/>
              <a:t>10/18/2021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BD709B5-5F79-4BCB-8625-0E9B838B28C6}" type="slidenum">
              <a:rPr lang="en-US" smtClean="0"/>
              <a:t>‹#›</a:t>
            </a:fld>
            <a:endParaRPr lang="en-US"/>
          </a:p>
        </p:txBody>
      </p:sp>
    </p:spTree>
    <p:extLst>
      <p:ext uri="{BB962C8B-B14F-4D97-AF65-F5344CB8AC3E}">
        <p14:creationId xmlns:p14="http://schemas.microsoft.com/office/powerpoint/2010/main" val="141158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75148" y="1380679"/>
            <a:ext cx="347472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3192" y="2289016"/>
            <a:ext cx="347472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1740" y="1380679"/>
            <a:ext cx="347472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81740" y="2338832"/>
            <a:ext cx="3474720" cy="3973545"/>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8F7229BA-4047-4F82-BEB9-90989D353E96}" type="datetimeFigureOut">
              <a:rPr lang="en-US" smtClean="0"/>
              <a:t>10/18/2021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3BD709B5-5F79-4BCB-8625-0E9B838B28C6}" type="slidenum">
              <a:rPr lang="en-US" smtClean="0"/>
              <a:t>‹#›</a:t>
            </a:fld>
            <a:endParaRPr lang="en-US"/>
          </a:p>
        </p:txBody>
      </p:sp>
    </p:spTree>
    <p:extLst>
      <p:ext uri="{BB962C8B-B14F-4D97-AF65-F5344CB8AC3E}">
        <p14:creationId xmlns:p14="http://schemas.microsoft.com/office/powerpoint/2010/main" val="150838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7229BA-4047-4F82-BEB9-90989D353E96}"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709B5-5F79-4BCB-8625-0E9B838B28C6}" type="slidenum">
              <a:rPr lang="en-US" smtClean="0"/>
              <a:t>‹#›</a:t>
            </a:fld>
            <a:endParaRPr lang="en-US"/>
          </a:p>
        </p:txBody>
      </p:sp>
    </p:spTree>
    <p:extLst>
      <p:ext uri="{BB962C8B-B14F-4D97-AF65-F5344CB8AC3E}">
        <p14:creationId xmlns:p14="http://schemas.microsoft.com/office/powerpoint/2010/main" val="248898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500447"/>
            <a:ext cx="283464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867912" y="1512916"/>
            <a:ext cx="7902909" cy="3815542"/>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2924" y="3851686"/>
            <a:ext cx="2834640" cy="2341296"/>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F7229BA-4047-4F82-BEB9-90989D353E96}" type="datetimeFigureOut">
              <a:rPr lang="en-US" smtClean="0"/>
              <a:t>10/18/2021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BD709B5-5F79-4BCB-8625-0E9B838B28C6}" type="slidenum">
              <a:rPr lang="en-US" smtClean="0"/>
              <a:t>‹#›</a:t>
            </a:fld>
            <a:endParaRPr lang="en-US"/>
          </a:p>
        </p:txBody>
      </p:sp>
    </p:spTree>
    <p:extLst>
      <p:ext uri="{BB962C8B-B14F-4D97-AF65-F5344CB8AC3E}">
        <p14:creationId xmlns:p14="http://schemas.microsoft.com/office/powerpoint/2010/main" val="1419252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5425" y="1376794"/>
            <a:ext cx="283464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12772" y="1487978"/>
            <a:ext cx="8028275" cy="3699165"/>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75425" y="3664798"/>
            <a:ext cx="283464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F7229BA-4047-4F82-BEB9-90989D353E96}" type="datetimeFigureOut">
              <a:rPr lang="en-US" smtClean="0"/>
              <a:t>10/18/2021</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3BD709B5-5F79-4BCB-8625-0E9B838B28C6}" type="slidenum">
              <a:rPr lang="en-US" smtClean="0"/>
              <a:t>‹#›</a:t>
            </a:fld>
            <a:endParaRPr lang="en-US"/>
          </a:p>
        </p:txBody>
      </p:sp>
    </p:spTree>
    <p:extLst>
      <p:ext uri="{BB962C8B-B14F-4D97-AF65-F5344CB8AC3E}">
        <p14:creationId xmlns:p14="http://schemas.microsoft.com/office/powerpoint/2010/main" val="301002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8F7229BA-4047-4F82-BEB9-90989D353E96}" type="datetimeFigureOut">
              <a:rPr lang="en-US" smtClean="0"/>
              <a:t>10/18/2021</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3BD709B5-5F79-4BCB-8625-0E9B838B28C6}"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spTree>
    <p:extLst>
      <p:ext uri="{BB962C8B-B14F-4D97-AF65-F5344CB8AC3E}">
        <p14:creationId xmlns:p14="http://schemas.microsoft.com/office/powerpoint/2010/main" val="15881378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74" r:id="rId13"/>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551108" y="-4990077"/>
            <a:ext cx="1089785" cy="11500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800" dirty="0"/>
          </a:p>
        </p:txBody>
      </p:sp>
      <p:sp>
        <p:nvSpPr>
          <p:cNvPr id="2" name="Title Placeholder 1"/>
          <p:cNvSpPr>
            <a:spLocks noGrp="1"/>
          </p:cNvSpPr>
          <p:nvPr>
            <p:ph type="title"/>
          </p:nvPr>
        </p:nvSpPr>
        <p:spPr>
          <a:xfrm>
            <a:off x="630841" y="305554"/>
            <a:ext cx="10553627" cy="90930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5715" y="1463041"/>
            <a:ext cx="11500567" cy="38695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88777" y="6412006"/>
            <a:ext cx="1883668" cy="309470"/>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3C352946-8834-419D-873E-83A2D53642A5}" type="datetimeFigureOut">
              <a:rPr lang="en-US" smtClean="0"/>
              <a:t>10/18/2021</a:t>
            </a:fld>
            <a:endParaRPr lang="en-US"/>
          </a:p>
        </p:txBody>
      </p:sp>
      <p:sp>
        <p:nvSpPr>
          <p:cNvPr id="5" name="Footer Placeholder 4"/>
          <p:cNvSpPr>
            <a:spLocks noGrp="1"/>
          </p:cNvSpPr>
          <p:nvPr>
            <p:ph type="ftr" sz="quarter" idx="3"/>
          </p:nvPr>
        </p:nvSpPr>
        <p:spPr>
          <a:xfrm>
            <a:off x="3869268" y="6412006"/>
            <a:ext cx="5911517" cy="309470"/>
          </a:xfrm>
          <a:prstGeom prst="rect">
            <a:avLst/>
          </a:prstGeom>
        </p:spPr>
        <p:txBody>
          <a:bodyPr vert="horz" lIns="91440" tIns="45720" rIns="91440" bIns="45720" rtlCol="0" anchor="ctr"/>
          <a:lstStyle>
            <a:lvl1pPr algn="l">
              <a:defRPr sz="1800">
                <a:solidFill>
                  <a:schemeClr val="tx1"/>
                </a:solidFill>
              </a:defRPr>
            </a:lvl1pPr>
          </a:lstStyle>
          <a:p>
            <a:endParaRPr lang="en-US"/>
          </a:p>
        </p:txBody>
      </p:sp>
      <p:sp>
        <p:nvSpPr>
          <p:cNvPr id="6" name="Slide Number Placeholder 5"/>
          <p:cNvSpPr>
            <a:spLocks noGrp="1"/>
          </p:cNvSpPr>
          <p:nvPr>
            <p:ph type="sldNum" sz="quarter" idx="4"/>
          </p:nvPr>
        </p:nvSpPr>
        <p:spPr>
          <a:xfrm>
            <a:off x="375426" y="6412006"/>
            <a:ext cx="1154116" cy="309470"/>
          </a:xfrm>
          <a:prstGeom prst="rect">
            <a:avLst/>
          </a:prstGeom>
        </p:spPr>
        <p:txBody>
          <a:bodyPr vert="horz" lIns="91440" tIns="45720" rIns="91440" bIns="45720" rtlCol="0" anchor="ctr"/>
          <a:lstStyle>
            <a:lvl1pPr algn="r">
              <a:defRPr sz="1100" b="1">
                <a:solidFill>
                  <a:schemeClr val="accent1"/>
                </a:solidFill>
              </a:defRPr>
            </a:lvl1pPr>
          </a:lstStyle>
          <a:p>
            <a:fld id="{1D474C43-4828-4D61-9CE3-F878A80C0143}" type="slidenum">
              <a:rPr lang="en-US" smtClean="0"/>
              <a:t>‹#›</a:t>
            </a:fld>
            <a:endParaRPr lang="en-US"/>
          </a:p>
        </p:txBody>
      </p:sp>
      <p:pic>
        <p:nvPicPr>
          <p:cNvPr id="9" name="Picture 8">
            <a:extLst>
              <a:ext uri="{FF2B5EF4-FFF2-40B4-BE49-F238E27FC236}">
                <a16:creationId xmlns:a16="http://schemas.microsoft.com/office/drawing/2014/main" id="{D56B457A-4BDE-4814-B81C-F2BDBAD80550}"/>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9769169" y="5620201"/>
            <a:ext cx="2202549" cy="1101275"/>
          </a:xfrm>
          <a:prstGeom prst="rect">
            <a:avLst/>
          </a:prstGeom>
        </p:spPr>
      </p:pic>
    </p:spTree>
    <p:extLst>
      <p:ext uri="{BB962C8B-B14F-4D97-AF65-F5344CB8AC3E}">
        <p14:creationId xmlns:p14="http://schemas.microsoft.com/office/powerpoint/2010/main" val="14640277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brightfutures.aap.org/"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vimeopro.com/jhunursing/ccp2018/video/33234781"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vimeopro.com/jhunursing/ccp2018/video/33257134"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vimeopro.com/jhunursing/ccp2018/video/33257076"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https://vimeopro.com/jhunursing/ccp2018/video/33257052"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vimeopro.com/jhunursing/ccp2018/video/33257002"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s://vimeopro.com/jhunursing/ccp2018/video/33235113"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s://mdbhipp.org/covid-19-resources.html"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hyperlink" Target="http://www.effectivehealthcare.ahrq.gov/reports/final.cfm"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1979" y="4499477"/>
            <a:ext cx="6925078" cy="1559947"/>
          </a:xfrm>
        </p:spPr>
        <p:txBody>
          <a:bodyPr>
            <a:normAutofit fontScale="92500"/>
          </a:bodyPr>
          <a:lstStyle/>
          <a:p>
            <a:pPr lvl="0">
              <a:buClr>
                <a:srgbClr val="C00000"/>
              </a:buClr>
            </a:pPr>
            <a:r>
              <a:rPr lang="en-US" dirty="0">
                <a:solidFill>
                  <a:srgbClr val="FFFFFF"/>
                </a:solidFill>
              </a:rPr>
              <a:t>1-855-MD-BHIPP (632-4477)</a:t>
            </a:r>
          </a:p>
          <a:p>
            <a:pPr lvl="0">
              <a:buClr>
                <a:srgbClr val="C00000"/>
              </a:buClr>
            </a:pPr>
            <a:r>
              <a:rPr lang="en-US" dirty="0">
                <a:solidFill>
                  <a:srgbClr val="FFFFFF"/>
                </a:solidFill>
              </a:rPr>
              <a:t>www.mdbhipp.org</a:t>
            </a:r>
          </a:p>
          <a:p>
            <a:pPr lvl="0">
              <a:buClr>
                <a:srgbClr val="C00000"/>
              </a:buClr>
            </a:pPr>
            <a:r>
              <a:rPr lang="en-US" dirty="0">
                <a:solidFill>
                  <a:srgbClr val="FFFFFF"/>
                </a:solidFill>
              </a:rPr>
              <a:t>Follow us on Facebook, LinkedIn, and Twitter! @MDBHIPP </a:t>
            </a:r>
          </a:p>
        </p:txBody>
      </p:sp>
      <p:sp>
        <p:nvSpPr>
          <p:cNvPr id="4" name="Title 1">
            <a:extLst>
              <a:ext uri="{FF2B5EF4-FFF2-40B4-BE49-F238E27FC236}">
                <a16:creationId xmlns:a16="http://schemas.microsoft.com/office/drawing/2014/main" id="{8220C19B-DDA8-4CE2-AE86-7523036EF84E}"/>
              </a:ext>
            </a:extLst>
          </p:cNvPr>
          <p:cNvSpPr txBox="1">
            <a:spLocks/>
          </p:cNvSpPr>
          <p:nvPr/>
        </p:nvSpPr>
        <p:spPr>
          <a:xfrm>
            <a:off x="566057" y="543339"/>
            <a:ext cx="10931000" cy="3589555"/>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6000" b="0" i="0" kern="1200" spc="-100" baseline="0">
                <a:solidFill>
                  <a:srgbClr val="FFFFFF"/>
                </a:solidFill>
                <a:latin typeface="+mj-lt"/>
                <a:ea typeface="+mj-ea"/>
                <a:cs typeface="+mj-cs"/>
              </a:defRPr>
            </a:lvl1pPr>
          </a:lstStyle>
          <a:p>
            <a:r>
              <a:rPr lang="en-US" sz="4000" dirty="0"/>
              <a:t>Parenting Skills</a:t>
            </a:r>
            <a:br>
              <a:rPr lang="en-US" sz="3600" b="1" dirty="0"/>
            </a:br>
            <a:r>
              <a:rPr lang="en-US" sz="3100" i="1" dirty="0">
                <a:latin typeface="Calibri" panose="020F0502020204030204"/>
              </a:rPr>
              <a:t>Maryland Behavioral Health Integration in Pediatric Primary Care</a:t>
            </a:r>
            <a:br>
              <a:rPr lang="en-US" sz="4000" b="1" dirty="0"/>
            </a:br>
            <a:r>
              <a:rPr lang="en-US" sz="3200" b="1" dirty="0"/>
              <a:t> </a:t>
            </a:r>
            <a:br>
              <a:rPr lang="en-US" sz="4300" b="1" dirty="0"/>
            </a:br>
            <a:r>
              <a:rPr lang="en-US" sz="2000" dirty="0">
                <a:ea typeface="Calibri" panose="020F0502020204030204" pitchFamily="34" charset="0"/>
              </a:rPr>
              <a:t>Sarah Edwards, DO</a:t>
            </a:r>
            <a:br>
              <a:rPr lang="en-US" sz="2000" dirty="0">
                <a:ea typeface="Calibri" panose="020F0502020204030204" pitchFamily="34" charset="0"/>
              </a:rPr>
            </a:br>
            <a:r>
              <a:rPr lang="en-US" sz="2000" dirty="0">
                <a:ea typeface="Calibri" panose="020F0502020204030204" pitchFamily="34" charset="0"/>
              </a:rPr>
              <a:t>Assistant Professor</a:t>
            </a:r>
            <a:br>
              <a:rPr lang="en-US" sz="2000" dirty="0">
                <a:ea typeface="Calibri" panose="020F0502020204030204" pitchFamily="34" charset="0"/>
              </a:rPr>
            </a:br>
            <a:r>
              <a:rPr lang="en-US" sz="2000" dirty="0">
                <a:ea typeface="Calibri" panose="020F0502020204030204" pitchFamily="34" charset="0"/>
              </a:rPr>
              <a:t>Director and Medical Director</a:t>
            </a:r>
            <a:br>
              <a:rPr lang="en-US" sz="2000" dirty="0">
                <a:ea typeface="Calibri" panose="020F0502020204030204" pitchFamily="34" charset="0"/>
              </a:rPr>
            </a:br>
            <a:r>
              <a:rPr lang="en-US" sz="2000" dirty="0">
                <a:ea typeface="Calibri" panose="020F0502020204030204" pitchFamily="34" charset="0"/>
              </a:rPr>
              <a:t>Division of Child and Adolescent Psychiatry</a:t>
            </a:r>
            <a:br>
              <a:rPr lang="en-US" sz="2000" dirty="0">
                <a:ea typeface="Calibri" panose="020F0502020204030204" pitchFamily="34" charset="0"/>
                <a:cs typeface="Calibri" panose="020F0502020204030204" pitchFamily="34" charset="0"/>
              </a:rPr>
            </a:br>
            <a:r>
              <a:rPr lang="en-US" sz="2000" dirty="0">
                <a:ea typeface="Calibri" panose="020F0502020204030204" pitchFamily="34" charset="0"/>
                <a:cs typeface="Calibri" panose="020F0502020204030204" pitchFamily="34" charset="0"/>
              </a:rPr>
              <a:t>University of Maryland School of Medicine</a:t>
            </a:r>
            <a:br>
              <a:rPr lang="en-US" sz="2000" dirty="0">
                <a:ea typeface="Calibri" panose="020F0502020204030204" pitchFamily="34" charset="0"/>
                <a:cs typeface="Calibri" panose="020F0502020204030204" pitchFamily="34" charset="0"/>
              </a:rPr>
            </a:br>
            <a:br>
              <a:rPr lang="en-US" sz="2000" dirty="0"/>
            </a:br>
            <a:r>
              <a:rPr lang="en-US" sz="2000" dirty="0">
                <a:ea typeface="Calibri" panose="020F0502020204030204" pitchFamily="34" charset="0"/>
              </a:rPr>
              <a:t>Carisa Parrish, PhD</a:t>
            </a:r>
            <a:br>
              <a:rPr lang="en-US" sz="2000" dirty="0">
                <a:ea typeface="Calibri" panose="020F0502020204030204" pitchFamily="34" charset="0"/>
              </a:rPr>
            </a:br>
            <a:r>
              <a:rPr lang="en-US" sz="2000" dirty="0">
                <a:ea typeface="Calibri" panose="020F0502020204030204" pitchFamily="34" charset="0"/>
              </a:rPr>
              <a:t>Associate Professor, Psychiatry &amp; Behavioral Sciences</a:t>
            </a:r>
            <a:br>
              <a:rPr lang="en-US" sz="2000" dirty="0">
                <a:ea typeface="Calibri" panose="020F0502020204030204" pitchFamily="34" charset="0"/>
              </a:rPr>
            </a:br>
            <a:r>
              <a:rPr lang="en-US" sz="2000" dirty="0">
                <a:ea typeface="Calibri" panose="020F0502020204030204" pitchFamily="34" charset="0"/>
              </a:rPr>
              <a:t>Director of Training, Pediatric Psychology Fellowship</a:t>
            </a:r>
            <a:br>
              <a:rPr lang="en-US" sz="2000" dirty="0">
                <a:ea typeface="Calibri" panose="020F0502020204030204" pitchFamily="34" charset="0"/>
              </a:rPr>
            </a:br>
            <a:r>
              <a:rPr lang="en-US" sz="2000" dirty="0">
                <a:ea typeface="Calibri" panose="020F0502020204030204" pitchFamily="34" charset="0"/>
              </a:rPr>
              <a:t>Co-Director, Pediatric Medical Psychology Program</a:t>
            </a:r>
            <a:br>
              <a:rPr lang="en-US" sz="2000" dirty="0">
                <a:ea typeface="Calibri" panose="020F0502020204030204" pitchFamily="34" charset="0"/>
              </a:rPr>
            </a:br>
            <a:r>
              <a:rPr lang="en-US" sz="2000" dirty="0">
                <a:ea typeface="Calibri" panose="020F0502020204030204" pitchFamily="34" charset="0"/>
                <a:cs typeface="Calibri" panose="020F0502020204030204" pitchFamily="34" charset="0"/>
              </a:rPr>
              <a:t>Johns Hopkins School of Medicine</a:t>
            </a:r>
            <a:br>
              <a:rPr lang="en-US" sz="2000" dirty="0">
                <a:ea typeface="Calibri" panose="020F0502020204030204" pitchFamily="34" charset="0"/>
                <a:cs typeface="Calibri" panose="020F0502020204030204" pitchFamily="34" charset="0"/>
              </a:rPr>
            </a:br>
            <a:r>
              <a:rPr lang="en-US" sz="2000" dirty="0">
                <a:ea typeface="Calibri" panose="020F0502020204030204" pitchFamily="34" charset="0"/>
                <a:cs typeface="Calibri" panose="020F0502020204030204" pitchFamily="34" charset="0"/>
              </a:rPr>
              <a:t>Division of Child &amp; Adolescent Psychiatry</a:t>
            </a:r>
            <a:endParaRPr lang="en-US" sz="3600" b="1" dirty="0">
              <a:latin typeface="14"/>
            </a:endParaRPr>
          </a:p>
        </p:txBody>
      </p:sp>
    </p:spTree>
    <p:extLst>
      <p:ext uri="{BB962C8B-B14F-4D97-AF65-F5344CB8AC3E}">
        <p14:creationId xmlns:p14="http://schemas.microsoft.com/office/powerpoint/2010/main" val="357974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Role of Provider in PT Programs </a:t>
            </a:r>
          </a:p>
        </p:txBody>
      </p:sp>
      <p:sp>
        <p:nvSpPr>
          <p:cNvPr id="3" name="Content Placeholder 2"/>
          <p:cNvSpPr>
            <a:spLocks noGrp="1"/>
          </p:cNvSpPr>
          <p:nvPr>
            <p:ph idx="1"/>
          </p:nvPr>
        </p:nvSpPr>
        <p:spPr>
          <a:xfrm>
            <a:off x="630841" y="1502650"/>
            <a:ext cx="10515600" cy="4182532"/>
          </a:xfrm>
        </p:spPr>
        <p:txBody>
          <a:bodyPr>
            <a:normAutofit/>
          </a:bodyPr>
          <a:lstStyle/>
          <a:p>
            <a:pPr marL="514350" indent="-514350">
              <a:buFont typeface="+mj-lt"/>
              <a:buAutoNum type="arabicPeriod"/>
            </a:pPr>
            <a:r>
              <a:rPr lang="en-US" sz="2800" dirty="0"/>
              <a:t>Help parents clarify the child behaviors they really like -- make a plan for consistently reinforcing those desired behaviors</a:t>
            </a:r>
          </a:p>
          <a:p>
            <a:pPr marL="514350" indent="-514350">
              <a:buFont typeface="+mj-lt"/>
              <a:buAutoNum type="arabicPeriod"/>
            </a:pPr>
            <a:endParaRPr lang="en-US" sz="2800" dirty="0"/>
          </a:p>
          <a:p>
            <a:pPr marL="514350" indent="-514350">
              <a:buFont typeface="+mj-lt"/>
              <a:buAutoNum type="arabicPeriod"/>
            </a:pPr>
            <a:r>
              <a:rPr lang="en-US" sz="2800" dirty="0"/>
              <a:t>Help parents identify the most problematic behaviors -- make a plan for: </a:t>
            </a:r>
          </a:p>
          <a:p>
            <a:pPr marL="1371600" lvl="2" indent="-457200">
              <a:buAutoNum type="alphaLcParenBoth"/>
            </a:pPr>
            <a:r>
              <a:rPr lang="en-US" sz="2400" dirty="0"/>
              <a:t>reducing the attention they give to those behaviors, </a:t>
            </a:r>
          </a:p>
          <a:p>
            <a:pPr marL="1371600" lvl="2" indent="-457200">
              <a:buAutoNum type="alphaLcParenBoth"/>
            </a:pPr>
            <a:r>
              <a:rPr lang="en-US" sz="2400" dirty="0"/>
              <a:t>setting effective limits on those behaviors</a:t>
            </a:r>
          </a:p>
          <a:p>
            <a:pPr marL="1371600" lvl="2" indent="-457200">
              <a:buAutoNum type="alphaLcParenBoth"/>
            </a:pPr>
            <a:r>
              <a:rPr lang="en-US" sz="2400" dirty="0"/>
              <a:t>following through on their limits  </a:t>
            </a:r>
          </a:p>
        </p:txBody>
      </p:sp>
    </p:spTree>
    <p:extLst>
      <p:ext uri="{BB962C8B-B14F-4D97-AF65-F5344CB8AC3E}">
        <p14:creationId xmlns:p14="http://schemas.microsoft.com/office/powerpoint/2010/main" val="2440148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09" y="123272"/>
            <a:ext cx="9601200" cy="1485900"/>
          </a:xfrm>
        </p:spPr>
        <p:txBody>
          <a:bodyPr/>
          <a:lstStyle/>
          <a:p>
            <a:r>
              <a:rPr lang="en-US" dirty="0"/>
              <a:t>The Importance of Parents’ Cultural Values and Beliefs</a:t>
            </a:r>
          </a:p>
        </p:txBody>
      </p:sp>
      <p:sp>
        <p:nvSpPr>
          <p:cNvPr id="3" name="Content Placeholder 2"/>
          <p:cNvSpPr>
            <a:spLocks noGrp="1"/>
          </p:cNvSpPr>
          <p:nvPr>
            <p:ph sz="half" idx="1"/>
          </p:nvPr>
        </p:nvSpPr>
        <p:spPr>
          <a:xfrm>
            <a:off x="589380" y="1609172"/>
            <a:ext cx="5963156" cy="4398664"/>
          </a:xfrm>
        </p:spPr>
        <p:txBody>
          <a:bodyPr>
            <a:noAutofit/>
          </a:bodyPr>
          <a:lstStyle/>
          <a:p>
            <a:r>
              <a:rPr lang="en-US" sz="2400" dirty="0"/>
              <a:t>Parents differ in what they consider to be desirable and problematic child behaviors</a:t>
            </a:r>
          </a:p>
          <a:p>
            <a:r>
              <a:rPr lang="en-US" sz="2400" dirty="0"/>
              <a:t>Honor parents as experts on their children</a:t>
            </a:r>
          </a:p>
          <a:p>
            <a:r>
              <a:rPr lang="en-US" sz="2400" dirty="0"/>
              <a:t>Provide guidance on child development as needed</a:t>
            </a:r>
          </a:p>
          <a:p>
            <a:pPr lvl="1"/>
            <a:r>
              <a:rPr lang="en-US" sz="2400" dirty="0"/>
              <a:t>Bright Futures:  </a:t>
            </a:r>
            <a:r>
              <a:rPr lang="en-US" sz="2400" dirty="0">
                <a:hlinkClick r:id="rId3"/>
              </a:rPr>
              <a:t>https://brightfutures.aap.org</a:t>
            </a:r>
            <a:endParaRPr lang="en-US" sz="2400" dirty="0"/>
          </a:p>
          <a:p>
            <a:r>
              <a:rPr lang="en-US" sz="2400" dirty="0"/>
              <a:t>Focus first on strengthening a positive parent-child relationship, before tackling the problematic behavior.</a:t>
            </a:r>
          </a:p>
        </p:txBody>
      </p:sp>
      <p:pic>
        <p:nvPicPr>
          <p:cNvPr id="8" name="Picture 2" descr="http://www.chicagoparentprogram.org/images/cpp/rotator_04.jpg"/>
          <p:cNvPicPr>
            <a:picLocks noChangeAspect="1" noChangeArrowheads="1"/>
          </p:cNvPicPr>
          <p:nvPr/>
        </p:nvPicPr>
        <p:blipFill rotWithShape="1">
          <a:blip r:embed="rId4">
            <a:extLst>
              <a:ext uri="{28A0092B-C50C-407E-A947-70E740481C1C}">
                <a14:useLocalDpi xmlns:a14="http://schemas.microsoft.com/office/drawing/2010/main" val="0"/>
              </a:ext>
            </a:extLst>
          </a:blip>
          <a:srcRect l="10586" t="-843"/>
          <a:stretch/>
        </p:blipFill>
        <p:spPr bwMode="auto">
          <a:xfrm>
            <a:off x="7126654" y="1724694"/>
            <a:ext cx="4581913" cy="376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39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42" y="304799"/>
            <a:ext cx="9939867" cy="1017933"/>
          </a:xfrm>
        </p:spPr>
        <p:txBody>
          <a:bodyPr/>
          <a:lstStyle/>
          <a:p>
            <a:r>
              <a:rPr lang="en-US" dirty="0"/>
              <a:t>Strengthening the Parent-Child Relationship: 4 Strategies</a:t>
            </a:r>
          </a:p>
        </p:txBody>
      </p:sp>
      <p:sp>
        <p:nvSpPr>
          <p:cNvPr id="3" name="Content Placeholder 2"/>
          <p:cNvSpPr>
            <a:spLocks noGrp="1"/>
          </p:cNvSpPr>
          <p:nvPr>
            <p:ph sz="half" idx="1"/>
          </p:nvPr>
        </p:nvSpPr>
        <p:spPr>
          <a:xfrm>
            <a:off x="626533" y="1773994"/>
            <a:ext cx="5734510" cy="3868119"/>
          </a:xfrm>
        </p:spPr>
        <p:txBody>
          <a:bodyPr>
            <a:noAutofit/>
          </a:bodyPr>
          <a:lstStyle/>
          <a:p>
            <a:pPr marL="514350" indent="-514350">
              <a:buFont typeface="+mj-lt"/>
              <a:buAutoNum type="arabicPeriod"/>
            </a:pPr>
            <a:r>
              <a:rPr lang="en-US" sz="2400" dirty="0"/>
              <a:t>“Child-centered” time</a:t>
            </a:r>
          </a:p>
          <a:p>
            <a:pPr lvl="1"/>
            <a:r>
              <a:rPr lang="en-US" sz="2400" dirty="0"/>
              <a:t>“Following the child’s lead” </a:t>
            </a:r>
          </a:p>
          <a:p>
            <a:pPr lvl="1"/>
            <a:r>
              <a:rPr lang="en-US" sz="2400" dirty="0"/>
              <a:t>“Descriptive commenting”</a:t>
            </a:r>
          </a:p>
          <a:p>
            <a:pPr marL="514350" indent="-514350">
              <a:buFont typeface="+mj-lt"/>
              <a:buAutoNum type="arabicPeriod"/>
            </a:pPr>
            <a:r>
              <a:rPr lang="en-US" sz="2400" dirty="0"/>
              <a:t>Establishing routines</a:t>
            </a:r>
          </a:p>
          <a:p>
            <a:pPr marL="514350" indent="-514350">
              <a:buFont typeface="+mj-lt"/>
              <a:buAutoNum type="arabicPeriod"/>
            </a:pPr>
            <a:r>
              <a:rPr lang="en-US" sz="2400" dirty="0"/>
              <a:t>Strategic use of praise</a:t>
            </a:r>
          </a:p>
          <a:p>
            <a:pPr lvl="1"/>
            <a:r>
              <a:rPr lang="en-US" sz="2400" dirty="0"/>
              <a:t>“Labeled” praise</a:t>
            </a:r>
          </a:p>
          <a:p>
            <a:pPr lvl="1"/>
            <a:r>
              <a:rPr lang="en-US" sz="2400" dirty="0"/>
              <a:t>“Unlabeled” praise</a:t>
            </a:r>
          </a:p>
          <a:p>
            <a:pPr marL="514350" indent="-514350">
              <a:buFont typeface="+mj-lt"/>
              <a:buAutoNum type="arabicPeriod"/>
            </a:pPr>
            <a:r>
              <a:rPr lang="en-US" sz="2400" dirty="0"/>
              <a:t>Reward programs</a:t>
            </a:r>
          </a:p>
          <a:p>
            <a:pPr marL="0" indent="0">
              <a:buNone/>
            </a:pPr>
            <a:endParaRPr lang="en-US" sz="2400" dirty="0"/>
          </a:p>
        </p:txBody>
      </p:sp>
      <p:pic>
        <p:nvPicPr>
          <p:cNvPr id="9" name="Content Placeholder 15" descr="photo9.jpg"/>
          <p:cNvPicPr>
            <a:picLocks noGrp="1" noChangeAspect="1"/>
          </p:cNvPicPr>
          <p:nvPr>
            <p:ph sz="half" idx="2"/>
          </p:nvPr>
        </p:nvPicPr>
        <p:blipFill rotWithShape="1">
          <a:blip r:embed="rId3" cstate="print"/>
          <a:srcRect l="14542" r="3104" b="2439"/>
          <a:stretch/>
        </p:blipFill>
        <p:spPr>
          <a:xfrm>
            <a:off x="6581430" y="1654725"/>
            <a:ext cx="4043133" cy="3868118"/>
          </a:xfrm>
          <a:ln>
            <a:noFill/>
          </a:ln>
        </p:spPr>
      </p:pic>
    </p:spTree>
    <p:extLst>
      <p:ext uri="{BB962C8B-B14F-4D97-AF65-F5344CB8AC3E}">
        <p14:creationId xmlns:p14="http://schemas.microsoft.com/office/powerpoint/2010/main" val="279797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08" y="74265"/>
            <a:ext cx="9601200" cy="1485900"/>
          </a:xfrm>
        </p:spPr>
        <p:txBody>
          <a:bodyPr/>
          <a:lstStyle/>
          <a:p>
            <a:r>
              <a:rPr lang="en-US" dirty="0"/>
              <a:t>Spending “child-centered time”</a:t>
            </a:r>
          </a:p>
        </p:txBody>
      </p:sp>
      <p:sp>
        <p:nvSpPr>
          <p:cNvPr id="3" name="Content Placeholder 2"/>
          <p:cNvSpPr>
            <a:spLocks noGrp="1"/>
          </p:cNvSpPr>
          <p:nvPr>
            <p:ph idx="1"/>
          </p:nvPr>
        </p:nvSpPr>
        <p:spPr>
          <a:xfrm>
            <a:off x="532980" y="1505710"/>
            <a:ext cx="6672576" cy="4948998"/>
          </a:xfrm>
        </p:spPr>
        <p:txBody>
          <a:bodyPr>
            <a:noAutofit/>
          </a:bodyPr>
          <a:lstStyle/>
          <a:p>
            <a:r>
              <a:rPr lang="en-US" sz="2400" dirty="0"/>
              <a:t>What is “child-centered” time?  </a:t>
            </a:r>
          </a:p>
          <a:p>
            <a:pPr lvl="1"/>
            <a:r>
              <a:rPr lang="en-US" sz="2400" dirty="0"/>
              <a:t>Time parent spends with their child focused on what </a:t>
            </a:r>
            <a:r>
              <a:rPr lang="en-US" sz="2400" i="1" dirty="0"/>
              <a:t>the child </a:t>
            </a:r>
            <a:r>
              <a:rPr lang="en-US" sz="2400" dirty="0"/>
              <a:t>wants to do</a:t>
            </a:r>
          </a:p>
          <a:p>
            <a:pPr lvl="1"/>
            <a:r>
              <a:rPr lang="en-US" sz="2400" dirty="0"/>
              <a:t>Follow the child’s lead</a:t>
            </a:r>
          </a:p>
          <a:p>
            <a:pPr lvl="1"/>
            <a:r>
              <a:rPr lang="en-US" sz="2400" dirty="0"/>
              <a:t>Can be as brief as 10-15 minutes/day</a:t>
            </a:r>
          </a:p>
          <a:p>
            <a:r>
              <a:rPr lang="en-US" sz="2400" dirty="0"/>
              <a:t>How does this help? </a:t>
            </a:r>
          </a:p>
          <a:p>
            <a:pPr lvl="1"/>
            <a:r>
              <a:rPr lang="en-US" sz="2400" dirty="0"/>
              <a:t>Reduces likelihood children will use negative behavior to gain parent’s attention </a:t>
            </a:r>
          </a:p>
          <a:p>
            <a:pPr lvl="1"/>
            <a:r>
              <a:rPr lang="en-US" sz="2400" dirty="0"/>
              <a:t>Promotes feelings of love, warmth, positive self-esteem</a:t>
            </a:r>
          </a:p>
          <a:p>
            <a:pPr marL="0" indent="0">
              <a:buNone/>
            </a:pPr>
            <a:endParaRPr lang="en-US" sz="2400"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8118682" y="1560165"/>
            <a:ext cx="3264936" cy="3813681"/>
          </a:xfrm>
          <a:prstGeom prst="rect">
            <a:avLst/>
          </a:prstGeom>
          <a:noFill/>
        </p:spPr>
      </p:pic>
    </p:spTree>
    <p:extLst>
      <p:ext uri="{BB962C8B-B14F-4D97-AF65-F5344CB8AC3E}">
        <p14:creationId xmlns:p14="http://schemas.microsoft.com/office/powerpoint/2010/main" val="383470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08" y="61013"/>
            <a:ext cx="9601200" cy="1485900"/>
          </a:xfrm>
        </p:spPr>
        <p:txBody>
          <a:bodyPr/>
          <a:lstStyle/>
          <a:p>
            <a:r>
              <a:rPr lang="en-US" dirty="0"/>
              <a:t>Video example: Child-centered time</a:t>
            </a:r>
          </a:p>
        </p:txBody>
      </p:sp>
      <p:sp>
        <p:nvSpPr>
          <p:cNvPr id="6" name="Rectangle 5"/>
          <p:cNvSpPr/>
          <p:nvPr/>
        </p:nvSpPr>
        <p:spPr>
          <a:xfrm>
            <a:off x="1506266" y="2794845"/>
            <a:ext cx="8234082" cy="369332"/>
          </a:xfrm>
          <a:prstGeom prst="rect">
            <a:avLst/>
          </a:prstGeom>
        </p:spPr>
        <p:txBody>
          <a:bodyPr wrap="square">
            <a:spAutoFit/>
          </a:bodyPr>
          <a:lstStyle/>
          <a:p>
            <a:r>
              <a:rPr lang="en-US" dirty="0">
                <a:hlinkClick r:id="rId3"/>
              </a:rPr>
              <a:t>https://vimeopro.com/jhunursing/ccp2018/video/33234781</a:t>
            </a:r>
            <a:endParaRPr lang="en-US" dirty="0"/>
          </a:p>
        </p:txBody>
      </p:sp>
    </p:spTree>
    <p:extLst>
      <p:ext uri="{BB962C8B-B14F-4D97-AF65-F5344CB8AC3E}">
        <p14:creationId xmlns:p14="http://schemas.microsoft.com/office/powerpoint/2010/main" val="130802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365" y="305185"/>
            <a:ext cx="9956800" cy="1191779"/>
          </a:xfrm>
        </p:spPr>
        <p:txBody>
          <a:bodyPr/>
          <a:lstStyle/>
          <a:p>
            <a:r>
              <a:rPr lang="en-US" dirty="0"/>
              <a:t>Child-centered time: Using “descriptive commenting”</a:t>
            </a:r>
          </a:p>
        </p:txBody>
      </p:sp>
      <p:sp>
        <p:nvSpPr>
          <p:cNvPr id="3" name="Content Placeholder 2"/>
          <p:cNvSpPr>
            <a:spLocks noGrp="1"/>
          </p:cNvSpPr>
          <p:nvPr>
            <p:ph idx="1"/>
          </p:nvPr>
        </p:nvSpPr>
        <p:spPr>
          <a:xfrm>
            <a:off x="858078" y="1572475"/>
            <a:ext cx="10515600" cy="4107531"/>
          </a:xfrm>
        </p:spPr>
        <p:txBody>
          <a:bodyPr>
            <a:normAutofit/>
          </a:bodyPr>
          <a:lstStyle/>
          <a:p>
            <a:r>
              <a:rPr lang="en-US" sz="2400" dirty="0"/>
              <a:t>What is “descriptive commenting”?</a:t>
            </a:r>
          </a:p>
          <a:p>
            <a:pPr lvl="1"/>
            <a:r>
              <a:rPr lang="en-US" sz="2400" dirty="0"/>
              <a:t>Parent describes what the child is doing</a:t>
            </a:r>
          </a:p>
          <a:p>
            <a:pPr lvl="1"/>
            <a:r>
              <a:rPr lang="en-US" sz="2400" dirty="0"/>
              <a:t>Like a sports announcer narrating a game</a:t>
            </a:r>
          </a:p>
          <a:p>
            <a:endParaRPr lang="en-US" sz="2400" dirty="0"/>
          </a:p>
          <a:p>
            <a:r>
              <a:rPr lang="en-US" sz="2400" dirty="0"/>
              <a:t>How does this help?</a:t>
            </a:r>
          </a:p>
          <a:p>
            <a:pPr lvl="1"/>
            <a:r>
              <a:rPr lang="en-US" sz="2400" dirty="0"/>
              <a:t>Allows parents to teach</a:t>
            </a:r>
            <a:r>
              <a:rPr lang="en-US" sz="2400" i="1" dirty="0"/>
              <a:t> without </a:t>
            </a:r>
            <a:r>
              <a:rPr lang="en-US" sz="2400" dirty="0"/>
              <a:t>controlling the interaction</a:t>
            </a:r>
          </a:p>
          <a:p>
            <a:pPr lvl="1"/>
            <a:r>
              <a:rPr lang="en-US" sz="2400" dirty="0"/>
              <a:t>Keeps the focus on the child’s interests and ideas</a:t>
            </a:r>
          </a:p>
        </p:txBody>
      </p:sp>
    </p:spTree>
    <p:extLst>
      <p:ext uri="{BB962C8B-B14F-4D97-AF65-F5344CB8AC3E}">
        <p14:creationId xmlns:p14="http://schemas.microsoft.com/office/powerpoint/2010/main" val="3484337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52" y="261950"/>
            <a:ext cx="9601200" cy="1061666"/>
          </a:xfrm>
        </p:spPr>
        <p:txBody>
          <a:bodyPr/>
          <a:lstStyle/>
          <a:p>
            <a:r>
              <a:rPr lang="en-US" dirty="0"/>
              <a:t>Video example: Descriptive Commenting</a:t>
            </a:r>
          </a:p>
        </p:txBody>
      </p:sp>
      <p:sp>
        <p:nvSpPr>
          <p:cNvPr id="6" name="Rectangle 5"/>
          <p:cNvSpPr/>
          <p:nvPr/>
        </p:nvSpPr>
        <p:spPr>
          <a:xfrm>
            <a:off x="4010927" y="3364688"/>
            <a:ext cx="5858399" cy="369332"/>
          </a:xfrm>
          <a:prstGeom prst="rect">
            <a:avLst/>
          </a:prstGeom>
        </p:spPr>
        <p:txBody>
          <a:bodyPr wrap="none">
            <a:spAutoFit/>
          </a:bodyPr>
          <a:lstStyle/>
          <a:p>
            <a:r>
              <a:rPr lang="en-US" dirty="0">
                <a:hlinkClick r:id="rId3"/>
              </a:rPr>
              <a:t>https://vimeopro.com/jhunursing/ccp2018/video/33257134</a:t>
            </a:r>
            <a:endParaRPr lang="en-US" dirty="0"/>
          </a:p>
        </p:txBody>
      </p:sp>
    </p:spTree>
    <p:extLst>
      <p:ext uri="{BB962C8B-B14F-4D97-AF65-F5344CB8AC3E}">
        <p14:creationId xmlns:p14="http://schemas.microsoft.com/office/powerpoint/2010/main" val="1175908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04" y="95013"/>
            <a:ext cx="9601200" cy="1485900"/>
          </a:xfrm>
        </p:spPr>
        <p:txBody>
          <a:bodyPr/>
          <a:lstStyle/>
          <a:p>
            <a:r>
              <a:rPr lang="en-US" dirty="0"/>
              <a:t>Establishing Routines</a:t>
            </a:r>
          </a:p>
        </p:txBody>
      </p:sp>
      <p:sp>
        <p:nvSpPr>
          <p:cNvPr id="3" name="Content Placeholder 2"/>
          <p:cNvSpPr>
            <a:spLocks noGrp="1"/>
          </p:cNvSpPr>
          <p:nvPr>
            <p:ph sz="half" idx="1"/>
          </p:nvPr>
        </p:nvSpPr>
        <p:spPr>
          <a:xfrm>
            <a:off x="796128" y="1541169"/>
            <a:ext cx="5876709" cy="4478868"/>
          </a:xfrm>
        </p:spPr>
        <p:txBody>
          <a:bodyPr>
            <a:normAutofit/>
          </a:bodyPr>
          <a:lstStyle/>
          <a:p>
            <a:r>
              <a:rPr lang="en-US" sz="2400" dirty="0"/>
              <a:t>What are routines?</a:t>
            </a:r>
          </a:p>
          <a:p>
            <a:pPr lvl="1"/>
            <a:r>
              <a:rPr lang="en-US" sz="2400" dirty="0"/>
              <a:t>Behaviors that are regularly practiced </a:t>
            </a:r>
          </a:p>
          <a:p>
            <a:pPr lvl="1"/>
            <a:r>
              <a:rPr lang="en-US" sz="2400" dirty="0"/>
              <a:t>Examples: reading before bed, eating dinner together</a:t>
            </a:r>
          </a:p>
          <a:p>
            <a:pPr marL="502920" lvl="1" indent="0">
              <a:buNone/>
            </a:pPr>
            <a:endParaRPr lang="en-US" sz="2400" dirty="0"/>
          </a:p>
          <a:p>
            <a:r>
              <a:rPr lang="en-US" sz="2400" dirty="0"/>
              <a:t>How does this help?</a:t>
            </a:r>
          </a:p>
          <a:p>
            <a:pPr lvl="1"/>
            <a:r>
              <a:rPr lang="en-US" sz="2400" dirty="0"/>
              <a:t>Help children feel safe and in control of their lives</a:t>
            </a:r>
          </a:p>
          <a:p>
            <a:pPr lvl="1"/>
            <a:r>
              <a:rPr lang="en-US" sz="2400" dirty="0"/>
              <a:t>Reduces stress</a:t>
            </a:r>
          </a:p>
          <a:p>
            <a:pPr marL="0" indent="0">
              <a:buNone/>
            </a:pPr>
            <a:endParaRPr lang="en-US" sz="2400" dirty="0"/>
          </a:p>
        </p:txBody>
      </p:sp>
      <p:pic>
        <p:nvPicPr>
          <p:cNvPr id="7" name="Picture 3"/>
          <p:cNvPicPr>
            <a:picLocks noChangeAspect="1" noChangeArrowheads="1"/>
          </p:cNvPicPr>
          <p:nvPr/>
        </p:nvPicPr>
        <p:blipFill>
          <a:blip r:embed="rId3" cstate="print"/>
          <a:srcRect/>
          <a:stretch>
            <a:fillRect/>
          </a:stretch>
        </p:blipFill>
        <p:spPr bwMode="auto">
          <a:xfrm>
            <a:off x="7881872" y="1666923"/>
            <a:ext cx="3329468" cy="35241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02820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74" y="136524"/>
            <a:ext cx="9601200" cy="1485900"/>
          </a:xfrm>
        </p:spPr>
        <p:txBody>
          <a:bodyPr/>
          <a:lstStyle/>
          <a:p>
            <a:r>
              <a:rPr lang="en-US" dirty="0"/>
              <a:t>Praise</a:t>
            </a:r>
          </a:p>
        </p:txBody>
      </p:sp>
      <p:sp>
        <p:nvSpPr>
          <p:cNvPr id="3" name="Content Placeholder 2"/>
          <p:cNvSpPr>
            <a:spLocks noGrp="1"/>
          </p:cNvSpPr>
          <p:nvPr>
            <p:ph idx="1"/>
          </p:nvPr>
        </p:nvSpPr>
        <p:spPr>
          <a:xfrm>
            <a:off x="838200" y="1501471"/>
            <a:ext cx="10515600" cy="4964539"/>
          </a:xfrm>
        </p:spPr>
        <p:txBody>
          <a:bodyPr>
            <a:normAutofit/>
          </a:bodyPr>
          <a:lstStyle/>
          <a:p>
            <a:r>
              <a:rPr lang="en-US" sz="2400" dirty="0"/>
              <a:t>What is “praise”?</a:t>
            </a:r>
          </a:p>
          <a:p>
            <a:pPr lvl="1"/>
            <a:r>
              <a:rPr lang="en-US" sz="2400" dirty="0"/>
              <a:t>Verbal statements that convey warm, positive feelings to a child</a:t>
            </a:r>
          </a:p>
          <a:p>
            <a:pPr lvl="1"/>
            <a:r>
              <a:rPr lang="en-US" sz="2400" dirty="0"/>
              <a:t>Be sincere</a:t>
            </a:r>
          </a:p>
          <a:p>
            <a:pPr lvl="1"/>
            <a:r>
              <a:rPr lang="en-US" sz="2400" dirty="0"/>
              <a:t>Praise effort AND performance</a:t>
            </a:r>
          </a:p>
          <a:p>
            <a:pPr lvl="1"/>
            <a:r>
              <a:rPr lang="en-US" sz="2400" dirty="0"/>
              <a:t>Should not be mixed with criticism (“I love it when you make your bed. Why can’t you make your bed every morning?”)</a:t>
            </a:r>
          </a:p>
          <a:p>
            <a:pPr lvl="1"/>
            <a:endParaRPr lang="en-US" sz="2400" dirty="0"/>
          </a:p>
          <a:p>
            <a:r>
              <a:rPr lang="en-US" sz="2400" dirty="0"/>
              <a:t>How does this help?</a:t>
            </a:r>
          </a:p>
          <a:p>
            <a:pPr lvl="1"/>
            <a:r>
              <a:rPr lang="en-US" sz="2400" dirty="0"/>
              <a:t>Gives attention to desirable behaviors</a:t>
            </a:r>
          </a:p>
          <a:p>
            <a:pPr lvl="1"/>
            <a:r>
              <a:rPr lang="en-US" sz="2400" dirty="0"/>
              <a:t>Increases the likelihood desired behavior will occur again</a:t>
            </a:r>
          </a:p>
          <a:p>
            <a:pPr lvl="1"/>
            <a:r>
              <a:rPr lang="en-US" sz="2400" dirty="0"/>
              <a:t>Reinforces self-esteem, feelings of competence</a:t>
            </a:r>
          </a:p>
          <a:p>
            <a:pPr lvl="1"/>
            <a:endParaRPr lang="en-US" sz="2400" dirty="0"/>
          </a:p>
        </p:txBody>
      </p:sp>
    </p:spTree>
    <p:extLst>
      <p:ext uri="{BB962C8B-B14F-4D97-AF65-F5344CB8AC3E}">
        <p14:creationId xmlns:p14="http://schemas.microsoft.com/office/powerpoint/2010/main" val="648968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823" y="177803"/>
            <a:ext cx="10855109" cy="1485900"/>
          </a:xfrm>
        </p:spPr>
        <p:txBody>
          <a:bodyPr/>
          <a:lstStyle/>
          <a:p>
            <a:r>
              <a:rPr lang="en-US" dirty="0"/>
              <a:t>Types of Praise</a:t>
            </a:r>
          </a:p>
        </p:txBody>
      </p:sp>
      <p:sp>
        <p:nvSpPr>
          <p:cNvPr id="3" name="Content Placeholder 2"/>
          <p:cNvSpPr>
            <a:spLocks noGrp="1"/>
          </p:cNvSpPr>
          <p:nvPr>
            <p:ph idx="1"/>
          </p:nvPr>
        </p:nvSpPr>
        <p:spPr>
          <a:xfrm>
            <a:off x="845823" y="1744869"/>
            <a:ext cx="9973733" cy="4613585"/>
          </a:xfrm>
        </p:spPr>
        <p:txBody>
          <a:bodyPr>
            <a:noAutofit/>
          </a:bodyPr>
          <a:lstStyle/>
          <a:p>
            <a:r>
              <a:rPr lang="en-US" sz="2400" dirty="0"/>
              <a:t>“Labeled Praise”</a:t>
            </a:r>
          </a:p>
          <a:p>
            <a:pPr lvl="1"/>
            <a:r>
              <a:rPr lang="en-US" sz="2400" dirty="0"/>
              <a:t>Positive statements that identify the </a:t>
            </a:r>
            <a:r>
              <a:rPr lang="en-US" sz="2400" u="sng" dirty="0"/>
              <a:t>specific behavior </a:t>
            </a:r>
            <a:r>
              <a:rPr lang="en-US" sz="2400" dirty="0"/>
              <a:t>the child is doing or did that the parent likes</a:t>
            </a:r>
          </a:p>
          <a:p>
            <a:pPr lvl="1"/>
            <a:r>
              <a:rPr lang="en-US" sz="2400" dirty="0"/>
              <a:t>Example:  “I love how hard you are working to clean up your toys” </a:t>
            </a:r>
          </a:p>
          <a:p>
            <a:pPr marL="0" indent="0">
              <a:buNone/>
            </a:pPr>
            <a:endParaRPr lang="en-US" sz="2400" dirty="0"/>
          </a:p>
          <a:p>
            <a:r>
              <a:rPr lang="en-US" sz="2400" dirty="0"/>
              <a:t>“Unlabeled Praise”</a:t>
            </a:r>
          </a:p>
          <a:p>
            <a:pPr lvl="1"/>
            <a:r>
              <a:rPr lang="en-US" sz="2400" dirty="0"/>
              <a:t>Positive but general statements of approval</a:t>
            </a:r>
          </a:p>
          <a:p>
            <a:pPr lvl="1"/>
            <a:r>
              <a:rPr lang="en-US" sz="2400" dirty="0"/>
              <a:t>Example:  “Good job!” or “You’re such a good boy!”</a:t>
            </a:r>
          </a:p>
          <a:p>
            <a:pPr lvl="1"/>
            <a:endParaRPr lang="en-US" sz="2400" dirty="0"/>
          </a:p>
          <a:p>
            <a:pPr marL="0" indent="0">
              <a:buNone/>
            </a:pPr>
            <a:r>
              <a:rPr lang="en-US" sz="2400" dirty="0"/>
              <a:t>Labeled praise more powerful than unlabeled praise </a:t>
            </a:r>
          </a:p>
          <a:p>
            <a:pPr marL="457200" lvl="1" indent="0">
              <a:buNone/>
            </a:pPr>
            <a:endParaRPr lang="en-US" sz="2400" dirty="0"/>
          </a:p>
          <a:p>
            <a:endParaRPr lang="en-US" sz="2400" dirty="0"/>
          </a:p>
        </p:txBody>
      </p:sp>
    </p:spTree>
    <p:extLst>
      <p:ext uri="{BB962C8B-B14F-4D97-AF65-F5344CB8AC3E}">
        <p14:creationId xmlns:p14="http://schemas.microsoft.com/office/powerpoint/2010/main" val="428622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30841" y="1463041"/>
            <a:ext cx="11215441" cy="3869595"/>
          </a:xfrm>
        </p:spPr>
        <p:txBody>
          <a:bodyPr>
            <a:normAutofit/>
          </a:bodyPr>
          <a:lstStyle/>
          <a:p>
            <a:pPr marL="0" indent="0">
              <a:buNone/>
            </a:pPr>
            <a:r>
              <a:rPr lang="en-US" sz="2400" dirty="0"/>
              <a:t>Discuss: </a:t>
            </a:r>
          </a:p>
          <a:p>
            <a:pPr marL="514350" indent="-514350">
              <a:buFont typeface="+mj-lt"/>
              <a:buAutoNum type="arabicPeriod"/>
            </a:pPr>
            <a:r>
              <a:rPr lang="en-US" sz="2400" dirty="0"/>
              <a:t>Rationale for strengthening parenting skills to prevent and treat behavior problems</a:t>
            </a:r>
          </a:p>
          <a:p>
            <a:pPr marL="514350" indent="-514350">
              <a:buFont typeface="+mj-lt"/>
              <a:buAutoNum type="arabicPeriod"/>
            </a:pPr>
            <a:r>
              <a:rPr lang="en-US" sz="2400" dirty="0"/>
              <a:t>How parenting skills training programs work as a treatment modality, using the Chicago Parent Program as an example</a:t>
            </a:r>
          </a:p>
          <a:p>
            <a:pPr marL="514350" indent="-514350">
              <a:buFont typeface="+mj-lt"/>
              <a:buAutoNum type="arabicPeriod"/>
            </a:pPr>
            <a:r>
              <a:rPr lang="en-US" sz="2400" dirty="0"/>
              <a:t>Common strategies taught in parenting skills training programs</a:t>
            </a:r>
          </a:p>
          <a:p>
            <a:pPr marL="514350" indent="-514350">
              <a:buFont typeface="+mj-lt"/>
              <a:buAutoNum type="arabicPeriod"/>
            </a:pPr>
            <a:r>
              <a:rPr lang="en-US" sz="2400" dirty="0"/>
              <a:t>How to incorporate parenting skills content into your practice</a:t>
            </a:r>
          </a:p>
          <a:p>
            <a:endParaRPr lang="en-US" sz="2400" dirty="0"/>
          </a:p>
        </p:txBody>
      </p:sp>
      <p:sp>
        <p:nvSpPr>
          <p:cNvPr id="5" name="Footer Placeholder 4"/>
          <p:cNvSpPr>
            <a:spLocks noGrp="1"/>
          </p:cNvSpPr>
          <p:nvPr>
            <p:ph type="ftr" sz="quarter" idx="11"/>
          </p:nvPr>
        </p:nvSpPr>
        <p:spPr>
          <a:xfrm>
            <a:off x="3869268" y="6412006"/>
            <a:ext cx="5911517" cy="309470"/>
          </a:xfrm>
        </p:spPr>
        <p:txBody>
          <a:bodyPr/>
          <a:lstStyle/>
          <a:p>
            <a:r>
              <a:rPr lang="en-US" sz="1600" dirty="0"/>
              <a:t>Maryland BHIPP</a:t>
            </a:r>
          </a:p>
        </p:txBody>
      </p:sp>
    </p:spTree>
    <p:extLst>
      <p:ext uri="{BB962C8B-B14F-4D97-AF65-F5344CB8AC3E}">
        <p14:creationId xmlns:p14="http://schemas.microsoft.com/office/powerpoint/2010/main" val="151531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6" y="160869"/>
            <a:ext cx="11443954" cy="1485900"/>
          </a:xfrm>
        </p:spPr>
        <p:txBody>
          <a:bodyPr/>
          <a:lstStyle/>
          <a:p>
            <a:r>
              <a:rPr lang="en-US" dirty="0"/>
              <a:t>Using Reward Programs for Challenging Behaviors</a:t>
            </a:r>
          </a:p>
        </p:txBody>
      </p:sp>
      <p:sp>
        <p:nvSpPr>
          <p:cNvPr id="3" name="Content Placeholder 2"/>
          <p:cNvSpPr>
            <a:spLocks noGrp="1"/>
          </p:cNvSpPr>
          <p:nvPr>
            <p:ph idx="1"/>
          </p:nvPr>
        </p:nvSpPr>
        <p:spPr>
          <a:xfrm>
            <a:off x="748046" y="1315072"/>
            <a:ext cx="10958850" cy="5096934"/>
          </a:xfrm>
        </p:spPr>
        <p:txBody>
          <a:bodyPr>
            <a:noAutofit/>
          </a:bodyPr>
          <a:lstStyle/>
          <a:p>
            <a:pPr marL="0" indent="0">
              <a:buNone/>
            </a:pPr>
            <a:r>
              <a:rPr lang="en-US" sz="2400" dirty="0"/>
              <a:t>What are reward programs?</a:t>
            </a:r>
          </a:p>
          <a:p>
            <a:pPr>
              <a:spcBef>
                <a:spcPts val="300"/>
              </a:spcBef>
            </a:pPr>
            <a:r>
              <a:rPr lang="en-US" sz="2400" dirty="0"/>
              <a:t>Something the child receives to reinforce a specific behavior</a:t>
            </a:r>
          </a:p>
          <a:p>
            <a:pPr>
              <a:spcBef>
                <a:spcPts val="300"/>
              </a:spcBef>
            </a:pPr>
            <a:r>
              <a:rPr lang="en-US" sz="2400" dirty="0"/>
              <a:t>Tangible rewards:  stickers, star chart, earning points toward desired reward</a:t>
            </a:r>
          </a:p>
          <a:p>
            <a:pPr>
              <a:spcBef>
                <a:spcPts val="300"/>
              </a:spcBef>
            </a:pPr>
            <a:r>
              <a:rPr lang="en-US" sz="2400" dirty="0"/>
              <a:t>Social rewards:  extra time with the parent </a:t>
            </a:r>
          </a:p>
          <a:p>
            <a:pPr marL="0" indent="0">
              <a:buNone/>
            </a:pPr>
            <a:endParaRPr lang="en-US" sz="2400" dirty="0"/>
          </a:p>
          <a:p>
            <a:pPr marL="0" indent="0">
              <a:buNone/>
            </a:pPr>
            <a:r>
              <a:rPr lang="en-US" sz="2400" dirty="0"/>
              <a:t>How do reward programs help?</a:t>
            </a:r>
          </a:p>
          <a:p>
            <a:r>
              <a:rPr lang="en-US" sz="2400" dirty="0"/>
              <a:t>For some challenging behaviors, praise alone may not be effective</a:t>
            </a:r>
          </a:p>
          <a:p>
            <a:pPr marL="530352" lvl="1" indent="0">
              <a:buNone/>
            </a:pPr>
            <a:r>
              <a:rPr lang="en-US" sz="2400" dirty="0"/>
              <a:t>Examples:  toilet training, reducing aggression, sleeping in their own bed</a:t>
            </a:r>
          </a:p>
          <a:p>
            <a:r>
              <a:rPr lang="en-US" sz="2400" dirty="0"/>
              <a:t>Focuses specific attention on the behavior</a:t>
            </a:r>
          </a:p>
          <a:p>
            <a:r>
              <a:rPr lang="en-US" sz="2400" dirty="0"/>
              <a:t>Acknowledges to child that parent is aware the behavior is a challenge</a:t>
            </a:r>
          </a:p>
        </p:txBody>
      </p:sp>
    </p:spTree>
    <p:extLst>
      <p:ext uri="{BB962C8B-B14F-4D97-AF65-F5344CB8AC3E}">
        <p14:creationId xmlns:p14="http://schemas.microsoft.com/office/powerpoint/2010/main" val="1544357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965" y="127274"/>
            <a:ext cx="9601200" cy="1485900"/>
          </a:xfrm>
        </p:spPr>
        <p:txBody>
          <a:bodyPr/>
          <a:lstStyle/>
          <a:p>
            <a:r>
              <a:rPr lang="en-US" dirty="0"/>
              <a:t>Video example: Complicated Reward Program</a:t>
            </a:r>
          </a:p>
        </p:txBody>
      </p:sp>
      <p:sp>
        <p:nvSpPr>
          <p:cNvPr id="6" name="Rectangle 5"/>
          <p:cNvSpPr/>
          <p:nvPr/>
        </p:nvSpPr>
        <p:spPr>
          <a:xfrm>
            <a:off x="4010927" y="3364688"/>
            <a:ext cx="5858399" cy="369332"/>
          </a:xfrm>
          <a:prstGeom prst="rect">
            <a:avLst/>
          </a:prstGeom>
        </p:spPr>
        <p:txBody>
          <a:bodyPr wrap="none">
            <a:spAutoFit/>
          </a:bodyPr>
          <a:lstStyle/>
          <a:p>
            <a:r>
              <a:rPr lang="en-US" dirty="0">
                <a:hlinkClick r:id="rId3"/>
              </a:rPr>
              <a:t>https://vimeopro.com/jhunursing/ccp2018/video/33257076</a:t>
            </a:r>
            <a:endParaRPr lang="en-US" dirty="0"/>
          </a:p>
        </p:txBody>
      </p:sp>
    </p:spTree>
    <p:extLst>
      <p:ext uri="{BB962C8B-B14F-4D97-AF65-F5344CB8AC3E}">
        <p14:creationId xmlns:p14="http://schemas.microsoft.com/office/powerpoint/2010/main" val="4097766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114022"/>
            <a:ext cx="11150600" cy="1485900"/>
          </a:xfrm>
        </p:spPr>
        <p:txBody>
          <a:bodyPr/>
          <a:lstStyle/>
          <a:p>
            <a:r>
              <a:rPr lang="en-US" dirty="0"/>
              <a:t>Effective Limit Setting: 6 Strategies</a:t>
            </a:r>
          </a:p>
        </p:txBody>
      </p:sp>
      <p:sp>
        <p:nvSpPr>
          <p:cNvPr id="3" name="Content Placeholder 2"/>
          <p:cNvSpPr>
            <a:spLocks noGrp="1"/>
          </p:cNvSpPr>
          <p:nvPr>
            <p:ph idx="1"/>
          </p:nvPr>
        </p:nvSpPr>
        <p:spPr>
          <a:xfrm>
            <a:off x="838200" y="1426449"/>
            <a:ext cx="10515600" cy="4442883"/>
          </a:xfrm>
        </p:spPr>
        <p:txBody>
          <a:bodyPr>
            <a:normAutofit/>
          </a:bodyPr>
          <a:lstStyle/>
          <a:p>
            <a:pPr marL="514350" indent="-514350">
              <a:buFont typeface="+mj-lt"/>
              <a:buAutoNum type="arabicPeriod"/>
            </a:pPr>
            <a:r>
              <a:rPr lang="en-US" sz="2400" dirty="0"/>
              <a:t>Give clear commands</a:t>
            </a:r>
          </a:p>
          <a:p>
            <a:pPr marL="514350" indent="-514350">
              <a:buFont typeface="+mj-lt"/>
              <a:buAutoNum type="arabicPeriod"/>
            </a:pPr>
            <a:r>
              <a:rPr lang="en-US" sz="2400" dirty="0"/>
              <a:t>Reduce the number of commands to those that are truly important</a:t>
            </a:r>
          </a:p>
          <a:p>
            <a:pPr marL="514350" indent="-514350">
              <a:buFont typeface="+mj-lt"/>
              <a:buAutoNum type="arabicPeriod"/>
            </a:pPr>
            <a:r>
              <a:rPr lang="en-US" sz="2400" dirty="0"/>
              <a:t>Use if/then statements</a:t>
            </a:r>
          </a:p>
          <a:p>
            <a:pPr marL="514350" indent="-514350">
              <a:buFont typeface="+mj-lt"/>
              <a:buAutoNum type="arabicPeriod"/>
            </a:pPr>
            <a:r>
              <a:rPr lang="en-US" sz="2400" dirty="0"/>
              <a:t>Use when/then statements</a:t>
            </a:r>
          </a:p>
          <a:p>
            <a:pPr marL="514350" indent="-514350">
              <a:buFont typeface="+mj-lt"/>
              <a:buAutoNum type="arabicPeriod"/>
            </a:pPr>
            <a:r>
              <a:rPr lang="en-US" sz="2400" dirty="0"/>
              <a:t>Ignore those behaviors that are “ignorable”</a:t>
            </a:r>
          </a:p>
          <a:p>
            <a:pPr marL="514350" indent="-514350">
              <a:buFont typeface="+mj-lt"/>
              <a:buAutoNum type="arabicPeriod"/>
            </a:pPr>
            <a:r>
              <a:rPr lang="en-US" sz="2400" dirty="0"/>
              <a:t>Strategic use of distraction</a:t>
            </a:r>
          </a:p>
        </p:txBody>
      </p:sp>
    </p:spTree>
    <p:extLst>
      <p:ext uri="{BB962C8B-B14F-4D97-AF65-F5344CB8AC3E}">
        <p14:creationId xmlns:p14="http://schemas.microsoft.com/office/powerpoint/2010/main" val="3922811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82" y="0"/>
            <a:ext cx="9601200" cy="1485900"/>
          </a:xfrm>
        </p:spPr>
        <p:txBody>
          <a:bodyPr/>
          <a:lstStyle/>
          <a:p>
            <a:r>
              <a:rPr lang="en-US" dirty="0"/>
              <a:t>Give Clear Commands</a:t>
            </a:r>
          </a:p>
        </p:txBody>
      </p:sp>
      <p:sp>
        <p:nvSpPr>
          <p:cNvPr id="3" name="Content Placeholder 2"/>
          <p:cNvSpPr>
            <a:spLocks noGrp="1"/>
          </p:cNvSpPr>
          <p:nvPr>
            <p:ph idx="1"/>
          </p:nvPr>
        </p:nvSpPr>
        <p:spPr>
          <a:xfrm>
            <a:off x="1032933" y="1456267"/>
            <a:ext cx="9939867" cy="4411133"/>
          </a:xfrm>
        </p:spPr>
        <p:txBody>
          <a:bodyPr>
            <a:normAutofit/>
          </a:bodyPr>
          <a:lstStyle/>
          <a:p>
            <a:r>
              <a:rPr lang="en-US" sz="2400" dirty="0"/>
              <a:t>What are clear commands?</a:t>
            </a:r>
          </a:p>
          <a:p>
            <a:pPr lvl="1"/>
            <a:r>
              <a:rPr lang="en-US" sz="2400" dirty="0"/>
              <a:t>State what the parent wants the child to do; “DO” commands</a:t>
            </a:r>
          </a:p>
          <a:p>
            <a:pPr lvl="1"/>
            <a:r>
              <a:rPr lang="en-US" sz="2400" dirty="0"/>
              <a:t>Brief</a:t>
            </a:r>
          </a:p>
          <a:p>
            <a:pPr lvl="1"/>
            <a:r>
              <a:rPr lang="en-US" sz="2400" dirty="0"/>
              <a:t>Clear</a:t>
            </a:r>
          </a:p>
          <a:p>
            <a:pPr lvl="1"/>
            <a:r>
              <a:rPr lang="en-US" sz="2400" dirty="0"/>
              <a:t>Don’t communicate that following the command is optional, unless it is optional</a:t>
            </a:r>
          </a:p>
          <a:p>
            <a:pPr lvl="1"/>
            <a:endParaRPr lang="en-US" sz="2400" dirty="0"/>
          </a:p>
          <a:p>
            <a:r>
              <a:rPr lang="en-US" sz="2400" dirty="0"/>
              <a:t>How does this help?</a:t>
            </a:r>
          </a:p>
          <a:p>
            <a:pPr lvl="1"/>
            <a:r>
              <a:rPr lang="en-US" sz="2400" dirty="0"/>
              <a:t>Clearly establishes parent’s expectations for child </a:t>
            </a:r>
          </a:p>
        </p:txBody>
      </p:sp>
    </p:spTree>
    <p:extLst>
      <p:ext uri="{BB962C8B-B14F-4D97-AF65-F5344CB8AC3E}">
        <p14:creationId xmlns:p14="http://schemas.microsoft.com/office/powerpoint/2010/main" val="3992114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0933"/>
            <a:ext cx="10515600" cy="1119757"/>
          </a:xfrm>
        </p:spPr>
        <p:txBody>
          <a:bodyPr/>
          <a:lstStyle/>
          <a:p>
            <a:r>
              <a:rPr lang="en-US" dirty="0"/>
              <a:t>Examples of Common </a:t>
            </a:r>
            <a:r>
              <a:rPr lang="en-US" b="1" dirty="0"/>
              <a:t>Unclear</a:t>
            </a:r>
            <a:r>
              <a:rPr lang="en-US" dirty="0"/>
              <a:t> Commands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74026999"/>
              </p:ext>
            </p:extLst>
          </p:nvPr>
        </p:nvGraphicFramePr>
        <p:xfrm>
          <a:off x="341243" y="1511830"/>
          <a:ext cx="11492948" cy="5075238"/>
        </p:xfrm>
        <a:graphic>
          <a:graphicData uri="http://schemas.openxmlformats.org/drawingml/2006/table">
            <a:tbl>
              <a:tblPr firstRow="1" bandRow="1">
                <a:tableStyleId>{7DF18680-E054-41AD-8BC1-D1AEF772440D}</a:tableStyleId>
              </a:tblPr>
              <a:tblGrid>
                <a:gridCol w="2614339">
                  <a:extLst>
                    <a:ext uri="{9D8B030D-6E8A-4147-A177-3AD203B41FA5}">
                      <a16:colId xmlns:a16="http://schemas.microsoft.com/office/drawing/2014/main" val="20000"/>
                    </a:ext>
                  </a:extLst>
                </a:gridCol>
                <a:gridCol w="4102709">
                  <a:extLst>
                    <a:ext uri="{9D8B030D-6E8A-4147-A177-3AD203B41FA5}">
                      <a16:colId xmlns:a16="http://schemas.microsoft.com/office/drawing/2014/main" val="20001"/>
                    </a:ext>
                  </a:extLst>
                </a:gridCol>
                <a:gridCol w="4775900">
                  <a:extLst>
                    <a:ext uri="{9D8B030D-6E8A-4147-A177-3AD203B41FA5}">
                      <a16:colId xmlns:a16="http://schemas.microsoft.com/office/drawing/2014/main" val="20002"/>
                    </a:ext>
                  </a:extLst>
                </a:gridCol>
              </a:tblGrid>
              <a:tr h="417904">
                <a:tc>
                  <a:txBody>
                    <a:bodyPr/>
                    <a:lstStyle/>
                    <a:p>
                      <a:r>
                        <a:rPr lang="en-US" sz="2200" dirty="0"/>
                        <a:t>Unclear Command</a:t>
                      </a:r>
                    </a:p>
                  </a:txBody>
                  <a:tcPr marT="0" marB="0"/>
                </a:tc>
                <a:tc>
                  <a:txBody>
                    <a:bodyPr/>
                    <a:lstStyle/>
                    <a:p>
                      <a:pPr algn="ctr"/>
                      <a:r>
                        <a:rPr lang="en-US" sz="2200" dirty="0"/>
                        <a:t>Example</a:t>
                      </a:r>
                    </a:p>
                  </a:txBody>
                  <a:tcPr marT="0" marB="0"/>
                </a:tc>
                <a:tc>
                  <a:txBody>
                    <a:bodyPr/>
                    <a:lstStyle/>
                    <a:p>
                      <a:pPr algn="ctr"/>
                      <a:r>
                        <a:rPr lang="en-US" sz="2200" dirty="0"/>
                        <a:t>Why this is less effective</a:t>
                      </a:r>
                    </a:p>
                  </a:txBody>
                  <a:tcPr marT="0" marB="0"/>
                </a:tc>
                <a:extLst>
                  <a:ext uri="{0D108BD9-81ED-4DB2-BD59-A6C34878D82A}">
                    <a16:rowId xmlns:a16="http://schemas.microsoft.com/office/drawing/2014/main" val="10000"/>
                  </a:ext>
                </a:extLst>
              </a:tr>
              <a:tr h="817924">
                <a:tc>
                  <a:txBody>
                    <a:bodyPr/>
                    <a:lstStyle/>
                    <a:p>
                      <a:r>
                        <a:rPr lang="en-US" sz="2200" dirty="0"/>
                        <a:t>Negative</a:t>
                      </a:r>
                      <a:r>
                        <a:rPr lang="en-US" sz="2200" baseline="0" dirty="0"/>
                        <a:t> command</a:t>
                      </a:r>
                      <a:endParaRPr lang="en-US" sz="2200" dirty="0"/>
                    </a:p>
                  </a:txBody>
                  <a:tcPr marT="0" marB="0" anchor="ctr"/>
                </a:tc>
                <a:tc>
                  <a:txBody>
                    <a:bodyPr/>
                    <a:lstStyle/>
                    <a:p>
                      <a:r>
                        <a:rPr lang="en-US" sz="2200" dirty="0"/>
                        <a:t>“Don’t leave your toys out”</a:t>
                      </a:r>
                    </a:p>
                  </a:txBody>
                  <a:tcPr marT="0" marB="0" anchor="ctr"/>
                </a:tc>
                <a:tc>
                  <a:txBody>
                    <a:bodyPr/>
                    <a:lstStyle/>
                    <a:p>
                      <a:r>
                        <a:rPr lang="en-US" sz="2200" dirty="0"/>
                        <a:t>States</a:t>
                      </a:r>
                      <a:r>
                        <a:rPr lang="en-US" sz="2200" baseline="0" dirty="0"/>
                        <a:t> what you </a:t>
                      </a:r>
                      <a:r>
                        <a:rPr lang="en-US" sz="2200" b="1" u="sng" baseline="0" dirty="0"/>
                        <a:t>don’t</a:t>
                      </a:r>
                      <a:r>
                        <a:rPr lang="en-US" sz="2200" baseline="0" dirty="0"/>
                        <a:t> want child to do rather than what they should do.  </a:t>
                      </a:r>
                      <a:endParaRPr lang="en-US" sz="2200" dirty="0"/>
                    </a:p>
                  </a:txBody>
                  <a:tcPr marT="0" marB="0" anchor="ctr"/>
                </a:tc>
                <a:extLst>
                  <a:ext uri="{0D108BD9-81ED-4DB2-BD59-A6C34878D82A}">
                    <a16:rowId xmlns:a16="http://schemas.microsoft.com/office/drawing/2014/main" val="10001"/>
                  </a:ext>
                </a:extLst>
              </a:tr>
              <a:tr h="867138">
                <a:tc>
                  <a:txBody>
                    <a:bodyPr/>
                    <a:lstStyle/>
                    <a:p>
                      <a:r>
                        <a:rPr lang="en-US" sz="2200" dirty="0"/>
                        <a:t>Question command</a:t>
                      </a:r>
                    </a:p>
                  </a:txBody>
                  <a:tcPr marT="0" marB="0" anchor="ctr"/>
                </a:tc>
                <a:tc>
                  <a:txBody>
                    <a:bodyPr/>
                    <a:lstStyle/>
                    <a:p>
                      <a:r>
                        <a:rPr lang="en-US" sz="2200" dirty="0"/>
                        <a:t>“Could you put your toys away?”</a:t>
                      </a:r>
                    </a:p>
                  </a:txBody>
                  <a:tcPr marT="0" marB="0" anchor="ctr"/>
                </a:tc>
                <a:tc>
                  <a:txBody>
                    <a:bodyPr/>
                    <a:lstStyle/>
                    <a:p>
                      <a:r>
                        <a:rPr lang="en-US" sz="2200" dirty="0"/>
                        <a:t>Communicates </a:t>
                      </a:r>
                      <a:r>
                        <a:rPr lang="en-US" sz="2200" baseline="0" dirty="0"/>
                        <a:t>child’s compliance is optional</a:t>
                      </a:r>
                      <a:endParaRPr lang="en-US" sz="2200" dirty="0"/>
                    </a:p>
                  </a:txBody>
                  <a:tcPr marT="0" marB="0" anchor="ctr"/>
                </a:tc>
                <a:extLst>
                  <a:ext uri="{0D108BD9-81ED-4DB2-BD59-A6C34878D82A}">
                    <a16:rowId xmlns:a16="http://schemas.microsoft.com/office/drawing/2014/main" val="10002"/>
                  </a:ext>
                </a:extLst>
              </a:tr>
              <a:tr h="1551394">
                <a:tc>
                  <a:txBody>
                    <a:bodyPr/>
                    <a:lstStyle/>
                    <a:p>
                      <a:r>
                        <a:rPr lang="en-US" sz="2200" dirty="0"/>
                        <a:t>Chain</a:t>
                      </a:r>
                      <a:r>
                        <a:rPr lang="en-US" sz="2200" baseline="0" dirty="0"/>
                        <a:t> commands</a:t>
                      </a:r>
                      <a:endParaRPr lang="en-US" sz="2200" dirty="0"/>
                    </a:p>
                  </a:txBody>
                  <a:tcPr marT="0" marB="0" anchor="ctr"/>
                </a:tc>
                <a:tc>
                  <a:txBody>
                    <a:bodyPr/>
                    <a:lstStyle/>
                    <a:p>
                      <a:r>
                        <a:rPr lang="en-US" sz="2200" dirty="0"/>
                        <a:t>“It’s time for school. Put on your shoes, put on your coat, grab your lunch,</a:t>
                      </a:r>
                      <a:r>
                        <a:rPr lang="en-US" sz="2200" baseline="0" dirty="0"/>
                        <a:t> grab your </a:t>
                      </a:r>
                      <a:r>
                        <a:rPr lang="en-US" sz="2200" dirty="0"/>
                        <a:t>backpack, and let</a:t>
                      </a:r>
                      <a:r>
                        <a:rPr lang="en-US" sz="2200" baseline="0" dirty="0"/>
                        <a:t>s go.”</a:t>
                      </a:r>
                      <a:endParaRPr lang="en-US" sz="2200" dirty="0"/>
                    </a:p>
                  </a:txBody>
                  <a:tcPr marT="0" marB="0" anchor="ctr"/>
                </a:tc>
                <a:tc>
                  <a:txBody>
                    <a:bodyPr/>
                    <a:lstStyle/>
                    <a:p>
                      <a:r>
                        <a:rPr lang="en-US" sz="2200" dirty="0"/>
                        <a:t>Child</a:t>
                      </a:r>
                      <a:r>
                        <a:rPr lang="en-US" sz="2200" baseline="0" dirty="0"/>
                        <a:t> does not have the chance to comply with first command before having to comply with several more</a:t>
                      </a:r>
                      <a:endParaRPr lang="en-US" sz="2200" dirty="0"/>
                    </a:p>
                  </a:txBody>
                  <a:tcPr marT="0" marB="0" anchor="ctr"/>
                </a:tc>
                <a:extLst>
                  <a:ext uri="{0D108BD9-81ED-4DB2-BD59-A6C34878D82A}">
                    <a16:rowId xmlns:a16="http://schemas.microsoft.com/office/drawing/2014/main" val="10003"/>
                  </a:ext>
                </a:extLst>
              </a:tr>
              <a:tr h="1420878">
                <a:tc>
                  <a:txBody>
                    <a:bodyPr/>
                    <a:lstStyle/>
                    <a:p>
                      <a:r>
                        <a:rPr lang="en-US" sz="2200" dirty="0"/>
                        <a:t>Critical commands</a:t>
                      </a:r>
                    </a:p>
                  </a:txBody>
                  <a:tcPr marT="0" marB="0" anchor="ctr"/>
                </a:tc>
                <a:tc>
                  <a:txBody>
                    <a:bodyPr/>
                    <a:lstStyle/>
                    <a:p>
                      <a:r>
                        <a:rPr lang="en-US" sz="2200" dirty="0"/>
                        <a:t>“Stop</a:t>
                      </a:r>
                      <a:r>
                        <a:rPr lang="en-US" sz="2200" baseline="0" dirty="0"/>
                        <a:t> being lazy and get off the couch.”</a:t>
                      </a:r>
                      <a:endParaRPr lang="en-US" sz="2200" dirty="0"/>
                    </a:p>
                  </a:txBody>
                  <a:tcPr marT="0" marB="0" anchor="ctr"/>
                </a:tc>
                <a:tc>
                  <a:txBody>
                    <a:bodyPr/>
                    <a:lstStyle/>
                    <a:p>
                      <a:r>
                        <a:rPr lang="en-US" sz="2200" dirty="0"/>
                        <a:t>Causes children to feel badly about themselves and angry about being told</a:t>
                      </a:r>
                      <a:r>
                        <a:rPr lang="en-US" sz="2200" baseline="0" dirty="0"/>
                        <a:t> to do something</a:t>
                      </a:r>
                      <a:endParaRPr lang="en-US" sz="2200" dirty="0"/>
                    </a:p>
                  </a:txBody>
                  <a:tcPr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0629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example (question command)</a:t>
            </a:r>
          </a:p>
        </p:txBody>
      </p:sp>
      <p:sp>
        <p:nvSpPr>
          <p:cNvPr id="6" name="Rectangle 5"/>
          <p:cNvSpPr/>
          <p:nvPr/>
        </p:nvSpPr>
        <p:spPr>
          <a:xfrm>
            <a:off x="4010927" y="3364688"/>
            <a:ext cx="5858399" cy="369332"/>
          </a:xfrm>
          <a:prstGeom prst="rect">
            <a:avLst/>
          </a:prstGeom>
        </p:spPr>
        <p:txBody>
          <a:bodyPr wrap="none">
            <a:spAutoFit/>
          </a:bodyPr>
          <a:lstStyle/>
          <a:p>
            <a:r>
              <a:rPr lang="en-US" dirty="0">
                <a:hlinkClick r:id="rId3"/>
              </a:rPr>
              <a:t>https://vimeopro.com/jhunursing/ccp2018/video/33257052</a:t>
            </a:r>
            <a:endParaRPr lang="en-US" dirty="0"/>
          </a:p>
        </p:txBody>
      </p:sp>
    </p:spTree>
    <p:extLst>
      <p:ext uri="{BB962C8B-B14F-4D97-AF65-F5344CB8AC3E}">
        <p14:creationId xmlns:p14="http://schemas.microsoft.com/office/powerpoint/2010/main" val="3615775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74" y="242705"/>
            <a:ext cx="9601200" cy="1028870"/>
          </a:xfrm>
        </p:spPr>
        <p:txBody>
          <a:bodyPr/>
          <a:lstStyle/>
          <a:p>
            <a:r>
              <a:rPr lang="en-US" dirty="0"/>
              <a:t>Examples of Clear Commands</a:t>
            </a:r>
          </a:p>
        </p:txBody>
      </p:sp>
      <p:sp>
        <p:nvSpPr>
          <p:cNvPr id="3" name="Content Placeholder 2"/>
          <p:cNvSpPr>
            <a:spLocks noGrp="1"/>
          </p:cNvSpPr>
          <p:nvPr>
            <p:ph sz="half" idx="1"/>
          </p:nvPr>
        </p:nvSpPr>
        <p:spPr>
          <a:xfrm>
            <a:off x="1069383" y="1676401"/>
            <a:ext cx="5238427" cy="4191000"/>
          </a:xfrm>
        </p:spPr>
        <p:txBody>
          <a:bodyPr>
            <a:normAutofit/>
          </a:bodyPr>
          <a:lstStyle/>
          <a:p>
            <a:r>
              <a:rPr lang="en-US" sz="2400" dirty="0"/>
              <a:t>“Put your coat on.”</a:t>
            </a:r>
          </a:p>
          <a:p>
            <a:r>
              <a:rPr lang="en-US" sz="2400" dirty="0"/>
              <a:t>“Take your shoes off when you come into the house, please.”</a:t>
            </a:r>
          </a:p>
          <a:p>
            <a:r>
              <a:rPr lang="en-US" sz="2400" dirty="0"/>
              <a:t>“You must get into the car seat.”</a:t>
            </a:r>
          </a:p>
          <a:p>
            <a:r>
              <a:rPr lang="en-US" sz="2400" dirty="0"/>
              <a:t>“Please put your toys away now.”</a:t>
            </a:r>
          </a:p>
          <a:p>
            <a:r>
              <a:rPr lang="en-US" sz="2400" dirty="0"/>
              <a:t>“Turn off the TV now and start your homework.”</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25026" y="1676401"/>
            <a:ext cx="4297591" cy="3940316"/>
          </a:xfrm>
        </p:spPr>
      </p:pic>
    </p:spTree>
    <p:extLst>
      <p:ext uri="{BB962C8B-B14F-4D97-AF65-F5344CB8AC3E}">
        <p14:creationId xmlns:p14="http://schemas.microsoft.com/office/powerpoint/2010/main" val="2588038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358"/>
            <a:ext cx="10515600" cy="1125007"/>
          </a:xfrm>
        </p:spPr>
        <p:txBody>
          <a:bodyPr/>
          <a:lstStyle/>
          <a:p>
            <a:r>
              <a:rPr lang="en-US" dirty="0"/>
              <a:t>If/then Statements: Logical Consequences</a:t>
            </a:r>
          </a:p>
        </p:txBody>
      </p:sp>
      <p:sp>
        <p:nvSpPr>
          <p:cNvPr id="3" name="Content Placeholder 2"/>
          <p:cNvSpPr>
            <a:spLocks noGrp="1"/>
          </p:cNvSpPr>
          <p:nvPr>
            <p:ph idx="1"/>
          </p:nvPr>
        </p:nvSpPr>
        <p:spPr>
          <a:xfrm>
            <a:off x="838200" y="1084881"/>
            <a:ext cx="11064498" cy="5501899"/>
          </a:xfrm>
        </p:spPr>
        <p:txBody>
          <a:bodyPr>
            <a:normAutofit/>
          </a:bodyPr>
          <a:lstStyle/>
          <a:p>
            <a:r>
              <a:rPr lang="en-US" sz="2400" dirty="0"/>
              <a:t>Logical consequences (for children 2+ years)</a:t>
            </a:r>
          </a:p>
          <a:p>
            <a:pPr lvl="1"/>
            <a:r>
              <a:rPr lang="en-US" sz="2200" dirty="0"/>
              <a:t>If/then statements describing </a:t>
            </a:r>
            <a:r>
              <a:rPr lang="en-US" sz="2200" u="sng" dirty="0"/>
              <a:t>what the parent will do </a:t>
            </a:r>
            <a:r>
              <a:rPr lang="en-US" sz="2200" dirty="0"/>
              <a:t>if the child continues the misbehavior.  </a:t>
            </a:r>
          </a:p>
          <a:p>
            <a:pPr lvl="1"/>
            <a:r>
              <a:rPr lang="en-US" sz="2200" dirty="0"/>
              <a:t>Consequences should be consistent with misbehavior (i.e., “logical”)</a:t>
            </a:r>
          </a:p>
          <a:p>
            <a:pPr lvl="1"/>
            <a:r>
              <a:rPr lang="en-US" sz="2200" dirty="0"/>
              <a:t>Children need to understand cause/effect relationships to benefit from this strategy</a:t>
            </a:r>
          </a:p>
          <a:p>
            <a:pPr lvl="1"/>
            <a:r>
              <a:rPr lang="en-US" sz="2200" dirty="0"/>
              <a:t>Examples: </a:t>
            </a:r>
          </a:p>
          <a:p>
            <a:pPr lvl="2"/>
            <a:r>
              <a:rPr lang="en-US" sz="2000" dirty="0"/>
              <a:t>“If you color on the table, then I will take the crayons away.”  </a:t>
            </a:r>
          </a:p>
          <a:p>
            <a:pPr lvl="2"/>
            <a:r>
              <a:rPr lang="en-US" sz="2000" dirty="0"/>
              <a:t>“If you two keep fighting, then you will both have to take a time out.”</a:t>
            </a:r>
          </a:p>
          <a:p>
            <a:pPr marL="914400" lvl="2" indent="0">
              <a:lnSpc>
                <a:spcPct val="100000"/>
              </a:lnSpc>
              <a:spcBef>
                <a:spcPts val="0"/>
              </a:spcBef>
              <a:spcAft>
                <a:spcPts val="0"/>
              </a:spcAft>
              <a:buNone/>
            </a:pPr>
            <a:endParaRPr lang="en-US" sz="1200" dirty="0"/>
          </a:p>
          <a:p>
            <a:r>
              <a:rPr lang="en-US" sz="2400" dirty="0"/>
              <a:t>How do logical consequences help?</a:t>
            </a:r>
          </a:p>
          <a:p>
            <a:pPr lvl="1"/>
            <a:r>
              <a:rPr lang="en-US" sz="2200" dirty="0"/>
              <a:t>Give children a warning of what will happen if they continue with the misbehavior</a:t>
            </a:r>
          </a:p>
          <a:p>
            <a:pPr lvl="1"/>
            <a:r>
              <a:rPr lang="en-US" sz="2200" dirty="0"/>
              <a:t>Give children control over their choices </a:t>
            </a:r>
          </a:p>
          <a:p>
            <a:pPr lvl="1"/>
            <a:r>
              <a:rPr lang="en-US" sz="2200" dirty="0"/>
              <a:t>Reduces yelling and nagging</a:t>
            </a:r>
          </a:p>
        </p:txBody>
      </p:sp>
    </p:spTree>
    <p:extLst>
      <p:ext uri="{BB962C8B-B14F-4D97-AF65-F5344CB8AC3E}">
        <p14:creationId xmlns:p14="http://schemas.microsoft.com/office/powerpoint/2010/main" val="3934779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980" y="294179"/>
            <a:ext cx="10871200" cy="1014143"/>
          </a:xfrm>
        </p:spPr>
        <p:txBody>
          <a:bodyPr/>
          <a:lstStyle/>
          <a:p>
            <a:r>
              <a:rPr lang="en-US" dirty="0"/>
              <a:t>If/Then Statements: Logical Consequences</a:t>
            </a:r>
          </a:p>
        </p:txBody>
      </p:sp>
      <p:sp>
        <p:nvSpPr>
          <p:cNvPr id="3" name="Content Placeholder 2"/>
          <p:cNvSpPr>
            <a:spLocks noGrp="1"/>
          </p:cNvSpPr>
          <p:nvPr>
            <p:ph sz="half" idx="1"/>
          </p:nvPr>
        </p:nvSpPr>
        <p:spPr>
          <a:xfrm>
            <a:off x="838200" y="1425844"/>
            <a:ext cx="6115846" cy="4751119"/>
          </a:xfrm>
        </p:spPr>
        <p:txBody>
          <a:bodyPr>
            <a:normAutofit/>
          </a:bodyPr>
          <a:lstStyle/>
          <a:p>
            <a:r>
              <a:rPr lang="en-US" sz="2400" dirty="0"/>
              <a:t>Challenging for parents to do well, especially when they are stressed</a:t>
            </a:r>
          </a:p>
          <a:p>
            <a:r>
              <a:rPr lang="en-US" sz="2400" dirty="0"/>
              <a:t>Help parents anticipate common misbehaviors to use this strategy to address</a:t>
            </a:r>
          </a:p>
          <a:p>
            <a:pPr lvl="1"/>
            <a:r>
              <a:rPr lang="en-US" dirty="0"/>
              <a:t>Example:  fighting with siblings</a:t>
            </a:r>
          </a:p>
          <a:p>
            <a:r>
              <a:rPr lang="en-US" sz="2400" dirty="0"/>
              <a:t>Plan appropriate </a:t>
            </a:r>
            <a:r>
              <a:rPr lang="en-US" sz="2400" u="sng" dirty="0"/>
              <a:t>logical</a:t>
            </a:r>
            <a:r>
              <a:rPr lang="en-US" sz="2400" dirty="0"/>
              <a:t> consequences and how to state it when it occurs</a:t>
            </a:r>
          </a:p>
          <a:p>
            <a:pPr lvl="1"/>
            <a:r>
              <a:rPr lang="en-US" dirty="0"/>
              <a:t>Example:  “If you two continue to fight over the toys, then I will take the toys away”</a:t>
            </a:r>
          </a:p>
          <a:p>
            <a:r>
              <a:rPr lang="en-US" sz="2400" dirty="0"/>
              <a:t>To be effective, Parent MUST follow through on consequence if misbehavior persists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51032" y="1500810"/>
            <a:ext cx="4127148" cy="4001042"/>
          </a:xfrm>
        </p:spPr>
      </p:pic>
    </p:spTree>
    <p:extLst>
      <p:ext uri="{BB962C8B-B14F-4D97-AF65-F5344CB8AC3E}">
        <p14:creationId xmlns:p14="http://schemas.microsoft.com/office/powerpoint/2010/main" val="128288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470" y="344556"/>
            <a:ext cx="9601200" cy="944865"/>
          </a:xfrm>
        </p:spPr>
        <p:txBody>
          <a:bodyPr/>
          <a:lstStyle/>
          <a:p>
            <a:r>
              <a:rPr lang="en-US" dirty="0"/>
              <a:t>When/Then Statements</a:t>
            </a:r>
          </a:p>
        </p:txBody>
      </p:sp>
      <p:sp>
        <p:nvSpPr>
          <p:cNvPr id="3" name="Content Placeholder 2"/>
          <p:cNvSpPr>
            <a:spLocks noGrp="1"/>
          </p:cNvSpPr>
          <p:nvPr>
            <p:ph idx="1"/>
          </p:nvPr>
        </p:nvSpPr>
        <p:spPr>
          <a:xfrm>
            <a:off x="829742" y="1722477"/>
            <a:ext cx="10684915" cy="4689529"/>
          </a:xfrm>
        </p:spPr>
        <p:txBody>
          <a:bodyPr>
            <a:noAutofit/>
          </a:bodyPr>
          <a:lstStyle/>
          <a:p>
            <a:r>
              <a:rPr lang="en-US" sz="2400" dirty="0"/>
              <a:t>What is a “When/Then” Statement?</a:t>
            </a:r>
          </a:p>
          <a:p>
            <a:pPr lvl="1"/>
            <a:r>
              <a:rPr lang="en-US" sz="2400" dirty="0"/>
              <a:t>Statements that tell the child what they must do in order to get something that the child desires.  Then it is up to the child to comply with the original command. </a:t>
            </a:r>
          </a:p>
          <a:p>
            <a:pPr lvl="1"/>
            <a:r>
              <a:rPr lang="en-US" sz="2400" dirty="0"/>
              <a:t>“Win/Wins”</a:t>
            </a:r>
          </a:p>
          <a:p>
            <a:pPr lvl="1"/>
            <a:r>
              <a:rPr lang="en-US" sz="2400" dirty="0"/>
              <a:t>Examples: </a:t>
            </a:r>
          </a:p>
          <a:p>
            <a:pPr lvl="2"/>
            <a:r>
              <a:rPr lang="en-US" sz="2000" dirty="0"/>
              <a:t>“When you clean up the toys, then we can go outside.” </a:t>
            </a:r>
          </a:p>
          <a:p>
            <a:pPr lvl="2"/>
            <a:r>
              <a:rPr lang="en-US" sz="2000" dirty="0"/>
              <a:t>“When you say ‘please,’ then I will help you.”</a:t>
            </a:r>
          </a:p>
          <a:p>
            <a:r>
              <a:rPr lang="en-US" sz="2400" dirty="0"/>
              <a:t>How do when/</a:t>
            </a:r>
            <a:r>
              <a:rPr lang="en-US" sz="2400" dirty="0" err="1"/>
              <a:t>thens</a:t>
            </a:r>
            <a:r>
              <a:rPr lang="en-US" sz="2400" dirty="0"/>
              <a:t> help?</a:t>
            </a:r>
          </a:p>
          <a:p>
            <a:pPr lvl="1"/>
            <a:r>
              <a:rPr lang="en-US" sz="2400" dirty="0"/>
              <a:t>Establish clear expectations for children while giving them control over their choices</a:t>
            </a:r>
          </a:p>
          <a:p>
            <a:pPr marL="457200" lvl="1" indent="0">
              <a:buNone/>
            </a:pPr>
            <a:endParaRPr lang="en-US" sz="2400" dirty="0"/>
          </a:p>
          <a:p>
            <a:pPr lvl="1"/>
            <a:endParaRPr lang="en-US" sz="2400" dirty="0"/>
          </a:p>
        </p:txBody>
      </p:sp>
    </p:spTree>
    <p:extLst>
      <p:ext uri="{BB962C8B-B14F-4D97-AF65-F5344CB8AC3E}">
        <p14:creationId xmlns:p14="http://schemas.microsoft.com/office/powerpoint/2010/main" val="3021270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Parenting Skills Training (PT) Defined</a:t>
            </a:r>
          </a:p>
        </p:txBody>
      </p:sp>
      <p:sp>
        <p:nvSpPr>
          <p:cNvPr id="3" name="Content Placeholder 2"/>
          <p:cNvSpPr>
            <a:spLocks noGrp="1"/>
          </p:cNvSpPr>
          <p:nvPr>
            <p:ph idx="1"/>
          </p:nvPr>
        </p:nvSpPr>
        <p:spPr>
          <a:xfrm>
            <a:off x="345715" y="1463041"/>
            <a:ext cx="6353259" cy="4609768"/>
          </a:xfrm>
        </p:spPr>
        <p:txBody>
          <a:bodyPr>
            <a:noAutofit/>
          </a:bodyPr>
          <a:lstStyle/>
          <a:p>
            <a:r>
              <a:rPr lang="en-US" sz="2400" dirty="0"/>
              <a:t>A treatment modality for improving parent-child relationships and reducing child behavior problems such as:</a:t>
            </a:r>
          </a:p>
          <a:p>
            <a:pPr lvl="1"/>
            <a:r>
              <a:rPr lang="en-US" sz="2000" dirty="0"/>
              <a:t>Noncompliance</a:t>
            </a:r>
          </a:p>
          <a:p>
            <a:pPr lvl="1"/>
            <a:r>
              <a:rPr lang="en-US" sz="2000" dirty="0"/>
              <a:t>Tantrums</a:t>
            </a:r>
          </a:p>
          <a:p>
            <a:pPr lvl="1"/>
            <a:r>
              <a:rPr lang="en-US" sz="2000" dirty="0"/>
              <a:t>Aggression</a:t>
            </a:r>
          </a:p>
          <a:p>
            <a:pPr lvl="1"/>
            <a:r>
              <a:rPr lang="en-US" sz="2000" dirty="0"/>
              <a:t>School avoidance</a:t>
            </a:r>
          </a:p>
          <a:p>
            <a:r>
              <a:rPr lang="en-US" sz="2400" dirty="0"/>
              <a:t>Can be used to prevent </a:t>
            </a:r>
            <a:r>
              <a:rPr lang="en-US" sz="2400" i="1" dirty="0"/>
              <a:t>AND</a:t>
            </a:r>
            <a:r>
              <a:rPr lang="en-US" sz="2400" dirty="0"/>
              <a:t> treat child behavior problems</a:t>
            </a:r>
          </a:p>
          <a:p>
            <a:r>
              <a:rPr lang="en-US" sz="2400" dirty="0"/>
              <a:t>Underlying assumption - parents can be taught to become </a:t>
            </a:r>
            <a:r>
              <a:rPr lang="en-US" sz="2400" i="1" dirty="0"/>
              <a:t>change agents</a:t>
            </a:r>
            <a:r>
              <a:rPr lang="en-US" sz="2400" dirty="0"/>
              <a:t> for their children’s behavioral difficulties </a:t>
            </a:r>
            <a:r>
              <a:rPr lang="en-US" sz="2400" i="1" dirty="0"/>
              <a:t>by </a:t>
            </a:r>
            <a:r>
              <a:rPr lang="en-US" sz="2400" i="1" u="sng" dirty="0"/>
              <a:t>changing their own behavior</a:t>
            </a:r>
          </a:p>
        </p:txBody>
      </p:sp>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7105792" y="1463041"/>
            <a:ext cx="4740493" cy="3940245"/>
          </a:xfrm>
        </p:spPr>
      </p:pic>
    </p:spTree>
    <p:extLst>
      <p:ext uri="{BB962C8B-B14F-4D97-AF65-F5344CB8AC3E}">
        <p14:creationId xmlns:p14="http://schemas.microsoft.com/office/powerpoint/2010/main" val="3889489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935" y="272451"/>
            <a:ext cx="10523349" cy="1095603"/>
          </a:xfrm>
        </p:spPr>
        <p:txBody>
          <a:bodyPr/>
          <a:lstStyle/>
          <a:p>
            <a:r>
              <a:rPr lang="en-US" dirty="0"/>
              <a:t>Ignoring Misbehavior</a:t>
            </a:r>
          </a:p>
        </p:txBody>
      </p:sp>
      <p:sp>
        <p:nvSpPr>
          <p:cNvPr id="3" name="Content Placeholder 2"/>
          <p:cNvSpPr>
            <a:spLocks noGrp="1"/>
          </p:cNvSpPr>
          <p:nvPr>
            <p:ph idx="1"/>
          </p:nvPr>
        </p:nvSpPr>
        <p:spPr>
          <a:xfrm>
            <a:off x="960895" y="1390556"/>
            <a:ext cx="10011905" cy="5021450"/>
          </a:xfrm>
        </p:spPr>
        <p:txBody>
          <a:bodyPr>
            <a:noAutofit/>
          </a:bodyPr>
          <a:lstStyle/>
          <a:p>
            <a:r>
              <a:rPr lang="en-US" sz="2400" dirty="0"/>
              <a:t>What is “ignoring”?</a:t>
            </a:r>
          </a:p>
          <a:p>
            <a:pPr lvl="1"/>
            <a:r>
              <a:rPr lang="en-US" sz="2400" dirty="0"/>
              <a:t>Act of not responding to undesired behavior</a:t>
            </a:r>
          </a:p>
          <a:p>
            <a:pPr lvl="1"/>
            <a:r>
              <a:rPr lang="en-US" sz="2400" dirty="0"/>
              <a:t>Involves not talking to, looking at, or responding to the behavior </a:t>
            </a:r>
            <a:r>
              <a:rPr lang="en-US" sz="2400" u="sng" dirty="0"/>
              <a:t>while it is occurring</a:t>
            </a:r>
          </a:p>
          <a:p>
            <a:pPr lvl="1"/>
            <a:r>
              <a:rPr lang="en-US" sz="2400" dirty="0"/>
              <a:t>Once misbehavior stops, parent immediately gives back their attention </a:t>
            </a:r>
          </a:p>
          <a:p>
            <a:pPr lvl="1"/>
            <a:r>
              <a:rPr lang="en-US" sz="2400" dirty="0"/>
              <a:t>Best used to reduce “annoying” behaviors (e.g., whining, tantrums)</a:t>
            </a:r>
          </a:p>
          <a:p>
            <a:pPr lvl="1"/>
            <a:endParaRPr lang="en-US" sz="2400" dirty="0"/>
          </a:p>
          <a:p>
            <a:r>
              <a:rPr lang="en-US" sz="2400" dirty="0"/>
              <a:t>How does ignoring help?</a:t>
            </a:r>
          </a:p>
          <a:p>
            <a:pPr lvl="1"/>
            <a:r>
              <a:rPr lang="en-US" sz="2400" dirty="0"/>
              <a:t>Removes parent’s reinforcement of misbehavior </a:t>
            </a:r>
          </a:p>
          <a:p>
            <a:pPr lvl="1"/>
            <a:r>
              <a:rPr lang="en-US" sz="2400" dirty="0"/>
              <a:t>Reserved only for misbehaviors that are safe to ignore (e.g., strategy cannot be used for dangerous or destructive behavior)</a:t>
            </a:r>
          </a:p>
          <a:p>
            <a:pPr marL="457200" lvl="1" indent="0">
              <a:buNone/>
            </a:pPr>
            <a:endParaRPr lang="en-US" sz="2400" dirty="0"/>
          </a:p>
        </p:txBody>
      </p:sp>
    </p:spTree>
    <p:extLst>
      <p:ext uri="{BB962C8B-B14F-4D97-AF65-F5344CB8AC3E}">
        <p14:creationId xmlns:p14="http://schemas.microsoft.com/office/powerpoint/2010/main" val="2262676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example – ignoring a tantrum</a:t>
            </a:r>
          </a:p>
        </p:txBody>
      </p:sp>
      <p:sp>
        <p:nvSpPr>
          <p:cNvPr id="6" name="Rectangle 5"/>
          <p:cNvSpPr/>
          <p:nvPr/>
        </p:nvSpPr>
        <p:spPr>
          <a:xfrm>
            <a:off x="4010927" y="3364688"/>
            <a:ext cx="5858399" cy="369332"/>
          </a:xfrm>
          <a:prstGeom prst="rect">
            <a:avLst/>
          </a:prstGeom>
        </p:spPr>
        <p:txBody>
          <a:bodyPr wrap="none">
            <a:spAutoFit/>
          </a:bodyPr>
          <a:lstStyle/>
          <a:p>
            <a:r>
              <a:rPr lang="en-US" dirty="0">
                <a:hlinkClick r:id="rId3"/>
              </a:rPr>
              <a:t>https://vimeopro.com/jhunursing/ccp2018/video/33257002</a:t>
            </a:r>
            <a:endParaRPr lang="en-US" dirty="0"/>
          </a:p>
        </p:txBody>
      </p:sp>
    </p:spTree>
    <p:extLst>
      <p:ext uri="{BB962C8B-B14F-4D97-AF65-F5344CB8AC3E}">
        <p14:creationId xmlns:p14="http://schemas.microsoft.com/office/powerpoint/2010/main" val="3063504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7" y="288415"/>
            <a:ext cx="10948386" cy="1086145"/>
          </a:xfrm>
        </p:spPr>
        <p:txBody>
          <a:bodyPr/>
          <a:lstStyle/>
          <a:p>
            <a:r>
              <a:rPr lang="en-US" dirty="0"/>
              <a:t>Effective use of Ignoring</a:t>
            </a:r>
          </a:p>
        </p:txBody>
      </p:sp>
      <p:sp>
        <p:nvSpPr>
          <p:cNvPr id="3" name="Content Placeholder 2"/>
          <p:cNvSpPr>
            <a:spLocks noGrp="1"/>
          </p:cNvSpPr>
          <p:nvPr>
            <p:ph idx="1"/>
          </p:nvPr>
        </p:nvSpPr>
        <p:spPr>
          <a:xfrm>
            <a:off x="400878" y="1621594"/>
            <a:ext cx="10515600" cy="5346916"/>
          </a:xfrm>
        </p:spPr>
        <p:txBody>
          <a:bodyPr>
            <a:noAutofit/>
          </a:bodyPr>
          <a:lstStyle/>
          <a:p>
            <a:r>
              <a:rPr lang="en-US" sz="2400" dirty="0"/>
              <a:t>Help parent identify </a:t>
            </a:r>
            <a:r>
              <a:rPr lang="en-US" sz="2400" u="sng" dirty="0"/>
              <a:t>ignorable</a:t>
            </a:r>
            <a:r>
              <a:rPr lang="en-US" sz="2400" dirty="0"/>
              <a:t> behaviors</a:t>
            </a:r>
          </a:p>
          <a:p>
            <a:pPr lvl="1"/>
            <a:r>
              <a:rPr lang="en-US" sz="2400" dirty="0"/>
              <a:t>Parents  will differ on what is “ignorable” based on childrearing values, culture</a:t>
            </a:r>
          </a:p>
          <a:p>
            <a:pPr lvl="1"/>
            <a:r>
              <a:rPr lang="en-US" sz="2400" dirty="0"/>
              <a:t>Help parent choose 1 misbehavior; practice ignoring that misbehavior </a:t>
            </a:r>
            <a:r>
              <a:rPr lang="en-US" sz="2400" i="1" dirty="0"/>
              <a:t>every time it occurs</a:t>
            </a:r>
            <a:r>
              <a:rPr lang="en-US" sz="2400" dirty="0"/>
              <a:t>.</a:t>
            </a:r>
          </a:p>
          <a:p>
            <a:pPr lvl="1"/>
            <a:r>
              <a:rPr lang="en-US" sz="2400" dirty="0"/>
              <a:t>Warn parents when first using ignore, misbehavior may get worse before it gets better</a:t>
            </a:r>
          </a:p>
          <a:p>
            <a:pPr marL="530352" lvl="1" indent="0">
              <a:buNone/>
            </a:pPr>
            <a:r>
              <a:rPr lang="en-US" sz="1200" dirty="0"/>
              <a:t>  </a:t>
            </a:r>
          </a:p>
          <a:p>
            <a:r>
              <a:rPr lang="en-US" sz="2400" dirty="0"/>
              <a:t>Help parent identify misbehaviors they would </a:t>
            </a:r>
            <a:r>
              <a:rPr lang="en-US" sz="2400" u="sng" dirty="0"/>
              <a:t>not ignore</a:t>
            </a:r>
            <a:r>
              <a:rPr lang="en-US" sz="2400" dirty="0"/>
              <a:t>?</a:t>
            </a:r>
          </a:p>
          <a:p>
            <a:pPr lvl="1"/>
            <a:r>
              <a:rPr lang="en-US" sz="2400" dirty="0"/>
              <a:t>Unsafe behavior(e.g., running away from them by the street) </a:t>
            </a:r>
          </a:p>
          <a:p>
            <a:pPr lvl="1"/>
            <a:r>
              <a:rPr lang="en-US" sz="2400" dirty="0"/>
              <a:t>Destructive behavior (e.g., hurting a sibling or pet).</a:t>
            </a:r>
          </a:p>
          <a:p>
            <a:r>
              <a:rPr lang="en-US" sz="2400" dirty="0"/>
              <a:t>Help parents identify alternative strategies to address misbehaviors that cannot be ignored</a:t>
            </a:r>
          </a:p>
          <a:p>
            <a:pPr marL="457200" lvl="1" indent="0">
              <a:buNone/>
            </a:pPr>
            <a:endParaRPr lang="en-US" sz="2400" dirty="0"/>
          </a:p>
          <a:p>
            <a:pPr marL="457200" lvl="1" indent="0">
              <a:buNone/>
            </a:pPr>
            <a:endParaRPr lang="en-US" sz="2400" dirty="0"/>
          </a:p>
        </p:txBody>
      </p:sp>
    </p:spTree>
    <p:extLst>
      <p:ext uri="{BB962C8B-B14F-4D97-AF65-F5344CB8AC3E}">
        <p14:creationId xmlns:p14="http://schemas.microsoft.com/office/powerpoint/2010/main" val="3109125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965" y="136524"/>
            <a:ext cx="9601200" cy="1485900"/>
          </a:xfrm>
        </p:spPr>
        <p:txBody>
          <a:bodyPr/>
          <a:lstStyle/>
          <a:p>
            <a:r>
              <a:rPr lang="en-US" dirty="0"/>
              <a:t>Effective Use of Distraction</a:t>
            </a:r>
          </a:p>
        </p:txBody>
      </p:sp>
      <p:sp>
        <p:nvSpPr>
          <p:cNvPr id="3" name="Content Placeholder 2"/>
          <p:cNvSpPr>
            <a:spLocks noGrp="1"/>
          </p:cNvSpPr>
          <p:nvPr>
            <p:ph idx="1"/>
          </p:nvPr>
        </p:nvSpPr>
        <p:spPr>
          <a:xfrm>
            <a:off x="549965" y="1622424"/>
            <a:ext cx="9794929" cy="4689529"/>
          </a:xfrm>
        </p:spPr>
        <p:txBody>
          <a:bodyPr>
            <a:normAutofit/>
          </a:bodyPr>
          <a:lstStyle/>
          <a:p>
            <a:r>
              <a:rPr lang="en-US" sz="2400" dirty="0"/>
              <a:t>What is it?</a:t>
            </a:r>
          </a:p>
          <a:p>
            <a:pPr lvl="1"/>
            <a:r>
              <a:rPr lang="en-US" sz="2400" dirty="0"/>
              <a:t>Draws child’s attention away from something likely to lead to misbehavior </a:t>
            </a:r>
            <a:r>
              <a:rPr lang="en-US" sz="2400" i="1" dirty="0"/>
              <a:t>before</a:t>
            </a:r>
            <a:r>
              <a:rPr lang="en-US" sz="2400" dirty="0"/>
              <a:t> misbehavior has occurred.</a:t>
            </a:r>
          </a:p>
          <a:p>
            <a:pPr lvl="1"/>
            <a:r>
              <a:rPr lang="en-US" sz="2400" dirty="0"/>
              <a:t>Useful when misbehavior a result of boredom, fatigue (e.g., grocery shopping, long car rides)</a:t>
            </a:r>
          </a:p>
          <a:p>
            <a:pPr lvl="1"/>
            <a:endParaRPr lang="en-US" sz="2400" dirty="0"/>
          </a:p>
          <a:p>
            <a:r>
              <a:rPr lang="en-US" sz="2400" dirty="0"/>
              <a:t>How does this help?</a:t>
            </a:r>
          </a:p>
          <a:p>
            <a:pPr lvl="1"/>
            <a:r>
              <a:rPr lang="en-US" sz="2400" dirty="0"/>
              <a:t>Reduces the likelihood of misbehavior and parent-child conflict</a:t>
            </a:r>
          </a:p>
          <a:p>
            <a:pPr lvl="1"/>
            <a:r>
              <a:rPr lang="en-US" sz="2400" dirty="0"/>
              <a:t>Parents need to anticipate situations likely to lead to boredom or fatigue and be prepared with distractions (e.g., games, toys, crayons, etc.)</a:t>
            </a:r>
          </a:p>
        </p:txBody>
      </p:sp>
    </p:spTree>
    <p:extLst>
      <p:ext uri="{BB962C8B-B14F-4D97-AF65-F5344CB8AC3E}">
        <p14:creationId xmlns:p14="http://schemas.microsoft.com/office/powerpoint/2010/main" val="2738552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example of distraction from impending tantrum</a:t>
            </a:r>
          </a:p>
        </p:txBody>
      </p:sp>
      <p:sp>
        <p:nvSpPr>
          <p:cNvPr id="6" name="Rectangle 5"/>
          <p:cNvSpPr/>
          <p:nvPr/>
        </p:nvSpPr>
        <p:spPr>
          <a:xfrm>
            <a:off x="4010927" y="3364688"/>
            <a:ext cx="5858399" cy="369332"/>
          </a:xfrm>
          <a:prstGeom prst="rect">
            <a:avLst/>
          </a:prstGeom>
        </p:spPr>
        <p:txBody>
          <a:bodyPr wrap="none">
            <a:spAutoFit/>
          </a:bodyPr>
          <a:lstStyle/>
          <a:p>
            <a:r>
              <a:rPr lang="en-US" dirty="0">
                <a:hlinkClick r:id="rId3"/>
              </a:rPr>
              <a:t>https://vimeopro.com/jhunursing/ccp2018/video/33235113</a:t>
            </a:r>
            <a:endParaRPr lang="en-US" dirty="0"/>
          </a:p>
        </p:txBody>
      </p:sp>
    </p:spTree>
    <p:extLst>
      <p:ext uri="{BB962C8B-B14F-4D97-AF65-F5344CB8AC3E}">
        <p14:creationId xmlns:p14="http://schemas.microsoft.com/office/powerpoint/2010/main" val="503912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146"/>
            <a:ext cx="10515600" cy="1125008"/>
          </a:xfrm>
        </p:spPr>
        <p:txBody>
          <a:bodyPr/>
          <a:lstStyle/>
          <a:p>
            <a:r>
              <a:rPr lang="en-US" dirty="0"/>
              <a:t>What about spanking?</a:t>
            </a:r>
          </a:p>
        </p:txBody>
      </p:sp>
      <p:sp>
        <p:nvSpPr>
          <p:cNvPr id="3" name="Content Placeholder 2"/>
          <p:cNvSpPr>
            <a:spLocks noGrp="1"/>
          </p:cNvSpPr>
          <p:nvPr>
            <p:ph idx="1"/>
          </p:nvPr>
        </p:nvSpPr>
        <p:spPr>
          <a:xfrm>
            <a:off x="745435" y="1335154"/>
            <a:ext cx="10515600" cy="5076583"/>
          </a:xfrm>
        </p:spPr>
        <p:txBody>
          <a:bodyPr>
            <a:normAutofit/>
          </a:bodyPr>
          <a:lstStyle/>
          <a:p>
            <a:pPr marL="0" indent="0">
              <a:buNone/>
            </a:pPr>
            <a:r>
              <a:rPr lang="en-US" sz="2400" dirty="0"/>
              <a:t>Corporal punishment linked to negative child effects:</a:t>
            </a:r>
          </a:p>
          <a:p>
            <a:pPr lvl="1"/>
            <a:r>
              <a:rPr lang="en-US" sz="2400" dirty="0"/>
              <a:t>Harsh physical punishments (i.e., pushing, grabbing, shoving, slapping, hitting) linked to more child mental health problems (</a:t>
            </a:r>
            <a:r>
              <a:rPr lang="en-US" sz="2400" dirty="0" err="1"/>
              <a:t>Afifi</a:t>
            </a:r>
            <a:r>
              <a:rPr lang="en-US" sz="2400" dirty="0"/>
              <a:t> et al., 2012)</a:t>
            </a:r>
          </a:p>
          <a:p>
            <a:pPr lvl="1"/>
            <a:r>
              <a:rPr lang="en-US" sz="2400" dirty="0"/>
              <a:t>Spanking at age 5 linked to more child behavior problems, lower child vocabulary scores at age 9 (</a:t>
            </a:r>
            <a:r>
              <a:rPr lang="en-US" sz="2400" dirty="0" err="1"/>
              <a:t>MacKenzie</a:t>
            </a:r>
            <a:r>
              <a:rPr lang="en-US" sz="2400" dirty="0"/>
              <a:t> et al., 2013)</a:t>
            </a:r>
          </a:p>
          <a:p>
            <a:pPr lvl="1"/>
            <a:r>
              <a:rPr lang="en-US" sz="2400" dirty="0"/>
              <a:t>Countries that prohibit corporal punishment have lower youth violence rates (Elgar et al., 2018)</a:t>
            </a:r>
          </a:p>
          <a:p>
            <a:pPr marL="0" indent="0">
              <a:buNone/>
            </a:pPr>
            <a:endParaRPr lang="en-US" sz="2400" dirty="0"/>
          </a:p>
          <a:p>
            <a:pPr marL="0" indent="0">
              <a:buNone/>
            </a:pPr>
            <a:r>
              <a:rPr lang="en-US" sz="2400" dirty="0"/>
              <a:t>However, spanking is a common and generally accepted practice</a:t>
            </a:r>
          </a:p>
          <a:p>
            <a:pPr lvl="1"/>
            <a:r>
              <a:rPr lang="en-US" sz="2400" dirty="0"/>
              <a:t>Nationally, 76% of men and 65% of women agree that children sometimes need “a good hard spanking” (Child Trends, Nov 2015)</a:t>
            </a:r>
          </a:p>
        </p:txBody>
      </p:sp>
    </p:spTree>
    <p:extLst>
      <p:ext uri="{BB962C8B-B14F-4D97-AF65-F5344CB8AC3E}">
        <p14:creationId xmlns:p14="http://schemas.microsoft.com/office/powerpoint/2010/main" val="9352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13" y="70263"/>
            <a:ext cx="9601200" cy="1485900"/>
          </a:xfrm>
        </p:spPr>
        <p:txBody>
          <a:bodyPr/>
          <a:lstStyle/>
          <a:p>
            <a:r>
              <a:rPr lang="en-US" dirty="0"/>
              <a:t>8 Keys to Effective Discipline</a:t>
            </a:r>
            <a:br>
              <a:rPr lang="en-US" dirty="0"/>
            </a:br>
            <a:r>
              <a:rPr lang="en-US" sz="2400" dirty="0"/>
              <a:t>(from The Chicago Parent Program)</a:t>
            </a:r>
          </a:p>
        </p:txBody>
      </p:sp>
      <p:sp>
        <p:nvSpPr>
          <p:cNvPr id="3" name="Content Placeholder 2"/>
          <p:cNvSpPr>
            <a:spLocks noGrp="1"/>
          </p:cNvSpPr>
          <p:nvPr>
            <p:ph idx="1"/>
          </p:nvPr>
        </p:nvSpPr>
        <p:spPr>
          <a:xfrm>
            <a:off x="536713" y="1348354"/>
            <a:ext cx="10817087" cy="4641629"/>
          </a:xfrm>
        </p:spPr>
        <p:txBody>
          <a:bodyPr>
            <a:normAutofit/>
          </a:bodyPr>
          <a:lstStyle/>
          <a:p>
            <a:pPr marL="0" indent="0">
              <a:buNone/>
            </a:pPr>
            <a:r>
              <a:rPr lang="en-US" sz="2400" dirty="0"/>
              <a:t>Regardless of the discipline strategy the parent uses, discipline should:</a:t>
            </a:r>
          </a:p>
          <a:p>
            <a:pPr marL="514350" indent="-514350">
              <a:buFont typeface="+mj-lt"/>
              <a:buAutoNum type="arabicPeriod"/>
            </a:pPr>
            <a:r>
              <a:rPr lang="en-US" sz="2400" dirty="0"/>
              <a:t>Be tied to a specific behavior</a:t>
            </a:r>
          </a:p>
          <a:p>
            <a:pPr marL="514350" indent="-514350">
              <a:buFont typeface="+mj-lt"/>
              <a:buAutoNum type="arabicPeriod"/>
            </a:pPr>
            <a:r>
              <a:rPr lang="en-US" sz="2400" dirty="0"/>
              <a:t>Be safe and age appropriate</a:t>
            </a:r>
          </a:p>
          <a:p>
            <a:pPr marL="514350" indent="-514350">
              <a:buFont typeface="+mj-lt"/>
              <a:buAutoNum type="arabicPeriod"/>
            </a:pPr>
            <a:r>
              <a:rPr lang="en-US" sz="2400" dirty="0"/>
              <a:t>Be predictable</a:t>
            </a:r>
          </a:p>
          <a:p>
            <a:pPr marL="514350" indent="-514350">
              <a:buFont typeface="+mj-lt"/>
              <a:buAutoNum type="arabicPeriod"/>
            </a:pPr>
            <a:r>
              <a:rPr lang="en-US" sz="2400" dirty="0"/>
              <a:t>Be Controlled</a:t>
            </a:r>
          </a:p>
          <a:p>
            <a:pPr marL="514350" indent="-514350">
              <a:buFont typeface="+mj-lt"/>
              <a:buAutoNum type="arabicPeriod"/>
            </a:pPr>
            <a:r>
              <a:rPr lang="en-US" sz="2400" dirty="0"/>
              <a:t>Be without rage</a:t>
            </a:r>
          </a:p>
          <a:p>
            <a:pPr marL="514350" indent="-514350">
              <a:buFont typeface="+mj-lt"/>
              <a:buAutoNum type="arabicPeriod"/>
            </a:pPr>
            <a:r>
              <a:rPr lang="en-US" sz="2400" dirty="0"/>
              <a:t>Be without humiliation</a:t>
            </a:r>
          </a:p>
          <a:p>
            <a:pPr marL="514350" indent="-514350">
              <a:buFont typeface="+mj-lt"/>
              <a:buAutoNum type="arabicPeriod"/>
            </a:pPr>
            <a:r>
              <a:rPr lang="en-US" sz="2400" dirty="0"/>
              <a:t>Have a positive ending</a:t>
            </a:r>
          </a:p>
          <a:p>
            <a:pPr marL="514350" indent="-514350">
              <a:buFont typeface="+mj-lt"/>
              <a:buAutoNum type="arabicPeriod"/>
            </a:pPr>
            <a:r>
              <a:rPr lang="en-US" sz="2400" dirty="0"/>
              <a:t>Should make clear to children they are loved, even though the misbehavior is not</a:t>
            </a:r>
          </a:p>
        </p:txBody>
      </p:sp>
    </p:spTree>
    <p:extLst>
      <p:ext uri="{BB962C8B-B14F-4D97-AF65-F5344CB8AC3E}">
        <p14:creationId xmlns:p14="http://schemas.microsoft.com/office/powerpoint/2010/main" val="4001675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365" y="399011"/>
            <a:ext cx="10515600" cy="815975"/>
          </a:xfrm>
        </p:spPr>
        <p:txBody>
          <a:bodyPr>
            <a:noAutofit/>
          </a:bodyPr>
          <a:lstStyle/>
          <a:p>
            <a:r>
              <a:rPr lang="en-US" sz="3200" b="1" dirty="0"/>
              <a:t>Parenting Skills: Final Points</a:t>
            </a:r>
          </a:p>
        </p:txBody>
      </p:sp>
      <p:sp>
        <p:nvSpPr>
          <p:cNvPr id="3" name="Content Placeholder 2"/>
          <p:cNvSpPr>
            <a:spLocks noGrp="1"/>
          </p:cNvSpPr>
          <p:nvPr>
            <p:ph sz="half" idx="1"/>
          </p:nvPr>
        </p:nvSpPr>
        <p:spPr>
          <a:xfrm>
            <a:off x="838200" y="1451112"/>
            <a:ext cx="5635626" cy="4965185"/>
          </a:xfrm>
        </p:spPr>
        <p:txBody>
          <a:bodyPr>
            <a:noAutofit/>
          </a:bodyPr>
          <a:lstStyle/>
          <a:p>
            <a:pPr>
              <a:spcBef>
                <a:spcPts val="0"/>
              </a:spcBef>
            </a:pPr>
            <a:endParaRPr lang="en-US" sz="2400" dirty="0"/>
          </a:p>
          <a:p>
            <a:pPr>
              <a:spcBef>
                <a:spcPts val="0"/>
              </a:spcBef>
            </a:pPr>
            <a:endParaRPr lang="en-US" sz="2400" dirty="0"/>
          </a:p>
          <a:p>
            <a:pPr>
              <a:spcBef>
                <a:spcPts val="0"/>
              </a:spcBef>
            </a:pPr>
            <a:endParaRPr lang="en-US" sz="2400" dirty="0"/>
          </a:p>
          <a:p>
            <a:pPr>
              <a:spcBef>
                <a:spcPts val="0"/>
              </a:spcBef>
            </a:pPr>
            <a:r>
              <a:rPr lang="en-US" sz="2400" dirty="0"/>
              <a:t>Support parents as experts of their children</a:t>
            </a:r>
          </a:p>
          <a:p>
            <a:pPr marL="0" indent="0">
              <a:spcBef>
                <a:spcPts val="0"/>
              </a:spcBef>
              <a:buNone/>
            </a:pPr>
            <a:endParaRPr lang="en-US" sz="1200" dirty="0"/>
          </a:p>
          <a:p>
            <a:pPr>
              <a:spcBef>
                <a:spcPts val="0"/>
              </a:spcBef>
            </a:pPr>
            <a:r>
              <a:rPr lang="en-US" sz="2400" dirty="0"/>
              <a:t>Listen to their concerns and find out what their goals are, what they want to see change</a:t>
            </a:r>
          </a:p>
          <a:p>
            <a:pPr marL="0" indent="0">
              <a:spcBef>
                <a:spcPts val="0"/>
              </a:spcBef>
              <a:buNone/>
            </a:pPr>
            <a:endParaRPr lang="en-US" sz="1200" dirty="0"/>
          </a:p>
          <a:p>
            <a:pPr>
              <a:spcBef>
                <a:spcPts val="0"/>
              </a:spcBef>
            </a:pPr>
            <a:r>
              <a:rPr lang="en-US" sz="2400" dirty="0"/>
              <a:t>Offer a range of parenting skill “options” to choose from</a:t>
            </a:r>
          </a:p>
          <a:p>
            <a:pPr>
              <a:lnSpc>
                <a:spcPct val="100000"/>
              </a:lnSpc>
            </a:pPr>
            <a:r>
              <a:rPr lang="en-US" sz="2400" dirty="0"/>
              <a:t>Every child is different; the same strategy may not work for every child</a:t>
            </a:r>
          </a:p>
          <a:p>
            <a:pPr>
              <a:lnSpc>
                <a:spcPct val="100000"/>
              </a:lnSpc>
            </a:pPr>
            <a:r>
              <a:rPr lang="en-US" sz="2400" dirty="0"/>
              <a:t>Parent mental health affects parent and child behavior; this may need to be treated first</a:t>
            </a:r>
          </a:p>
          <a:p>
            <a:pPr marL="457200" lvl="1" indent="0">
              <a:buNone/>
            </a:pPr>
            <a:endParaRPr lang="en-US" dirty="0"/>
          </a:p>
          <a:p>
            <a:pPr marL="457200" lvl="1" indent="0">
              <a:buNone/>
            </a:pPr>
            <a:endParaRPr lang="en-US" dirty="0"/>
          </a:p>
        </p:txBody>
      </p:sp>
      <p:pic>
        <p:nvPicPr>
          <p:cNvPr id="7"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913" y="1567069"/>
            <a:ext cx="4512365" cy="4050347"/>
          </a:xfrm>
          <a:prstGeom prst="rect">
            <a:avLst/>
          </a:prstGeom>
        </p:spPr>
      </p:pic>
    </p:spTree>
    <p:extLst>
      <p:ext uri="{BB962C8B-B14F-4D97-AF65-F5344CB8AC3E}">
        <p14:creationId xmlns:p14="http://schemas.microsoft.com/office/powerpoint/2010/main" val="966462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90FFF-E437-478C-B05E-565D8C4741F8}"/>
              </a:ext>
            </a:extLst>
          </p:cNvPr>
          <p:cNvSpPr>
            <a:spLocks noGrp="1"/>
          </p:cNvSpPr>
          <p:nvPr>
            <p:ph type="title"/>
          </p:nvPr>
        </p:nvSpPr>
        <p:spPr/>
        <p:txBody>
          <a:bodyPr>
            <a:normAutofit/>
          </a:bodyPr>
          <a:lstStyle/>
          <a:p>
            <a:r>
              <a:rPr lang="en-US" sz="3600" dirty="0"/>
              <a:t>Thank you!</a:t>
            </a:r>
          </a:p>
        </p:txBody>
      </p:sp>
      <p:sp>
        <p:nvSpPr>
          <p:cNvPr id="5" name="TextBox 4">
            <a:extLst>
              <a:ext uri="{FF2B5EF4-FFF2-40B4-BE49-F238E27FC236}">
                <a16:creationId xmlns:a16="http://schemas.microsoft.com/office/drawing/2014/main" id="{3684EBDF-B302-49BD-8F33-FA1FE85734AC}"/>
              </a:ext>
            </a:extLst>
          </p:cNvPr>
          <p:cNvSpPr txBox="1"/>
          <p:nvPr/>
        </p:nvSpPr>
        <p:spPr>
          <a:xfrm>
            <a:off x="468087" y="1780496"/>
            <a:ext cx="11239500" cy="5262979"/>
          </a:xfrm>
          <a:prstGeom prst="rect">
            <a:avLst/>
          </a:prstGeom>
          <a:noFill/>
        </p:spPr>
        <p:txBody>
          <a:bodyPr wrap="square" rtlCol="0">
            <a:spAutoFit/>
          </a:bodyPr>
          <a:lstStyle/>
          <a:p>
            <a:pPr algn="ctr"/>
            <a:r>
              <a:rPr lang="en-US" sz="2800">
                <a:solidFill>
                  <a:schemeClr val="tx1">
                    <a:lumMod val="65000"/>
                    <a:lumOff val="35000"/>
                  </a:schemeClr>
                </a:solidFill>
              </a:rPr>
              <a:t>Maryland Behavioral Health Integration in Pediatric Primary Care (BHIPP)</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800" b="1">
                <a:solidFill>
                  <a:schemeClr val="tx1">
                    <a:lumMod val="65000"/>
                    <a:lumOff val="35000"/>
                  </a:schemeClr>
                </a:solidFill>
              </a:rPr>
              <a:t>1-855-MD-BHIPP</a:t>
            </a:r>
            <a:r>
              <a:rPr lang="en-US" sz="2800">
                <a:solidFill>
                  <a:schemeClr val="tx1">
                    <a:lumMod val="65000"/>
                    <a:lumOff val="35000"/>
                  </a:schemeClr>
                </a:solidFill>
              </a:rPr>
              <a:t> (632-4477)</a:t>
            </a:r>
          </a:p>
          <a:p>
            <a:pPr algn="ctr"/>
            <a:r>
              <a:rPr lang="en-US" sz="2800">
                <a:solidFill>
                  <a:schemeClr val="tx1">
                    <a:lumMod val="65000"/>
                    <a:lumOff val="35000"/>
                  </a:schemeClr>
                </a:solidFill>
              </a:rPr>
              <a:t>www.mdbhipp.org</a:t>
            </a:r>
          </a:p>
          <a:p>
            <a:pPr algn="ctr"/>
            <a:r>
              <a:rPr lang="en-US" sz="2800">
                <a:solidFill>
                  <a:schemeClr val="tx1">
                    <a:lumMod val="65000"/>
                    <a:lumOff val="35000"/>
                  </a:schemeClr>
                </a:solidFill>
              </a:rPr>
              <a:t>Follow us on Facebook, LinkedIn, and Twitter! @MDBHIPP </a:t>
            </a:r>
          </a:p>
          <a:p>
            <a:pPr algn="ctr"/>
            <a:endParaRPr lang="en-US" sz="2800">
              <a:solidFill>
                <a:schemeClr val="tx1">
                  <a:lumMod val="65000"/>
                  <a:lumOff val="35000"/>
                </a:schemeClr>
              </a:solidFill>
            </a:endParaRPr>
          </a:p>
          <a:p>
            <a:pPr algn="ctr"/>
            <a:endParaRPr lang="en-US" sz="2800">
              <a:solidFill>
                <a:schemeClr val="tx1">
                  <a:lumMod val="65000"/>
                  <a:lumOff val="35000"/>
                </a:schemeClr>
              </a:solidFill>
            </a:endParaRPr>
          </a:p>
          <a:p>
            <a:pPr algn="ctr"/>
            <a:r>
              <a:rPr lang="en-US" sz="2400" i="1">
                <a:latin typeface="Calibri" panose="020F0502020204030204" pitchFamily="34" charset="0"/>
                <a:ea typeface="Calibri" panose="020F0502020204030204" pitchFamily="34" charset="0"/>
              </a:rPr>
              <a:t>For resources related to the COVID-19 pandemic,</a:t>
            </a:r>
          </a:p>
          <a:p>
            <a:pPr algn="ctr"/>
            <a:r>
              <a:rPr lang="en-US" sz="2400" i="1">
                <a:latin typeface="Calibri" panose="020F0502020204030204" pitchFamily="34" charset="0"/>
                <a:ea typeface="Calibri" panose="020F0502020204030204" pitchFamily="34" charset="0"/>
              </a:rPr>
              <a:t>please visit us at </a:t>
            </a:r>
            <a:r>
              <a:rPr lang="en-US" sz="2400" i="1" u="sng">
                <a:solidFill>
                  <a:srgbClr val="0563C1"/>
                </a:solidFill>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BHIPP Covid-19 Resources</a:t>
            </a:r>
            <a:r>
              <a:rPr lang="en-US" sz="2400" b="1">
                <a:latin typeface="Calibri" panose="020F0502020204030204" pitchFamily="34" charset="0"/>
                <a:ea typeface="Calibri" panose="020F0502020204030204" pitchFamily="34" charset="0"/>
              </a:rPr>
              <a:t>.</a:t>
            </a:r>
            <a:endParaRPr lang="en-US" sz="2400">
              <a:latin typeface="Calibri" panose="020F0502020204030204" pitchFamily="34" charset="0"/>
              <a:ea typeface="Calibri" panose="020F0502020204030204" pitchFamily="34" charset="0"/>
            </a:endParaRPr>
          </a:p>
          <a:p>
            <a:pPr algn="ctr"/>
            <a:endParaRPr lang="en-US" sz="2800">
              <a:solidFill>
                <a:schemeClr val="tx1">
                  <a:lumMod val="65000"/>
                  <a:lumOff val="35000"/>
                </a:schemeClr>
              </a:solidFill>
            </a:endParaRPr>
          </a:p>
          <a:p>
            <a:endParaRPr lang="en-US"/>
          </a:p>
          <a:p>
            <a:pPr algn="ctr"/>
            <a:endParaRPr lang="en-US" dirty="0"/>
          </a:p>
        </p:txBody>
      </p:sp>
    </p:spTree>
    <p:extLst>
      <p:ext uri="{BB962C8B-B14F-4D97-AF65-F5344CB8AC3E}">
        <p14:creationId xmlns:p14="http://schemas.microsoft.com/office/powerpoint/2010/main" val="2617456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378" y="136524"/>
            <a:ext cx="11075243" cy="1485900"/>
          </a:xfrm>
        </p:spPr>
        <p:txBody>
          <a:bodyPr/>
          <a:lstStyle/>
          <a:p>
            <a:r>
              <a:rPr lang="en-US" dirty="0"/>
              <a:t>Evidence-based Approach to Improving Parenting and Child Behavior</a:t>
            </a:r>
          </a:p>
        </p:txBody>
      </p:sp>
      <p:sp>
        <p:nvSpPr>
          <p:cNvPr id="3" name="Content Placeholder 2"/>
          <p:cNvSpPr>
            <a:spLocks noGrp="1"/>
          </p:cNvSpPr>
          <p:nvPr>
            <p:ph idx="1"/>
          </p:nvPr>
        </p:nvSpPr>
        <p:spPr>
          <a:xfrm>
            <a:off x="558378" y="1415594"/>
            <a:ext cx="11196300" cy="4496325"/>
          </a:xfrm>
        </p:spPr>
        <p:txBody>
          <a:bodyPr>
            <a:normAutofit/>
          </a:bodyPr>
          <a:lstStyle/>
          <a:p>
            <a:pPr marL="0" indent="0" algn="ctr">
              <a:buNone/>
            </a:pPr>
            <a:r>
              <a:rPr lang="en-US" sz="3000" dirty="0"/>
              <a:t>Meta-analyses and systematic reviews have found </a:t>
            </a:r>
          </a:p>
          <a:p>
            <a:pPr marL="0" indent="0" algn="ctr">
              <a:buNone/>
            </a:pPr>
            <a:r>
              <a:rPr lang="en-US" sz="3000" dirty="0"/>
              <a:t>consistent benefits of PT</a:t>
            </a:r>
          </a:p>
          <a:p>
            <a:pPr marL="0" indent="0">
              <a:buNone/>
            </a:pPr>
            <a:r>
              <a:rPr lang="en-US" sz="1800" dirty="0"/>
              <a:t>Examples:</a:t>
            </a:r>
          </a:p>
          <a:p>
            <a:pPr marL="514350" indent="-514350">
              <a:buFont typeface="+mj-lt"/>
              <a:buAutoNum type="arabicPeriod"/>
            </a:pPr>
            <a:r>
              <a:rPr lang="en-US" sz="1800" dirty="0"/>
              <a:t>Epstein, RA et al (2015). Psychosocial interventions for child disruptive behaviors: A meta-analysis. </a:t>
            </a:r>
            <a:r>
              <a:rPr lang="en-US" sz="1800" i="1" dirty="0"/>
              <a:t>Pediatrics, 136(5</a:t>
            </a:r>
            <a:r>
              <a:rPr lang="en-US" sz="1800" dirty="0"/>
              <a:t>), 947-960.</a:t>
            </a:r>
          </a:p>
          <a:p>
            <a:pPr marL="514350" indent="-514350">
              <a:buFont typeface="+mj-lt"/>
              <a:buAutoNum type="arabicPeriod"/>
            </a:pPr>
            <a:r>
              <a:rPr lang="en-US" sz="1800" dirty="0"/>
              <a:t>Furlong, M et al. (2012). Behavioral and cognitive-behavioral group-based parenting </a:t>
            </a:r>
            <a:r>
              <a:rPr lang="en-US" sz="1800" dirty="0" err="1"/>
              <a:t>programmes</a:t>
            </a:r>
            <a:r>
              <a:rPr lang="en-US" sz="1800" dirty="0"/>
              <a:t> for early-onset conduct problems in children aged 3 to 12 years. </a:t>
            </a:r>
            <a:r>
              <a:rPr lang="en-US" sz="1800" i="1" dirty="0"/>
              <a:t>Cochrane Database of Systematic reviews. Issue 2. </a:t>
            </a:r>
            <a:r>
              <a:rPr lang="en-US" sz="1800" dirty="0"/>
              <a:t>Art. No: CD008225</a:t>
            </a:r>
          </a:p>
          <a:p>
            <a:pPr marL="514350" indent="-514350">
              <a:buFont typeface="+mj-lt"/>
              <a:buAutoNum type="arabicPeriod"/>
            </a:pPr>
            <a:r>
              <a:rPr lang="en-US" sz="1800" dirty="0"/>
              <a:t>Kaminski, JW et al. (2008). A meta-analytic review of components associated with parent training program effectiveness. </a:t>
            </a:r>
            <a:r>
              <a:rPr lang="en-US" sz="1800" i="1" dirty="0"/>
              <a:t>J of Abnormal Child Psychology, 35,</a:t>
            </a:r>
            <a:r>
              <a:rPr lang="en-US" sz="1800" dirty="0"/>
              <a:t> 567-589.</a:t>
            </a:r>
          </a:p>
        </p:txBody>
      </p:sp>
    </p:spTree>
    <p:extLst>
      <p:ext uri="{BB962C8B-B14F-4D97-AF65-F5344CB8AC3E}">
        <p14:creationId xmlns:p14="http://schemas.microsoft.com/office/powerpoint/2010/main" val="189799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0082"/>
            <a:ext cx="10515600" cy="1325563"/>
          </a:xfrm>
        </p:spPr>
        <p:txBody>
          <a:bodyPr/>
          <a:lstStyle/>
          <a:p>
            <a:r>
              <a:rPr lang="en-US" dirty="0"/>
              <a:t>Effective approach to strengthening parenting skills</a:t>
            </a:r>
          </a:p>
        </p:txBody>
      </p:sp>
      <p:sp>
        <p:nvSpPr>
          <p:cNvPr id="3" name="Content Placeholder 2"/>
          <p:cNvSpPr>
            <a:spLocks noGrp="1"/>
          </p:cNvSpPr>
          <p:nvPr>
            <p:ph idx="1"/>
          </p:nvPr>
        </p:nvSpPr>
        <p:spPr>
          <a:xfrm>
            <a:off x="533400" y="1690688"/>
            <a:ext cx="11208026" cy="4486275"/>
          </a:xfrm>
        </p:spPr>
        <p:txBody>
          <a:bodyPr>
            <a:normAutofit/>
          </a:bodyPr>
          <a:lstStyle/>
          <a:p>
            <a:pPr marL="0" indent="0">
              <a:buNone/>
            </a:pPr>
            <a:r>
              <a:rPr lang="en-US" sz="3000" b="1" dirty="0"/>
              <a:t>PT is first line treatment for preschoolers with ADHD</a:t>
            </a:r>
          </a:p>
          <a:p>
            <a:pPr marL="0" indent="0">
              <a:buNone/>
            </a:pPr>
            <a:r>
              <a:rPr lang="en-US" dirty="0"/>
              <a:t>American Academy of Pediatrics (2011). ADHD: Clinical Practice Guidelines for the Diagnosis, evaluation, and treatment of Attention-Deficit/Hyperactivity Disorder in children and adolescents. </a:t>
            </a:r>
            <a:r>
              <a:rPr lang="en-US" i="1" dirty="0"/>
              <a:t>Pediatrics, 128(5</a:t>
            </a:r>
            <a:r>
              <a:rPr lang="en-US" dirty="0"/>
              <a:t>), 1007-1022.</a:t>
            </a:r>
          </a:p>
          <a:p>
            <a:pPr marL="0" indent="0">
              <a:buNone/>
            </a:pPr>
            <a:r>
              <a:rPr lang="en-US" dirty="0" err="1"/>
              <a:t>Charach</a:t>
            </a:r>
            <a:r>
              <a:rPr lang="en-US" dirty="0"/>
              <a:t> A et al. (2011) Attention Deficit Hyperactivity Disorder: Effectiveness of treatment in at-risk preschoolers; long-term effectiveness in all ages, and variability in prevalence, diagnosis, and treatment. </a:t>
            </a:r>
            <a:r>
              <a:rPr lang="en-US" i="1" dirty="0"/>
              <a:t>Comparative Effectiveness Review No. 44</a:t>
            </a:r>
            <a:r>
              <a:rPr lang="en-US" dirty="0"/>
              <a:t>. </a:t>
            </a:r>
            <a:r>
              <a:rPr lang="en-US" dirty="0">
                <a:hlinkClick r:id="rId3"/>
              </a:rPr>
              <a:t>www.effectivehealthcare.ahrq.gov/reports/final.cfm</a:t>
            </a:r>
            <a:endParaRPr lang="en-US" dirty="0"/>
          </a:p>
          <a:p>
            <a:pPr marL="0" indent="0">
              <a:buNone/>
            </a:pPr>
            <a:r>
              <a:rPr lang="en-US" sz="3000" b="1" dirty="0"/>
              <a:t>PT is well-established treatment for ODD and Conduct Disorder for children &lt;13 years old</a:t>
            </a:r>
          </a:p>
          <a:p>
            <a:pPr marL="0" indent="0">
              <a:buNone/>
            </a:pPr>
            <a:r>
              <a:rPr lang="en-US" dirty="0"/>
              <a:t>Kaminski, J. &amp; </a:t>
            </a:r>
            <a:r>
              <a:rPr lang="en-US" dirty="0" err="1"/>
              <a:t>Claussen</a:t>
            </a:r>
            <a:r>
              <a:rPr lang="en-US" dirty="0"/>
              <a:t>, A.H. (2017) Evidence Base Update for Psychosocial Treatments for Disruptive Behaviors in Children, </a:t>
            </a:r>
            <a:r>
              <a:rPr lang="en-US" i="1" dirty="0"/>
              <a:t>Journal of Clinical Child &amp; </a:t>
            </a:r>
            <a:r>
              <a:rPr lang="fr-FR" i="1" dirty="0"/>
              <a:t>Adolescent Psychology, 46:4</a:t>
            </a:r>
            <a:r>
              <a:rPr lang="fr-FR" dirty="0"/>
              <a:t>, 477-499, DOI: 10.1080/15374416.2017.1310044</a:t>
            </a:r>
            <a:endParaRPr lang="en-US" b="1" dirty="0"/>
          </a:p>
          <a:p>
            <a:pPr marL="0" indent="0">
              <a:buNone/>
            </a:pPr>
            <a:endParaRPr lang="en-US" sz="2400" dirty="0"/>
          </a:p>
        </p:txBody>
      </p:sp>
    </p:spTree>
    <p:extLst>
      <p:ext uri="{BB962C8B-B14F-4D97-AF65-F5344CB8AC3E}">
        <p14:creationId xmlns:p14="http://schemas.microsoft.com/office/powerpoint/2010/main" val="3897225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09" y="243246"/>
            <a:ext cx="10515600" cy="1011572"/>
          </a:xfrm>
        </p:spPr>
        <p:txBody>
          <a:bodyPr/>
          <a:lstStyle/>
          <a:p>
            <a:r>
              <a:rPr lang="en-US" dirty="0"/>
              <a:t>Common Elements of all PT programs</a:t>
            </a:r>
          </a:p>
        </p:txBody>
      </p:sp>
      <p:sp>
        <p:nvSpPr>
          <p:cNvPr id="3" name="Content Placeholder 2"/>
          <p:cNvSpPr>
            <a:spLocks noGrp="1"/>
          </p:cNvSpPr>
          <p:nvPr>
            <p:ph sz="half" idx="1"/>
          </p:nvPr>
        </p:nvSpPr>
        <p:spPr>
          <a:xfrm>
            <a:off x="482612" y="1372339"/>
            <a:ext cx="5911516" cy="4620879"/>
          </a:xfrm>
        </p:spPr>
        <p:txBody>
          <a:bodyPr>
            <a:normAutofit/>
          </a:bodyPr>
          <a:lstStyle/>
          <a:p>
            <a:r>
              <a:rPr lang="en-US" sz="2400" dirty="0"/>
              <a:t>Similar underlying theory</a:t>
            </a:r>
          </a:p>
          <a:p>
            <a:r>
              <a:rPr lang="en-US" sz="2400" dirty="0"/>
              <a:t>Use of positive reinforcement to build parent-child relationship </a:t>
            </a:r>
          </a:p>
          <a:p>
            <a:r>
              <a:rPr lang="en-US" sz="2400" dirty="0"/>
              <a:t>Effective limit setting strategies</a:t>
            </a:r>
          </a:p>
          <a:p>
            <a:r>
              <a:rPr lang="en-US" sz="2400" dirty="0"/>
              <a:t>Problem-solving skills</a:t>
            </a:r>
          </a:p>
          <a:p>
            <a:r>
              <a:rPr lang="en-US" sz="2400" dirty="0"/>
              <a:t>Managing stress/negative affect</a:t>
            </a:r>
          </a:p>
          <a:p>
            <a:r>
              <a:rPr lang="en-US" sz="2400" dirty="0"/>
              <a:t>“Homework” to practice new skills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94128" y="1710049"/>
            <a:ext cx="2904988" cy="3970073"/>
          </a:xfrm>
        </p:spPr>
      </p:pic>
    </p:spTree>
    <p:extLst>
      <p:ext uri="{BB962C8B-B14F-4D97-AF65-F5344CB8AC3E}">
        <p14:creationId xmlns:p14="http://schemas.microsoft.com/office/powerpoint/2010/main" val="374319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09" y="365125"/>
            <a:ext cx="11364059" cy="918243"/>
          </a:xfrm>
        </p:spPr>
        <p:txBody>
          <a:bodyPr>
            <a:normAutofit/>
          </a:bodyPr>
          <a:lstStyle/>
          <a:p>
            <a:r>
              <a:rPr lang="en-US" dirty="0"/>
              <a:t>Examples of Parenting Skills Programs by Format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0738296"/>
              </p:ext>
            </p:extLst>
          </p:nvPr>
        </p:nvGraphicFramePr>
        <p:xfrm>
          <a:off x="327993" y="1419059"/>
          <a:ext cx="11492947" cy="5180522"/>
        </p:xfrm>
        <a:graphic>
          <a:graphicData uri="http://schemas.openxmlformats.org/drawingml/2006/table">
            <a:tbl>
              <a:tblPr firstRow="1" bandRow="1">
                <a:tableStyleId>{7DF18680-E054-41AD-8BC1-D1AEF772440D}</a:tableStyleId>
              </a:tblPr>
              <a:tblGrid>
                <a:gridCol w="3263433">
                  <a:extLst>
                    <a:ext uri="{9D8B030D-6E8A-4147-A177-3AD203B41FA5}">
                      <a16:colId xmlns:a16="http://schemas.microsoft.com/office/drawing/2014/main" val="20000"/>
                    </a:ext>
                  </a:extLst>
                </a:gridCol>
                <a:gridCol w="3668991">
                  <a:extLst>
                    <a:ext uri="{9D8B030D-6E8A-4147-A177-3AD203B41FA5}">
                      <a16:colId xmlns:a16="http://schemas.microsoft.com/office/drawing/2014/main" val="20001"/>
                    </a:ext>
                  </a:extLst>
                </a:gridCol>
                <a:gridCol w="4560523">
                  <a:extLst>
                    <a:ext uri="{9D8B030D-6E8A-4147-A177-3AD203B41FA5}">
                      <a16:colId xmlns:a16="http://schemas.microsoft.com/office/drawing/2014/main" val="20002"/>
                    </a:ext>
                  </a:extLst>
                </a:gridCol>
              </a:tblGrid>
              <a:tr h="447025">
                <a:tc>
                  <a:txBody>
                    <a:bodyPr/>
                    <a:lstStyle/>
                    <a:p>
                      <a:r>
                        <a:rPr lang="en-US" sz="2000" dirty="0"/>
                        <a:t>Format</a:t>
                      </a:r>
                    </a:p>
                  </a:txBody>
                  <a:tcPr/>
                </a:tc>
                <a:tc>
                  <a:txBody>
                    <a:bodyPr/>
                    <a:lstStyle/>
                    <a:p>
                      <a:r>
                        <a:rPr lang="en-US" sz="2000" dirty="0"/>
                        <a:t>Characteristics</a:t>
                      </a:r>
                    </a:p>
                  </a:txBody>
                  <a:tcPr/>
                </a:tc>
                <a:tc>
                  <a:txBody>
                    <a:bodyPr/>
                    <a:lstStyle/>
                    <a:p>
                      <a:pPr rtl="0"/>
                      <a:r>
                        <a:rPr lang="en-US" sz="2000" u="none" strike="noStrike" kern="1200" baseline="0" dirty="0"/>
                        <a:t>Examples of evidence-based programs</a:t>
                      </a:r>
                      <a:endParaRPr lang="en-US" sz="2000" b="1" i="0" u="none" strike="noStrike" kern="1200" baseline="0" dirty="0">
                        <a:solidFill>
                          <a:srgbClr val="FFFFFF"/>
                        </a:solidFill>
                        <a:latin typeface="Calibri" charset="0"/>
                      </a:endParaRPr>
                    </a:p>
                  </a:txBody>
                  <a:tcPr/>
                </a:tc>
                <a:extLst>
                  <a:ext uri="{0D108BD9-81ED-4DB2-BD59-A6C34878D82A}">
                    <a16:rowId xmlns:a16="http://schemas.microsoft.com/office/drawing/2014/main" val="10000"/>
                  </a:ext>
                </a:extLst>
              </a:tr>
              <a:tr h="773662">
                <a:tc>
                  <a:txBody>
                    <a:bodyPr/>
                    <a:lstStyle/>
                    <a:p>
                      <a:r>
                        <a:rPr lang="en-US" sz="2000" dirty="0"/>
                        <a:t>Individualized</a:t>
                      </a:r>
                      <a:r>
                        <a:rPr lang="en-US" sz="2000" baseline="0" dirty="0"/>
                        <a:t> parent—child coaching</a:t>
                      </a:r>
                      <a:endParaRPr lang="en-US" sz="2000" dirty="0"/>
                    </a:p>
                  </a:txBody>
                  <a:tcPr/>
                </a:tc>
                <a:tc>
                  <a:txBody>
                    <a:bodyPr/>
                    <a:lstStyle/>
                    <a:p>
                      <a:r>
                        <a:rPr lang="en-US" sz="2000" dirty="0"/>
                        <a:t>Clinician</a:t>
                      </a:r>
                      <a:r>
                        <a:rPr lang="en-US" sz="2000" baseline="0" dirty="0"/>
                        <a:t> works with parent and child</a:t>
                      </a:r>
                      <a:endParaRPr lang="en-US" sz="2000" dirty="0"/>
                    </a:p>
                  </a:txBody>
                  <a:tcPr/>
                </a:tc>
                <a:tc>
                  <a:txBody>
                    <a:bodyPr/>
                    <a:lstStyle/>
                    <a:p>
                      <a:r>
                        <a:rPr lang="en-US" sz="2000" dirty="0"/>
                        <a:t>Parent-Child Interaction Therapy</a:t>
                      </a:r>
                    </a:p>
                  </a:txBody>
                  <a:tcPr/>
                </a:tc>
                <a:extLst>
                  <a:ext uri="{0D108BD9-81ED-4DB2-BD59-A6C34878D82A}">
                    <a16:rowId xmlns:a16="http://schemas.microsoft.com/office/drawing/2014/main" val="10001"/>
                  </a:ext>
                </a:extLst>
              </a:tr>
              <a:tr h="441329">
                <a:tc rowSpan="3">
                  <a:txBody>
                    <a:bodyPr/>
                    <a:lstStyle/>
                    <a:p>
                      <a:r>
                        <a:rPr lang="en-US" sz="2000" dirty="0"/>
                        <a:t>Group-based parent programs</a:t>
                      </a:r>
                    </a:p>
                  </a:txBody>
                  <a:tcPr/>
                </a:tc>
                <a:tc rowSpan="3">
                  <a:txBody>
                    <a:bodyPr/>
                    <a:lstStyle/>
                    <a:p>
                      <a:r>
                        <a:rPr lang="en-US" sz="2000" dirty="0"/>
                        <a:t>Clinician</a:t>
                      </a:r>
                      <a:r>
                        <a:rPr lang="en-US" sz="2000" baseline="0" dirty="0"/>
                        <a:t> works with parents; may include separate child group</a:t>
                      </a:r>
                      <a:endParaRPr lang="en-US" sz="2000" dirty="0"/>
                    </a:p>
                  </a:txBody>
                  <a:tcPr/>
                </a:tc>
                <a:tc>
                  <a:txBody>
                    <a:bodyPr/>
                    <a:lstStyle/>
                    <a:p>
                      <a:r>
                        <a:rPr lang="en-US" sz="2000" dirty="0"/>
                        <a:t>Chicago Parent Program </a:t>
                      </a:r>
                    </a:p>
                  </a:txBody>
                  <a:tcPr/>
                </a:tc>
                <a:extLst>
                  <a:ext uri="{0D108BD9-81ED-4DB2-BD59-A6C34878D82A}">
                    <a16:rowId xmlns:a16="http://schemas.microsoft.com/office/drawing/2014/main" val="10002"/>
                  </a:ext>
                </a:extLst>
              </a:tr>
              <a:tr h="441329">
                <a:tc vMerge="1">
                  <a:txBody>
                    <a:bodyPr/>
                    <a:lstStyle/>
                    <a:p>
                      <a:endParaRPr lang="en-US"/>
                    </a:p>
                  </a:txBody>
                  <a:tcPr/>
                </a:tc>
                <a:tc vMerge="1">
                  <a:txBody>
                    <a:bodyPr/>
                    <a:lstStyle/>
                    <a:p>
                      <a:endParaRPr lang="en-US" dirty="0"/>
                    </a:p>
                  </a:txBody>
                  <a:tcPr/>
                </a:tc>
                <a:tc>
                  <a:txBody>
                    <a:bodyPr/>
                    <a:lstStyle/>
                    <a:p>
                      <a:r>
                        <a:rPr lang="en-US" sz="2000" dirty="0"/>
                        <a:t>Incredible Years Program </a:t>
                      </a:r>
                    </a:p>
                  </a:txBody>
                  <a:tcPr/>
                </a:tc>
                <a:extLst>
                  <a:ext uri="{0D108BD9-81ED-4DB2-BD59-A6C34878D82A}">
                    <a16:rowId xmlns:a16="http://schemas.microsoft.com/office/drawing/2014/main" val="10003"/>
                  </a:ext>
                </a:extLst>
              </a:tr>
              <a:tr h="441329">
                <a:tc vMerge="1">
                  <a:txBody>
                    <a:bodyPr/>
                    <a:lstStyle/>
                    <a:p>
                      <a:endParaRPr lang="en-US"/>
                    </a:p>
                  </a:txBody>
                  <a:tcPr/>
                </a:tc>
                <a:tc vMerge="1">
                  <a:txBody>
                    <a:bodyPr/>
                    <a:lstStyle/>
                    <a:p>
                      <a:endParaRPr lang="en-US"/>
                    </a:p>
                  </a:txBody>
                  <a:tcPr/>
                </a:tc>
                <a:tc>
                  <a:txBody>
                    <a:bodyPr/>
                    <a:lstStyle/>
                    <a:p>
                      <a:r>
                        <a:rPr lang="en-US" sz="2000" dirty="0"/>
                        <a:t>Parent Management Training (PMTO)</a:t>
                      </a:r>
                    </a:p>
                  </a:txBody>
                  <a:tcPr/>
                </a:tc>
                <a:extLst>
                  <a:ext uri="{0D108BD9-81ED-4DB2-BD59-A6C34878D82A}">
                    <a16:rowId xmlns:a16="http://schemas.microsoft.com/office/drawing/2014/main" val="10004"/>
                  </a:ext>
                </a:extLst>
              </a:tr>
              <a:tr h="441329">
                <a:tc rowSpan="3">
                  <a:txBody>
                    <a:bodyPr/>
                    <a:lstStyle/>
                    <a:p>
                      <a:r>
                        <a:rPr lang="en-US" sz="2000" dirty="0"/>
                        <a:t>Leveled</a:t>
                      </a:r>
                      <a:r>
                        <a:rPr lang="en-US" sz="2000" baseline="0" dirty="0"/>
                        <a:t> programs based on family need</a:t>
                      </a:r>
                      <a:endParaRPr lang="en-US" sz="2000" dirty="0"/>
                    </a:p>
                  </a:txBody>
                  <a:tcPr/>
                </a:tc>
                <a:tc rowSpan="3">
                  <a:txBody>
                    <a:bodyPr/>
                    <a:lstStyle/>
                    <a:p>
                      <a:r>
                        <a:rPr lang="en-US" sz="2000" dirty="0"/>
                        <a:t>Intervention intensity</a:t>
                      </a:r>
                      <a:r>
                        <a:rPr lang="en-US" sz="2000" baseline="0" dirty="0"/>
                        <a:t> based on severity of child behavior problems and family need</a:t>
                      </a:r>
                      <a:endParaRPr lang="en-US" sz="2000" dirty="0"/>
                    </a:p>
                  </a:txBody>
                  <a:tcPr/>
                </a:tc>
                <a:tc>
                  <a:txBody>
                    <a:bodyPr/>
                    <a:lstStyle/>
                    <a:p>
                      <a:r>
                        <a:rPr lang="en-US" sz="2000" dirty="0"/>
                        <a:t>Triple</a:t>
                      </a:r>
                      <a:r>
                        <a:rPr lang="en-US" sz="2000" baseline="0" dirty="0"/>
                        <a:t> P</a:t>
                      </a:r>
                      <a:endParaRPr lang="en-US" sz="2000" dirty="0"/>
                    </a:p>
                  </a:txBody>
                  <a:tcPr/>
                </a:tc>
                <a:extLst>
                  <a:ext uri="{0D108BD9-81ED-4DB2-BD59-A6C34878D82A}">
                    <a16:rowId xmlns:a16="http://schemas.microsoft.com/office/drawing/2014/main" val="10005"/>
                  </a:ext>
                </a:extLst>
              </a:tr>
              <a:tr h="441329">
                <a:tc vMerge="1">
                  <a:txBody>
                    <a:bodyPr/>
                    <a:lstStyle/>
                    <a:p>
                      <a:endParaRPr lang="en-US"/>
                    </a:p>
                  </a:txBody>
                  <a:tcPr/>
                </a:tc>
                <a:tc vMerge="1">
                  <a:txBody>
                    <a:bodyPr/>
                    <a:lstStyle/>
                    <a:p>
                      <a:endParaRPr lang="en-US"/>
                    </a:p>
                  </a:txBody>
                  <a:tcPr/>
                </a:tc>
                <a:tc>
                  <a:txBody>
                    <a:bodyPr/>
                    <a:lstStyle/>
                    <a:p>
                      <a:r>
                        <a:rPr lang="en-US" sz="2000" dirty="0"/>
                        <a:t>Family Check-up</a:t>
                      </a:r>
                    </a:p>
                  </a:txBody>
                  <a:tcPr/>
                </a:tc>
                <a:extLst>
                  <a:ext uri="{0D108BD9-81ED-4DB2-BD59-A6C34878D82A}">
                    <a16:rowId xmlns:a16="http://schemas.microsoft.com/office/drawing/2014/main" val="10006"/>
                  </a:ext>
                </a:extLst>
              </a:tr>
              <a:tr h="441329">
                <a:tc vMerge="1">
                  <a:txBody>
                    <a:bodyPr/>
                    <a:lstStyle/>
                    <a:p>
                      <a:endParaRPr lang="en-US"/>
                    </a:p>
                  </a:txBody>
                  <a:tcPr/>
                </a:tc>
                <a:tc vMerge="1">
                  <a:txBody>
                    <a:bodyPr/>
                    <a:lstStyle/>
                    <a:p>
                      <a:endParaRPr lang="en-US"/>
                    </a:p>
                  </a:txBody>
                  <a:tcPr/>
                </a:tc>
                <a:tc>
                  <a:txBody>
                    <a:bodyPr/>
                    <a:lstStyle/>
                    <a:p>
                      <a:r>
                        <a:rPr lang="en-US" sz="2000" dirty="0" err="1"/>
                        <a:t>Familias</a:t>
                      </a:r>
                      <a:r>
                        <a:rPr lang="en-US" sz="2000" dirty="0"/>
                        <a:t> </a:t>
                      </a:r>
                      <a:r>
                        <a:rPr lang="en-US" sz="2000" dirty="0" err="1"/>
                        <a:t>Unidas</a:t>
                      </a:r>
                      <a:endParaRPr lang="en-US" sz="2000" dirty="0"/>
                    </a:p>
                  </a:txBody>
                  <a:tcPr/>
                </a:tc>
                <a:extLst>
                  <a:ext uri="{0D108BD9-81ED-4DB2-BD59-A6C34878D82A}">
                    <a16:rowId xmlns:a16="http://schemas.microsoft.com/office/drawing/2014/main" val="10007"/>
                  </a:ext>
                </a:extLst>
              </a:tr>
              <a:tr h="437287">
                <a:tc rowSpan="3">
                  <a:txBody>
                    <a:bodyPr/>
                    <a:lstStyle/>
                    <a:p>
                      <a:r>
                        <a:rPr lang="en-US" sz="2000" dirty="0"/>
                        <a:t>Digital/online parenting programs</a:t>
                      </a:r>
                    </a:p>
                  </a:txBody>
                  <a:tcPr/>
                </a:tc>
                <a:tc rowSpan="3">
                  <a:txBody>
                    <a:bodyPr/>
                    <a:lstStyle/>
                    <a:p>
                      <a:r>
                        <a:rPr lang="en-US" sz="2000" dirty="0"/>
                        <a:t>Individually</a:t>
                      </a:r>
                      <a:r>
                        <a:rPr lang="en-US" sz="2000" baseline="0" dirty="0"/>
                        <a:t> administered parenting skills education</a:t>
                      </a:r>
                      <a:endParaRPr lang="en-US" sz="2000" dirty="0"/>
                    </a:p>
                  </a:txBody>
                  <a:tcPr/>
                </a:tc>
                <a:tc>
                  <a:txBody>
                    <a:bodyPr/>
                    <a:lstStyle/>
                    <a:p>
                      <a:r>
                        <a:rPr lang="en-US" sz="2000" dirty="0" err="1"/>
                        <a:t>ezParent</a:t>
                      </a:r>
                      <a:endParaRPr lang="en-US" sz="2000" dirty="0"/>
                    </a:p>
                  </a:txBody>
                  <a:tcPr/>
                </a:tc>
                <a:extLst>
                  <a:ext uri="{0D108BD9-81ED-4DB2-BD59-A6C34878D82A}">
                    <a16:rowId xmlns:a16="http://schemas.microsoft.com/office/drawing/2014/main" val="10008"/>
                  </a:ext>
                </a:extLst>
              </a:tr>
              <a:tr h="437287">
                <a:tc vMerge="1">
                  <a:txBody>
                    <a:bodyPr/>
                    <a:lstStyle/>
                    <a:p>
                      <a:endParaRPr lang="en-US"/>
                    </a:p>
                  </a:txBody>
                  <a:tcPr/>
                </a:tc>
                <a:tc vMerge="1">
                  <a:txBody>
                    <a:bodyPr/>
                    <a:lstStyle/>
                    <a:p>
                      <a:endParaRPr lang="en-US"/>
                    </a:p>
                  </a:txBody>
                  <a:tcPr/>
                </a:tc>
                <a:tc>
                  <a:txBody>
                    <a:bodyPr/>
                    <a:lstStyle/>
                    <a:p>
                      <a:r>
                        <a:rPr lang="en-US" sz="2000" dirty="0"/>
                        <a:t>Infant Net </a:t>
                      </a:r>
                    </a:p>
                  </a:txBody>
                  <a:tcPr/>
                </a:tc>
                <a:extLst>
                  <a:ext uri="{0D108BD9-81ED-4DB2-BD59-A6C34878D82A}">
                    <a16:rowId xmlns:a16="http://schemas.microsoft.com/office/drawing/2014/main" val="10009"/>
                  </a:ext>
                </a:extLst>
              </a:tr>
              <a:tr h="437287">
                <a:tc vMerge="1">
                  <a:txBody>
                    <a:bodyPr/>
                    <a:lstStyle/>
                    <a:p>
                      <a:endParaRPr lang="en-US"/>
                    </a:p>
                  </a:txBody>
                  <a:tcPr/>
                </a:tc>
                <a:tc vMerge="1">
                  <a:txBody>
                    <a:bodyPr/>
                    <a:lstStyle/>
                    <a:p>
                      <a:endParaRPr lang="en-US"/>
                    </a:p>
                  </a:txBody>
                  <a:tcPr/>
                </a:tc>
                <a:tc>
                  <a:txBody>
                    <a:bodyPr/>
                    <a:lstStyle/>
                    <a:p>
                      <a:r>
                        <a:rPr lang="en-US" sz="2000" dirty="0"/>
                        <a:t>Triple P</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241927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37" y="136524"/>
            <a:ext cx="10556345" cy="1485900"/>
          </a:xfrm>
        </p:spPr>
        <p:txBody>
          <a:bodyPr/>
          <a:lstStyle/>
          <a:p>
            <a:r>
              <a:rPr lang="en-US" dirty="0"/>
              <a:t>Theory underlying PT Programs: Coercive Family Process Model</a:t>
            </a:r>
          </a:p>
        </p:txBody>
      </p:sp>
      <p:sp>
        <p:nvSpPr>
          <p:cNvPr id="5" name="Text Placeholder 4"/>
          <p:cNvSpPr>
            <a:spLocks noGrp="1"/>
          </p:cNvSpPr>
          <p:nvPr>
            <p:ph type="body" idx="1"/>
          </p:nvPr>
        </p:nvSpPr>
        <p:spPr>
          <a:xfrm>
            <a:off x="839788" y="1681163"/>
            <a:ext cx="5802047" cy="1101794"/>
          </a:xfrm>
        </p:spPr>
        <p:txBody>
          <a:bodyPr>
            <a:normAutofit/>
          </a:bodyPr>
          <a:lstStyle/>
          <a:p>
            <a:r>
              <a:rPr lang="en-US" sz="2800" dirty="0"/>
              <a:t>Parents inadvertently reinforce undesired behaviors in their children</a:t>
            </a:r>
          </a:p>
        </p:txBody>
      </p:sp>
      <p:sp>
        <p:nvSpPr>
          <p:cNvPr id="3" name="Content Placeholder 2"/>
          <p:cNvSpPr>
            <a:spLocks noGrp="1"/>
          </p:cNvSpPr>
          <p:nvPr>
            <p:ph sz="half" idx="2"/>
          </p:nvPr>
        </p:nvSpPr>
        <p:spPr>
          <a:xfrm>
            <a:off x="839788" y="3006725"/>
            <a:ext cx="5157787" cy="318293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accent2"/>
                </a:solidFill>
              </a:rPr>
              <a:t>Example</a:t>
            </a:r>
            <a:r>
              <a:rPr lang="en-US" sz="2400" dirty="0"/>
              <a:t>:</a:t>
            </a:r>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Child has a tantrum in the grocery store because he is bored and wants to leave.  Embarrassed, parent gives the child some candy to quiet him and quickly leaves the grocery store</a:t>
            </a:r>
            <a:r>
              <a:rPr lang="en-US" sz="2400" dirty="0"/>
              <a:t>.</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882865" y="1681163"/>
            <a:ext cx="4243917" cy="3832391"/>
          </a:xfrm>
        </p:spPr>
      </p:pic>
    </p:spTree>
    <p:extLst>
      <p:ext uri="{BB962C8B-B14F-4D97-AF65-F5344CB8AC3E}">
        <p14:creationId xmlns:p14="http://schemas.microsoft.com/office/powerpoint/2010/main" val="39035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312" y="115846"/>
            <a:ext cx="10253689" cy="1485900"/>
          </a:xfrm>
        </p:spPr>
        <p:txBody>
          <a:bodyPr/>
          <a:lstStyle/>
          <a:p>
            <a:r>
              <a:rPr lang="en-US" dirty="0"/>
              <a:t>Theory underlying PT Programs:  Coercive Family Process Model</a:t>
            </a:r>
          </a:p>
        </p:txBody>
      </p:sp>
      <p:sp>
        <p:nvSpPr>
          <p:cNvPr id="6" name="Text Placeholder 5"/>
          <p:cNvSpPr>
            <a:spLocks noGrp="1"/>
          </p:cNvSpPr>
          <p:nvPr>
            <p:ph type="body" sz="quarter" idx="3"/>
          </p:nvPr>
        </p:nvSpPr>
        <p:spPr>
          <a:xfrm>
            <a:off x="943373" y="2152230"/>
            <a:ext cx="5183188" cy="823912"/>
          </a:xfrm>
        </p:spPr>
        <p:txBody>
          <a:bodyPr>
            <a:noAutofit/>
          </a:bodyPr>
          <a:lstStyle/>
          <a:p>
            <a:r>
              <a:rPr lang="en-US" sz="2800" dirty="0"/>
              <a:t>Children inadvertently reinforce undesired behaviors in their parents</a:t>
            </a:r>
          </a:p>
        </p:txBody>
      </p:sp>
      <p:sp>
        <p:nvSpPr>
          <p:cNvPr id="7" name="Content Placeholder 6"/>
          <p:cNvSpPr>
            <a:spLocks noGrp="1"/>
          </p:cNvSpPr>
          <p:nvPr>
            <p:ph sz="quarter" idx="4"/>
          </p:nvPr>
        </p:nvSpPr>
        <p:spPr>
          <a:xfrm>
            <a:off x="943373" y="3199910"/>
            <a:ext cx="5183188" cy="3182938"/>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chemeClr val="accent2"/>
                </a:solidFill>
              </a:rPr>
              <a:t>Example</a:t>
            </a:r>
            <a:r>
              <a:rPr lang="en-US" sz="2400" dirty="0"/>
              <a:t>:</a:t>
            </a:r>
          </a:p>
          <a:p>
            <a:pPr marL="0" marR="0" lvl="0" indent="0" defTabSz="914400" eaLnBrk="1" fontAlgn="auto" latinLnBrk="0" hangingPunct="1">
              <a:lnSpc>
                <a:spcPct val="100000"/>
              </a:lnSpc>
              <a:spcBef>
                <a:spcPts val="0"/>
              </a:spcBef>
              <a:spcAft>
                <a:spcPts val="0"/>
              </a:spcAft>
              <a:buClrTx/>
              <a:buSzTx/>
              <a:buFontTx/>
              <a:buNone/>
              <a:tabLst/>
              <a:defRPr/>
            </a:pPr>
            <a:r>
              <a:rPr lang="en-US" sz="2400" i="1" dirty="0"/>
              <a:t>Child does not put her toys away after being told repeatedly to do so.  Parent now threatens with a spanking and child quickly puts her toys away.  </a:t>
            </a:r>
          </a:p>
        </p:txBody>
      </p:sp>
      <p:sp>
        <p:nvSpPr>
          <p:cNvPr id="10" name="Footer Placeholder 9"/>
          <p:cNvSpPr>
            <a:spLocks noGrp="1"/>
          </p:cNvSpPr>
          <p:nvPr>
            <p:ph type="ftr" sz="quarter" idx="11"/>
          </p:nvPr>
        </p:nvSpPr>
        <p:spPr>
          <a:xfrm>
            <a:off x="3869268" y="6412006"/>
            <a:ext cx="5911517" cy="309470"/>
          </a:xfrm>
        </p:spPr>
        <p:txBody>
          <a:bodyPr/>
          <a:lstStyle/>
          <a:p>
            <a:r>
              <a:rPr lang="en-US" sz="1600" dirty="0"/>
              <a:t>Maryland BHIPP</a:t>
            </a:r>
          </a:p>
        </p:txBody>
      </p:sp>
      <p:pic>
        <p:nvPicPr>
          <p:cNvPr id="1026" name="Picture 2" descr="Image result for picture of parent threatening young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864" y="1825514"/>
            <a:ext cx="3896138" cy="366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068256"/>
      </p:ext>
    </p:extLst>
  </p:cSld>
  <p:clrMapOvr>
    <a:masterClrMapping/>
  </p:clrMapOvr>
</p:sld>
</file>

<file path=ppt/theme/theme1.xml><?xml version="1.0" encoding="utf-8"?>
<a:theme xmlns:a="http://schemas.openxmlformats.org/drawingml/2006/main" name="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2.xml><?xml version="1.0" encoding="utf-8"?>
<a:theme xmlns:a="http://schemas.openxmlformats.org/drawingml/2006/main" name="1_Frame">
  <a:themeElements>
    <a:clrScheme name="BHIPP">
      <a:dk1>
        <a:srgbClr val="000000"/>
      </a:dk1>
      <a:lt1>
        <a:srgbClr val="FFFFFF"/>
      </a:lt1>
      <a:dk2>
        <a:srgbClr val="FFFFFF"/>
      </a:dk2>
      <a:lt2>
        <a:srgbClr val="FFC000"/>
      </a:lt2>
      <a:accent1>
        <a:srgbClr val="C00000"/>
      </a:accent1>
      <a:accent2>
        <a:srgbClr val="C00000"/>
      </a:accent2>
      <a:accent3>
        <a:srgbClr val="000000"/>
      </a:accent3>
      <a:accent4>
        <a:srgbClr val="A5A5A5"/>
      </a:accent4>
      <a:accent5>
        <a:srgbClr val="BF9000"/>
      </a:accent5>
      <a:accent6>
        <a:srgbClr val="95D284"/>
      </a:accent6>
      <a:hlink>
        <a:srgbClr val="FF4040"/>
      </a:hlink>
      <a:folHlink>
        <a:srgbClr val="FFC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HIPP Slide Template 2021 option 1" id="{02DD8833-47D6-4953-856C-E2F3A7E4478D}" vid="{96AD90CE-774B-4C32-8549-F98C039EA5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AC9C000E8CC442838E60EA5B7FB1EA" ma:contentTypeVersion="14" ma:contentTypeDescription="Create a new document." ma:contentTypeScope="" ma:versionID="1f97693bd2941dcd0546deaef1eb48c1">
  <xsd:schema xmlns:xsd="http://www.w3.org/2001/XMLSchema" xmlns:xs="http://www.w3.org/2001/XMLSchema" xmlns:p="http://schemas.microsoft.com/office/2006/metadata/properties" xmlns:ns3="9162b81d-776b-4368-8a84-d6b6bd0e809d" xmlns:ns4="9ae31d4b-8339-4813-9215-9bb7c1d27d86" targetNamespace="http://schemas.microsoft.com/office/2006/metadata/properties" ma:root="true" ma:fieldsID="27e7883298c27254eafbda5afd921fd2" ns3:_="" ns4:_="">
    <xsd:import namespace="9162b81d-776b-4368-8a84-d6b6bd0e809d"/>
    <xsd:import namespace="9ae31d4b-8339-4813-9215-9bb7c1d27d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2b81d-776b-4368-8a84-d6b6bd0e80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e31d4b-8339-4813-9215-9bb7c1d27d8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BF96CE-4896-48EE-B63C-0E56ADCB85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62b81d-776b-4368-8a84-d6b6bd0e809d"/>
    <ds:schemaRef ds:uri="9ae31d4b-8339-4813-9215-9bb7c1d27d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665E96-1AC9-472C-AE4C-7C69A389F176}">
  <ds:schemaRefs>
    <ds:schemaRef ds:uri="http://schemas.microsoft.com/sharepoint/v3/contenttype/forms"/>
  </ds:schemaRefs>
</ds:datastoreItem>
</file>

<file path=customXml/itemProps3.xml><?xml version="1.0" encoding="utf-8"?>
<ds:datastoreItem xmlns:ds="http://schemas.openxmlformats.org/officeDocument/2006/customXml" ds:itemID="{5A43151A-D01A-4911-990C-5FB009BEDD4B}">
  <ds:schemaRefs>
    <ds:schemaRef ds:uri="http://schemas.microsoft.com/office/infopath/2007/PartnerControls"/>
    <ds:schemaRef ds:uri="http://schemas.microsoft.com/office/2006/documentManagement/types"/>
    <ds:schemaRef ds:uri="http://purl.org/dc/dcmitype/"/>
    <ds:schemaRef ds:uri="http://purl.org/dc/elements/1.1/"/>
    <ds:schemaRef ds:uri="http://purl.org/dc/terms/"/>
    <ds:schemaRef ds:uri="http://schemas.openxmlformats.org/package/2006/metadata/core-properties"/>
    <ds:schemaRef ds:uri="http://schemas.microsoft.com/office/2006/metadata/properties"/>
    <ds:schemaRef ds:uri="9ae31d4b-8339-4813-9215-9bb7c1d27d86"/>
    <ds:schemaRef ds:uri="9162b81d-776b-4368-8a84-d6b6bd0e809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1210</TotalTime>
  <Words>3321</Words>
  <Application>Microsoft Office PowerPoint</Application>
  <PresentationFormat>Widescreen</PresentationFormat>
  <Paragraphs>365</Paragraphs>
  <Slides>38</Slides>
  <Notes>38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14</vt:lpstr>
      <vt:lpstr>Calibri</vt:lpstr>
      <vt:lpstr>Wingdings 2</vt:lpstr>
      <vt:lpstr>Frame</vt:lpstr>
      <vt:lpstr>1_Frame</vt:lpstr>
      <vt:lpstr>PowerPoint Presentation</vt:lpstr>
      <vt:lpstr>Objectives</vt:lpstr>
      <vt:lpstr>Parenting Skills Training (PT) Defined</vt:lpstr>
      <vt:lpstr>Evidence-based Approach to Improving Parenting and Child Behavior</vt:lpstr>
      <vt:lpstr>Effective approach to strengthening parenting skills</vt:lpstr>
      <vt:lpstr>Common Elements of all PT programs</vt:lpstr>
      <vt:lpstr>Examples of Parenting Skills Programs by Format </vt:lpstr>
      <vt:lpstr>Theory underlying PT Programs: Coercive Family Process Model</vt:lpstr>
      <vt:lpstr>Theory underlying PT Programs:  Coercive Family Process Model</vt:lpstr>
      <vt:lpstr>Role of Provider in PT Programs </vt:lpstr>
      <vt:lpstr>The Importance of Parents’ Cultural Values and Beliefs</vt:lpstr>
      <vt:lpstr>Strengthening the Parent-Child Relationship: 4 Strategies</vt:lpstr>
      <vt:lpstr>Spending “child-centered time”</vt:lpstr>
      <vt:lpstr>Video example: Child-centered time</vt:lpstr>
      <vt:lpstr>Child-centered time: Using “descriptive commenting”</vt:lpstr>
      <vt:lpstr>Video example: Descriptive Commenting</vt:lpstr>
      <vt:lpstr>Establishing Routines</vt:lpstr>
      <vt:lpstr>Praise</vt:lpstr>
      <vt:lpstr>Types of Praise</vt:lpstr>
      <vt:lpstr>Using Reward Programs for Challenging Behaviors</vt:lpstr>
      <vt:lpstr>Video example: Complicated Reward Program</vt:lpstr>
      <vt:lpstr>Effective Limit Setting: 6 Strategies</vt:lpstr>
      <vt:lpstr>Give Clear Commands</vt:lpstr>
      <vt:lpstr>Examples of Common Unclear Commands</vt:lpstr>
      <vt:lpstr>Video example (question command)</vt:lpstr>
      <vt:lpstr>Examples of Clear Commands</vt:lpstr>
      <vt:lpstr>If/then Statements: Logical Consequences</vt:lpstr>
      <vt:lpstr>If/Then Statements: Logical Consequences</vt:lpstr>
      <vt:lpstr>When/Then Statements</vt:lpstr>
      <vt:lpstr>Ignoring Misbehavior</vt:lpstr>
      <vt:lpstr>Video example – ignoring a tantrum</vt:lpstr>
      <vt:lpstr>Effective use of Ignoring</vt:lpstr>
      <vt:lpstr>Effective Use of Distraction</vt:lpstr>
      <vt:lpstr>Video example of distraction from impending tantrum</vt:lpstr>
      <vt:lpstr>What about spanking?</vt:lpstr>
      <vt:lpstr>8 Keys to Effective Discipline (from The Chicago Parent Program)</vt:lpstr>
      <vt:lpstr>Parenting Skills: Final Points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Anxiety</dc:title>
  <dc:creator>Edwards, Sarah</dc:creator>
  <cp:lastModifiedBy>Rebecca Ferro</cp:lastModifiedBy>
  <cp:revision>15</cp:revision>
  <cp:lastPrinted>2021-03-09T16:41:10Z</cp:lastPrinted>
  <dcterms:created xsi:type="dcterms:W3CDTF">2021-03-09T16:18:22Z</dcterms:created>
  <dcterms:modified xsi:type="dcterms:W3CDTF">2021-10-18T15:03:49Z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0x010100EFAC9C000E8CC442838E60EA5B7FB1EA</vt:lpwstr>
  </property>
</Properties>
</file>