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342" r:id="rId2"/>
    <p:sldId id="397" r:id="rId3"/>
    <p:sldId id="398" r:id="rId4"/>
    <p:sldId id="386" r:id="rId5"/>
    <p:sldId id="361" r:id="rId6"/>
    <p:sldId id="399" r:id="rId7"/>
    <p:sldId id="375" r:id="rId8"/>
    <p:sldId id="306" r:id="rId9"/>
    <p:sldId id="388" r:id="rId10"/>
    <p:sldId id="344" r:id="rId11"/>
    <p:sldId id="352" r:id="rId12"/>
    <p:sldId id="389" r:id="rId13"/>
    <p:sldId id="366" r:id="rId14"/>
    <p:sldId id="378" r:id="rId15"/>
    <p:sldId id="334" r:id="rId16"/>
    <p:sldId id="381" r:id="rId17"/>
    <p:sldId id="379" r:id="rId18"/>
    <p:sldId id="368" r:id="rId19"/>
    <p:sldId id="390" r:id="rId20"/>
    <p:sldId id="391" r:id="rId21"/>
    <p:sldId id="367" r:id="rId22"/>
    <p:sldId id="382" r:id="rId23"/>
    <p:sldId id="392" r:id="rId24"/>
    <p:sldId id="393" r:id="rId25"/>
    <p:sldId id="384" r:id="rId26"/>
    <p:sldId id="385" r:id="rId27"/>
    <p:sldId id="400" r:id="rId28"/>
    <p:sldId id="380" r:id="rId29"/>
    <p:sldId id="346" r:id="rId30"/>
    <p:sldId id="3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e Bettencourt" initials="AB" lastIdx="3" clrIdx="0">
    <p:extLst>
      <p:ext uri="{19B8F6BF-5375-455C-9EA6-DF929625EA0E}">
        <p15:presenceInfo xmlns:p15="http://schemas.microsoft.com/office/powerpoint/2012/main" userId="S-1-5-21-1214440339-484763869-725345543-3782617" providerId="AD"/>
      </p:ext>
    </p:extLst>
  </p:cmAuthor>
  <p:cmAuthor id="2" name="Jami-Lin Williams" initials="JW" lastIdx="15" clrIdx="1">
    <p:extLst>
      <p:ext uri="{19B8F6BF-5375-455C-9EA6-DF929625EA0E}">
        <p15:presenceInfo xmlns:p15="http://schemas.microsoft.com/office/powerpoint/2012/main" userId="S-1-5-21-1214440339-484763869-725345543-4123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84019" autoAdjust="0"/>
  </p:normalViewPr>
  <p:slideViewPr>
    <p:cSldViewPr snapToGrid="0">
      <p:cViewPr varScale="1">
        <p:scale>
          <a:sx n="56" d="100"/>
          <a:sy n="56" d="100"/>
        </p:scale>
        <p:origin x="1124" y="28"/>
      </p:cViewPr>
      <p:guideLst>
        <p:guide orient="horz" pos="2160"/>
        <p:guide pos="3840"/>
      </p:guideLst>
    </p:cSldViewPr>
  </p:slideViewPr>
  <p:outlineViewPr>
    <p:cViewPr>
      <p:scale>
        <a:sx n="33" d="100"/>
        <a:sy n="33" d="100"/>
      </p:scale>
      <p:origin x="0" y="-6042"/>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22E83C-5157-439B-8C06-657A5C88FC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E5E3971-E1FF-4FD2-A629-491FFECFF0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6316C7-9B95-4150-85E4-C53AE16787BB}" type="datetimeFigureOut">
              <a:rPr lang="en-US" smtClean="0"/>
              <a:t>6/17/2021</a:t>
            </a:fld>
            <a:endParaRPr lang="en-US"/>
          </a:p>
        </p:txBody>
      </p:sp>
      <p:sp>
        <p:nvSpPr>
          <p:cNvPr id="4" name="Footer Placeholder 3">
            <a:extLst>
              <a:ext uri="{FF2B5EF4-FFF2-40B4-BE49-F238E27FC236}">
                <a16:creationId xmlns:a16="http://schemas.microsoft.com/office/drawing/2014/main" id="{04BE79A8-C38D-4744-B756-A1A744C8C0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F4FF175-D15F-4FD6-A43F-BBAAACE795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C852B0-AFCE-49F2-843F-ACD7F28F8312}" type="slidenum">
              <a:rPr lang="en-US" smtClean="0"/>
              <a:t>‹#›</a:t>
            </a:fld>
            <a:endParaRPr lang="en-US"/>
          </a:p>
        </p:txBody>
      </p:sp>
    </p:spTree>
    <p:extLst>
      <p:ext uri="{BB962C8B-B14F-4D97-AF65-F5344CB8AC3E}">
        <p14:creationId xmlns:p14="http://schemas.microsoft.com/office/powerpoint/2010/main" val="2451558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E5F71-F015-4BBB-A2DA-9B746064F79C}" type="datetimeFigureOut">
              <a:rPr lang="en-US" smtClean="0"/>
              <a:t>6/17/2021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27713-1F29-4EDB-A872-FD4C7AE3C741}" type="slidenum">
              <a:rPr lang="en-US" smtClean="0"/>
              <a:t>‹#›</a:t>
            </a:fld>
            <a:endParaRPr lang="en-US"/>
          </a:p>
        </p:txBody>
      </p:sp>
    </p:spTree>
    <p:extLst>
      <p:ext uri="{BB962C8B-B14F-4D97-AF65-F5344CB8AC3E}">
        <p14:creationId xmlns:p14="http://schemas.microsoft.com/office/powerpoint/2010/main" val="25746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a:t>
            </a:fld>
            <a:endParaRPr lang="en-US"/>
          </a:p>
        </p:txBody>
      </p:sp>
    </p:spTree>
    <p:extLst>
      <p:ext uri="{BB962C8B-B14F-4D97-AF65-F5344CB8AC3E}">
        <p14:creationId xmlns:p14="http://schemas.microsoft.com/office/powerpoint/2010/main" val="3164808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15</a:t>
            </a:fld>
            <a:endParaRPr lang="en-US"/>
          </a:p>
        </p:txBody>
      </p:sp>
    </p:spTree>
    <p:extLst>
      <p:ext uri="{BB962C8B-B14F-4D97-AF65-F5344CB8AC3E}">
        <p14:creationId xmlns:p14="http://schemas.microsoft.com/office/powerpoint/2010/main" val="1081859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16</a:t>
            </a:fld>
            <a:endParaRPr lang="en-US"/>
          </a:p>
        </p:txBody>
      </p:sp>
    </p:spTree>
    <p:extLst>
      <p:ext uri="{BB962C8B-B14F-4D97-AF65-F5344CB8AC3E}">
        <p14:creationId xmlns:p14="http://schemas.microsoft.com/office/powerpoint/2010/main" val="1550177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17</a:t>
            </a:fld>
            <a:endParaRPr lang="en-US"/>
          </a:p>
        </p:txBody>
      </p:sp>
    </p:spTree>
    <p:extLst>
      <p:ext uri="{BB962C8B-B14F-4D97-AF65-F5344CB8AC3E}">
        <p14:creationId xmlns:p14="http://schemas.microsoft.com/office/powerpoint/2010/main" val="2659203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18</a:t>
            </a:fld>
            <a:endParaRPr lang="en-US"/>
          </a:p>
        </p:txBody>
      </p:sp>
    </p:spTree>
    <p:extLst>
      <p:ext uri="{BB962C8B-B14F-4D97-AF65-F5344CB8AC3E}">
        <p14:creationId xmlns:p14="http://schemas.microsoft.com/office/powerpoint/2010/main" val="877544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19</a:t>
            </a:fld>
            <a:endParaRPr lang="en-US"/>
          </a:p>
        </p:txBody>
      </p:sp>
    </p:spTree>
    <p:extLst>
      <p:ext uri="{BB962C8B-B14F-4D97-AF65-F5344CB8AC3E}">
        <p14:creationId xmlns:p14="http://schemas.microsoft.com/office/powerpoint/2010/main" val="3862040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3FF2D7-5857-4A2B-B56C-0827CD3DCE99}" type="slidenum">
              <a:rPr lang="en-US" smtClean="0"/>
              <a:t>21</a:t>
            </a:fld>
            <a:endParaRPr lang="en-US"/>
          </a:p>
        </p:txBody>
      </p:sp>
    </p:spTree>
    <p:extLst>
      <p:ext uri="{BB962C8B-B14F-4D97-AF65-F5344CB8AC3E}">
        <p14:creationId xmlns:p14="http://schemas.microsoft.com/office/powerpoint/2010/main" val="3096609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23</a:t>
            </a:fld>
            <a:endParaRPr lang="en-US"/>
          </a:p>
        </p:txBody>
      </p:sp>
    </p:spTree>
    <p:extLst>
      <p:ext uri="{BB962C8B-B14F-4D97-AF65-F5344CB8AC3E}">
        <p14:creationId xmlns:p14="http://schemas.microsoft.com/office/powerpoint/2010/main" val="1559664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29</a:t>
            </a:fld>
            <a:endParaRPr lang="en-US"/>
          </a:p>
        </p:txBody>
      </p:sp>
    </p:spTree>
    <p:extLst>
      <p:ext uri="{BB962C8B-B14F-4D97-AF65-F5344CB8AC3E}">
        <p14:creationId xmlns:p14="http://schemas.microsoft.com/office/powerpoint/2010/main" val="3652608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 copy of these slides</a:t>
            </a:r>
          </a:p>
        </p:txBody>
      </p:sp>
      <p:sp>
        <p:nvSpPr>
          <p:cNvPr id="4" name="Slide Number Placeholder 3"/>
          <p:cNvSpPr>
            <a:spLocks noGrp="1"/>
          </p:cNvSpPr>
          <p:nvPr>
            <p:ph type="sldNum" sz="quarter" idx="5"/>
          </p:nvPr>
        </p:nvSpPr>
        <p:spPr/>
        <p:txBody>
          <a:bodyPr/>
          <a:lstStyle/>
          <a:p>
            <a:fld id="{84F27713-1F29-4EDB-A872-FD4C7AE3C741}" type="slidenum">
              <a:rPr lang="en-US" smtClean="0"/>
              <a:t>30</a:t>
            </a:fld>
            <a:endParaRPr lang="en-US"/>
          </a:p>
        </p:txBody>
      </p:sp>
    </p:spTree>
    <p:extLst>
      <p:ext uri="{BB962C8B-B14F-4D97-AF65-F5344CB8AC3E}">
        <p14:creationId xmlns:p14="http://schemas.microsoft.com/office/powerpoint/2010/main" val="83261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r>
              <a:rPr lang="en-US" dirty="0"/>
              <a:t>Maryland Behavioral Health Integration in Pediatric Primary Care or BHIPP is a Child</a:t>
            </a:r>
            <a:r>
              <a:rPr lang="en-US" baseline="0" dirty="0"/>
              <a:t> Psychiatry Access Program</a:t>
            </a:r>
            <a:r>
              <a:rPr lang="en-US" dirty="0"/>
              <a:t> that supports the capacity of primary care providers in Maryland to manage pediatric mental health concerns. We do this, currently, in a number of ways: 1. We offer a free behavioral health telephone consultation service, including resource and referral support, 2. education and training, 3. Through our partnership with Salisbury and Morgan State University, we offer co-location of social work interns at select primary care sites, 4. Web-based longitudinal learning through Project ECHO similar to today’s event, 5. Direct telepsychiatry and </a:t>
            </a:r>
            <a:r>
              <a:rPr lang="en-US" dirty="0" err="1"/>
              <a:t>telecounseling</a:t>
            </a:r>
            <a:r>
              <a:rPr lang="en-US" dirty="0"/>
              <a:t> services (coming soon) , 6. Care Coordination (coming soon)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0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a:t>
            </a:fld>
            <a:endParaRPr lang="en-US"/>
          </a:p>
        </p:txBody>
      </p:sp>
    </p:spTree>
    <p:extLst>
      <p:ext uri="{BB962C8B-B14F-4D97-AF65-F5344CB8AC3E}">
        <p14:creationId xmlns:p14="http://schemas.microsoft.com/office/powerpoint/2010/main" val="175957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5</a:t>
            </a:fld>
            <a:endParaRPr lang="en-US"/>
          </a:p>
        </p:txBody>
      </p:sp>
    </p:spTree>
    <p:extLst>
      <p:ext uri="{BB962C8B-B14F-4D97-AF65-F5344CB8AC3E}">
        <p14:creationId xmlns:p14="http://schemas.microsoft.com/office/powerpoint/2010/main" val="53989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8</a:t>
            </a:fld>
            <a:endParaRPr lang="en-US"/>
          </a:p>
        </p:txBody>
      </p:sp>
    </p:spTree>
    <p:extLst>
      <p:ext uri="{BB962C8B-B14F-4D97-AF65-F5344CB8AC3E}">
        <p14:creationId xmlns:p14="http://schemas.microsoft.com/office/powerpoint/2010/main" val="1185790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10</a:t>
            </a:fld>
            <a:endParaRPr lang="en-US"/>
          </a:p>
        </p:txBody>
      </p:sp>
    </p:spTree>
    <p:extLst>
      <p:ext uri="{BB962C8B-B14F-4D97-AF65-F5344CB8AC3E}">
        <p14:creationId xmlns:p14="http://schemas.microsoft.com/office/powerpoint/2010/main" val="2257490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11</a:t>
            </a:fld>
            <a:endParaRPr lang="en-US"/>
          </a:p>
        </p:txBody>
      </p:sp>
    </p:spTree>
    <p:extLst>
      <p:ext uri="{BB962C8B-B14F-4D97-AF65-F5344CB8AC3E}">
        <p14:creationId xmlns:p14="http://schemas.microsoft.com/office/powerpoint/2010/main" val="313110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13</a:t>
            </a:fld>
            <a:endParaRPr lang="en-US"/>
          </a:p>
        </p:txBody>
      </p:sp>
    </p:spTree>
    <p:extLst>
      <p:ext uri="{BB962C8B-B14F-4D97-AF65-F5344CB8AC3E}">
        <p14:creationId xmlns:p14="http://schemas.microsoft.com/office/powerpoint/2010/main" val="87985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14</a:t>
            </a:fld>
            <a:endParaRPr lang="en-US"/>
          </a:p>
        </p:txBody>
      </p:sp>
    </p:spTree>
    <p:extLst>
      <p:ext uri="{BB962C8B-B14F-4D97-AF65-F5344CB8AC3E}">
        <p14:creationId xmlns:p14="http://schemas.microsoft.com/office/powerpoint/2010/main" val="2234271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7"/>
          <p:cNvSpPr/>
          <p:nvPr/>
        </p:nvSpPr>
        <p:spPr>
          <a:xfrm rot="5400000">
            <a:off x="7065767" y="1527802"/>
            <a:ext cx="1927239" cy="7460705"/>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7" name="Rectangle 6"/>
          <p:cNvSpPr/>
          <p:nvPr/>
        </p:nvSpPr>
        <p:spPr>
          <a:xfrm>
            <a:off x="397594" y="282945"/>
            <a:ext cx="11362145"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18707" y="596830"/>
            <a:ext cx="10458893" cy="3255264"/>
          </a:xfrm>
        </p:spPr>
        <p:txBody>
          <a:bodyPr anchor="t">
            <a:normAutofit/>
          </a:bodyPr>
          <a:lstStyle>
            <a:lvl1pPr algn="l">
              <a:defRPr sz="6000" b="0" i="0" spc="-100" baseline="0">
                <a:solidFill>
                  <a:srgbClr val="FFFFFF"/>
                </a:solidFill>
              </a:defRPr>
            </a:lvl1pPr>
          </a:lstStyle>
          <a:p>
            <a:br>
              <a:rPr lang="en-US" dirty="0"/>
            </a:br>
            <a:r>
              <a:rPr lang="en-US" dirty="0"/>
              <a:t>Maryland BHIPP</a:t>
            </a:r>
            <a:br>
              <a:rPr lang="en-US" dirty="0"/>
            </a:br>
            <a:endParaRPr lang="en-US" dirty="0"/>
          </a:p>
        </p:txBody>
      </p:sp>
      <p:sp>
        <p:nvSpPr>
          <p:cNvPr id="3" name="Subtitle 2"/>
          <p:cNvSpPr>
            <a:spLocks noGrp="1"/>
          </p:cNvSpPr>
          <p:nvPr>
            <p:ph type="subTitle" idx="1" hasCustomPrompt="1"/>
          </p:nvPr>
        </p:nvSpPr>
        <p:spPr>
          <a:xfrm>
            <a:off x="4505325" y="4550734"/>
            <a:ext cx="4943475" cy="1392865"/>
          </a:xfrm>
        </p:spPr>
        <p:txBody>
          <a:bodyPr anchor="ctr">
            <a:normAutofit/>
          </a:bodyPr>
          <a:lstStyle>
            <a:lvl1pPr marL="0" indent="0" algn="l">
              <a:buNone/>
              <a:defRPr sz="2400" b="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1-855-MD-BHIPP (632-4477)</a:t>
            </a:r>
          </a:p>
          <a:p>
            <a:r>
              <a:rPr lang="en-US" dirty="0"/>
              <a:t>www.mdbhipp.org</a:t>
            </a:r>
          </a:p>
        </p:txBody>
      </p:sp>
      <p:sp>
        <p:nvSpPr>
          <p:cNvPr id="4" name="Date Placeholder 3"/>
          <p:cNvSpPr>
            <a:spLocks noGrp="1"/>
          </p:cNvSpPr>
          <p:nvPr>
            <p:ph type="dt" sz="half" idx="10"/>
          </p:nvPr>
        </p:nvSpPr>
        <p:spPr/>
        <p:txBody>
          <a:bodyPr/>
          <a:lstStyle/>
          <a:p>
            <a:fld id="{3C352946-8834-419D-873E-83A2D53642A5}"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413607" y="4294535"/>
            <a:ext cx="3623277" cy="1927963"/>
          </a:xfrm>
        </p:spPr>
        <p:txBody>
          <a:bodyPr/>
          <a:lstStyle/>
          <a:p>
            <a:r>
              <a:rPr lang="en-US" dirty="0"/>
              <a:t>Click icon to add media</a:t>
            </a:r>
          </a:p>
        </p:txBody>
      </p:sp>
      <p:pic>
        <p:nvPicPr>
          <p:cNvPr id="11" name="Picture 10">
            <a:extLst>
              <a:ext uri="{FF2B5EF4-FFF2-40B4-BE49-F238E27FC236}">
                <a16:creationId xmlns:a16="http://schemas.microsoft.com/office/drawing/2014/main" id="{BD6DD11F-E10B-42AB-8D9E-FBF01463E1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310" y="4418698"/>
            <a:ext cx="3313870" cy="1656935"/>
          </a:xfrm>
          <a:prstGeom prst="rect">
            <a:avLst/>
          </a:prstGeom>
        </p:spPr>
      </p:pic>
    </p:spTree>
    <p:extLst>
      <p:ext uri="{BB962C8B-B14F-4D97-AF65-F5344CB8AC3E}">
        <p14:creationId xmlns:p14="http://schemas.microsoft.com/office/powerpoint/2010/main" val="244740428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57046" y="1494203"/>
            <a:ext cx="11500567" cy="386959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6/17/2021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35660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1471352"/>
            <a:ext cx="281940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1471353"/>
            <a:ext cx="7315200" cy="382385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6/17/2021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51331584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352946-8834-419D-873E-83A2D53642A5}"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722173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6/17/2021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96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11452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232" y="1506266"/>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6232" y="5063282"/>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352946-8834-419D-873E-83A2D53642A5}"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93946792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5426" y="1474306"/>
            <a:ext cx="6740269" cy="451501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03621" y="1474307"/>
            <a:ext cx="4312953" cy="315588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C352946-8834-419D-873E-83A2D53642A5}" type="datetimeFigureOut">
              <a:rPr lang="en-US" smtClean="0"/>
              <a:t>6/17/2021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4194358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75148" y="1380679"/>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3192" y="228901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1740" y="1380679"/>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81740" y="2338832"/>
            <a:ext cx="3474720" cy="3973545"/>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C352946-8834-419D-873E-83A2D53642A5}" type="datetimeFigureOut">
              <a:rPr lang="en-US" smtClean="0"/>
              <a:t>6/17/2021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83750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6/17/2021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77605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500447"/>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1512916"/>
            <a:ext cx="7902909" cy="3815542"/>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2924" y="3851686"/>
            <a:ext cx="2834640" cy="2341296"/>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6/17/2021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49570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376794"/>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12772" y="1487978"/>
            <a:ext cx="8028275" cy="3699165"/>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5425" y="3664798"/>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6/17/2021</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65637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551108" y="-4990077"/>
            <a:ext cx="1089785" cy="11500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Placeholder 1"/>
          <p:cNvSpPr>
            <a:spLocks noGrp="1"/>
          </p:cNvSpPr>
          <p:nvPr>
            <p:ph type="title"/>
          </p:nvPr>
        </p:nvSpPr>
        <p:spPr>
          <a:xfrm>
            <a:off x="630841" y="305554"/>
            <a:ext cx="10553627"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15" y="1463041"/>
            <a:ext cx="11500567" cy="38695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8777" y="6412006"/>
            <a:ext cx="1883668" cy="30947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3C352946-8834-419D-873E-83A2D53642A5}" type="datetimeFigureOut">
              <a:rPr lang="en-US" smtClean="0"/>
              <a:t>6/17/2021</a:t>
            </a:fld>
            <a:endParaRPr lang="en-US"/>
          </a:p>
        </p:txBody>
      </p:sp>
      <p:sp>
        <p:nvSpPr>
          <p:cNvPr id="5" name="Footer Placeholder 4"/>
          <p:cNvSpPr>
            <a:spLocks noGrp="1"/>
          </p:cNvSpPr>
          <p:nvPr>
            <p:ph type="ftr" sz="quarter" idx="3"/>
          </p:nvPr>
        </p:nvSpPr>
        <p:spPr>
          <a:xfrm>
            <a:off x="3869268" y="6412006"/>
            <a:ext cx="5911517" cy="309470"/>
          </a:xfrm>
          <a:prstGeom prst="rect">
            <a:avLst/>
          </a:prstGeom>
        </p:spPr>
        <p:txBody>
          <a:bodyPr vert="horz" lIns="91440" tIns="45720" rIns="91440" bIns="45720" rtlCol="0" anchor="ctr"/>
          <a:lstStyle>
            <a:lvl1pPr algn="l">
              <a:defRPr sz="1800">
                <a:solidFill>
                  <a:schemeClr val="tx1"/>
                </a:solidFill>
              </a:defRPr>
            </a:lvl1pPr>
          </a:lstStyle>
          <a:p>
            <a:endParaRPr lang="en-US"/>
          </a:p>
        </p:txBody>
      </p:sp>
      <p:sp>
        <p:nvSpPr>
          <p:cNvPr id="6" name="Slide Number Placeholder 5"/>
          <p:cNvSpPr>
            <a:spLocks noGrp="1"/>
          </p:cNvSpPr>
          <p:nvPr>
            <p:ph type="sldNum" sz="quarter" idx="4"/>
          </p:nvPr>
        </p:nvSpPr>
        <p:spPr>
          <a:xfrm>
            <a:off x="375426" y="6412006"/>
            <a:ext cx="1154116" cy="309470"/>
          </a:xfrm>
          <a:prstGeom prst="rect">
            <a:avLst/>
          </a:prstGeom>
        </p:spPr>
        <p:txBody>
          <a:bodyPr vert="horz" lIns="91440" tIns="45720" rIns="91440" bIns="45720" rtlCol="0" anchor="ctr"/>
          <a:lstStyle>
            <a:lvl1pPr algn="r">
              <a:defRPr sz="1100" b="1">
                <a:solidFill>
                  <a:schemeClr val="accent1"/>
                </a:solidFill>
              </a:defRPr>
            </a:lvl1p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9769169" y="5620201"/>
            <a:ext cx="2202549" cy="1101275"/>
          </a:xfrm>
          <a:prstGeom prst="rect">
            <a:avLst/>
          </a:prstGeom>
        </p:spPr>
      </p:pic>
    </p:spTree>
    <p:extLst>
      <p:ext uri="{BB962C8B-B14F-4D97-AF65-F5344CB8AC3E}">
        <p14:creationId xmlns:p14="http://schemas.microsoft.com/office/powerpoint/2010/main" val="1971270487"/>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74" r:id="rId3"/>
    <p:sldLayoutId id="2147483675" r:id="rId4"/>
    <p:sldLayoutId id="2147483676" r:id="rId5"/>
    <p:sldLayoutId id="2147483677" r:id="rId6"/>
    <p:sldLayoutId id="2147483686"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aacap.org/App_Themes/AACAP/docs/practice_parameters/JAACAP_Anxiety_2007.pdf" TargetMode="External"/><Relationship Id="rId2" Type="http://schemas.openxmlformats.org/officeDocument/2006/relationships/hyperlink" Target="https://www.aacap.org/AACAP/Families_and_Youth/Resource_Centers/Anxiety_Disorder_Resource_Center/Home.aspx"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nam02.safelinks.protection.outlook.com/?url=http%3A%2F%2Fwww.hrsa.gov%2F&amp;data=02%7C01%7Cjwill218%40jhu.edu%7C61e8a63f8f2d4d3007d608d82e781ebc%7C9fa4f438b1e6473b803f86f8aedf0dec%7C0%7C0%7C637310441043761056&amp;sdata=8wy%2B5rHqwU4ZsIebiR%2BqzT8Ro8XW9NbP0cBGLBQr0wQ%3D&amp;reserved=0" TargetMode="External"/><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hyperlink" Target="https://mdbhipp.org/covid-19-resources.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748" y="599303"/>
            <a:ext cx="10802309" cy="3219141"/>
          </a:xfrm>
        </p:spPr>
        <p:txBody>
          <a:bodyPr>
            <a:normAutofit fontScale="90000"/>
          </a:bodyPr>
          <a:lstStyle/>
          <a:p>
            <a:r>
              <a:rPr lang="en-US" sz="3200" dirty="0"/>
              <a:t>Maryland Behavioral Health Integration in Pediatric Primary Care (MD BHIPP)</a:t>
            </a:r>
            <a:br>
              <a:rPr lang="en-US" sz="3100" dirty="0"/>
            </a:br>
            <a:r>
              <a:rPr lang="en-US" sz="3100" dirty="0"/>
              <a:t> </a:t>
            </a:r>
            <a:br>
              <a:rPr lang="en-US" sz="4400" dirty="0"/>
            </a:br>
            <a:r>
              <a:rPr lang="en-US" sz="2700" i="1" dirty="0"/>
              <a:t>BHIPP Resilience Break: Managing Anxiety in the Primary Care Setting</a:t>
            </a:r>
            <a:br>
              <a:rPr lang="en-US" sz="3200" dirty="0"/>
            </a:br>
            <a:r>
              <a:rPr lang="en-US" sz="2700" dirty="0"/>
              <a:t>June 17</a:t>
            </a:r>
            <a:r>
              <a:rPr lang="en-US" sz="2700" baseline="30000" dirty="0"/>
              <a:t>th</a:t>
            </a:r>
            <a:r>
              <a:rPr lang="en-US" sz="2700" dirty="0"/>
              <a:t>, 2021, 12:30 – 1:30 PM</a:t>
            </a:r>
            <a:br>
              <a:rPr lang="en-US" sz="3100" i="1" dirty="0"/>
            </a:br>
            <a:br>
              <a:rPr lang="en-US" sz="3200" dirty="0"/>
            </a:br>
            <a:r>
              <a:rPr lang="en-US" sz="2200" dirty="0"/>
              <a:t>Sneha Jadhav, MD</a:t>
            </a:r>
            <a:br>
              <a:rPr lang="en-US" sz="2200" dirty="0"/>
            </a:br>
            <a:r>
              <a:rPr lang="en-US" sz="2200" dirty="0"/>
              <a:t>Child and Adolescent Psychiatrist</a:t>
            </a:r>
            <a:br>
              <a:rPr lang="en-US" sz="2200" dirty="0"/>
            </a:br>
            <a:r>
              <a:rPr lang="en-US" sz="2200" dirty="0"/>
              <a:t>Consultant for BHIPP</a:t>
            </a:r>
            <a:br>
              <a:rPr lang="en-US" sz="2200" dirty="0"/>
            </a:br>
            <a:r>
              <a:rPr lang="en-US" sz="2200" dirty="0"/>
              <a:t>Kennedy Krieger Institute </a:t>
            </a:r>
            <a:br>
              <a:rPr lang="en-US" sz="2200" dirty="0"/>
            </a:br>
            <a:r>
              <a:rPr lang="en-US" sz="2200" dirty="0"/>
              <a:t>Johns Hopkins Medical Institutions</a:t>
            </a:r>
            <a:br>
              <a:rPr lang="en-US" sz="2200" dirty="0"/>
            </a:br>
            <a:endParaRPr lang="en-US" sz="4400" dirty="0"/>
          </a:p>
        </p:txBody>
      </p:sp>
      <p:sp>
        <p:nvSpPr>
          <p:cNvPr id="3" name="Subtitle 2"/>
          <p:cNvSpPr>
            <a:spLocks noGrp="1"/>
          </p:cNvSpPr>
          <p:nvPr>
            <p:ph type="subTitle" idx="1"/>
          </p:nvPr>
        </p:nvSpPr>
        <p:spPr>
          <a:xfrm>
            <a:off x="4571979" y="4499477"/>
            <a:ext cx="6925078" cy="1559947"/>
          </a:xfrm>
        </p:spPr>
        <p:txBody>
          <a:bodyPr>
            <a:normAutofit fontScale="92500"/>
          </a:bodyPr>
          <a:lstStyle/>
          <a:p>
            <a:pPr lvl="0">
              <a:buClr>
                <a:srgbClr val="C00000"/>
              </a:buClr>
            </a:pPr>
            <a:r>
              <a:rPr lang="en-US" dirty="0">
                <a:solidFill>
                  <a:srgbClr val="FFFFFF"/>
                </a:solidFill>
              </a:rPr>
              <a:t>1-855-MD-BHIPP (632-4477)</a:t>
            </a:r>
          </a:p>
          <a:p>
            <a:pPr lvl="0">
              <a:buClr>
                <a:srgbClr val="C00000"/>
              </a:buClr>
            </a:pPr>
            <a:r>
              <a:rPr lang="en-US" dirty="0">
                <a:solidFill>
                  <a:srgbClr val="FFFFFF"/>
                </a:solidFill>
              </a:rPr>
              <a:t>www.mdbhipp.org</a:t>
            </a:r>
          </a:p>
          <a:p>
            <a:pPr lvl="0">
              <a:buClr>
                <a:srgbClr val="C00000"/>
              </a:buClr>
            </a:pPr>
            <a:r>
              <a:rPr lang="en-US" dirty="0">
                <a:solidFill>
                  <a:srgbClr val="FFFFFF"/>
                </a:solidFill>
              </a:rPr>
              <a:t>Follow us on Facebook, LinkedIn, and Twitter! @MDBHIPP </a:t>
            </a:r>
          </a:p>
        </p:txBody>
      </p:sp>
    </p:spTree>
    <p:extLst>
      <p:ext uri="{BB962C8B-B14F-4D97-AF65-F5344CB8AC3E}">
        <p14:creationId xmlns:p14="http://schemas.microsoft.com/office/powerpoint/2010/main" val="3791294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Anxiety Disorder- Worry , Fear, Somatic, Regression </a:t>
            </a:r>
          </a:p>
        </p:txBody>
      </p:sp>
      <p:pic>
        <p:nvPicPr>
          <p:cNvPr id="5" name="Content Placeholder 4"/>
          <p:cNvPicPr>
            <a:picLocks noGrp="1" noChangeAspect="1"/>
          </p:cNvPicPr>
          <p:nvPr>
            <p:ph idx="1"/>
          </p:nvPr>
        </p:nvPicPr>
        <p:blipFill>
          <a:blip r:embed="rId3"/>
          <a:stretch>
            <a:fillRect/>
          </a:stretch>
        </p:blipFill>
        <p:spPr>
          <a:xfrm>
            <a:off x="4825573" y="1593971"/>
            <a:ext cx="1124975" cy="1543411"/>
          </a:xfrm>
          <a:prstGeom prst="rect">
            <a:avLst/>
          </a:prstGeom>
        </p:spPr>
      </p:pic>
      <p:pic>
        <p:nvPicPr>
          <p:cNvPr id="6" name="Picture 5"/>
          <p:cNvPicPr>
            <a:picLocks noChangeAspect="1"/>
          </p:cNvPicPr>
          <p:nvPr/>
        </p:nvPicPr>
        <p:blipFill>
          <a:blip r:embed="rId4"/>
          <a:stretch>
            <a:fillRect/>
          </a:stretch>
        </p:blipFill>
        <p:spPr>
          <a:xfrm>
            <a:off x="3542114" y="2778576"/>
            <a:ext cx="1498063" cy="1929324"/>
          </a:xfrm>
          <a:prstGeom prst="rect">
            <a:avLst/>
          </a:prstGeom>
        </p:spPr>
      </p:pic>
      <p:pic>
        <p:nvPicPr>
          <p:cNvPr id="9" name="Picture 8"/>
          <p:cNvPicPr>
            <a:picLocks noChangeAspect="1"/>
          </p:cNvPicPr>
          <p:nvPr/>
        </p:nvPicPr>
        <p:blipFill>
          <a:blip r:embed="rId5"/>
          <a:stretch>
            <a:fillRect/>
          </a:stretch>
        </p:blipFill>
        <p:spPr>
          <a:xfrm>
            <a:off x="4732124" y="4707900"/>
            <a:ext cx="1499227" cy="1404990"/>
          </a:xfrm>
          <a:prstGeom prst="rect">
            <a:avLst/>
          </a:prstGeom>
        </p:spPr>
      </p:pic>
      <p:pic>
        <p:nvPicPr>
          <p:cNvPr id="10" name="Picture 9"/>
          <p:cNvPicPr>
            <a:picLocks noChangeAspect="1"/>
          </p:cNvPicPr>
          <p:nvPr/>
        </p:nvPicPr>
        <p:blipFill>
          <a:blip r:embed="rId6"/>
          <a:stretch>
            <a:fillRect/>
          </a:stretch>
        </p:blipFill>
        <p:spPr>
          <a:xfrm>
            <a:off x="6606514" y="1487618"/>
            <a:ext cx="2078000" cy="1885950"/>
          </a:xfrm>
          <a:prstGeom prst="rect">
            <a:avLst/>
          </a:prstGeom>
        </p:spPr>
      </p:pic>
      <p:pic>
        <p:nvPicPr>
          <p:cNvPr id="13" name="Picture 12"/>
          <p:cNvPicPr>
            <a:picLocks noChangeAspect="1"/>
          </p:cNvPicPr>
          <p:nvPr/>
        </p:nvPicPr>
        <p:blipFill>
          <a:blip r:embed="rId7"/>
          <a:stretch>
            <a:fillRect/>
          </a:stretch>
        </p:blipFill>
        <p:spPr>
          <a:xfrm>
            <a:off x="2845852" y="1323953"/>
            <a:ext cx="1083196" cy="1739262"/>
          </a:xfrm>
          <a:prstGeom prst="rect">
            <a:avLst/>
          </a:prstGeom>
        </p:spPr>
      </p:pic>
      <p:pic>
        <p:nvPicPr>
          <p:cNvPr id="12" name="Picture 11"/>
          <p:cNvPicPr>
            <a:picLocks noChangeAspect="1"/>
          </p:cNvPicPr>
          <p:nvPr/>
        </p:nvPicPr>
        <p:blipFill>
          <a:blip r:embed="rId8"/>
          <a:stretch>
            <a:fillRect/>
          </a:stretch>
        </p:blipFill>
        <p:spPr>
          <a:xfrm>
            <a:off x="6548356" y="3855457"/>
            <a:ext cx="1979852" cy="2074660"/>
          </a:xfrm>
          <a:prstGeom prst="rect">
            <a:avLst/>
          </a:prstGeom>
        </p:spPr>
      </p:pic>
      <p:pic>
        <p:nvPicPr>
          <p:cNvPr id="11" name="Picture 10"/>
          <p:cNvPicPr>
            <a:picLocks noChangeAspect="1"/>
          </p:cNvPicPr>
          <p:nvPr/>
        </p:nvPicPr>
        <p:blipFill>
          <a:blip r:embed="rId9"/>
          <a:stretch>
            <a:fillRect/>
          </a:stretch>
        </p:blipFill>
        <p:spPr>
          <a:xfrm>
            <a:off x="2910595" y="4767321"/>
            <a:ext cx="1588718" cy="1754759"/>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21753" y="1487618"/>
            <a:ext cx="2428875" cy="1885950"/>
          </a:xfrm>
          <a:prstGeom prst="rect">
            <a:avLst/>
          </a:prstGeom>
        </p:spPr>
      </p:pic>
      <p:pic>
        <p:nvPicPr>
          <p:cNvPr id="15" name="Picture 14"/>
          <p:cNvPicPr>
            <a:picLocks noChangeAspect="1"/>
          </p:cNvPicPr>
          <p:nvPr/>
        </p:nvPicPr>
        <p:blipFill>
          <a:blip r:embed="rId11"/>
          <a:stretch>
            <a:fillRect/>
          </a:stretch>
        </p:blipFill>
        <p:spPr>
          <a:xfrm>
            <a:off x="8921753" y="3743238"/>
            <a:ext cx="2749534" cy="2121592"/>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848" y="1901473"/>
            <a:ext cx="2733136" cy="3326149"/>
          </a:xfrm>
          <a:prstGeom prst="rect">
            <a:avLst/>
          </a:prstGeom>
        </p:spPr>
      </p:pic>
    </p:spTree>
    <p:extLst>
      <p:ext uri="{BB962C8B-B14F-4D97-AF65-F5344CB8AC3E}">
        <p14:creationId xmlns:p14="http://schemas.microsoft.com/office/powerpoint/2010/main" val="3030176619"/>
      </p:ext>
    </p:extLst>
  </p:cSld>
  <p:clrMapOvr>
    <a:masterClrMapping/>
  </p:clrMapOvr>
  <mc:AlternateContent xmlns:mc="http://schemas.openxmlformats.org/markup-compatibility/2006" xmlns:p14="http://schemas.microsoft.com/office/powerpoint/2010/main">
    <mc:Choice Requires="p14">
      <p:transition spd="slow" p14:dur="2000" advTm="106702"/>
    </mc:Choice>
    <mc:Fallback xmlns="">
      <p:transition spd="slow" advTm="10670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Anxiety Assessment</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9268" y="3152325"/>
            <a:ext cx="3401734" cy="2946897"/>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823" y="1322173"/>
            <a:ext cx="4202545" cy="4349578"/>
          </a:xfrm>
          <a:prstGeom prst="rect">
            <a:avLst/>
          </a:prstGeom>
        </p:spPr>
      </p:pic>
      <p:sp>
        <p:nvSpPr>
          <p:cNvPr id="10" name="TextBox 9"/>
          <p:cNvSpPr txBox="1"/>
          <p:nvPr/>
        </p:nvSpPr>
        <p:spPr>
          <a:xfrm>
            <a:off x="380557" y="1484683"/>
            <a:ext cx="2992957" cy="2677656"/>
          </a:xfrm>
          <a:prstGeom prst="rect">
            <a:avLst/>
          </a:prstGeom>
          <a:noFill/>
        </p:spPr>
        <p:txBody>
          <a:bodyPr wrap="square" rtlCol="0">
            <a:spAutoFit/>
          </a:bodyPr>
          <a:lstStyle/>
          <a:p>
            <a:pPr marL="457200" indent="-457200">
              <a:buClr>
                <a:schemeClr val="accent1"/>
              </a:buClr>
              <a:buFont typeface="Arial" panose="020B0604020202020204" pitchFamily="34" charset="0"/>
              <a:buChar char="•"/>
            </a:pPr>
            <a:r>
              <a:rPr lang="en-US" sz="2800" dirty="0"/>
              <a:t>Clinical Assessment</a:t>
            </a:r>
          </a:p>
          <a:p>
            <a:pPr marL="457200" indent="-457200">
              <a:buClr>
                <a:schemeClr val="accent1"/>
              </a:buClr>
              <a:buFont typeface="Arial" panose="020B0604020202020204" pitchFamily="34" charset="0"/>
              <a:buChar char="•"/>
            </a:pPr>
            <a:r>
              <a:rPr lang="en-US" sz="2800" dirty="0"/>
              <a:t>Trauma screen</a:t>
            </a:r>
          </a:p>
          <a:p>
            <a:pPr marL="457200" indent="-457200">
              <a:buClr>
                <a:schemeClr val="accent1"/>
              </a:buClr>
              <a:buFont typeface="Arial" panose="020B0604020202020204" pitchFamily="34" charset="0"/>
              <a:buChar char="•"/>
            </a:pPr>
            <a:r>
              <a:rPr lang="en-US" sz="2800" dirty="0"/>
              <a:t>Anxiety Scales </a:t>
            </a:r>
          </a:p>
          <a:p>
            <a:pPr marL="457200" indent="-457200">
              <a:buClr>
                <a:schemeClr val="accent1"/>
              </a:buClr>
              <a:buFont typeface="Arial" panose="020B0604020202020204" pitchFamily="34" charset="0"/>
              <a:buChar char="•"/>
            </a:pPr>
            <a:r>
              <a:rPr lang="en-US" sz="2800" dirty="0"/>
              <a:t>Family history</a:t>
            </a:r>
          </a:p>
          <a:p>
            <a:pPr marL="457200" indent="-457200">
              <a:buClr>
                <a:schemeClr val="accent1"/>
              </a:buClr>
              <a:buFont typeface="Arial" panose="020B0604020202020204" pitchFamily="34" charset="0"/>
              <a:buChar char="•"/>
            </a:pPr>
            <a:r>
              <a:rPr lang="en-US" sz="2800" dirty="0"/>
              <a:t>Medical workup</a:t>
            </a:r>
          </a:p>
        </p:txBody>
      </p:sp>
      <p:sp>
        <p:nvSpPr>
          <p:cNvPr id="3" name="TextBox 2"/>
          <p:cNvSpPr txBox="1"/>
          <p:nvPr/>
        </p:nvSpPr>
        <p:spPr>
          <a:xfrm>
            <a:off x="4579302" y="2734323"/>
            <a:ext cx="2656703" cy="523220"/>
          </a:xfrm>
          <a:prstGeom prst="rect">
            <a:avLst/>
          </a:prstGeom>
          <a:noFill/>
        </p:spPr>
        <p:txBody>
          <a:bodyPr wrap="square" rtlCol="0">
            <a:spAutoFit/>
          </a:bodyPr>
          <a:lstStyle/>
          <a:p>
            <a:r>
              <a:rPr lang="en-US" sz="2800" dirty="0">
                <a:solidFill>
                  <a:srgbClr val="FF0000"/>
                </a:solidFill>
              </a:rPr>
              <a:t>GAD 7 scale</a:t>
            </a:r>
          </a:p>
        </p:txBody>
      </p:sp>
      <p:sp>
        <p:nvSpPr>
          <p:cNvPr id="5" name="TextBox 4"/>
          <p:cNvSpPr txBox="1"/>
          <p:nvPr/>
        </p:nvSpPr>
        <p:spPr>
          <a:xfrm>
            <a:off x="8594435" y="5255846"/>
            <a:ext cx="3164933" cy="523220"/>
          </a:xfrm>
          <a:prstGeom prst="rect">
            <a:avLst/>
          </a:prstGeom>
          <a:noFill/>
        </p:spPr>
        <p:txBody>
          <a:bodyPr wrap="square" rtlCol="0">
            <a:spAutoFit/>
          </a:bodyPr>
          <a:lstStyle/>
          <a:p>
            <a:r>
              <a:rPr lang="en-US" sz="2800" dirty="0">
                <a:solidFill>
                  <a:srgbClr val="FF0000"/>
                </a:solidFill>
              </a:rPr>
              <a:t>SCARED scale</a:t>
            </a:r>
          </a:p>
        </p:txBody>
      </p:sp>
    </p:spTree>
    <p:extLst>
      <p:ext uri="{BB962C8B-B14F-4D97-AF65-F5344CB8AC3E}">
        <p14:creationId xmlns:p14="http://schemas.microsoft.com/office/powerpoint/2010/main" val="1292150372"/>
      </p:ext>
    </p:extLst>
  </p:cSld>
  <p:clrMapOvr>
    <a:masterClrMapping/>
  </p:clrMapOvr>
  <mc:AlternateContent xmlns:mc="http://schemas.openxmlformats.org/markup-compatibility/2006" xmlns:p14="http://schemas.microsoft.com/office/powerpoint/2010/main">
    <mc:Choice Requires="p14">
      <p:transition spd="slow" p14:dur="2000" advTm="136169"/>
    </mc:Choice>
    <mc:Fallback xmlns="">
      <p:transition spd="slow" advTm="13616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DSM diagnoses</a:t>
            </a:r>
          </a:p>
        </p:txBody>
      </p:sp>
      <p:sp>
        <p:nvSpPr>
          <p:cNvPr id="3" name="Content Placeholder 2"/>
          <p:cNvSpPr>
            <a:spLocks noGrp="1"/>
          </p:cNvSpPr>
          <p:nvPr>
            <p:ph idx="1"/>
          </p:nvPr>
        </p:nvSpPr>
        <p:spPr/>
        <p:txBody>
          <a:bodyPr>
            <a:normAutofit/>
          </a:bodyPr>
          <a:lstStyle/>
          <a:p>
            <a:r>
              <a:rPr lang="en-US" sz="2800" dirty="0"/>
              <a:t>Generalized Anxiety</a:t>
            </a:r>
          </a:p>
          <a:p>
            <a:r>
              <a:rPr lang="en-US" sz="2800" dirty="0"/>
              <a:t>Social Anxiety</a:t>
            </a:r>
          </a:p>
          <a:p>
            <a:r>
              <a:rPr lang="en-US" sz="2800" dirty="0"/>
              <a:t>Separation Anxiety</a:t>
            </a:r>
          </a:p>
          <a:p>
            <a:r>
              <a:rPr lang="en-US" sz="2800" dirty="0"/>
              <a:t>Phobias</a:t>
            </a:r>
          </a:p>
          <a:p>
            <a:r>
              <a:rPr lang="en-US" sz="2800" dirty="0"/>
              <a:t>Panic attacks/ disorder</a:t>
            </a:r>
          </a:p>
        </p:txBody>
      </p:sp>
    </p:spTree>
    <p:extLst>
      <p:ext uri="{BB962C8B-B14F-4D97-AF65-F5344CB8AC3E}">
        <p14:creationId xmlns:p14="http://schemas.microsoft.com/office/powerpoint/2010/main" val="262294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Management</a:t>
            </a:r>
          </a:p>
        </p:txBody>
      </p:sp>
      <p:sp>
        <p:nvSpPr>
          <p:cNvPr id="6" name="Text Placeholder 5">
            <a:extLst>
              <a:ext uri="{FF2B5EF4-FFF2-40B4-BE49-F238E27FC236}">
                <a16:creationId xmlns:a16="http://schemas.microsoft.com/office/drawing/2014/main" id="{46935D2A-A5F1-452A-9F94-87B7A5565718}"/>
              </a:ext>
            </a:extLst>
          </p:cNvPr>
          <p:cNvSpPr>
            <a:spLocks noGrp="1"/>
          </p:cNvSpPr>
          <p:nvPr>
            <p:ph type="body" idx="1"/>
          </p:nvPr>
        </p:nvSpPr>
        <p:spPr>
          <a:xfrm>
            <a:off x="477095" y="1254788"/>
            <a:ext cx="3474720" cy="680078"/>
          </a:xfrm>
        </p:spPr>
        <p:txBody>
          <a:bodyPr>
            <a:normAutofit/>
          </a:bodyPr>
          <a:lstStyle/>
          <a:p>
            <a:r>
              <a:rPr lang="en-US" sz="3200" dirty="0">
                <a:solidFill>
                  <a:srgbClr val="FF0000"/>
                </a:solidFill>
              </a:rPr>
              <a:t>Environment</a:t>
            </a:r>
            <a:endParaRPr lang="en-US" sz="2400" dirty="0">
              <a:solidFill>
                <a:srgbClr val="FF0000"/>
              </a:solidFill>
            </a:endParaRPr>
          </a:p>
        </p:txBody>
      </p:sp>
      <p:sp>
        <p:nvSpPr>
          <p:cNvPr id="3" name="Content Placeholder 2"/>
          <p:cNvSpPr>
            <a:spLocks noGrp="1"/>
          </p:cNvSpPr>
          <p:nvPr>
            <p:ph sz="half" idx="2"/>
          </p:nvPr>
        </p:nvSpPr>
        <p:spPr>
          <a:xfrm>
            <a:off x="385450" y="2068663"/>
            <a:ext cx="3566365" cy="4124092"/>
          </a:xfrm>
        </p:spPr>
        <p:txBody>
          <a:bodyPr>
            <a:normAutofit/>
          </a:bodyPr>
          <a:lstStyle/>
          <a:p>
            <a:endParaRPr lang="en-US" sz="2800" dirty="0"/>
          </a:p>
          <a:p>
            <a:r>
              <a:rPr lang="en-US" sz="2600" dirty="0"/>
              <a:t>Facts/ Control</a:t>
            </a:r>
          </a:p>
          <a:p>
            <a:r>
              <a:rPr lang="en-US" sz="2600" dirty="0"/>
              <a:t>Keep a routine</a:t>
            </a:r>
          </a:p>
          <a:p>
            <a:r>
              <a:rPr lang="en-US" sz="2600" dirty="0"/>
              <a:t>Self care</a:t>
            </a:r>
          </a:p>
          <a:p>
            <a:r>
              <a:rPr lang="en-US" sz="2600" dirty="0"/>
              <a:t>Calming exercises</a:t>
            </a:r>
          </a:p>
          <a:p>
            <a:r>
              <a:rPr lang="en-US" sz="2600" dirty="0"/>
              <a:t>Physical exercise</a:t>
            </a:r>
          </a:p>
          <a:p>
            <a:r>
              <a:rPr lang="en-US" sz="2600" dirty="0"/>
              <a:t>Anxious children often have anxious parents</a:t>
            </a:r>
          </a:p>
          <a:p>
            <a:pPr marL="0" indent="0">
              <a:buNone/>
            </a:pPr>
            <a:endParaRPr lang="en-US" dirty="0"/>
          </a:p>
          <a:p>
            <a:pPr marL="0" indent="0">
              <a:buNone/>
            </a:pPr>
            <a:endParaRPr lang="en-US" dirty="0"/>
          </a:p>
        </p:txBody>
      </p:sp>
      <p:sp>
        <p:nvSpPr>
          <p:cNvPr id="7" name="Text Placeholder 6">
            <a:extLst>
              <a:ext uri="{FF2B5EF4-FFF2-40B4-BE49-F238E27FC236}">
                <a16:creationId xmlns:a16="http://schemas.microsoft.com/office/drawing/2014/main" id="{E3B8F96A-711E-43E2-B568-D28D8A82AB0C}"/>
              </a:ext>
            </a:extLst>
          </p:cNvPr>
          <p:cNvSpPr>
            <a:spLocks noGrp="1"/>
          </p:cNvSpPr>
          <p:nvPr>
            <p:ph type="body" sz="quarter" idx="3"/>
          </p:nvPr>
        </p:nvSpPr>
        <p:spPr>
          <a:xfrm>
            <a:off x="4170294" y="1219718"/>
            <a:ext cx="3474720" cy="670544"/>
          </a:xfrm>
        </p:spPr>
        <p:txBody>
          <a:bodyPr>
            <a:normAutofit/>
          </a:bodyPr>
          <a:lstStyle/>
          <a:p>
            <a:r>
              <a:rPr lang="en-US" sz="3200" dirty="0">
                <a:solidFill>
                  <a:srgbClr val="FF0000"/>
                </a:solidFill>
              </a:rPr>
              <a:t>Therapy</a:t>
            </a:r>
            <a:endParaRPr lang="en-US" sz="2800" dirty="0">
              <a:solidFill>
                <a:srgbClr val="FF0000"/>
              </a:solidFill>
            </a:endParaRPr>
          </a:p>
        </p:txBody>
      </p:sp>
      <p:sp>
        <p:nvSpPr>
          <p:cNvPr id="8" name="Content Placeholder 7">
            <a:extLst>
              <a:ext uri="{FF2B5EF4-FFF2-40B4-BE49-F238E27FC236}">
                <a16:creationId xmlns:a16="http://schemas.microsoft.com/office/drawing/2014/main" id="{60BAF1BB-A684-47A4-B145-EEA7595C0733}"/>
              </a:ext>
            </a:extLst>
          </p:cNvPr>
          <p:cNvSpPr>
            <a:spLocks noGrp="1"/>
          </p:cNvSpPr>
          <p:nvPr>
            <p:ph sz="quarter" idx="4"/>
          </p:nvPr>
        </p:nvSpPr>
        <p:spPr>
          <a:xfrm>
            <a:off x="4189889" y="2038068"/>
            <a:ext cx="3098774" cy="3618785"/>
          </a:xfrm>
        </p:spPr>
        <p:txBody>
          <a:bodyPr>
            <a:normAutofit/>
          </a:bodyPr>
          <a:lstStyle/>
          <a:p>
            <a:endParaRPr lang="en-US" sz="2800" dirty="0"/>
          </a:p>
          <a:p>
            <a:r>
              <a:rPr lang="en-US" sz="2600" dirty="0"/>
              <a:t>Therapy </a:t>
            </a:r>
          </a:p>
          <a:p>
            <a:r>
              <a:rPr lang="en-US" sz="2600" dirty="0"/>
              <a:t>Psychotherapy- CBT, play therapy, supportive therapy</a:t>
            </a:r>
          </a:p>
          <a:p>
            <a:r>
              <a:rPr lang="en-US" sz="2600" dirty="0"/>
              <a:t>Response to CBT: 55-80% </a:t>
            </a:r>
          </a:p>
          <a:p>
            <a:endParaRPr lang="en-US" dirty="0"/>
          </a:p>
        </p:txBody>
      </p:sp>
      <p:sp>
        <p:nvSpPr>
          <p:cNvPr id="11" name="TextBox 10">
            <a:extLst>
              <a:ext uri="{FF2B5EF4-FFF2-40B4-BE49-F238E27FC236}">
                <a16:creationId xmlns:a16="http://schemas.microsoft.com/office/drawing/2014/main" id="{67C45AE2-1AD1-48B7-89DE-682CD9061D05}"/>
              </a:ext>
            </a:extLst>
          </p:cNvPr>
          <p:cNvSpPr txBox="1"/>
          <p:nvPr/>
        </p:nvSpPr>
        <p:spPr>
          <a:xfrm>
            <a:off x="7922697" y="1302440"/>
            <a:ext cx="3174274" cy="584775"/>
          </a:xfrm>
          <a:prstGeom prst="rect">
            <a:avLst/>
          </a:prstGeom>
          <a:noFill/>
        </p:spPr>
        <p:txBody>
          <a:bodyPr wrap="square" rtlCol="0">
            <a:spAutoFit/>
          </a:bodyPr>
          <a:lstStyle/>
          <a:p>
            <a:r>
              <a:rPr lang="en-US" sz="3200" b="1" dirty="0">
                <a:solidFill>
                  <a:srgbClr val="FF0000"/>
                </a:solidFill>
              </a:rPr>
              <a:t>Medication</a:t>
            </a:r>
            <a:endParaRPr lang="en-US" sz="2400" b="1" dirty="0">
              <a:solidFill>
                <a:srgbClr val="FF0000"/>
              </a:solidFill>
            </a:endParaRPr>
          </a:p>
        </p:txBody>
      </p:sp>
      <p:sp>
        <p:nvSpPr>
          <p:cNvPr id="12" name="TextBox 11">
            <a:extLst>
              <a:ext uri="{FF2B5EF4-FFF2-40B4-BE49-F238E27FC236}">
                <a16:creationId xmlns:a16="http://schemas.microsoft.com/office/drawing/2014/main" id="{366C8408-6EA9-4050-9FEB-9B949E153DDD}"/>
              </a:ext>
            </a:extLst>
          </p:cNvPr>
          <p:cNvSpPr txBox="1"/>
          <p:nvPr/>
        </p:nvSpPr>
        <p:spPr>
          <a:xfrm>
            <a:off x="7803226" y="2237883"/>
            <a:ext cx="3174274" cy="378565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400" dirty="0"/>
              <a:t>SSRIs (best evidence)</a:t>
            </a:r>
          </a:p>
          <a:p>
            <a:pPr marL="285750" indent="-285750">
              <a:buClr>
                <a:schemeClr val="accent1"/>
              </a:buClr>
              <a:buFont typeface="Arial" panose="020B0604020202020204" pitchFamily="34" charset="0"/>
              <a:buChar char="•"/>
            </a:pPr>
            <a:r>
              <a:rPr lang="en-US" sz="2400" dirty="0"/>
              <a:t>SNRIs (limited data)</a:t>
            </a:r>
          </a:p>
          <a:p>
            <a:pPr marL="285750" indent="-285750">
              <a:buClr>
                <a:schemeClr val="accent1"/>
              </a:buClr>
              <a:buFont typeface="Arial" panose="020B0604020202020204" pitchFamily="34" charset="0"/>
              <a:buChar char="•"/>
            </a:pPr>
            <a:r>
              <a:rPr lang="en-US" sz="2400" dirty="0"/>
              <a:t>Hydroxyzine</a:t>
            </a:r>
          </a:p>
          <a:p>
            <a:pPr marL="285750" indent="-285750">
              <a:buClr>
                <a:schemeClr val="accent1"/>
              </a:buClr>
              <a:buFont typeface="Arial" panose="020B0604020202020204" pitchFamily="34" charset="0"/>
              <a:buChar char="•"/>
            </a:pPr>
            <a:r>
              <a:rPr lang="en-US" sz="2400" dirty="0"/>
              <a:t>Anticholinergics</a:t>
            </a:r>
          </a:p>
          <a:p>
            <a:pPr marL="285750" indent="-285750">
              <a:buClr>
                <a:schemeClr val="accent1"/>
              </a:buClr>
              <a:buFont typeface="Arial" panose="020B0604020202020204" pitchFamily="34" charset="0"/>
              <a:buChar char="•"/>
            </a:pPr>
            <a:r>
              <a:rPr lang="en-US" sz="2400" dirty="0"/>
              <a:t>Buspar</a:t>
            </a:r>
          </a:p>
          <a:p>
            <a:pPr marL="285750" indent="-285750">
              <a:buClr>
                <a:schemeClr val="accent1"/>
              </a:buClr>
              <a:buFont typeface="Arial" panose="020B0604020202020204" pitchFamily="34" charset="0"/>
              <a:buChar char="•"/>
            </a:pPr>
            <a:endParaRPr lang="en-US" sz="2400" dirty="0"/>
          </a:p>
          <a:p>
            <a:pPr marL="285750" indent="-285750">
              <a:buClr>
                <a:schemeClr val="accent1"/>
              </a:buClr>
              <a:buFont typeface="Arial" panose="020B0604020202020204" pitchFamily="34" charset="0"/>
              <a:buChar char="•"/>
            </a:pPr>
            <a:endParaRPr lang="en-US" sz="2400" dirty="0"/>
          </a:p>
          <a:p>
            <a:pPr marL="285750" indent="-285750">
              <a:buClr>
                <a:schemeClr val="accent1"/>
              </a:buClr>
              <a:buFont typeface="Arial" panose="020B0604020202020204" pitchFamily="34" charset="0"/>
              <a:buChar char="•"/>
            </a:pPr>
            <a:endParaRPr lang="en-US" sz="2400" dirty="0"/>
          </a:p>
          <a:p>
            <a:pPr marL="285750" indent="-285750">
              <a:buClr>
                <a:schemeClr val="accent1"/>
              </a:buClr>
              <a:buFont typeface="Arial" panose="020B0604020202020204" pitchFamily="34" charset="0"/>
              <a:buChar char="•"/>
            </a:pPr>
            <a:r>
              <a:rPr lang="en-US" sz="2400" dirty="0"/>
              <a:t>Benzos- probably not!</a:t>
            </a:r>
            <a:endParaRPr lang="en-US" sz="20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5012" y="4313441"/>
            <a:ext cx="865910" cy="865910"/>
          </a:xfrm>
          <a:prstGeom prst="rect">
            <a:avLst/>
          </a:prstGeom>
        </p:spPr>
      </p:pic>
    </p:spTree>
    <p:extLst>
      <p:ext uri="{BB962C8B-B14F-4D97-AF65-F5344CB8AC3E}">
        <p14:creationId xmlns:p14="http://schemas.microsoft.com/office/powerpoint/2010/main" val="2368485110"/>
      </p:ext>
    </p:extLst>
  </p:cSld>
  <p:clrMapOvr>
    <a:masterClrMapping/>
  </p:clrMapOvr>
  <mc:AlternateContent xmlns:mc="http://schemas.openxmlformats.org/markup-compatibility/2006" xmlns:p14="http://schemas.microsoft.com/office/powerpoint/2010/main">
    <mc:Choice Requires="p14">
      <p:transition spd="slow" p14:dur="2000" advTm="129987"/>
    </mc:Choice>
    <mc:Fallback xmlns="">
      <p:transition spd="slow" advTm="12998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 from treatment</a:t>
            </a:r>
          </a:p>
        </p:txBody>
      </p:sp>
      <p:sp>
        <p:nvSpPr>
          <p:cNvPr id="3" name="Content Placeholder 2"/>
          <p:cNvSpPr>
            <a:spLocks noGrp="1"/>
          </p:cNvSpPr>
          <p:nvPr>
            <p:ph idx="1"/>
          </p:nvPr>
        </p:nvSpPr>
        <p:spPr/>
        <p:txBody>
          <a:bodyPr/>
          <a:lstStyle/>
          <a:p>
            <a:r>
              <a:rPr lang="en-US" sz="2800" dirty="0"/>
              <a:t>Manage not eliminate</a:t>
            </a:r>
          </a:p>
          <a:p>
            <a:r>
              <a:rPr lang="en-US" sz="2800" dirty="0"/>
              <a:t>Hard work and homework</a:t>
            </a:r>
          </a:p>
          <a:p>
            <a:r>
              <a:rPr lang="en-US" sz="2800" dirty="0"/>
              <a:t>Parent participation</a:t>
            </a:r>
          </a:p>
          <a:p>
            <a:r>
              <a:rPr lang="en-US" sz="2800" dirty="0"/>
              <a:t>Therapy: meds- 70:30</a:t>
            </a:r>
          </a:p>
          <a:p>
            <a:endParaRPr lang="en-US" dirty="0"/>
          </a:p>
        </p:txBody>
      </p:sp>
    </p:spTree>
    <p:extLst>
      <p:ext uri="{BB962C8B-B14F-4D97-AF65-F5344CB8AC3E}">
        <p14:creationId xmlns:p14="http://schemas.microsoft.com/office/powerpoint/2010/main" val="474949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8488218" y="1488225"/>
            <a:ext cx="3311230" cy="2833156"/>
          </a:xfrm>
          <a:prstGeom prst="rect">
            <a:avLst/>
          </a:prstGeom>
        </p:spPr>
      </p:pic>
      <p:sp>
        <p:nvSpPr>
          <p:cNvPr id="9" name="Title 1"/>
          <p:cNvSpPr>
            <a:spLocks noGrp="1"/>
          </p:cNvSpPr>
          <p:nvPr>
            <p:ph type="title"/>
          </p:nvPr>
        </p:nvSpPr>
        <p:spPr/>
        <p:txBody>
          <a:bodyPr>
            <a:normAutofit/>
          </a:bodyPr>
          <a:lstStyle/>
          <a:p>
            <a:r>
              <a:rPr lang="en-US" sz="4000" dirty="0"/>
              <a:t>At home</a:t>
            </a:r>
          </a:p>
        </p:txBody>
      </p:sp>
      <p:pic>
        <p:nvPicPr>
          <p:cNvPr id="6" name="Picture 5"/>
          <p:cNvPicPr>
            <a:picLocks noChangeAspect="1"/>
          </p:cNvPicPr>
          <p:nvPr/>
        </p:nvPicPr>
        <p:blipFill>
          <a:blip r:embed="rId4"/>
          <a:stretch>
            <a:fillRect/>
          </a:stretch>
        </p:blipFill>
        <p:spPr>
          <a:xfrm>
            <a:off x="5748649" y="3830851"/>
            <a:ext cx="2340587" cy="2890625"/>
          </a:xfrm>
          <a:prstGeom prst="rect">
            <a:avLst/>
          </a:prstGeom>
        </p:spPr>
      </p:pic>
      <p:sp>
        <p:nvSpPr>
          <p:cNvPr id="2" name="TextBox 1"/>
          <p:cNvSpPr txBox="1"/>
          <p:nvPr/>
        </p:nvSpPr>
        <p:spPr>
          <a:xfrm>
            <a:off x="412207" y="1280485"/>
            <a:ext cx="4747491" cy="2954655"/>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US" sz="2800" dirty="0"/>
              <a:t>Normalize</a:t>
            </a:r>
          </a:p>
          <a:p>
            <a:pPr marL="342900" indent="-342900">
              <a:buClr>
                <a:schemeClr val="accent1"/>
              </a:buClr>
              <a:buFont typeface="Arial" panose="020B0604020202020204" pitchFamily="34" charset="0"/>
              <a:buChar char="•"/>
            </a:pPr>
            <a:r>
              <a:rPr lang="en-US" sz="2800" dirty="0"/>
              <a:t>Avoid avoidance</a:t>
            </a:r>
          </a:p>
          <a:p>
            <a:pPr marL="342900" indent="-342900">
              <a:buClr>
                <a:schemeClr val="accent1"/>
              </a:buClr>
              <a:buFont typeface="Arial" panose="020B0604020202020204" pitchFamily="34" charset="0"/>
              <a:buChar char="•"/>
            </a:pPr>
            <a:r>
              <a:rPr lang="en-US" sz="2800" dirty="0"/>
              <a:t>Routine</a:t>
            </a:r>
          </a:p>
          <a:p>
            <a:pPr marL="342900" indent="-342900">
              <a:buClr>
                <a:schemeClr val="accent1"/>
              </a:buClr>
              <a:buFont typeface="Arial" panose="020B0604020202020204" pitchFamily="34" charset="0"/>
              <a:buChar char="•"/>
            </a:pPr>
            <a:r>
              <a:rPr lang="en-US" sz="2800" dirty="0"/>
              <a:t>Self care/sleep</a:t>
            </a:r>
          </a:p>
          <a:p>
            <a:pPr marL="342900" indent="-342900">
              <a:buClr>
                <a:schemeClr val="accent1"/>
              </a:buClr>
              <a:buFont typeface="Arial" panose="020B0604020202020204" pitchFamily="34" charset="0"/>
              <a:buChar char="•"/>
            </a:pPr>
            <a:r>
              <a:rPr lang="en-US" sz="2800" dirty="0"/>
              <a:t>Social bonds</a:t>
            </a:r>
          </a:p>
          <a:p>
            <a:pPr marL="342900" indent="-342900">
              <a:buClr>
                <a:schemeClr val="accent1"/>
              </a:buClr>
              <a:buFont typeface="Arial" panose="020B0604020202020204" pitchFamily="34" charset="0"/>
              <a:buChar char="•"/>
            </a:pPr>
            <a:r>
              <a:rPr lang="en-US" sz="2800" dirty="0"/>
              <a:t>Parental Anxiety</a:t>
            </a:r>
          </a:p>
          <a:p>
            <a:endParaRPr lang="en-US" dirty="0"/>
          </a:p>
        </p:txBody>
      </p:sp>
      <p:sp>
        <p:nvSpPr>
          <p:cNvPr id="3" name="TextBox 2"/>
          <p:cNvSpPr txBox="1"/>
          <p:nvPr/>
        </p:nvSpPr>
        <p:spPr>
          <a:xfrm>
            <a:off x="5359189" y="3230097"/>
            <a:ext cx="3099799" cy="461665"/>
          </a:xfrm>
          <a:prstGeom prst="rect">
            <a:avLst/>
          </a:prstGeom>
          <a:noFill/>
        </p:spPr>
        <p:txBody>
          <a:bodyPr wrap="square" rtlCol="0">
            <a:spAutoFit/>
          </a:bodyPr>
          <a:lstStyle/>
          <a:p>
            <a:r>
              <a:rPr lang="en-US" sz="2400" dirty="0"/>
              <a:t>Child directed activity</a:t>
            </a:r>
          </a:p>
        </p:txBody>
      </p:sp>
      <p:pic>
        <p:nvPicPr>
          <p:cNvPr id="11" name="Content Placeholder 4"/>
          <p:cNvPicPr>
            <a:picLocks noChangeAspect="1"/>
          </p:cNvPicPr>
          <p:nvPr/>
        </p:nvPicPr>
        <p:blipFill>
          <a:blip r:embed="rId5"/>
          <a:stretch>
            <a:fillRect/>
          </a:stretch>
        </p:blipFill>
        <p:spPr>
          <a:xfrm>
            <a:off x="837738" y="4321381"/>
            <a:ext cx="2368145" cy="2282758"/>
          </a:xfrm>
          <a:prstGeom prst="rect">
            <a:avLst/>
          </a:prstGeom>
        </p:spPr>
      </p:pic>
      <p:sp>
        <p:nvSpPr>
          <p:cNvPr id="7" name="TextBox 6"/>
          <p:cNvSpPr txBox="1"/>
          <p:nvPr/>
        </p:nvSpPr>
        <p:spPr>
          <a:xfrm>
            <a:off x="8488218" y="4393011"/>
            <a:ext cx="3170382" cy="461665"/>
          </a:xfrm>
          <a:prstGeom prst="rect">
            <a:avLst/>
          </a:prstGeom>
          <a:noFill/>
        </p:spPr>
        <p:txBody>
          <a:bodyPr wrap="square" rtlCol="0">
            <a:spAutoFit/>
          </a:bodyPr>
          <a:lstStyle/>
          <a:p>
            <a:r>
              <a:rPr lang="en-US" sz="2400" dirty="0"/>
              <a:t>Relaxation/Breathing</a:t>
            </a:r>
          </a:p>
        </p:txBody>
      </p:sp>
      <p:sp>
        <p:nvSpPr>
          <p:cNvPr id="8" name="TextBox 7"/>
          <p:cNvSpPr txBox="1"/>
          <p:nvPr/>
        </p:nvSpPr>
        <p:spPr>
          <a:xfrm>
            <a:off x="2676045" y="4905028"/>
            <a:ext cx="2115520" cy="461665"/>
          </a:xfrm>
          <a:prstGeom prst="rect">
            <a:avLst/>
          </a:prstGeom>
          <a:noFill/>
        </p:spPr>
        <p:txBody>
          <a:bodyPr wrap="square" rtlCol="0">
            <a:spAutoFit/>
          </a:bodyPr>
          <a:lstStyle/>
          <a:p>
            <a:r>
              <a:rPr lang="en-US" sz="2400" dirty="0"/>
              <a:t>Daily check in</a:t>
            </a:r>
          </a:p>
        </p:txBody>
      </p:sp>
    </p:spTree>
    <p:extLst>
      <p:ext uri="{BB962C8B-B14F-4D97-AF65-F5344CB8AC3E}">
        <p14:creationId xmlns:p14="http://schemas.microsoft.com/office/powerpoint/2010/main" val="3667595330"/>
      </p:ext>
    </p:extLst>
  </p:cSld>
  <p:clrMapOvr>
    <a:masterClrMapping/>
  </p:clrMapOvr>
  <mc:AlternateContent xmlns:mc="http://schemas.openxmlformats.org/markup-compatibility/2006" xmlns:p14="http://schemas.microsoft.com/office/powerpoint/2010/main">
    <mc:Choice Requires="p14">
      <p:transition spd="slow" p14:dur="2000" advTm="144644"/>
    </mc:Choice>
    <mc:Fallback xmlns="">
      <p:transition spd="slow" advTm="14464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Therapy</a:t>
            </a:r>
          </a:p>
        </p:txBody>
      </p:sp>
      <p:sp>
        <p:nvSpPr>
          <p:cNvPr id="3" name="Content Placeholder 2"/>
          <p:cNvSpPr>
            <a:spLocks noGrp="1"/>
          </p:cNvSpPr>
          <p:nvPr>
            <p:ph idx="1"/>
          </p:nvPr>
        </p:nvSpPr>
        <p:spPr/>
        <p:txBody>
          <a:bodyPr>
            <a:normAutofit/>
          </a:bodyPr>
          <a:lstStyle/>
          <a:p>
            <a:r>
              <a:rPr lang="en-US" sz="2800" dirty="0"/>
              <a:t>Supportive- life events</a:t>
            </a:r>
          </a:p>
          <a:p>
            <a:r>
              <a:rPr lang="en-US" sz="2800" dirty="0"/>
              <a:t>CBT- negative thought patterns</a:t>
            </a:r>
          </a:p>
          <a:p>
            <a:r>
              <a:rPr lang="en-US" sz="2800" dirty="0"/>
              <a:t>Behavioral modification/ Parent management Training- disruptive behaviors</a:t>
            </a:r>
          </a:p>
          <a:p>
            <a:r>
              <a:rPr lang="en-US" sz="2800" dirty="0"/>
              <a:t>Exposure /response prevention- compulsive/ avoidant behaviors</a:t>
            </a:r>
          </a:p>
          <a:p>
            <a:r>
              <a:rPr lang="en-US" sz="2800" dirty="0"/>
              <a:t>CBT-I</a:t>
            </a:r>
          </a:p>
          <a:p>
            <a:r>
              <a:rPr lang="en-US" sz="2800" dirty="0"/>
              <a:t>Trauma focused- fixation on a difficult event or time</a:t>
            </a:r>
          </a:p>
        </p:txBody>
      </p:sp>
    </p:spTree>
    <p:extLst>
      <p:ext uri="{BB962C8B-B14F-4D97-AF65-F5344CB8AC3E}">
        <p14:creationId xmlns:p14="http://schemas.microsoft.com/office/powerpoint/2010/main" val="4138444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Discussion</a:t>
            </a:r>
          </a:p>
        </p:txBody>
      </p:sp>
      <p:sp>
        <p:nvSpPr>
          <p:cNvPr id="3" name="Content Placeholder 2"/>
          <p:cNvSpPr>
            <a:spLocks noGrp="1"/>
          </p:cNvSpPr>
          <p:nvPr>
            <p:ph idx="1"/>
          </p:nvPr>
        </p:nvSpPr>
        <p:spPr>
          <a:xfrm>
            <a:off x="345715" y="1463041"/>
            <a:ext cx="11500567" cy="4480559"/>
          </a:xfrm>
        </p:spPr>
        <p:txBody>
          <a:bodyPr>
            <a:normAutofit/>
          </a:bodyPr>
          <a:lstStyle/>
          <a:p>
            <a:r>
              <a:rPr lang="en-US" sz="2800" dirty="0"/>
              <a:t>Support success of therapeutic behaviors</a:t>
            </a:r>
          </a:p>
          <a:p>
            <a:r>
              <a:rPr lang="en-US" sz="2800" dirty="0"/>
              <a:t>Improve tolerance of anxiety*</a:t>
            </a:r>
          </a:p>
          <a:p>
            <a:r>
              <a:rPr lang="en-US" sz="2800" dirty="0"/>
              <a:t>Time to therapeutic effect</a:t>
            </a:r>
          </a:p>
          <a:p>
            <a:endParaRPr lang="en-US" sz="2800" dirty="0"/>
          </a:p>
          <a:p>
            <a:r>
              <a:rPr lang="en-US" sz="2800" dirty="0"/>
              <a:t>Black box warning</a:t>
            </a:r>
          </a:p>
          <a:p>
            <a:r>
              <a:rPr lang="en-US" sz="2800" dirty="0"/>
              <a:t>Sexual side effects</a:t>
            </a:r>
          </a:p>
          <a:p>
            <a:r>
              <a:rPr lang="en-US" sz="2800" dirty="0"/>
              <a:t>Discontinuation syndrome</a:t>
            </a:r>
          </a:p>
          <a:p>
            <a:r>
              <a:rPr lang="en-US" sz="2800" dirty="0"/>
              <a:t>Serotonin syndrome</a:t>
            </a:r>
          </a:p>
        </p:txBody>
      </p:sp>
    </p:spTree>
    <p:extLst>
      <p:ext uri="{BB962C8B-B14F-4D97-AF65-F5344CB8AC3E}">
        <p14:creationId xmlns:p14="http://schemas.microsoft.com/office/powerpoint/2010/main" val="1076477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Medication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52636192"/>
              </p:ext>
            </p:extLst>
          </p:nvPr>
        </p:nvGraphicFramePr>
        <p:xfrm>
          <a:off x="580767" y="1386221"/>
          <a:ext cx="11247439" cy="3141532"/>
        </p:xfrm>
        <a:graphic>
          <a:graphicData uri="http://schemas.openxmlformats.org/drawingml/2006/table">
            <a:tbl>
              <a:tblPr firstRow="1" bandRow="1">
                <a:tableStyleId>{93296810-A885-4BE3-A3E7-6D5BEEA58F35}</a:tableStyleId>
              </a:tblPr>
              <a:tblGrid>
                <a:gridCol w="2633778">
                  <a:extLst>
                    <a:ext uri="{9D8B030D-6E8A-4147-A177-3AD203B41FA5}">
                      <a16:colId xmlns:a16="http://schemas.microsoft.com/office/drawing/2014/main" val="20000"/>
                    </a:ext>
                  </a:extLst>
                </a:gridCol>
                <a:gridCol w="3139908">
                  <a:extLst>
                    <a:ext uri="{9D8B030D-6E8A-4147-A177-3AD203B41FA5}">
                      <a16:colId xmlns:a16="http://schemas.microsoft.com/office/drawing/2014/main" val="20001"/>
                    </a:ext>
                  </a:extLst>
                </a:gridCol>
                <a:gridCol w="2449442">
                  <a:extLst>
                    <a:ext uri="{9D8B030D-6E8A-4147-A177-3AD203B41FA5}">
                      <a16:colId xmlns:a16="http://schemas.microsoft.com/office/drawing/2014/main" val="20002"/>
                    </a:ext>
                  </a:extLst>
                </a:gridCol>
                <a:gridCol w="3024311">
                  <a:extLst>
                    <a:ext uri="{9D8B030D-6E8A-4147-A177-3AD203B41FA5}">
                      <a16:colId xmlns:a16="http://schemas.microsoft.com/office/drawing/2014/main" val="20003"/>
                    </a:ext>
                  </a:extLst>
                </a:gridCol>
              </a:tblGrid>
              <a:tr h="646951">
                <a:tc>
                  <a:txBody>
                    <a:bodyPr/>
                    <a:lstStyle/>
                    <a:p>
                      <a:r>
                        <a:rPr lang="en-US" sz="2400" dirty="0">
                          <a:solidFill>
                            <a:schemeClr val="tx1"/>
                          </a:solidFill>
                        </a:rPr>
                        <a:t>SSRI </a:t>
                      </a:r>
                      <a:r>
                        <a:rPr lang="en-US" sz="2000" b="0" dirty="0">
                          <a:solidFill>
                            <a:schemeClr val="tx1"/>
                          </a:solidFill>
                        </a:rPr>
                        <a:t>(FDA approval)</a:t>
                      </a:r>
                    </a:p>
                  </a:txBody>
                  <a:tcPr>
                    <a:solidFill>
                      <a:schemeClr val="accent1">
                        <a:lumMod val="20000"/>
                        <a:lumOff val="80000"/>
                      </a:schemeClr>
                    </a:solidFill>
                  </a:tcPr>
                </a:tc>
                <a:tc>
                  <a:txBody>
                    <a:bodyPr/>
                    <a:lstStyle/>
                    <a:p>
                      <a:r>
                        <a:rPr lang="en-US" sz="2400" dirty="0">
                          <a:solidFill>
                            <a:schemeClr val="tx1"/>
                          </a:solidFill>
                        </a:rPr>
                        <a:t>Start </a:t>
                      </a:r>
                      <a:r>
                        <a:rPr lang="en-US" sz="2400" b="0" dirty="0">
                          <a:solidFill>
                            <a:schemeClr val="tx1"/>
                          </a:solidFill>
                        </a:rPr>
                        <a:t>(mg)</a:t>
                      </a:r>
                    </a:p>
                  </a:txBody>
                  <a:tcPr>
                    <a:solidFill>
                      <a:schemeClr val="accent1">
                        <a:lumMod val="20000"/>
                        <a:lumOff val="80000"/>
                      </a:schemeClr>
                    </a:solidFill>
                  </a:tcPr>
                </a:tc>
                <a:tc>
                  <a:txBody>
                    <a:bodyPr/>
                    <a:lstStyle/>
                    <a:p>
                      <a:r>
                        <a:rPr lang="en-US" sz="2400" dirty="0">
                          <a:solidFill>
                            <a:schemeClr val="tx1"/>
                          </a:solidFill>
                        </a:rPr>
                        <a:t>Maximum </a:t>
                      </a:r>
                      <a:r>
                        <a:rPr lang="en-US" sz="2400" b="0" dirty="0">
                          <a:solidFill>
                            <a:schemeClr val="tx1"/>
                          </a:solidFill>
                        </a:rPr>
                        <a:t>(mg)</a:t>
                      </a:r>
                    </a:p>
                  </a:txBody>
                  <a:tcPr>
                    <a:solidFill>
                      <a:schemeClr val="accent1">
                        <a:lumMod val="20000"/>
                        <a:lumOff val="80000"/>
                      </a:schemeClr>
                    </a:solidFill>
                  </a:tcPr>
                </a:tc>
                <a:tc>
                  <a:txBody>
                    <a:bodyPr/>
                    <a:lstStyle/>
                    <a:p>
                      <a:r>
                        <a:rPr lang="en-US" sz="2400" dirty="0">
                          <a:solidFill>
                            <a:schemeClr val="tx1"/>
                          </a:solidFill>
                        </a:rPr>
                        <a:t>Increments </a:t>
                      </a:r>
                      <a:r>
                        <a:rPr lang="en-US" sz="2400" b="0" dirty="0">
                          <a:solidFill>
                            <a:schemeClr val="tx1"/>
                          </a:solidFill>
                        </a:rPr>
                        <a:t>(mg)</a:t>
                      </a:r>
                    </a:p>
                  </a:txBody>
                  <a:tcPr>
                    <a:solidFill>
                      <a:schemeClr val="accent1">
                        <a:lumMod val="20000"/>
                        <a:lumOff val="80000"/>
                      </a:schemeClr>
                    </a:solidFill>
                  </a:tcPr>
                </a:tc>
                <a:extLst>
                  <a:ext uri="{0D108BD9-81ED-4DB2-BD59-A6C34878D82A}">
                    <a16:rowId xmlns:a16="http://schemas.microsoft.com/office/drawing/2014/main" val="10000"/>
                  </a:ext>
                </a:extLst>
              </a:tr>
              <a:tr h="831527">
                <a:tc>
                  <a:txBody>
                    <a:bodyPr/>
                    <a:lstStyle/>
                    <a:p>
                      <a:r>
                        <a:rPr lang="en-US" sz="2400" dirty="0"/>
                        <a:t>Sertraline</a:t>
                      </a:r>
                    </a:p>
                    <a:p>
                      <a:r>
                        <a:rPr lang="en-US" sz="2400" b="0" dirty="0"/>
                        <a:t>(6+)</a:t>
                      </a:r>
                    </a:p>
                  </a:txBody>
                  <a:tcPr>
                    <a:solidFill>
                      <a:schemeClr val="accent1">
                        <a:lumMod val="20000"/>
                        <a:lumOff val="80000"/>
                      </a:schemeClr>
                    </a:solidFill>
                  </a:tcPr>
                </a:tc>
                <a:tc>
                  <a:txBody>
                    <a:bodyPr/>
                    <a:lstStyle/>
                    <a:p>
                      <a:r>
                        <a:rPr lang="en-US" sz="2400" dirty="0"/>
                        <a:t>12.5- 25</a:t>
                      </a:r>
                    </a:p>
                  </a:txBody>
                  <a:tcPr>
                    <a:solidFill>
                      <a:schemeClr val="accent1">
                        <a:lumMod val="20000"/>
                        <a:lumOff val="80000"/>
                      </a:schemeClr>
                    </a:solidFill>
                  </a:tcPr>
                </a:tc>
                <a:tc>
                  <a:txBody>
                    <a:bodyPr/>
                    <a:lstStyle/>
                    <a:p>
                      <a:r>
                        <a:rPr lang="en-US" sz="2400" dirty="0"/>
                        <a:t>200</a:t>
                      </a:r>
                    </a:p>
                  </a:txBody>
                  <a:tcPr>
                    <a:solidFill>
                      <a:schemeClr val="accent1">
                        <a:lumMod val="20000"/>
                        <a:lumOff val="80000"/>
                      </a:schemeClr>
                    </a:solidFill>
                  </a:tcPr>
                </a:tc>
                <a:tc>
                  <a:txBody>
                    <a:bodyPr/>
                    <a:lstStyle/>
                    <a:p>
                      <a:r>
                        <a:rPr lang="en-US" sz="2400" dirty="0"/>
                        <a:t>12.5-25</a:t>
                      </a:r>
                    </a:p>
                  </a:txBody>
                  <a:tcPr>
                    <a:solidFill>
                      <a:schemeClr val="accent1">
                        <a:lumMod val="20000"/>
                        <a:lumOff val="80000"/>
                      </a:schemeClr>
                    </a:solidFill>
                  </a:tcPr>
                </a:tc>
                <a:extLst>
                  <a:ext uri="{0D108BD9-81ED-4DB2-BD59-A6C34878D82A}">
                    <a16:rowId xmlns:a16="http://schemas.microsoft.com/office/drawing/2014/main" val="10001"/>
                  </a:ext>
                </a:extLst>
              </a:tr>
              <a:tr h="831527">
                <a:tc>
                  <a:txBody>
                    <a:bodyPr/>
                    <a:lstStyle/>
                    <a:p>
                      <a:r>
                        <a:rPr lang="en-US" sz="2400" dirty="0"/>
                        <a:t>Fluoxetine</a:t>
                      </a:r>
                    </a:p>
                    <a:p>
                      <a:r>
                        <a:rPr lang="en-US" sz="2400" b="0" dirty="0"/>
                        <a:t>(6+OCD) (8+MDD)</a:t>
                      </a:r>
                    </a:p>
                  </a:txBody>
                  <a:tcPr>
                    <a:solidFill>
                      <a:schemeClr val="accent1">
                        <a:lumMod val="20000"/>
                        <a:lumOff val="80000"/>
                      </a:schemeClr>
                    </a:solidFill>
                  </a:tcPr>
                </a:tc>
                <a:tc>
                  <a:txBody>
                    <a:bodyPr/>
                    <a:lstStyle/>
                    <a:p>
                      <a:r>
                        <a:rPr lang="en-US" sz="2400" dirty="0"/>
                        <a:t>5-10  (2.5)</a:t>
                      </a:r>
                    </a:p>
                  </a:txBody>
                  <a:tcPr>
                    <a:solidFill>
                      <a:schemeClr val="accent1">
                        <a:lumMod val="20000"/>
                        <a:lumOff val="80000"/>
                      </a:schemeClr>
                    </a:solidFill>
                  </a:tcPr>
                </a:tc>
                <a:tc>
                  <a:txBody>
                    <a:bodyPr/>
                    <a:lstStyle/>
                    <a:p>
                      <a:r>
                        <a:rPr lang="en-US" sz="2400" dirty="0"/>
                        <a:t>60</a:t>
                      </a:r>
                    </a:p>
                  </a:txBody>
                  <a:tcPr>
                    <a:solidFill>
                      <a:schemeClr val="accent1">
                        <a:lumMod val="20000"/>
                        <a:lumOff val="80000"/>
                      </a:schemeClr>
                    </a:solidFill>
                  </a:tcPr>
                </a:tc>
                <a:tc>
                  <a:txBody>
                    <a:bodyPr/>
                    <a:lstStyle/>
                    <a:p>
                      <a:r>
                        <a:rPr lang="en-US" sz="2400" dirty="0"/>
                        <a:t>5-10</a:t>
                      </a:r>
                    </a:p>
                  </a:txBody>
                  <a:tcPr>
                    <a:solidFill>
                      <a:schemeClr val="accent1">
                        <a:lumMod val="20000"/>
                        <a:lumOff val="80000"/>
                      </a:schemeClr>
                    </a:solidFill>
                  </a:tcPr>
                </a:tc>
                <a:extLst>
                  <a:ext uri="{0D108BD9-81ED-4DB2-BD59-A6C34878D82A}">
                    <a16:rowId xmlns:a16="http://schemas.microsoft.com/office/drawing/2014/main" val="10002"/>
                  </a:ext>
                </a:extLst>
              </a:tr>
              <a:tr h="831527">
                <a:tc>
                  <a:txBody>
                    <a:bodyPr/>
                    <a:lstStyle/>
                    <a:p>
                      <a:r>
                        <a:rPr lang="en-US" sz="2400" b="0" dirty="0" err="1"/>
                        <a:t>Escitalopram</a:t>
                      </a:r>
                      <a:endParaRPr lang="en-US" sz="2400" b="0" dirty="0"/>
                    </a:p>
                    <a:p>
                      <a:r>
                        <a:rPr lang="en-US" sz="2400" b="0" dirty="0"/>
                        <a:t>(12+)</a:t>
                      </a:r>
                    </a:p>
                  </a:txBody>
                  <a:tcPr>
                    <a:solidFill>
                      <a:schemeClr val="accent1">
                        <a:lumMod val="20000"/>
                        <a:lumOff val="80000"/>
                      </a:schemeClr>
                    </a:solidFill>
                  </a:tcPr>
                </a:tc>
                <a:tc>
                  <a:txBody>
                    <a:bodyPr/>
                    <a:lstStyle/>
                    <a:p>
                      <a:r>
                        <a:rPr lang="en-US" sz="2400" dirty="0"/>
                        <a:t>5-10</a:t>
                      </a:r>
                      <a:r>
                        <a:rPr lang="en-US" sz="2400" baseline="0" dirty="0"/>
                        <a:t> (2.5)</a:t>
                      </a:r>
                      <a:endParaRPr lang="en-US" sz="2400" dirty="0"/>
                    </a:p>
                  </a:txBody>
                  <a:tcPr>
                    <a:solidFill>
                      <a:schemeClr val="accent1">
                        <a:lumMod val="20000"/>
                        <a:lumOff val="80000"/>
                      </a:schemeClr>
                    </a:solidFill>
                  </a:tcPr>
                </a:tc>
                <a:tc>
                  <a:txBody>
                    <a:bodyPr/>
                    <a:lstStyle/>
                    <a:p>
                      <a:r>
                        <a:rPr lang="en-US" sz="2400" dirty="0"/>
                        <a:t>20</a:t>
                      </a:r>
                    </a:p>
                  </a:txBody>
                  <a:tcPr>
                    <a:solidFill>
                      <a:schemeClr val="accent1">
                        <a:lumMod val="20000"/>
                        <a:lumOff val="80000"/>
                      </a:schemeClr>
                    </a:solidFill>
                  </a:tcPr>
                </a:tc>
                <a:tc>
                  <a:txBody>
                    <a:bodyPr/>
                    <a:lstStyle/>
                    <a:p>
                      <a:r>
                        <a:rPr lang="en-US" sz="2400" dirty="0"/>
                        <a:t>5</a:t>
                      </a:r>
                    </a:p>
                  </a:txBody>
                  <a:tcPr>
                    <a:solidFill>
                      <a:schemeClr val="accent1">
                        <a:lumMod val="20000"/>
                        <a:lumOff val="80000"/>
                      </a:schemeClr>
                    </a:solidFill>
                  </a:tcPr>
                </a:tc>
                <a:extLst>
                  <a:ext uri="{0D108BD9-81ED-4DB2-BD59-A6C34878D82A}">
                    <a16:rowId xmlns:a16="http://schemas.microsoft.com/office/drawing/2014/main" val="151594605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898139393"/>
              </p:ext>
            </p:extLst>
          </p:nvPr>
        </p:nvGraphicFramePr>
        <p:xfrm>
          <a:off x="580767" y="4666752"/>
          <a:ext cx="11247438" cy="1885694"/>
        </p:xfrm>
        <a:graphic>
          <a:graphicData uri="http://schemas.openxmlformats.org/drawingml/2006/table">
            <a:tbl>
              <a:tblPr firstRow="1" bandRow="1">
                <a:tableStyleId>{93296810-A885-4BE3-A3E7-6D5BEEA58F35}</a:tableStyleId>
              </a:tblPr>
              <a:tblGrid>
                <a:gridCol w="2579110">
                  <a:extLst>
                    <a:ext uri="{9D8B030D-6E8A-4147-A177-3AD203B41FA5}">
                      <a16:colId xmlns:a16="http://schemas.microsoft.com/office/drawing/2014/main" val="1035514012"/>
                    </a:ext>
                  </a:extLst>
                </a:gridCol>
                <a:gridCol w="3235803">
                  <a:extLst>
                    <a:ext uri="{9D8B030D-6E8A-4147-A177-3AD203B41FA5}">
                      <a16:colId xmlns:a16="http://schemas.microsoft.com/office/drawing/2014/main" val="1777449173"/>
                    </a:ext>
                  </a:extLst>
                </a:gridCol>
                <a:gridCol w="2630100">
                  <a:extLst>
                    <a:ext uri="{9D8B030D-6E8A-4147-A177-3AD203B41FA5}">
                      <a16:colId xmlns:a16="http://schemas.microsoft.com/office/drawing/2014/main" val="4287334705"/>
                    </a:ext>
                  </a:extLst>
                </a:gridCol>
                <a:gridCol w="2802425">
                  <a:extLst>
                    <a:ext uri="{9D8B030D-6E8A-4147-A177-3AD203B41FA5}">
                      <a16:colId xmlns:a16="http://schemas.microsoft.com/office/drawing/2014/main" val="4151314330"/>
                    </a:ext>
                  </a:extLst>
                </a:gridCol>
              </a:tblGrid>
              <a:tr h="770125">
                <a:tc>
                  <a:txBody>
                    <a:bodyPr/>
                    <a:lstStyle/>
                    <a:p>
                      <a:r>
                        <a:rPr lang="en-US" sz="2400" b="1" dirty="0">
                          <a:solidFill>
                            <a:schemeClr val="tx1"/>
                          </a:solidFill>
                        </a:rPr>
                        <a:t>SNRI</a:t>
                      </a:r>
                    </a:p>
                  </a:txBody>
                  <a:tcPr>
                    <a:solidFill>
                      <a:schemeClr val="accent1">
                        <a:lumMod val="20000"/>
                        <a:lumOff val="80000"/>
                      </a:schemeClr>
                    </a:solidFill>
                  </a:tcPr>
                </a:tc>
                <a:tc>
                  <a:txBody>
                    <a:bodyPr/>
                    <a:lstStyle/>
                    <a:p>
                      <a:r>
                        <a:rPr lang="en-US" sz="2400" dirty="0">
                          <a:solidFill>
                            <a:schemeClr val="tx1"/>
                          </a:solidFill>
                        </a:rPr>
                        <a:t>Start (mg)</a:t>
                      </a:r>
                    </a:p>
                  </a:txBody>
                  <a:tcPr>
                    <a:solidFill>
                      <a:schemeClr val="accent1">
                        <a:lumMod val="20000"/>
                        <a:lumOff val="80000"/>
                      </a:schemeClr>
                    </a:solidFill>
                  </a:tcPr>
                </a:tc>
                <a:tc>
                  <a:txBody>
                    <a:bodyPr/>
                    <a:lstStyle/>
                    <a:p>
                      <a:r>
                        <a:rPr lang="en-US" sz="2400" dirty="0">
                          <a:solidFill>
                            <a:schemeClr val="tx1"/>
                          </a:solidFill>
                        </a:rPr>
                        <a:t>Maximum (mg)</a:t>
                      </a:r>
                    </a:p>
                  </a:txBody>
                  <a:tcPr>
                    <a:solidFill>
                      <a:schemeClr val="accent1">
                        <a:lumMod val="20000"/>
                        <a:lumOff val="80000"/>
                      </a:schemeClr>
                    </a:solidFill>
                  </a:tcPr>
                </a:tc>
                <a:tc>
                  <a:txBody>
                    <a:bodyPr/>
                    <a:lstStyle/>
                    <a:p>
                      <a:r>
                        <a:rPr lang="en-US" sz="2400" dirty="0">
                          <a:solidFill>
                            <a:schemeClr val="tx1"/>
                          </a:solidFill>
                        </a:rPr>
                        <a:t>Increments (mg)</a:t>
                      </a:r>
                    </a:p>
                  </a:txBody>
                  <a:tcPr>
                    <a:solidFill>
                      <a:schemeClr val="accent1">
                        <a:lumMod val="20000"/>
                        <a:lumOff val="80000"/>
                      </a:schemeClr>
                    </a:solidFill>
                  </a:tcPr>
                </a:tc>
                <a:extLst>
                  <a:ext uri="{0D108BD9-81ED-4DB2-BD59-A6C34878D82A}">
                    <a16:rowId xmlns:a16="http://schemas.microsoft.com/office/drawing/2014/main" val="953712532"/>
                  </a:ext>
                </a:extLst>
              </a:tr>
              <a:tr h="1115569">
                <a:tc>
                  <a:txBody>
                    <a:bodyPr/>
                    <a:lstStyle/>
                    <a:p>
                      <a:r>
                        <a:rPr lang="en-US" sz="2400" dirty="0"/>
                        <a:t>Duloxetine</a:t>
                      </a:r>
                    </a:p>
                    <a:p>
                      <a:r>
                        <a:rPr lang="en-US" sz="2400" b="0" dirty="0"/>
                        <a:t>(7 and up)</a:t>
                      </a:r>
                    </a:p>
                  </a:txBody>
                  <a:tcPr>
                    <a:solidFill>
                      <a:schemeClr val="accent1">
                        <a:lumMod val="20000"/>
                        <a:lumOff val="80000"/>
                      </a:schemeClr>
                    </a:solidFill>
                  </a:tcPr>
                </a:tc>
                <a:tc>
                  <a:txBody>
                    <a:bodyPr/>
                    <a:lstStyle/>
                    <a:p>
                      <a:r>
                        <a:rPr lang="en-US" sz="2400" dirty="0"/>
                        <a:t>30 (15)</a:t>
                      </a:r>
                    </a:p>
                  </a:txBody>
                  <a:tcPr>
                    <a:solidFill>
                      <a:schemeClr val="accent1">
                        <a:lumMod val="20000"/>
                        <a:lumOff val="80000"/>
                      </a:schemeClr>
                    </a:solidFill>
                  </a:tcPr>
                </a:tc>
                <a:tc>
                  <a:txBody>
                    <a:bodyPr/>
                    <a:lstStyle/>
                    <a:p>
                      <a:r>
                        <a:rPr lang="en-US" sz="2400" dirty="0"/>
                        <a:t>60</a:t>
                      </a:r>
                    </a:p>
                  </a:txBody>
                  <a:tcPr>
                    <a:solidFill>
                      <a:schemeClr val="accent1">
                        <a:lumMod val="20000"/>
                        <a:lumOff val="80000"/>
                      </a:schemeClr>
                    </a:solidFill>
                  </a:tcPr>
                </a:tc>
                <a:tc>
                  <a:txBody>
                    <a:bodyPr/>
                    <a:lstStyle/>
                    <a:p>
                      <a:r>
                        <a:rPr lang="en-US" sz="2400" dirty="0"/>
                        <a:t>15-30 </a:t>
                      </a:r>
                    </a:p>
                  </a:txBody>
                  <a:tcPr>
                    <a:solidFill>
                      <a:schemeClr val="accent1">
                        <a:lumMod val="20000"/>
                        <a:lumOff val="80000"/>
                      </a:schemeClr>
                    </a:solidFill>
                  </a:tcPr>
                </a:tc>
                <a:extLst>
                  <a:ext uri="{0D108BD9-81ED-4DB2-BD59-A6C34878D82A}">
                    <a16:rowId xmlns:a16="http://schemas.microsoft.com/office/drawing/2014/main" val="2659275642"/>
                  </a:ext>
                </a:extLst>
              </a:tr>
            </a:tbl>
          </a:graphicData>
        </a:graphic>
      </p:graphicFrame>
    </p:spTree>
    <p:extLst>
      <p:ext uri="{BB962C8B-B14F-4D97-AF65-F5344CB8AC3E}">
        <p14:creationId xmlns:p14="http://schemas.microsoft.com/office/powerpoint/2010/main" val="1473538734"/>
      </p:ext>
    </p:extLst>
  </p:cSld>
  <p:clrMapOvr>
    <a:masterClrMapping/>
  </p:clrMapOvr>
  <mc:AlternateContent xmlns:mc="http://schemas.openxmlformats.org/markup-compatibility/2006" xmlns:p14="http://schemas.microsoft.com/office/powerpoint/2010/main">
    <mc:Choice Requires="p14">
      <p:transition spd="slow" p14:dur="2000" advTm="73505"/>
    </mc:Choice>
    <mc:Fallback xmlns="">
      <p:transition spd="slow" advTm="7350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Anti anxiety </a:t>
            </a:r>
          </a:p>
        </p:txBody>
      </p:sp>
      <p:sp>
        <p:nvSpPr>
          <p:cNvPr id="3" name="Content Placeholder 2"/>
          <p:cNvSpPr>
            <a:spLocks noGrp="1"/>
          </p:cNvSpPr>
          <p:nvPr>
            <p:ph idx="1"/>
          </p:nvPr>
        </p:nvSpPr>
        <p:spPr>
          <a:xfrm>
            <a:off x="345715" y="1495699"/>
            <a:ext cx="11500567" cy="4382588"/>
          </a:xfrm>
        </p:spPr>
        <p:txBody>
          <a:bodyPr>
            <a:normAutofit/>
          </a:bodyPr>
          <a:lstStyle/>
          <a:p>
            <a:r>
              <a:rPr lang="en-US" sz="2800" dirty="0"/>
              <a:t>Citalopram- less safe than Lexapro</a:t>
            </a:r>
          </a:p>
          <a:p>
            <a:r>
              <a:rPr lang="en-US" sz="2800" dirty="0"/>
              <a:t>Fluvoxamine rarely used; FDA approval (8+)for OCD</a:t>
            </a:r>
          </a:p>
          <a:p>
            <a:r>
              <a:rPr lang="en-US" sz="2800" dirty="0"/>
              <a:t>Paroxetine- nonlinear kinetics</a:t>
            </a:r>
          </a:p>
          <a:p>
            <a:r>
              <a:rPr lang="en-US" sz="2800" dirty="0"/>
              <a:t>Venlafaxine- more side effects than Duloxetine</a:t>
            </a:r>
          </a:p>
          <a:p>
            <a:r>
              <a:rPr lang="en-US" sz="2800" dirty="0"/>
              <a:t>Buspirone- 5HT1A partial agonist/ may help till SSRI works</a:t>
            </a:r>
          </a:p>
          <a:p>
            <a:r>
              <a:rPr lang="en-US" sz="2800" dirty="0"/>
              <a:t>Antihistamines- can be sedating, anticholinergic</a:t>
            </a:r>
          </a:p>
          <a:p>
            <a:r>
              <a:rPr lang="en-US" sz="2800" dirty="0"/>
              <a:t>Benzo- addictive</a:t>
            </a:r>
          </a:p>
          <a:p>
            <a:endParaRPr lang="en-US" sz="2800" dirty="0"/>
          </a:p>
        </p:txBody>
      </p:sp>
    </p:spTree>
    <p:extLst>
      <p:ext uri="{BB962C8B-B14F-4D97-AF65-F5344CB8AC3E}">
        <p14:creationId xmlns:p14="http://schemas.microsoft.com/office/powerpoint/2010/main" val="5323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6A18-C217-48A9-8C62-448232C84EC2}"/>
              </a:ext>
            </a:extLst>
          </p:cNvPr>
          <p:cNvSpPr>
            <a:spLocks noGrp="1"/>
          </p:cNvSpPr>
          <p:nvPr>
            <p:ph type="title"/>
          </p:nvPr>
        </p:nvSpPr>
        <p:spPr/>
        <p:txBody>
          <a:bodyPr>
            <a:normAutofit/>
          </a:bodyPr>
          <a:lstStyle/>
          <a:p>
            <a:r>
              <a:rPr lang="en-US" sz="3600" dirty="0"/>
              <a:t>Who We Are – Maryland BHIPP</a:t>
            </a:r>
          </a:p>
        </p:txBody>
      </p:sp>
      <p:sp>
        <p:nvSpPr>
          <p:cNvPr id="5" name="Rectangle 4">
            <a:extLst>
              <a:ext uri="{FF2B5EF4-FFF2-40B4-BE49-F238E27FC236}">
                <a16:creationId xmlns:a16="http://schemas.microsoft.com/office/drawing/2014/main" id="{78A84612-DD9B-4E5B-94A9-FC4D18CCA872}"/>
              </a:ext>
            </a:extLst>
          </p:cNvPr>
          <p:cNvSpPr/>
          <p:nvPr/>
        </p:nvSpPr>
        <p:spPr>
          <a:xfrm>
            <a:off x="5397387" y="1674673"/>
            <a:ext cx="6311787" cy="387798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Offering support to pediatric primary care providers through free: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Telephone consultation (855-MD-BHIPP)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Resource &amp; referral support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Training &amp; education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Regionally specific social work co-location (Salisbury University and Morgan State University)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Project ECHO®</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Direct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Telespsychiatry</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&amp;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Telecounseling</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Services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Care coordination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BB3F87AA-8841-4D6A-8F4B-1D90D131CA07}"/>
              </a:ext>
            </a:extLst>
          </p:cNvPr>
          <p:cNvPicPr>
            <a:picLocks noGrp="1" noChangeAspect="1"/>
          </p:cNvPicPr>
          <p:nvPr>
            <p:ph idx="1"/>
          </p:nvPr>
        </p:nvPicPr>
        <p:blipFill>
          <a:blip r:embed="rId3"/>
          <a:stretch>
            <a:fillRect/>
          </a:stretch>
        </p:blipFill>
        <p:spPr>
          <a:xfrm>
            <a:off x="482826" y="1957287"/>
            <a:ext cx="4720954" cy="4281672"/>
          </a:xfrm>
          <a:prstGeom prst="rect">
            <a:avLst/>
          </a:prstGeom>
        </p:spPr>
      </p:pic>
    </p:spTree>
    <p:extLst>
      <p:ext uri="{BB962C8B-B14F-4D97-AF65-F5344CB8AC3E}">
        <p14:creationId xmlns:p14="http://schemas.microsoft.com/office/powerpoint/2010/main" val="146326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SSRIs – How to?</a:t>
            </a:r>
          </a:p>
        </p:txBody>
      </p:sp>
      <p:sp>
        <p:nvSpPr>
          <p:cNvPr id="3" name="Content Placeholder 2"/>
          <p:cNvSpPr>
            <a:spLocks noGrp="1"/>
          </p:cNvSpPr>
          <p:nvPr>
            <p:ph idx="1"/>
          </p:nvPr>
        </p:nvSpPr>
        <p:spPr/>
        <p:txBody>
          <a:bodyPr>
            <a:normAutofit/>
          </a:bodyPr>
          <a:lstStyle/>
          <a:p>
            <a:r>
              <a:rPr lang="en-US" sz="2800" dirty="0"/>
              <a:t>Start Low –Go slow </a:t>
            </a:r>
          </a:p>
          <a:p>
            <a:r>
              <a:rPr lang="en-US" sz="2800" dirty="0"/>
              <a:t>some results in 4-8 weeks</a:t>
            </a:r>
          </a:p>
          <a:p>
            <a:r>
              <a:rPr lang="en-US" sz="2800" dirty="0"/>
              <a:t>Adequate trial or reassess ‘match’</a:t>
            </a:r>
          </a:p>
          <a:p>
            <a:r>
              <a:rPr lang="en-US" sz="2800" dirty="0"/>
              <a:t>Effect size – 0.7 for anxiety</a:t>
            </a:r>
          </a:p>
          <a:p>
            <a:r>
              <a:rPr lang="en-US" sz="2800" dirty="0"/>
              <a:t>NNT- 3 for non-OCD anxiety</a:t>
            </a:r>
          </a:p>
          <a:p>
            <a:r>
              <a:rPr lang="en-US" sz="2800" dirty="0"/>
              <a:t>Time to therapeutic effect and max dose</a:t>
            </a:r>
          </a:p>
        </p:txBody>
      </p:sp>
    </p:spTree>
    <p:extLst>
      <p:ext uri="{BB962C8B-B14F-4D97-AF65-F5344CB8AC3E}">
        <p14:creationId xmlns:p14="http://schemas.microsoft.com/office/powerpoint/2010/main" val="3299022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B70A-FFA3-49CE-9BE8-8EE0E28EE67B}"/>
              </a:ext>
            </a:extLst>
          </p:cNvPr>
          <p:cNvSpPr>
            <a:spLocks noGrp="1"/>
          </p:cNvSpPr>
          <p:nvPr>
            <p:ph type="title"/>
          </p:nvPr>
        </p:nvSpPr>
        <p:spPr/>
        <p:txBody>
          <a:bodyPr>
            <a:normAutofit/>
          </a:bodyPr>
          <a:lstStyle/>
          <a:p>
            <a:r>
              <a:rPr lang="en-US" sz="4000" dirty="0"/>
              <a:t>Treatment- Side Effects</a:t>
            </a:r>
          </a:p>
        </p:txBody>
      </p:sp>
      <p:sp>
        <p:nvSpPr>
          <p:cNvPr id="3" name="Content Placeholder 2">
            <a:extLst>
              <a:ext uri="{FF2B5EF4-FFF2-40B4-BE49-F238E27FC236}">
                <a16:creationId xmlns:a16="http://schemas.microsoft.com/office/drawing/2014/main" id="{5171BA6D-3DDE-41B0-9AEF-42B93CC2D2D4}"/>
              </a:ext>
            </a:extLst>
          </p:cNvPr>
          <p:cNvSpPr>
            <a:spLocks noGrp="1"/>
          </p:cNvSpPr>
          <p:nvPr>
            <p:ph sz="half" idx="1"/>
          </p:nvPr>
        </p:nvSpPr>
        <p:spPr>
          <a:xfrm>
            <a:off x="375426" y="1474306"/>
            <a:ext cx="6740269" cy="4887305"/>
          </a:xfrm>
        </p:spPr>
        <p:txBody>
          <a:bodyPr>
            <a:normAutofit fontScale="92500" lnSpcReduction="20000"/>
          </a:bodyPr>
          <a:lstStyle/>
          <a:p>
            <a:r>
              <a:rPr lang="en-US" sz="2800" dirty="0"/>
              <a:t>Usually, none</a:t>
            </a:r>
          </a:p>
          <a:p>
            <a:r>
              <a:rPr lang="en-US" sz="2800" dirty="0"/>
              <a:t>Stomachache, nausea, diarrhea</a:t>
            </a:r>
          </a:p>
          <a:p>
            <a:r>
              <a:rPr lang="en-US" sz="2800" dirty="0"/>
              <a:t>Headache</a:t>
            </a:r>
          </a:p>
          <a:p>
            <a:r>
              <a:rPr lang="en-US" sz="2800" dirty="0"/>
              <a:t>Sexual (decreased libido, delayed orgasm, ED)</a:t>
            </a:r>
          </a:p>
          <a:p>
            <a:endParaRPr lang="en-US" sz="2800" dirty="0"/>
          </a:p>
          <a:p>
            <a:r>
              <a:rPr lang="en-US" sz="2800" dirty="0"/>
              <a:t>Activation</a:t>
            </a:r>
          </a:p>
          <a:p>
            <a:r>
              <a:rPr lang="en-US" sz="2800" dirty="0"/>
              <a:t>hypomania</a:t>
            </a:r>
          </a:p>
          <a:p>
            <a:endParaRPr lang="en-US" sz="2800" dirty="0"/>
          </a:p>
          <a:p>
            <a:r>
              <a:rPr lang="en-US" sz="2800" dirty="0">
                <a:solidFill>
                  <a:srgbClr val="FF0000"/>
                </a:solidFill>
              </a:rPr>
              <a:t>Suicidality/ Black Box warning</a:t>
            </a:r>
          </a:p>
          <a:p>
            <a:r>
              <a:rPr lang="en-US" sz="2800" dirty="0"/>
              <a:t>Serotonin syndrome</a:t>
            </a:r>
          </a:p>
          <a:p>
            <a:r>
              <a:rPr lang="en-US" sz="2800" dirty="0"/>
              <a:t>Discontinuation syndrome</a:t>
            </a:r>
          </a:p>
          <a:p>
            <a:endParaRPr lang="en-US" dirty="0"/>
          </a:p>
        </p:txBody>
      </p:sp>
      <p:sp>
        <p:nvSpPr>
          <p:cNvPr id="4" name="Content Placeholder 3">
            <a:extLst>
              <a:ext uri="{FF2B5EF4-FFF2-40B4-BE49-F238E27FC236}">
                <a16:creationId xmlns:a16="http://schemas.microsoft.com/office/drawing/2014/main" id="{83BCD22E-7445-41E7-95DE-0665CA6F10B9}"/>
              </a:ext>
            </a:extLst>
          </p:cNvPr>
          <p:cNvSpPr>
            <a:spLocks noGrp="1"/>
          </p:cNvSpPr>
          <p:nvPr>
            <p:ph sz="half" idx="2"/>
          </p:nvPr>
        </p:nvSpPr>
        <p:spPr>
          <a:xfrm>
            <a:off x="6485709" y="1474307"/>
            <a:ext cx="5330866" cy="4639110"/>
          </a:xfrm>
        </p:spPr>
        <p:txBody>
          <a:bodyPr>
            <a:normAutofit fontScale="92500" lnSpcReduction="20000"/>
          </a:bodyPr>
          <a:lstStyle/>
          <a:p>
            <a:pPr marL="0" indent="0">
              <a:buNone/>
            </a:pPr>
            <a:r>
              <a:rPr lang="en-US" sz="2800" i="1" dirty="0">
                <a:solidFill>
                  <a:schemeClr val="accent1"/>
                </a:solidFill>
              </a:rPr>
              <a:t>All effects (good and bad) seem ‘bigger’ to anxious children</a:t>
            </a:r>
            <a:r>
              <a:rPr lang="en-US" sz="1800" i="1" dirty="0">
                <a:solidFill>
                  <a:schemeClr val="accent1"/>
                </a:solidFill>
              </a:rPr>
              <a:t>.</a:t>
            </a:r>
          </a:p>
        </p:txBody>
      </p:sp>
    </p:spTree>
    <p:extLst>
      <p:ext uri="{BB962C8B-B14F-4D97-AF65-F5344CB8AC3E}">
        <p14:creationId xmlns:p14="http://schemas.microsoft.com/office/powerpoint/2010/main" val="1324135926"/>
      </p:ext>
    </p:extLst>
  </p:cSld>
  <p:clrMapOvr>
    <a:masterClrMapping/>
  </p:clrMapOvr>
  <mc:AlternateContent xmlns:mc="http://schemas.openxmlformats.org/markup-compatibility/2006" xmlns:p14="http://schemas.microsoft.com/office/powerpoint/2010/main">
    <mc:Choice Requires="p14">
      <p:transition spd="slow" p14:dur="2000" advTm="8294"/>
    </mc:Choice>
    <mc:Fallback xmlns="">
      <p:transition spd="slow" advTm="829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BBW- 2004</a:t>
            </a:r>
          </a:p>
        </p:txBody>
      </p:sp>
      <p:sp>
        <p:nvSpPr>
          <p:cNvPr id="3" name="Content Placeholder 2"/>
          <p:cNvSpPr>
            <a:spLocks noGrp="1"/>
          </p:cNvSpPr>
          <p:nvPr>
            <p:ph idx="1"/>
          </p:nvPr>
        </p:nvSpPr>
        <p:spPr/>
        <p:txBody>
          <a:bodyPr/>
          <a:lstStyle/>
          <a:p>
            <a:r>
              <a:rPr lang="en-US" sz="2800" dirty="0"/>
              <a:t>Increased risk of suicidal ideation (not attempts or completion) from 2% to 4%</a:t>
            </a:r>
          </a:p>
          <a:p>
            <a:r>
              <a:rPr lang="en-US" sz="2800" dirty="0"/>
              <a:t>Decrease in prescription after the warning led to increase in suicide rates (14% increase in the U.S between 2003-2004- largest recorded increase)</a:t>
            </a:r>
          </a:p>
          <a:p>
            <a:endParaRPr lang="en-US" sz="2800" dirty="0"/>
          </a:p>
          <a:p>
            <a:r>
              <a:rPr lang="en-US" sz="2800" dirty="0"/>
              <a:t>CAMS, 2008- Adverse events such as suicidal ideation were no more frequent in sertraline group than in placebo group</a:t>
            </a:r>
          </a:p>
          <a:p>
            <a:endParaRPr lang="en-US" dirty="0"/>
          </a:p>
        </p:txBody>
      </p:sp>
    </p:spTree>
    <p:extLst>
      <p:ext uri="{BB962C8B-B14F-4D97-AF65-F5344CB8AC3E}">
        <p14:creationId xmlns:p14="http://schemas.microsoft.com/office/powerpoint/2010/main" val="521709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Serotonin Syndrome</a:t>
            </a:r>
          </a:p>
        </p:txBody>
      </p:sp>
      <p:sp>
        <p:nvSpPr>
          <p:cNvPr id="3" name="Content Placeholder 2"/>
          <p:cNvSpPr>
            <a:spLocks noGrp="1"/>
          </p:cNvSpPr>
          <p:nvPr>
            <p:ph idx="1"/>
          </p:nvPr>
        </p:nvSpPr>
        <p:spPr/>
        <p:txBody>
          <a:bodyPr/>
          <a:lstStyle/>
          <a:p>
            <a:pPr marL="457200" lvl="1" indent="0">
              <a:buNone/>
            </a:pPr>
            <a:r>
              <a:rPr lang="en-US" sz="3200" i="1" dirty="0">
                <a:solidFill>
                  <a:schemeClr val="tx1"/>
                </a:solidFill>
              </a:rPr>
              <a:t>GI</a:t>
            </a:r>
            <a:r>
              <a:rPr lang="en-US" sz="3200" dirty="0">
                <a:solidFill>
                  <a:schemeClr val="tx1"/>
                </a:solidFill>
              </a:rPr>
              <a:t>: nausea, vomiting, diarrhea</a:t>
            </a:r>
          </a:p>
          <a:p>
            <a:pPr marL="457200" lvl="1" indent="0">
              <a:buNone/>
            </a:pPr>
            <a:r>
              <a:rPr lang="en-US" sz="3200" i="1" dirty="0">
                <a:solidFill>
                  <a:schemeClr val="tx1"/>
                </a:solidFill>
              </a:rPr>
              <a:t>Mental Status</a:t>
            </a:r>
            <a:r>
              <a:rPr lang="en-US" sz="3200" dirty="0">
                <a:solidFill>
                  <a:schemeClr val="tx1"/>
                </a:solidFill>
              </a:rPr>
              <a:t>: agitation, delirium, hallucinations, coma</a:t>
            </a:r>
          </a:p>
          <a:p>
            <a:pPr marL="457200" lvl="1" indent="0">
              <a:buNone/>
            </a:pPr>
            <a:r>
              <a:rPr lang="en-US" sz="3200" i="1" dirty="0">
                <a:solidFill>
                  <a:schemeClr val="tx1"/>
                </a:solidFill>
              </a:rPr>
              <a:t>Autonomic Instability</a:t>
            </a:r>
            <a:r>
              <a:rPr lang="en-US" sz="3200" dirty="0">
                <a:solidFill>
                  <a:schemeClr val="tx1"/>
                </a:solidFill>
              </a:rPr>
              <a:t>: tachycardia, labile blood pressure,</a:t>
            </a:r>
            <a:r>
              <a:rPr lang="en-US" sz="3200" dirty="0"/>
              <a:t> </a:t>
            </a:r>
            <a:r>
              <a:rPr lang="en-US" sz="3200" dirty="0">
                <a:solidFill>
                  <a:schemeClr val="tx1"/>
                </a:solidFill>
              </a:rPr>
              <a:t>diaphoresis, hyperthermia, flushing, dizziness </a:t>
            </a:r>
          </a:p>
          <a:p>
            <a:pPr marL="457200" lvl="1" indent="0">
              <a:buNone/>
            </a:pPr>
            <a:r>
              <a:rPr lang="en-US" sz="3200" i="1" dirty="0">
                <a:solidFill>
                  <a:schemeClr val="tx1"/>
                </a:solidFill>
              </a:rPr>
              <a:t>Neuromuscular</a:t>
            </a:r>
            <a:r>
              <a:rPr lang="en-US" sz="3200" dirty="0">
                <a:solidFill>
                  <a:schemeClr val="tx1"/>
                </a:solidFill>
              </a:rPr>
              <a:t>: tremor, hyperreflexia, rigidity, myoclonus, hyperreflexia, incoordination</a:t>
            </a:r>
          </a:p>
        </p:txBody>
      </p:sp>
    </p:spTree>
    <p:extLst>
      <p:ext uri="{BB962C8B-B14F-4D97-AF65-F5344CB8AC3E}">
        <p14:creationId xmlns:p14="http://schemas.microsoft.com/office/powerpoint/2010/main" val="446366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Discontinuation syndrome</a:t>
            </a:r>
          </a:p>
        </p:txBody>
      </p:sp>
      <p:sp>
        <p:nvSpPr>
          <p:cNvPr id="3" name="Content Placeholder 2"/>
          <p:cNvSpPr>
            <a:spLocks noGrp="1"/>
          </p:cNvSpPr>
          <p:nvPr>
            <p:ph idx="1"/>
          </p:nvPr>
        </p:nvSpPr>
        <p:spPr>
          <a:xfrm>
            <a:off x="345715" y="1463041"/>
            <a:ext cx="11500567" cy="4839788"/>
          </a:xfrm>
        </p:spPr>
        <p:txBody>
          <a:bodyPr>
            <a:normAutofit/>
          </a:bodyPr>
          <a:lstStyle/>
          <a:p>
            <a:pPr lvl="1"/>
            <a:r>
              <a:rPr lang="en-US" sz="2800" dirty="0">
                <a:solidFill>
                  <a:schemeClr val="tx1"/>
                </a:solidFill>
                <a:cs typeface="Arial" panose="020B0604020202020204" pitchFamily="34" charset="0"/>
              </a:rPr>
              <a:t>Flu-like symptoms</a:t>
            </a:r>
          </a:p>
          <a:p>
            <a:pPr lvl="1"/>
            <a:r>
              <a:rPr lang="en-US" sz="2800" dirty="0">
                <a:solidFill>
                  <a:schemeClr val="tx1"/>
                </a:solidFill>
                <a:cs typeface="Arial" panose="020B0604020202020204" pitchFamily="34" charset="0"/>
              </a:rPr>
              <a:t>GI symptoms – nausea, vomiting, diarrhea</a:t>
            </a:r>
          </a:p>
          <a:p>
            <a:pPr lvl="1"/>
            <a:r>
              <a:rPr lang="en-US" sz="2800" dirty="0">
                <a:solidFill>
                  <a:schemeClr val="tx1"/>
                </a:solidFill>
                <a:cs typeface="Arial" panose="020B0604020202020204" pitchFamily="34" charset="0"/>
              </a:rPr>
              <a:t>--------------------</a:t>
            </a:r>
          </a:p>
          <a:p>
            <a:pPr lvl="1"/>
            <a:r>
              <a:rPr lang="en-US" sz="2800" dirty="0">
                <a:solidFill>
                  <a:schemeClr val="tx1"/>
                </a:solidFill>
                <a:cs typeface="Arial" panose="020B0604020202020204" pitchFamily="34" charset="0"/>
              </a:rPr>
              <a:t>Dizziness, vertigo </a:t>
            </a:r>
          </a:p>
          <a:p>
            <a:pPr lvl="1"/>
            <a:r>
              <a:rPr lang="en-US" sz="2800" dirty="0">
                <a:solidFill>
                  <a:schemeClr val="tx1"/>
                </a:solidFill>
                <a:cs typeface="Arial" panose="020B0604020202020204" pitchFamily="34" charset="0"/>
              </a:rPr>
              <a:t>Tingling/numbness</a:t>
            </a:r>
          </a:p>
          <a:p>
            <a:pPr lvl="1"/>
            <a:r>
              <a:rPr lang="en-US" sz="2800" dirty="0">
                <a:solidFill>
                  <a:schemeClr val="tx1"/>
                </a:solidFill>
                <a:cs typeface="Arial" panose="020B0604020202020204" pitchFamily="34" charset="0"/>
              </a:rPr>
              <a:t>--------------------</a:t>
            </a:r>
          </a:p>
          <a:p>
            <a:pPr lvl="1"/>
            <a:r>
              <a:rPr lang="en-US" sz="2800" dirty="0">
                <a:solidFill>
                  <a:schemeClr val="tx1"/>
                </a:solidFill>
                <a:cs typeface="Arial" panose="020B0604020202020204" pitchFamily="34" charset="0"/>
              </a:rPr>
              <a:t>Sleep disruption</a:t>
            </a:r>
          </a:p>
          <a:p>
            <a:pPr lvl="1"/>
            <a:r>
              <a:rPr lang="en-US" sz="2800" dirty="0">
                <a:solidFill>
                  <a:schemeClr val="tx1"/>
                </a:solidFill>
                <a:cs typeface="Arial" panose="020B0604020202020204" pitchFamily="34" charset="0"/>
              </a:rPr>
              <a:t>Anxiety, agitation</a:t>
            </a:r>
          </a:p>
          <a:p>
            <a:pPr lvl="1"/>
            <a:r>
              <a:rPr lang="en-US" sz="2800" dirty="0">
                <a:solidFill>
                  <a:schemeClr val="tx1"/>
                </a:solidFill>
                <a:cs typeface="Arial" panose="020B0604020202020204" pitchFamily="34" charset="0"/>
              </a:rPr>
              <a:t>Irritability, low mood</a:t>
            </a:r>
          </a:p>
          <a:p>
            <a:endParaRPr lang="en-US" dirty="0"/>
          </a:p>
        </p:txBody>
      </p:sp>
    </p:spTree>
    <p:extLst>
      <p:ext uri="{BB962C8B-B14F-4D97-AF65-F5344CB8AC3E}">
        <p14:creationId xmlns:p14="http://schemas.microsoft.com/office/powerpoint/2010/main" val="1485564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345716" y="1671588"/>
            <a:ext cx="11500567" cy="3869595"/>
          </a:xfrm>
        </p:spPr>
        <p:txBody>
          <a:bodyPr/>
          <a:lstStyle/>
          <a:p>
            <a:r>
              <a:rPr lang="en-US" dirty="0"/>
              <a:t>AACAP anxiety resource center: </a:t>
            </a:r>
            <a:r>
              <a:rPr lang="en-US" dirty="0">
                <a:hlinkClick r:id="rId2"/>
              </a:rPr>
              <a:t>https://www.aacap.org/AACAP/Families_and_Youth/Resource_Centers/Anxiety_Disorder_Resource_Center/Home.aspx</a:t>
            </a:r>
            <a:endParaRPr lang="en-US" dirty="0"/>
          </a:p>
          <a:p>
            <a:r>
              <a:rPr lang="en-US" dirty="0"/>
              <a:t>AACAP- Facts for families</a:t>
            </a:r>
          </a:p>
          <a:p>
            <a:r>
              <a:rPr lang="en-US" dirty="0"/>
              <a:t>AACAP- </a:t>
            </a:r>
            <a:r>
              <a:rPr lang="en-US" dirty="0" err="1"/>
              <a:t>parentsmedguide</a:t>
            </a:r>
            <a:endParaRPr lang="en-US" dirty="0"/>
          </a:p>
          <a:p>
            <a:r>
              <a:rPr lang="en-US" dirty="0"/>
              <a:t>AACAP- Practice parameter for </a:t>
            </a:r>
            <a:r>
              <a:rPr lang="en-US" dirty="0" err="1"/>
              <a:t>Assesment</a:t>
            </a:r>
            <a:r>
              <a:rPr lang="en-US" dirty="0"/>
              <a:t> and Treatment of Children with Anxiety Disorders.</a:t>
            </a:r>
          </a:p>
          <a:p>
            <a:pPr marL="0" indent="0">
              <a:buNone/>
            </a:pPr>
            <a:r>
              <a:rPr lang="en-US" dirty="0">
                <a:hlinkClick r:id="rId3"/>
              </a:rPr>
              <a:t>https://www.aacap.org/App_Themes/AACAP/docs/practice_parameters/JAACAP_Anxiety_2007.pdf</a:t>
            </a:r>
            <a:endParaRPr lang="en-US" dirty="0"/>
          </a:p>
          <a:p>
            <a:r>
              <a:rPr lang="en-US" dirty="0"/>
              <a:t>Major studies</a:t>
            </a:r>
          </a:p>
          <a:p>
            <a:pPr>
              <a:buFontTx/>
              <a:buChar char="-"/>
            </a:pPr>
            <a:r>
              <a:rPr lang="en-US" dirty="0"/>
              <a:t>Child/ Adolescent Anxiety Multimodal study- walkup et al, 2008</a:t>
            </a:r>
          </a:p>
          <a:p>
            <a:pPr>
              <a:buFontTx/>
              <a:buChar char="-"/>
            </a:pPr>
            <a:r>
              <a:rPr lang="en-US" dirty="0"/>
              <a:t>Pediatric Obsessive Compulsive Disorder Treatment Study (POTS)- March et al, 2004</a:t>
            </a:r>
          </a:p>
        </p:txBody>
      </p:sp>
    </p:spTree>
    <p:extLst>
      <p:ext uri="{BB962C8B-B14F-4D97-AF65-F5344CB8AC3E}">
        <p14:creationId xmlns:p14="http://schemas.microsoft.com/office/powerpoint/2010/main" val="62924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9801" y="1306356"/>
            <a:ext cx="2745986" cy="250707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663" y="2140073"/>
            <a:ext cx="2608360" cy="319601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0112" y="1816218"/>
            <a:ext cx="1660673" cy="199988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7738" y="1306356"/>
            <a:ext cx="1536730" cy="190304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3751" y="1316554"/>
            <a:ext cx="1556940" cy="222208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734" y="3953156"/>
            <a:ext cx="1953762" cy="233697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80785" y="3738080"/>
            <a:ext cx="1891847" cy="2251944"/>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2720" y="4182293"/>
            <a:ext cx="1502940" cy="2107839"/>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42649" y="3917801"/>
            <a:ext cx="1727047" cy="2283214"/>
          </a:xfrm>
          <a:prstGeom prst="rect">
            <a:avLst/>
          </a:prstGeom>
        </p:spPr>
      </p:pic>
    </p:spTree>
    <p:extLst>
      <p:ext uri="{BB962C8B-B14F-4D97-AF65-F5344CB8AC3E}">
        <p14:creationId xmlns:p14="http://schemas.microsoft.com/office/powerpoint/2010/main" val="260598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5046-0BF8-4815-9673-9EE73B31AF17}"/>
              </a:ext>
            </a:extLst>
          </p:cNvPr>
          <p:cNvSpPr>
            <a:spLocks noGrp="1"/>
          </p:cNvSpPr>
          <p:nvPr>
            <p:ph type="title"/>
          </p:nvPr>
        </p:nvSpPr>
        <p:spPr/>
        <p:txBody>
          <a:bodyPr/>
          <a:lstStyle/>
          <a:p>
            <a:r>
              <a:rPr lang="en-US" dirty="0"/>
              <a:t>School Accommodations</a:t>
            </a:r>
          </a:p>
        </p:txBody>
      </p:sp>
      <p:sp>
        <p:nvSpPr>
          <p:cNvPr id="3" name="Content Placeholder 2">
            <a:extLst>
              <a:ext uri="{FF2B5EF4-FFF2-40B4-BE49-F238E27FC236}">
                <a16:creationId xmlns:a16="http://schemas.microsoft.com/office/drawing/2014/main" id="{3A92FB6B-B557-4191-98F8-EDE0861418C7}"/>
              </a:ext>
            </a:extLst>
          </p:cNvPr>
          <p:cNvSpPr>
            <a:spLocks noGrp="1"/>
          </p:cNvSpPr>
          <p:nvPr>
            <p:ph idx="1"/>
          </p:nvPr>
        </p:nvSpPr>
        <p:spPr>
          <a:xfrm>
            <a:off x="6096000" y="1735757"/>
            <a:ext cx="5750285" cy="4039401"/>
          </a:xfrm>
        </p:spPr>
        <p:txBody>
          <a:bodyPr>
            <a:normAutofit lnSpcReduction="10000"/>
          </a:bodyPr>
          <a:lstStyle/>
          <a:p>
            <a:endParaRPr lang="en-US" dirty="0"/>
          </a:p>
          <a:p>
            <a:pPr marL="0" indent="0">
              <a:buNone/>
            </a:pPr>
            <a:r>
              <a:rPr lang="en-US" sz="2800" dirty="0"/>
              <a:t>Gradual transition to school</a:t>
            </a:r>
          </a:p>
          <a:p>
            <a:pPr marL="0" indent="0">
              <a:buNone/>
            </a:pPr>
            <a:r>
              <a:rPr lang="en-US" sz="2800" dirty="0"/>
              <a:t>Crisis pass</a:t>
            </a:r>
          </a:p>
          <a:p>
            <a:pPr marL="0" indent="0">
              <a:buNone/>
            </a:pPr>
            <a:r>
              <a:rPr lang="en-US" sz="2800" dirty="0"/>
              <a:t>Buddy system</a:t>
            </a:r>
          </a:p>
          <a:p>
            <a:pPr marL="0" indent="0">
              <a:buNone/>
            </a:pPr>
            <a:r>
              <a:rPr lang="en-US" sz="2800" dirty="0"/>
              <a:t>Scheduled check ins with counsellor</a:t>
            </a:r>
          </a:p>
          <a:p>
            <a:pPr marL="0" indent="0">
              <a:buNone/>
            </a:pPr>
            <a:r>
              <a:rPr lang="en-US" sz="2800" dirty="0"/>
              <a:t>Teacher’s assistant</a:t>
            </a:r>
          </a:p>
          <a:p>
            <a:pPr marL="0" indent="0">
              <a:buNone/>
            </a:pPr>
            <a:r>
              <a:rPr lang="en-US" sz="2800" dirty="0"/>
              <a:t>Social skills group</a:t>
            </a:r>
          </a:p>
          <a:p>
            <a:pPr marL="0" indent="0">
              <a:buNone/>
            </a:pPr>
            <a:r>
              <a:rPr lang="en-US" sz="2800" dirty="0"/>
              <a:t>Assessment of learning difficulties</a:t>
            </a:r>
          </a:p>
          <a:p>
            <a:endParaRPr lang="en-US" dirty="0"/>
          </a:p>
        </p:txBody>
      </p:sp>
      <p:sp>
        <p:nvSpPr>
          <p:cNvPr id="4" name="TextBox 3">
            <a:extLst>
              <a:ext uri="{FF2B5EF4-FFF2-40B4-BE49-F238E27FC236}">
                <a16:creationId xmlns:a16="http://schemas.microsoft.com/office/drawing/2014/main" id="{E9C58358-1039-4311-B490-54DB32E604A7}"/>
              </a:ext>
            </a:extLst>
          </p:cNvPr>
          <p:cNvSpPr txBox="1"/>
          <p:nvPr/>
        </p:nvSpPr>
        <p:spPr>
          <a:xfrm>
            <a:off x="630841" y="2278129"/>
            <a:ext cx="5181600" cy="2954655"/>
          </a:xfrm>
          <a:prstGeom prst="rect">
            <a:avLst/>
          </a:prstGeom>
          <a:noFill/>
        </p:spPr>
        <p:txBody>
          <a:bodyPr wrap="square" rtlCol="0">
            <a:spAutoFit/>
          </a:bodyPr>
          <a:lstStyle/>
          <a:p>
            <a:pPr marL="457200" indent="-457200">
              <a:buClr>
                <a:srgbClr val="C00000"/>
              </a:buClr>
              <a:buFont typeface="Arial" panose="020B0604020202020204" pitchFamily="34" charset="0"/>
              <a:buChar char="•"/>
            </a:pPr>
            <a:r>
              <a:rPr lang="en-US" sz="2800" dirty="0"/>
              <a:t>School Avoidance</a:t>
            </a:r>
          </a:p>
          <a:p>
            <a:pPr marL="457200" indent="-457200">
              <a:buClr>
                <a:srgbClr val="C00000"/>
              </a:buClr>
              <a:buFont typeface="Arial" panose="020B0604020202020204" pitchFamily="34" charset="0"/>
              <a:buChar char="•"/>
            </a:pPr>
            <a:r>
              <a:rPr lang="en-US" sz="2800" dirty="0"/>
              <a:t>Bullying</a:t>
            </a:r>
          </a:p>
          <a:p>
            <a:pPr marL="457200" indent="-457200">
              <a:buClr>
                <a:srgbClr val="C00000"/>
              </a:buClr>
              <a:buFont typeface="Arial" panose="020B0604020202020204" pitchFamily="34" charset="0"/>
              <a:buChar char="•"/>
            </a:pPr>
            <a:r>
              <a:rPr lang="en-US" sz="2800" dirty="0"/>
              <a:t>Anxiety about academics</a:t>
            </a:r>
          </a:p>
          <a:p>
            <a:pPr marL="457200" indent="-457200">
              <a:buClr>
                <a:srgbClr val="C00000"/>
              </a:buClr>
              <a:buFont typeface="Arial" panose="020B0604020202020204" pitchFamily="34" charset="0"/>
              <a:buChar char="•"/>
            </a:pPr>
            <a:r>
              <a:rPr lang="en-US" sz="2800" dirty="0"/>
              <a:t>Perfectionism</a:t>
            </a:r>
          </a:p>
          <a:p>
            <a:pPr marL="457200" indent="-457200">
              <a:buClr>
                <a:srgbClr val="C00000"/>
              </a:buClr>
              <a:buFont typeface="Arial" panose="020B0604020202020204" pitchFamily="34" charset="0"/>
              <a:buChar char="•"/>
            </a:pPr>
            <a:r>
              <a:rPr lang="en-US" sz="2800" dirty="0"/>
              <a:t>OCD</a:t>
            </a:r>
          </a:p>
          <a:p>
            <a:pPr marL="457200" indent="-457200">
              <a:buClr>
                <a:srgbClr val="C00000"/>
              </a:buClr>
              <a:buFont typeface="Arial" panose="020B0604020202020204" pitchFamily="34" charset="0"/>
              <a:buChar char="•"/>
            </a:pPr>
            <a:r>
              <a:rPr lang="en-US" sz="2800" dirty="0"/>
              <a:t>Social anxiety at school</a:t>
            </a:r>
          </a:p>
          <a:p>
            <a:endParaRPr lang="en-US" dirty="0"/>
          </a:p>
        </p:txBody>
      </p:sp>
    </p:spTree>
    <p:extLst>
      <p:ext uri="{BB962C8B-B14F-4D97-AF65-F5344CB8AC3E}">
        <p14:creationId xmlns:p14="http://schemas.microsoft.com/office/powerpoint/2010/main" val="1865805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Physician</a:t>
            </a:r>
            <a:r>
              <a:rPr lang="en-US"/>
              <a:t>/ provider</a:t>
            </a:r>
            <a:endParaRPr lang="en-US" dirty="0"/>
          </a:p>
        </p:txBody>
      </p:sp>
      <p:sp>
        <p:nvSpPr>
          <p:cNvPr id="3" name="Content Placeholder 2"/>
          <p:cNvSpPr>
            <a:spLocks noGrp="1"/>
          </p:cNvSpPr>
          <p:nvPr>
            <p:ph idx="1"/>
          </p:nvPr>
        </p:nvSpPr>
        <p:spPr>
          <a:xfrm>
            <a:off x="345715" y="1470992"/>
            <a:ext cx="11500567" cy="4378480"/>
          </a:xfrm>
        </p:spPr>
        <p:txBody>
          <a:bodyPr>
            <a:normAutofit/>
          </a:bodyPr>
          <a:lstStyle/>
          <a:p>
            <a:endParaRPr lang="en-US" sz="2800" dirty="0"/>
          </a:p>
          <a:p>
            <a:r>
              <a:rPr lang="en-US" sz="2800" i="1" dirty="0"/>
              <a:t>Developmental stage vs anxiety disorder</a:t>
            </a:r>
          </a:p>
          <a:p>
            <a:r>
              <a:rPr lang="en-US" sz="2800" dirty="0"/>
              <a:t>Contribution of child’s environment. </a:t>
            </a:r>
          </a:p>
          <a:p>
            <a:r>
              <a:rPr lang="en-US" sz="2800" dirty="0"/>
              <a:t>What is the most effective (appropriate) measure at this stage</a:t>
            </a:r>
          </a:p>
          <a:p>
            <a:r>
              <a:rPr lang="en-US" sz="2800" i="1" dirty="0"/>
              <a:t>Set expectations from treatment</a:t>
            </a:r>
          </a:p>
          <a:p>
            <a:r>
              <a:rPr lang="en-US" sz="2800" dirty="0"/>
              <a:t>Match with relevant therapy- get </a:t>
            </a:r>
            <a:r>
              <a:rPr lang="en-US" sz="2800" i="1" dirty="0"/>
              <a:t>updates</a:t>
            </a:r>
          </a:p>
          <a:p>
            <a:r>
              <a:rPr lang="en-US" sz="2800" dirty="0"/>
              <a:t>Involve school early- get updates</a:t>
            </a:r>
          </a:p>
          <a:p>
            <a:r>
              <a:rPr lang="en-US" sz="2800" dirty="0"/>
              <a:t>Time to wean medication</a:t>
            </a:r>
          </a:p>
          <a:p>
            <a:endParaRPr lang="en-US" sz="2800" dirty="0"/>
          </a:p>
        </p:txBody>
      </p:sp>
    </p:spTree>
    <p:extLst>
      <p:ext uri="{BB962C8B-B14F-4D97-AF65-F5344CB8AC3E}">
        <p14:creationId xmlns:p14="http://schemas.microsoft.com/office/powerpoint/2010/main" val="2101085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715" y="1463041"/>
            <a:ext cx="11500567" cy="4795519"/>
          </a:xfrm>
        </p:spPr>
        <p:txBody>
          <a:bodyPr>
            <a:normAutofit/>
          </a:bodyPr>
          <a:lstStyle/>
          <a:p>
            <a:r>
              <a:rPr lang="en-US" sz="3200" dirty="0"/>
              <a:t>Developmentally normal v/s pathological anxiety</a:t>
            </a:r>
          </a:p>
          <a:p>
            <a:r>
              <a:rPr lang="en-US" sz="3200" dirty="0"/>
              <a:t>Use a variety of assessment tools</a:t>
            </a:r>
          </a:p>
          <a:p>
            <a:r>
              <a:rPr lang="en-US" sz="3200" dirty="0"/>
              <a:t>Include parents in treatment</a:t>
            </a:r>
          </a:p>
          <a:p>
            <a:r>
              <a:rPr lang="en-US" sz="3200" dirty="0"/>
              <a:t>Treatment plan- Environment+ Therapy+ Meds</a:t>
            </a:r>
          </a:p>
          <a:p>
            <a:pPr marL="0" indent="0">
              <a:buNone/>
            </a:pPr>
            <a:endParaRPr lang="en-US" sz="3200" dirty="0"/>
          </a:p>
          <a:p>
            <a:pPr marL="0" indent="0" algn="ctr">
              <a:buNone/>
            </a:pPr>
            <a:r>
              <a:rPr lang="en-US" sz="3200" i="1" dirty="0">
                <a:solidFill>
                  <a:srgbClr val="FF0000"/>
                </a:solidFill>
              </a:rPr>
              <a:t>Thank you for your attention!</a:t>
            </a:r>
            <a:endParaRPr lang="en-US" sz="3200" dirty="0"/>
          </a:p>
        </p:txBody>
      </p:sp>
      <p:sp>
        <p:nvSpPr>
          <p:cNvPr id="2" name="TextBox 1"/>
          <p:cNvSpPr txBox="1"/>
          <p:nvPr/>
        </p:nvSpPr>
        <p:spPr>
          <a:xfrm>
            <a:off x="571500" y="414337"/>
            <a:ext cx="10844212" cy="769441"/>
          </a:xfrm>
          <a:prstGeom prst="rect">
            <a:avLst/>
          </a:prstGeom>
          <a:noFill/>
        </p:spPr>
        <p:txBody>
          <a:bodyPr wrap="square" rtlCol="0">
            <a:spAutoFit/>
          </a:bodyPr>
          <a:lstStyle/>
          <a:p>
            <a:r>
              <a:rPr lang="en-US" sz="4400" dirty="0">
                <a:solidFill>
                  <a:schemeClr val="bg1"/>
                </a:solidFill>
              </a:rPr>
              <a:t>Summary</a:t>
            </a:r>
          </a:p>
        </p:txBody>
      </p:sp>
    </p:spTree>
    <p:extLst>
      <p:ext uri="{BB962C8B-B14F-4D97-AF65-F5344CB8AC3E}">
        <p14:creationId xmlns:p14="http://schemas.microsoft.com/office/powerpoint/2010/main" val="1061707969"/>
      </p:ext>
    </p:extLst>
  </p:cSld>
  <p:clrMapOvr>
    <a:masterClrMapping/>
  </p:clrMapOvr>
  <mc:AlternateContent xmlns:mc="http://schemas.openxmlformats.org/markup-compatibility/2006" xmlns:p14="http://schemas.microsoft.com/office/powerpoint/2010/main">
    <mc:Choice Requires="p14">
      <p:transition spd="slow" p14:dur="2000" advTm="57030"/>
    </mc:Choice>
    <mc:Fallback xmlns="">
      <p:transition spd="slow" advTm="5703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Partners &amp; Funding</a:t>
            </a:r>
          </a:p>
        </p:txBody>
      </p:sp>
      <p:sp>
        <p:nvSpPr>
          <p:cNvPr id="3" name="Content Placeholder 2"/>
          <p:cNvSpPr>
            <a:spLocks noGrp="1"/>
          </p:cNvSpPr>
          <p:nvPr>
            <p:ph idx="1"/>
          </p:nvPr>
        </p:nvSpPr>
        <p:spPr>
          <a:xfrm>
            <a:off x="345716" y="1350269"/>
            <a:ext cx="11500567" cy="3869595"/>
          </a:xfrm>
        </p:spPr>
        <p:txBody>
          <a:bodyPr/>
          <a:lstStyle/>
          <a:p>
            <a:r>
              <a:rPr lang="en-US" dirty="0"/>
              <a:t>BHIPP is supported by funding from the </a:t>
            </a:r>
            <a:r>
              <a:rPr lang="en-US" b="1" dirty="0"/>
              <a:t>Maryland Department of Health, Behavioral Health Administration </a:t>
            </a:r>
            <a:r>
              <a:rPr lang="en-US" dirty="0"/>
              <a:t>and operates as a collaboration between the </a:t>
            </a:r>
            <a:r>
              <a:rPr lang="en-US" b="1" dirty="0"/>
              <a:t>University of Maryland School of Medicine</a:t>
            </a:r>
            <a:r>
              <a:rPr lang="en-US" dirty="0"/>
              <a:t>, the </a:t>
            </a:r>
            <a:r>
              <a:rPr lang="en-US" b="1" dirty="0"/>
              <a:t>Johns Hopkins University School of Medicine</a:t>
            </a:r>
            <a:r>
              <a:rPr lang="en-US" dirty="0"/>
              <a:t>, </a:t>
            </a:r>
            <a:r>
              <a:rPr lang="en-US" b="1" dirty="0"/>
              <a:t>Salisbury University </a:t>
            </a:r>
            <a:r>
              <a:rPr lang="en-US" dirty="0"/>
              <a:t>and </a:t>
            </a:r>
            <a:r>
              <a:rPr lang="en-US" b="1" dirty="0"/>
              <a:t>Morgan State University</a:t>
            </a:r>
            <a:r>
              <a:rPr lang="en-US" dirty="0"/>
              <a:t>.</a:t>
            </a:r>
          </a:p>
          <a:p>
            <a:endParaRPr lang="en-US" dirty="0"/>
          </a:p>
          <a:p>
            <a:r>
              <a:rPr lang="en-US" i="1" dirty="0"/>
              <a:t>This program is supported by the </a:t>
            </a:r>
            <a:r>
              <a:rPr lang="en-US" b="1" i="1" dirty="0"/>
              <a:t>Health Resources and Services Administration (HRSA) </a:t>
            </a:r>
            <a:r>
              <a:rPr lang="en-US" i="1" dirty="0"/>
              <a:t>of the U.S. Department of Health and Human Services (HHS) as part of an award totaling $433,296  with approximately 20% financed by non-governmental sources. The contents of this presentation are those of the author(s) and do not necessarily represent the official views of, nor an endorsement, by HRSA, HHS or the U.S. Government. For more information, visit </a:t>
            </a:r>
            <a:r>
              <a:rPr lang="en-US" i="1" u="sng" dirty="0">
                <a:hlinkClick r:id="rId3"/>
              </a:rPr>
              <a:t>www.hrsa.gov</a:t>
            </a:r>
            <a:r>
              <a:rPr lang="en-US" i="1" dirty="0"/>
              <a:t>. </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897" y="5219864"/>
            <a:ext cx="2461508" cy="661402"/>
          </a:xfrm>
          <a:prstGeom prst="rect">
            <a:avLst/>
          </a:prstGeom>
        </p:spPr>
      </p:pic>
      <p:pic>
        <p:nvPicPr>
          <p:cNvPr id="7" name="Picture 6"/>
          <p:cNvPicPr>
            <a:picLocks noChangeAspect="1"/>
          </p:cNvPicPr>
          <p:nvPr/>
        </p:nvPicPr>
        <p:blipFill>
          <a:blip r:embed="rId5"/>
          <a:stretch>
            <a:fillRect/>
          </a:stretch>
        </p:blipFill>
        <p:spPr>
          <a:xfrm>
            <a:off x="3834222" y="5502895"/>
            <a:ext cx="1493825" cy="75674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6263" y="5283998"/>
            <a:ext cx="1599402" cy="533134"/>
          </a:xfrm>
          <a:prstGeom prst="rect">
            <a:avLst/>
          </a:prstGeom>
        </p:spPr>
      </p:pic>
      <p:pic>
        <p:nvPicPr>
          <p:cNvPr id="9" name="Picture 8">
            <a:extLst>
              <a:ext uri="{FF2B5EF4-FFF2-40B4-BE49-F238E27FC236}">
                <a16:creationId xmlns:a16="http://schemas.microsoft.com/office/drawing/2014/main" id="{BDC5E5AB-D157-4934-A988-85D60823D2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2479" y="5143512"/>
            <a:ext cx="1268494" cy="1268494"/>
          </a:xfrm>
          <a:prstGeom prst="rect">
            <a:avLst/>
          </a:prstGeom>
        </p:spPr>
      </p:pic>
    </p:spTree>
    <p:extLst>
      <p:ext uri="{BB962C8B-B14F-4D97-AF65-F5344CB8AC3E}">
        <p14:creationId xmlns:p14="http://schemas.microsoft.com/office/powerpoint/2010/main" val="3778745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0FFF-E437-478C-B05E-565D8C4741F8}"/>
              </a:ext>
            </a:extLst>
          </p:cNvPr>
          <p:cNvSpPr>
            <a:spLocks noGrp="1"/>
          </p:cNvSpPr>
          <p:nvPr>
            <p:ph type="title"/>
          </p:nvPr>
        </p:nvSpPr>
        <p:spPr/>
        <p:txBody>
          <a:bodyPr>
            <a:normAutofit/>
          </a:bodyPr>
          <a:lstStyle/>
          <a:p>
            <a:r>
              <a:rPr lang="en-US" sz="3600" dirty="0"/>
              <a:t>Thank you!</a:t>
            </a:r>
          </a:p>
        </p:txBody>
      </p:sp>
      <p:sp>
        <p:nvSpPr>
          <p:cNvPr id="5" name="TextBox 4">
            <a:extLst>
              <a:ext uri="{FF2B5EF4-FFF2-40B4-BE49-F238E27FC236}">
                <a16:creationId xmlns:a16="http://schemas.microsoft.com/office/drawing/2014/main" id="{3684EBDF-B302-49BD-8F33-FA1FE85734AC}"/>
              </a:ext>
            </a:extLst>
          </p:cNvPr>
          <p:cNvSpPr txBox="1"/>
          <p:nvPr/>
        </p:nvSpPr>
        <p:spPr>
          <a:xfrm>
            <a:off x="468087" y="1780496"/>
            <a:ext cx="11239500" cy="5262979"/>
          </a:xfrm>
          <a:prstGeom prst="rect">
            <a:avLst/>
          </a:prstGeom>
          <a:noFill/>
        </p:spPr>
        <p:txBody>
          <a:bodyPr wrap="square" rtlCol="0">
            <a:spAutoFit/>
          </a:bodyPr>
          <a:lstStyle/>
          <a:p>
            <a:pPr algn="ctr"/>
            <a:r>
              <a:rPr lang="en-US" sz="2800">
                <a:solidFill>
                  <a:schemeClr val="tx1">
                    <a:lumMod val="65000"/>
                    <a:lumOff val="35000"/>
                  </a:schemeClr>
                </a:solidFill>
              </a:rPr>
              <a:t>Maryland Behavioral Health Integration in Pediatric Primary Care (BHIPP)</a:t>
            </a:r>
          </a:p>
          <a:p>
            <a:pPr algn="ctr"/>
            <a:endParaRPr lang="en-US" sz="2800">
              <a:solidFill>
                <a:schemeClr val="tx1">
                  <a:lumMod val="65000"/>
                  <a:lumOff val="35000"/>
                </a:schemeClr>
              </a:solidFill>
            </a:endParaRPr>
          </a:p>
          <a:p>
            <a:pPr algn="ctr"/>
            <a:endParaRPr lang="en-US" sz="2800">
              <a:solidFill>
                <a:schemeClr val="tx1">
                  <a:lumMod val="65000"/>
                  <a:lumOff val="35000"/>
                </a:schemeClr>
              </a:solidFill>
            </a:endParaRPr>
          </a:p>
          <a:p>
            <a:pPr algn="ctr"/>
            <a:r>
              <a:rPr lang="en-US" sz="2800" b="1">
                <a:solidFill>
                  <a:schemeClr val="tx1">
                    <a:lumMod val="65000"/>
                    <a:lumOff val="35000"/>
                  </a:schemeClr>
                </a:solidFill>
              </a:rPr>
              <a:t>1-855-MD-BHIPP</a:t>
            </a:r>
            <a:r>
              <a:rPr lang="en-US" sz="2800">
                <a:solidFill>
                  <a:schemeClr val="tx1">
                    <a:lumMod val="65000"/>
                    <a:lumOff val="35000"/>
                  </a:schemeClr>
                </a:solidFill>
              </a:rPr>
              <a:t> (632-4477)</a:t>
            </a:r>
          </a:p>
          <a:p>
            <a:pPr algn="ctr"/>
            <a:r>
              <a:rPr lang="en-US" sz="2800">
                <a:solidFill>
                  <a:schemeClr val="tx1">
                    <a:lumMod val="65000"/>
                    <a:lumOff val="35000"/>
                  </a:schemeClr>
                </a:solidFill>
              </a:rPr>
              <a:t>www.mdbhipp.org</a:t>
            </a:r>
          </a:p>
          <a:p>
            <a:pPr algn="ctr"/>
            <a:r>
              <a:rPr lang="en-US" sz="2800">
                <a:solidFill>
                  <a:schemeClr val="tx1">
                    <a:lumMod val="65000"/>
                    <a:lumOff val="35000"/>
                  </a:schemeClr>
                </a:solidFill>
              </a:rPr>
              <a:t>Follow us on Facebook, LinkedIn, and Twitter! @MDBHIPP </a:t>
            </a:r>
          </a:p>
          <a:p>
            <a:pPr algn="ctr"/>
            <a:endParaRPr lang="en-US" sz="2800">
              <a:solidFill>
                <a:schemeClr val="tx1">
                  <a:lumMod val="65000"/>
                  <a:lumOff val="35000"/>
                </a:schemeClr>
              </a:solidFill>
            </a:endParaRPr>
          </a:p>
          <a:p>
            <a:pPr algn="ctr"/>
            <a:endParaRPr lang="en-US" sz="2800">
              <a:solidFill>
                <a:schemeClr val="tx1">
                  <a:lumMod val="65000"/>
                  <a:lumOff val="35000"/>
                </a:schemeClr>
              </a:solidFill>
            </a:endParaRPr>
          </a:p>
          <a:p>
            <a:pPr algn="ctr"/>
            <a:r>
              <a:rPr lang="en-US" sz="2400" i="1">
                <a:latin typeface="Calibri" panose="020F0502020204030204" pitchFamily="34" charset="0"/>
                <a:ea typeface="Calibri" panose="020F0502020204030204" pitchFamily="34" charset="0"/>
              </a:rPr>
              <a:t>For resources related to the COVID-19 pandemic,</a:t>
            </a:r>
          </a:p>
          <a:p>
            <a:pPr algn="ctr"/>
            <a:r>
              <a:rPr lang="en-US" sz="2400" i="1">
                <a:latin typeface="Calibri" panose="020F0502020204030204" pitchFamily="34" charset="0"/>
                <a:ea typeface="Calibri" panose="020F0502020204030204" pitchFamily="34" charset="0"/>
              </a:rPr>
              <a:t>please visit us at </a:t>
            </a:r>
            <a:r>
              <a:rPr lang="en-US" sz="2400" i="1" u="sng">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BHIPP Covid-19 Resources</a:t>
            </a:r>
            <a:r>
              <a:rPr lang="en-US" sz="2400" b="1">
                <a:latin typeface="Calibri" panose="020F0502020204030204" pitchFamily="34" charset="0"/>
                <a:ea typeface="Calibri" panose="020F0502020204030204" pitchFamily="34" charset="0"/>
              </a:rPr>
              <a:t>.</a:t>
            </a:r>
            <a:endParaRPr lang="en-US" sz="2400">
              <a:latin typeface="Calibri" panose="020F0502020204030204" pitchFamily="34" charset="0"/>
              <a:ea typeface="Calibri" panose="020F0502020204030204" pitchFamily="34" charset="0"/>
            </a:endParaRPr>
          </a:p>
          <a:p>
            <a:pPr algn="ctr"/>
            <a:endParaRPr lang="en-US" sz="2800">
              <a:solidFill>
                <a:schemeClr val="tx1">
                  <a:lumMod val="65000"/>
                  <a:lumOff val="35000"/>
                </a:schemeClr>
              </a:solidFill>
            </a:endParaRPr>
          </a:p>
          <a:p>
            <a:endParaRPr lang="en-US"/>
          </a:p>
          <a:p>
            <a:pPr algn="ctr"/>
            <a:endParaRPr lang="en-US" dirty="0"/>
          </a:p>
        </p:txBody>
      </p:sp>
    </p:spTree>
    <p:extLst>
      <p:ext uri="{BB962C8B-B14F-4D97-AF65-F5344CB8AC3E}">
        <p14:creationId xmlns:p14="http://schemas.microsoft.com/office/powerpoint/2010/main" val="261745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127" y="1315557"/>
            <a:ext cx="11500567" cy="4679342"/>
          </a:xfrm>
        </p:spPr>
        <p:txBody>
          <a:bodyPr>
            <a:normAutofit/>
          </a:bodyPr>
          <a:lstStyle/>
          <a:p>
            <a:r>
              <a:rPr lang="en-US" sz="2800" dirty="0"/>
              <a:t>No Conflicts of Interest</a:t>
            </a:r>
          </a:p>
          <a:p>
            <a:r>
              <a:rPr lang="en-US" sz="2800" dirty="0"/>
              <a:t>Off-label prescribing may be discussed</a:t>
            </a:r>
          </a:p>
        </p:txBody>
      </p:sp>
      <p:sp>
        <p:nvSpPr>
          <p:cNvPr id="4" name="Footer Placeholder 3"/>
          <p:cNvSpPr>
            <a:spLocks noGrp="1"/>
          </p:cNvSpPr>
          <p:nvPr>
            <p:ph type="ftr" sz="quarter" idx="11"/>
          </p:nvPr>
        </p:nvSpPr>
        <p:spPr/>
        <p:txBody>
          <a:bodyPr/>
          <a:lstStyle/>
          <a:p>
            <a:r>
              <a:rPr lang="en-US"/>
              <a:t>Maryland BHIPP</a:t>
            </a:r>
            <a:endParaRPr lang="en-US" dirty="0"/>
          </a:p>
        </p:txBody>
      </p:sp>
    </p:spTree>
    <p:extLst>
      <p:ext uri="{BB962C8B-B14F-4D97-AF65-F5344CB8AC3E}">
        <p14:creationId xmlns:p14="http://schemas.microsoft.com/office/powerpoint/2010/main" val="2602916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Objectives</a:t>
            </a:r>
          </a:p>
        </p:txBody>
      </p:sp>
      <p:sp>
        <p:nvSpPr>
          <p:cNvPr id="3" name="Content Placeholder 2"/>
          <p:cNvSpPr>
            <a:spLocks noGrp="1"/>
          </p:cNvSpPr>
          <p:nvPr>
            <p:ph idx="1"/>
          </p:nvPr>
        </p:nvSpPr>
        <p:spPr>
          <a:xfrm>
            <a:off x="345715" y="1463041"/>
            <a:ext cx="11500567" cy="4612082"/>
          </a:xfrm>
        </p:spPr>
        <p:txBody>
          <a:bodyPr>
            <a:normAutofit/>
          </a:bodyPr>
          <a:lstStyle/>
          <a:p>
            <a:r>
              <a:rPr lang="en-US" sz="3200" dirty="0"/>
              <a:t>Differentiating between anxious thoughts and disordered anxiety </a:t>
            </a:r>
          </a:p>
          <a:p>
            <a:r>
              <a:rPr lang="en-US" sz="3200" dirty="0"/>
              <a:t>Discussing expectations from medication </a:t>
            </a:r>
          </a:p>
          <a:p>
            <a:r>
              <a:rPr lang="en-US" sz="3200" dirty="0"/>
              <a:t>Role of self-help resources, therapy/therapist, and the school </a:t>
            </a:r>
          </a:p>
        </p:txBody>
      </p:sp>
      <p:sp>
        <p:nvSpPr>
          <p:cNvPr id="5" name="Footer Placeholder 4"/>
          <p:cNvSpPr>
            <a:spLocks noGrp="1"/>
          </p:cNvSpPr>
          <p:nvPr>
            <p:ph type="ftr" sz="quarter" idx="11"/>
          </p:nvPr>
        </p:nvSpPr>
        <p:spPr>
          <a:xfrm>
            <a:off x="3869268" y="6412006"/>
            <a:ext cx="5911517" cy="309470"/>
          </a:xfrm>
        </p:spPr>
        <p:txBody>
          <a:bodyPr/>
          <a:lstStyle/>
          <a:p>
            <a:r>
              <a:rPr lang="en-US" sz="1600" dirty="0"/>
              <a:t>Maryland BHIPP</a:t>
            </a:r>
          </a:p>
        </p:txBody>
      </p:sp>
    </p:spTree>
    <p:extLst>
      <p:ext uri="{BB962C8B-B14F-4D97-AF65-F5344CB8AC3E}">
        <p14:creationId xmlns:p14="http://schemas.microsoft.com/office/powerpoint/2010/main" val="3115198187"/>
      </p:ext>
    </p:extLst>
  </p:cSld>
  <p:clrMapOvr>
    <a:masterClrMapping/>
  </p:clrMapOvr>
  <mc:AlternateContent xmlns:mc="http://schemas.openxmlformats.org/markup-compatibility/2006" xmlns:p14="http://schemas.microsoft.com/office/powerpoint/2010/main">
    <mc:Choice Requires="p14">
      <p:transition spd="slow" p14:dur="2000" advTm="30980"/>
    </mc:Choice>
    <mc:Fallback xmlns="">
      <p:transition spd="slow" advTm="3098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41" y="255450"/>
            <a:ext cx="10553627" cy="909304"/>
          </a:xfrm>
        </p:spPr>
        <p:txBody>
          <a:bodyPr>
            <a:normAutofit/>
          </a:bodyPr>
          <a:lstStyle/>
          <a:p>
            <a:r>
              <a:rPr lang="en-US" sz="3200" dirty="0"/>
              <a:t>Developmental Anxiety</a:t>
            </a:r>
          </a:p>
        </p:txBody>
      </p:sp>
      <p:graphicFrame>
        <p:nvGraphicFramePr>
          <p:cNvPr id="5" name="Content Placeholder 4"/>
          <p:cNvGraphicFramePr>
            <a:graphicFrameLocks noGrp="1"/>
          </p:cNvGraphicFramePr>
          <p:nvPr>
            <p:ph idx="1"/>
          </p:nvPr>
        </p:nvGraphicFramePr>
        <p:xfrm>
          <a:off x="630841" y="1815204"/>
          <a:ext cx="5754624" cy="3383280"/>
        </p:xfrm>
        <a:graphic>
          <a:graphicData uri="http://schemas.openxmlformats.org/drawingml/2006/table">
            <a:tbl>
              <a:tblPr/>
              <a:tblGrid>
                <a:gridCol w="1726387">
                  <a:extLst>
                    <a:ext uri="{9D8B030D-6E8A-4147-A177-3AD203B41FA5}">
                      <a16:colId xmlns:a16="http://schemas.microsoft.com/office/drawing/2014/main" val="659190367"/>
                    </a:ext>
                  </a:extLst>
                </a:gridCol>
                <a:gridCol w="4028237">
                  <a:extLst>
                    <a:ext uri="{9D8B030D-6E8A-4147-A177-3AD203B41FA5}">
                      <a16:colId xmlns:a16="http://schemas.microsoft.com/office/drawing/2014/main" val="1360906819"/>
                    </a:ext>
                  </a:extLst>
                </a:gridCol>
              </a:tblGrid>
              <a:tr h="0">
                <a:tc gridSpan="2">
                  <a:txBody>
                    <a:bodyPr/>
                    <a:lstStyle/>
                    <a:p>
                      <a:pPr algn="ctr"/>
                      <a:r>
                        <a:rPr lang="en-US">
                          <a:solidFill>
                            <a:srgbClr val="414141"/>
                          </a:solidFill>
                          <a:effectLst/>
                        </a:rPr>
                        <a:t>Typical fears by age</a:t>
                      </a:r>
                    </a:p>
                  </a:txBody>
                  <a:tcPr marL="76200" marR="76200" marT="76200" marB="76200" anchor="ctr">
                    <a:lnL>
                      <a:noFill/>
                    </a:lnL>
                    <a:lnR>
                      <a:noFill/>
                    </a:lnR>
                    <a:lnT>
                      <a:noFill/>
                    </a:lnT>
                    <a:lnB>
                      <a:noFill/>
                    </a:lnB>
                    <a:solidFill>
                      <a:srgbClr val="F5F5F5"/>
                    </a:solidFill>
                  </a:tcPr>
                </a:tc>
                <a:tc hMerge="1">
                  <a:txBody>
                    <a:bodyPr/>
                    <a:lstStyle/>
                    <a:p>
                      <a:endParaRPr lang="en-US"/>
                    </a:p>
                  </a:txBody>
                  <a:tcPr/>
                </a:tc>
                <a:extLst>
                  <a:ext uri="{0D108BD9-81ED-4DB2-BD59-A6C34878D82A}">
                    <a16:rowId xmlns:a16="http://schemas.microsoft.com/office/drawing/2014/main" val="3793712087"/>
                  </a:ext>
                </a:extLst>
              </a:tr>
              <a:tr h="0">
                <a:tc>
                  <a:txBody>
                    <a:bodyPr/>
                    <a:lstStyle/>
                    <a:p>
                      <a:r>
                        <a:rPr lang="en-US">
                          <a:solidFill>
                            <a:srgbClr val="414141"/>
                          </a:solidFill>
                          <a:effectLst/>
                        </a:rPr>
                        <a:t>Infants and toddlers</a:t>
                      </a:r>
                    </a:p>
                  </a:txBody>
                  <a:tcPr marL="76200" marR="76200" marT="76200" marB="76200" anchor="ctr">
                    <a:lnL>
                      <a:noFill/>
                    </a:lnL>
                    <a:lnR>
                      <a:noFill/>
                    </a:lnR>
                    <a:lnT>
                      <a:noFill/>
                    </a:lnT>
                    <a:lnB>
                      <a:noFill/>
                    </a:lnB>
                    <a:solidFill>
                      <a:srgbClr val="F5F5F5"/>
                    </a:solidFill>
                  </a:tcPr>
                </a:tc>
                <a:tc>
                  <a:txBody>
                    <a:bodyPr/>
                    <a:lstStyle/>
                    <a:p>
                      <a:r>
                        <a:rPr lang="en-US">
                          <a:solidFill>
                            <a:srgbClr val="414141"/>
                          </a:solidFill>
                          <a:effectLst/>
                        </a:rPr>
                        <a:t>Separation from caregivers, strangers, loud noises</a:t>
                      </a:r>
                    </a:p>
                  </a:txBody>
                  <a:tcPr marL="76200" marR="76200" marT="76200" marB="76200" anchor="ctr">
                    <a:lnL>
                      <a:noFill/>
                    </a:lnL>
                    <a:lnR>
                      <a:noFill/>
                    </a:lnR>
                    <a:lnT>
                      <a:noFill/>
                    </a:lnT>
                    <a:lnB>
                      <a:noFill/>
                    </a:lnB>
                    <a:solidFill>
                      <a:srgbClr val="F5F5F5"/>
                    </a:solidFill>
                  </a:tcPr>
                </a:tc>
                <a:extLst>
                  <a:ext uri="{0D108BD9-81ED-4DB2-BD59-A6C34878D82A}">
                    <a16:rowId xmlns:a16="http://schemas.microsoft.com/office/drawing/2014/main" val="2166590011"/>
                  </a:ext>
                </a:extLst>
              </a:tr>
              <a:tr h="0">
                <a:tc>
                  <a:txBody>
                    <a:bodyPr/>
                    <a:lstStyle/>
                    <a:p>
                      <a:r>
                        <a:rPr lang="en-US">
                          <a:solidFill>
                            <a:srgbClr val="414141"/>
                          </a:solidFill>
                          <a:effectLst/>
                        </a:rPr>
                        <a:t>2-3 yrs</a:t>
                      </a:r>
                    </a:p>
                  </a:txBody>
                  <a:tcPr marL="76200" marR="76200" marT="76200" marB="76200" anchor="ctr">
                    <a:lnL>
                      <a:noFill/>
                    </a:lnL>
                    <a:lnR>
                      <a:noFill/>
                    </a:lnR>
                    <a:lnT>
                      <a:noFill/>
                    </a:lnT>
                    <a:lnB>
                      <a:noFill/>
                    </a:lnB>
                    <a:solidFill>
                      <a:srgbClr val="F5F5F5"/>
                    </a:solidFill>
                  </a:tcPr>
                </a:tc>
                <a:tc>
                  <a:txBody>
                    <a:bodyPr/>
                    <a:lstStyle/>
                    <a:p>
                      <a:r>
                        <a:rPr lang="en-US">
                          <a:solidFill>
                            <a:srgbClr val="414141"/>
                          </a:solidFill>
                          <a:effectLst/>
                        </a:rPr>
                        <a:t>Animals, darkness, thunder and lightning, fire, water</a:t>
                      </a:r>
                    </a:p>
                  </a:txBody>
                  <a:tcPr marL="76200" marR="76200" marT="76200" marB="76200" anchor="ctr">
                    <a:lnL>
                      <a:noFill/>
                    </a:lnL>
                    <a:lnR>
                      <a:noFill/>
                    </a:lnR>
                    <a:lnT>
                      <a:noFill/>
                    </a:lnT>
                    <a:lnB>
                      <a:noFill/>
                    </a:lnB>
                    <a:solidFill>
                      <a:srgbClr val="F5F5F5"/>
                    </a:solidFill>
                  </a:tcPr>
                </a:tc>
                <a:extLst>
                  <a:ext uri="{0D108BD9-81ED-4DB2-BD59-A6C34878D82A}">
                    <a16:rowId xmlns:a16="http://schemas.microsoft.com/office/drawing/2014/main" val="1374859265"/>
                  </a:ext>
                </a:extLst>
              </a:tr>
              <a:tr h="0">
                <a:tc>
                  <a:txBody>
                    <a:bodyPr/>
                    <a:lstStyle/>
                    <a:p>
                      <a:r>
                        <a:rPr lang="en-US">
                          <a:solidFill>
                            <a:srgbClr val="414141"/>
                          </a:solidFill>
                          <a:effectLst/>
                        </a:rPr>
                        <a:t>4-5</a:t>
                      </a:r>
                    </a:p>
                  </a:txBody>
                  <a:tcPr marL="76200" marR="76200" marT="76200" marB="76200" anchor="ctr">
                    <a:lnL>
                      <a:noFill/>
                    </a:lnL>
                    <a:lnR>
                      <a:noFill/>
                    </a:lnR>
                    <a:lnT>
                      <a:noFill/>
                    </a:lnT>
                    <a:lnB>
                      <a:noFill/>
                    </a:lnB>
                    <a:solidFill>
                      <a:srgbClr val="F5F5F5"/>
                    </a:solidFill>
                  </a:tcPr>
                </a:tc>
                <a:tc>
                  <a:txBody>
                    <a:bodyPr/>
                    <a:lstStyle/>
                    <a:p>
                      <a:r>
                        <a:rPr lang="en-US">
                          <a:solidFill>
                            <a:srgbClr val="414141"/>
                          </a:solidFill>
                          <a:effectLst/>
                        </a:rPr>
                        <a:t>Bugs, getting lost, monsters, death</a:t>
                      </a:r>
                    </a:p>
                  </a:txBody>
                  <a:tcPr marL="76200" marR="76200" marT="76200" marB="76200" anchor="ctr">
                    <a:lnL>
                      <a:noFill/>
                    </a:lnL>
                    <a:lnR>
                      <a:noFill/>
                    </a:lnR>
                    <a:lnT>
                      <a:noFill/>
                    </a:lnT>
                    <a:lnB>
                      <a:noFill/>
                    </a:lnB>
                    <a:solidFill>
                      <a:srgbClr val="F5F5F5"/>
                    </a:solidFill>
                  </a:tcPr>
                </a:tc>
                <a:extLst>
                  <a:ext uri="{0D108BD9-81ED-4DB2-BD59-A6C34878D82A}">
                    <a16:rowId xmlns:a16="http://schemas.microsoft.com/office/drawing/2014/main" val="1780593685"/>
                  </a:ext>
                </a:extLst>
              </a:tr>
              <a:tr h="0">
                <a:tc>
                  <a:txBody>
                    <a:bodyPr/>
                    <a:lstStyle/>
                    <a:p>
                      <a:r>
                        <a:rPr lang="en-US">
                          <a:solidFill>
                            <a:srgbClr val="414141"/>
                          </a:solidFill>
                          <a:effectLst/>
                        </a:rPr>
                        <a:t>5-7</a:t>
                      </a:r>
                    </a:p>
                  </a:txBody>
                  <a:tcPr marL="76200" marR="76200" marT="76200" marB="76200" anchor="ctr">
                    <a:lnL>
                      <a:noFill/>
                    </a:lnL>
                    <a:lnR>
                      <a:noFill/>
                    </a:lnR>
                    <a:lnT>
                      <a:noFill/>
                    </a:lnT>
                    <a:lnB>
                      <a:noFill/>
                    </a:lnB>
                    <a:solidFill>
                      <a:srgbClr val="F5F5F5"/>
                    </a:solidFill>
                  </a:tcPr>
                </a:tc>
                <a:tc>
                  <a:txBody>
                    <a:bodyPr/>
                    <a:lstStyle/>
                    <a:p>
                      <a:r>
                        <a:rPr lang="en-US">
                          <a:solidFill>
                            <a:srgbClr val="414141"/>
                          </a:solidFill>
                          <a:effectLst/>
                        </a:rPr>
                        <a:t>Germs/illness, natural disasters, school</a:t>
                      </a:r>
                    </a:p>
                  </a:txBody>
                  <a:tcPr marL="76200" marR="76200" marT="76200" marB="76200" anchor="ctr">
                    <a:lnL>
                      <a:noFill/>
                    </a:lnL>
                    <a:lnR>
                      <a:noFill/>
                    </a:lnR>
                    <a:lnT>
                      <a:noFill/>
                    </a:lnT>
                    <a:lnB>
                      <a:noFill/>
                    </a:lnB>
                    <a:solidFill>
                      <a:srgbClr val="F5F5F5"/>
                    </a:solidFill>
                  </a:tcPr>
                </a:tc>
                <a:extLst>
                  <a:ext uri="{0D108BD9-81ED-4DB2-BD59-A6C34878D82A}">
                    <a16:rowId xmlns:a16="http://schemas.microsoft.com/office/drawing/2014/main" val="1922405307"/>
                  </a:ext>
                </a:extLst>
              </a:tr>
              <a:tr h="0">
                <a:tc>
                  <a:txBody>
                    <a:bodyPr/>
                    <a:lstStyle/>
                    <a:p>
                      <a:r>
                        <a:rPr lang="en-US">
                          <a:solidFill>
                            <a:srgbClr val="414141"/>
                          </a:solidFill>
                          <a:effectLst/>
                        </a:rPr>
                        <a:t>7-12</a:t>
                      </a:r>
                    </a:p>
                  </a:txBody>
                  <a:tcPr marL="76200" marR="76200" marT="76200" marB="76200" anchor="ctr">
                    <a:lnL>
                      <a:noFill/>
                    </a:lnL>
                    <a:lnR>
                      <a:noFill/>
                    </a:lnR>
                    <a:lnT>
                      <a:noFill/>
                    </a:lnT>
                    <a:lnB>
                      <a:noFill/>
                    </a:lnB>
                    <a:solidFill>
                      <a:srgbClr val="F5F5F5"/>
                    </a:solidFill>
                  </a:tcPr>
                </a:tc>
                <a:tc>
                  <a:txBody>
                    <a:bodyPr/>
                    <a:lstStyle/>
                    <a:p>
                      <a:r>
                        <a:rPr lang="en-US" dirty="0">
                          <a:solidFill>
                            <a:srgbClr val="414141"/>
                          </a:solidFill>
                          <a:effectLst/>
                        </a:rPr>
                        <a:t>Performance anxiety, social situations, burglars and kidnappers, war</a:t>
                      </a:r>
                    </a:p>
                  </a:txBody>
                  <a:tcPr marL="76200" marR="76200" marT="76200" marB="76200" anchor="ctr">
                    <a:lnL>
                      <a:noFill/>
                    </a:lnL>
                    <a:lnR>
                      <a:noFill/>
                    </a:lnR>
                    <a:lnT>
                      <a:noFill/>
                    </a:lnT>
                    <a:lnB>
                      <a:noFill/>
                    </a:lnB>
                    <a:solidFill>
                      <a:srgbClr val="F5F5F5"/>
                    </a:solidFill>
                  </a:tcPr>
                </a:tc>
                <a:extLst>
                  <a:ext uri="{0D108BD9-81ED-4DB2-BD59-A6C34878D82A}">
                    <a16:rowId xmlns:a16="http://schemas.microsoft.com/office/drawing/2014/main" val="2922679672"/>
                  </a:ext>
                </a:extLst>
              </a:tr>
            </a:tbl>
          </a:graphicData>
        </a:graphic>
      </p:graphicFrame>
      <p:sp>
        <p:nvSpPr>
          <p:cNvPr id="6" name="TextBox 5"/>
          <p:cNvSpPr txBox="1"/>
          <p:nvPr/>
        </p:nvSpPr>
        <p:spPr>
          <a:xfrm>
            <a:off x="6926893" y="1815204"/>
            <a:ext cx="3945699" cy="923330"/>
          </a:xfrm>
          <a:prstGeom prst="rect">
            <a:avLst/>
          </a:prstGeom>
          <a:noFill/>
        </p:spPr>
        <p:txBody>
          <a:bodyPr wrap="square" rtlCol="0">
            <a:spAutoFit/>
          </a:bodyPr>
          <a:lstStyle/>
          <a:p>
            <a:r>
              <a:rPr lang="en-US" dirty="0"/>
              <a:t>Age appropriate</a:t>
            </a:r>
          </a:p>
          <a:p>
            <a:r>
              <a:rPr lang="en-US" dirty="0"/>
              <a:t>Situation appropriate</a:t>
            </a:r>
          </a:p>
          <a:p>
            <a:r>
              <a:rPr lang="en-US" dirty="0"/>
              <a:t>Temperament appropriate</a:t>
            </a:r>
          </a:p>
        </p:txBody>
      </p:sp>
      <p:sp>
        <p:nvSpPr>
          <p:cNvPr id="7" name="TextBox 6"/>
          <p:cNvSpPr txBox="1"/>
          <p:nvPr/>
        </p:nvSpPr>
        <p:spPr>
          <a:xfrm>
            <a:off x="7139836" y="3388984"/>
            <a:ext cx="4044632" cy="2862322"/>
          </a:xfrm>
          <a:prstGeom prst="rect">
            <a:avLst/>
          </a:prstGeom>
          <a:noFill/>
        </p:spPr>
        <p:txBody>
          <a:bodyPr wrap="square" rtlCol="0">
            <a:spAutoFit/>
          </a:bodyPr>
          <a:lstStyle/>
          <a:p>
            <a:r>
              <a:rPr lang="en-US" dirty="0"/>
              <a:t>Intense</a:t>
            </a:r>
          </a:p>
          <a:p>
            <a:r>
              <a:rPr lang="en-US" dirty="0"/>
              <a:t>Intrusive</a:t>
            </a:r>
          </a:p>
          <a:p>
            <a:endParaRPr lang="en-US" dirty="0"/>
          </a:p>
          <a:p>
            <a:r>
              <a:rPr lang="en-US" dirty="0"/>
              <a:t>Worry becomes a problem when it causes a problem</a:t>
            </a:r>
          </a:p>
          <a:p>
            <a:endParaRPr lang="en-US" dirty="0"/>
          </a:p>
          <a:p>
            <a:r>
              <a:rPr lang="en-US" dirty="0" err="1"/>
              <a:t>Adol</a:t>
            </a:r>
            <a:r>
              <a:rPr lang="en-US" dirty="0"/>
              <a:t>- peer opinion and performance, world crisis</a:t>
            </a:r>
          </a:p>
          <a:p>
            <a:endParaRPr lang="en-US" dirty="0"/>
          </a:p>
          <a:p>
            <a:endParaRPr lang="en-US" dirty="0"/>
          </a:p>
        </p:txBody>
      </p:sp>
    </p:spTree>
    <p:extLst>
      <p:ext uri="{BB962C8B-B14F-4D97-AF65-F5344CB8AC3E}">
        <p14:creationId xmlns:p14="http://schemas.microsoft.com/office/powerpoint/2010/main" val="4072903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How children grow out of it</a:t>
            </a:r>
          </a:p>
        </p:txBody>
      </p:sp>
      <p:sp>
        <p:nvSpPr>
          <p:cNvPr id="3" name="Content Placeholder 2"/>
          <p:cNvSpPr>
            <a:spLocks noGrp="1"/>
          </p:cNvSpPr>
          <p:nvPr>
            <p:ph idx="1"/>
          </p:nvPr>
        </p:nvSpPr>
        <p:spPr>
          <a:xfrm>
            <a:off x="345716" y="1965961"/>
            <a:ext cx="11500567" cy="3869595"/>
          </a:xfrm>
        </p:spPr>
        <p:txBody>
          <a:bodyPr>
            <a:normAutofit/>
          </a:bodyPr>
          <a:lstStyle/>
          <a:p>
            <a:r>
              <a:rPr lang="en-US" sz="2800" dirty="0"/>
              <a:t>Babies- peek a boo, realize that separation is temporary, say good bye</a:t>
            </a:r>
          </a:p>
          <a:p>
            <a:endParaRPr lang="en-US" sz="2800" dirty="0"/>
          </a:p>
          <a:p>
            <a:r>
              <a:rPr lang="en-US" sz="2800" dirty="0"/>
              <a:t>Kids- </a:t>
            </a:r>
          </a:p>
          <a:p>
            <a:pPr marL="0" indent="0">
              <a:buNone/>
            </a:pPr>
            <a:r>
              <a:rPr lang="en-US" sz="2800" dirty="0"/>
              <a:t>    Better expression of their fears as language develops</a:t>
            </a:r>
          </a:p>
          <a:p>
            <a:pPr marL="0" indent="0">
              <a:buNone/>
            </a:pPr>
            <a:r>
              <a:rPr lang="en-US" sz="2800" dirty="0"/>
              <a:t>    Facts and reassurance</a:t>
            </a:r>
          </a:p>
          <a:p>
            <a:pPr marL="0" indent="0">
              <a:buNone/>
            </a:pPr>
            <a:r>
              <a:rPr lang="en-US" sz="2800" dirty="0"/>
              <a:t>    Play</a:t>
            </a:r>
          </a:p>
          <a:p>
            <a:pPr marL="0" indent="0">
              <a:buNone/>
            </a:pPr>
            <a:r>
              <a:rPr lang="en-US" sz="2800" dirty="0"/>
              <a:t>    Transitional objects</a:t>
            </a:r>
          </a:p>
          <a:p>
            <a:pPr marL="0" indent="0">
              <a:buNone/>
            </a:pPr>
            <a:endParaRPr lang="en-US" sz="2800" dirty="0"/>
          </a:p>
        </p:txBody>
      </p:sp>
    </p:spTree>
    <p:extLst>
      <p:ext uri="{BB962C8B-B14F-4D97-AF65-F5344CB8AC3E}">
        <p14:creationId xmlns:p14="http://schemas.microsoft.com/office/powerpoint/2010/main" val="3103058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Is it a Disorder?</a:t>
            </a:r>
          </a:p>
        </p:txBody>
      </p:sp>
      <p:sp>
        <p:nvSpPr>
          <p:cNvPr id="3" name="Content Placeholder 2"/>
          <p:cNvSpPr>
            <a:spLocks noGrp="1"/>
          </p:cNvSpPr>
          <p:nvPr>
            <p:ph idx="1"/>
          </p:nvPr>
        </p:nvSpPr>
        <p:spPr>
          <a:xfrm>
            <a:off x="345715" y="1463041"/>
            <a:ext cx="11500567" cy="4882341"/>
          </a:xfrm>
        </p:spPr>
        <p:txBody>
          <a:bodyPr>
            <a:normAutofit/>
          </a:bodyPr>
          <a:lstStyle/>
          <a:p>
            <a:r>
              <a:rPr lang="en-US" sz="2800" dirty="0"/>
              <a:t>Know the baseline/ change from baseline</a:t>
            </a:r>
          </a:p>
          <a:p>
            <a:r>
              <a:rPr lang="en-US" sz="2800" dirty="0"/>
              <a:t>How many issues/ how bad? (spectrum of symptoms)</a:t>
            </a:r>
          </a:p>
          <a:p>
            <a:r>
              <a:rPr lang="en-US" sz="2800" dirty="0"/>
              <a:t>How long? (duration)</a:t>
            </a:r>
          </a:p>
          <a:p>
            <a:r>
              <a:rPr lang="en-US" sz="2800" dirty="0"/>
              <a:t>How does it affect their day? (dysfunction)</a:t>
            </a:r>
          </a:p>
          <a:p>
            <a:endParaRPr lang="en-US" sz="2800" dirty="0"/>
          </a:p>
          <a:p>
            <a:r>
              <a:rPr lang="en-US" sz="2800" i="1" dirty="0"/>
              <a:t>Worry becomes a problem when it causes a problem</a:t>
            </a:r>
          </a:p>
          <a:p>
            <a:pPr marL="0" indent="0">
              <a:buNone/>
            </a:pPr>
            <a:endParaRPr lang="en-US" sz="2800" dirty="0"/>
          </a:p>
        </p:txBody>
      </p:sp>
    </p:spTree>
    <p:extLst>
      <p:ext uri="{BB962C8B-B14F-4D97-AF65-F5344CB8AC3E}">
        <p14:creationId xmlns:p14="http://schemas.microsoft.com/office/powerpoint/2010/main" val="3686602049"/>
      </p:ext>
    </p:extLst>
  </p:cSld>
  <p:clrMapOvr>
    <a:masterClrMapping/>
  </p:clrMapOvr>
  <mc:AlternateContent xmlns:mc="http://schemas.openxmlformats.org/markup-compatibility/2006" xmlns:p14="http://schemas.microsoft.com/office/powerpoint/2010/main">
    <mc:Choice Requires="p14">
      <p:transition spd="slow" p14:dur="2000" advTm="88937"/>
    </mc:Choice>
    <mc:Fallback xmlns="">
      <p:transition spd="slow" advTm="889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Detection</a:t>
            </a:r>
          </a:p>
        </p:txBody>
      </p:sp>
      <p:sp>
        <p:nvSpPr>
          <p:cNvPr id="3" name="Content Placeholder 2"/>
          <p:cNvSpPr>
            <a:spLocks noGrp="1"/>
          </p:cNvSpPr>
          <p:nvPr>
            <p:ph idx="1"/>
          </p:nvPr>
        </p:nvSpPr>
        <p:spPr/>
        <p:txBody>
          <a:bodyPr>
            <a:normAutofit/>
          </a:bodyPr>
          <a:lstStyle/>
          <a:p>
            <a:r>
              <a:rPr lang="en-US" sz="2800" dirty="0"/>
              <a:t>Majority of anxiety disorders experienced across the lifespan emerge in childhood or adolescence</a:t>
            </a:r>
          </a:p>
          <a:p>
            <a:pPr marL="0" indent="0">
              <a:buNone/>
            </a:pPr>
            <a:endParaRPr lang="en-US" sz="2800" dirty="0"/>
          </a:p>
        </p:txBody>
      </p:sp>
    </p:spTree>
    <p:extLst>
      <p:ext uri="{BB962C8B-B14F-4D97-AF65-F5344CB8AC3E}">
        <p14:creationId xmlns:p14="http://schemas.microsoft.com/office/powerpoint/2010/main" val="3616656903"/>
      </p:ext>
    </p:extLst>
  </p:cSld>
  <p:clrMapOvr>
    <a:masterClrMapping/>
  </p:clrMapOvr>
</p:sld>
</file>

<file path=ppt/theme/theme1.xml><?xml version="1.0" encoding="utf-8"?>
<a:theme xmlns:a="http://schemas.openxmlformats.org/drawingml/2006/main" name="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HIPP Slide Template 2021 option 1" id="{02DD8833-47D6-4953-856C-E2F3A7E4478D}" vid="{96AD90CE-774B-4C32-8549-F98C039EA5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2177</TotalTime>
  <Words>1476</Words>
  <Application>Microsoft Office PowerPoint</Application>
  <PresentationFormat>Widescreen</PresentationFormat>
  <Paragraphs>286</Paragraphs>
  <Slides>30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 2</vt:lpstr>
      <vt:lpstr>Frame</vt:lpstr>
      <vt:lpstr>Maryland Behavioral Health Integration in Pediatric Primary Care (MD BHIPP)   BHIPP Resilience Break: Managing Anxiety in the Primary Care Setting June 17th, 2021, 12:30 – 1:30 PM  Sneha Jadhav, MD Child and Adolescent Psychiatrist Consultant for BHIPP Kennedy Krieger Institute  Johns Hopkins Medical Institutions </vt:lpstr>
      <vt:lpstr>Who We Are – Maryland BHIPP</vt:lpstr>
      <vt:lpstr>Partners &amp; Funding</vt:lpstr>
      <vt:lpstr>PowerPoint Presentation</vt:lpstr>
      <vt:lpstr>Objectives</vt:lpstr>
      <vt:lpstr>Developmental Anxiety</vt:lpstr>
      <vt:lpstr>How children grow out of it</vt:lpstr>
      <vt:lpstr> Is it a Disorder?</vt:lpstr>
      <vt:lpstr>Early Detection</vt:lpstr>
      <vt:lpstr>Anxiety Disorder- Worry , Fear, Somatic, Regression </vt:lpstr>
      <vt:lpstr>Anxiety Assessment</vt:lpstr>
      <vt:lpstr>DSM diagnoses</vt:lpstr>
      <vt:lpstr>Management</vt:lpstr>
      <vt:lpstr>Expectation from treatment</vt:lpstr>
      <vt:lpstr>At home</vt:lpstr>
      <vt:lpstr>Therapy</vt:lpstr>
      <vt:lpstr>Medication Discussion</vt:lpstr>
      <vt:lpstr>Medication</vt:lpstr>
      <vt:lpstr>Other Anti anxiety </vt:lpstr>
      <vt:lpstr>SSRIs – How to?</vt:lpstr>
      <vt:lpstr>Treatment- Side Effects</vt:lpstr>
      <vt:lpstr>BBW- 2004</vt:lpstr>
      <vt:lpstr>Serotonin Syndrome</vt:lpstr>
      <vt:lpstr>Discontinuation syndrome</vt:lpstr>
      <vt:lpstr>Resources</vt:lpstr>
      <vt:lpstr>Books</vt:lpstr>
      <vt:lpstr>School Accommodations</vt:lpstr>
      <vt:lpstr>Role of Physician/ provider</vt:lpstr>
      <vt:lpstr>PowerPoint Presentation</vt:lpstr>
      <vt:lpstr>Thank you!</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Jami-Lin Williams</dc:creator>
  <cp:lastModifiedBy>Rebecca Ferro</cp:lastModifiedBy>
  <cp:revision>141</cp:revision>
  <dcterms:created xsi:type="dcterms:W3CDTF">2019-10-04T19:22:27Z</dcterms:created>
  <dcterms:modified xsi:type="dcterms:W3CDTF">2021-06-17T19:40:32Z</dcterms:modified>
</cp:coreProperties>
</file>