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342" r:id="rId2"/>
    <p:sldId id="345" r:id="rId3"/>
    <p:sldId id="258" r:id="rId4"/>
    <p:sldId id="338" r:id="rId5"/>
    <p:sldId id="341" r:id="rId6"/>
    <p:sldId id="264" r:id="rId7"/>
    <p:sldId id="349" r:id="rId8"/>
    <p:sldId id="329" r:id="rId9"/>
    <p:sldId id="351" r:id="rId10"/>
    <p:sldId id="266" r:id="rId11"/>
    <p:sldId id="334" r:id="rId12"/>
    <p:sldId id="335" r:id="rId13"/>
    <p:sldId id="284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291" r:id="rId25"/>
    <p:sldId id="293" r:id="rId26"/>
    <p:sldId id="294" r:id="rId27"/>
    <p:sldId id="310" r:id="rId28"/>
    <p:sldId id="311" r:id="rId29"/>
    <p:sldId id="312" r:id="rId30"/>
    <p:sldId id="313" r:id="rId31"/>
    <p:sldId id="314" r:id="rId32"/>
    <p:sldId id="368" r:id="rId33"/>
    <p:sldId id="331" r:id="rId34"/>
    <p:sldId id="332" r:id="rId35"/>
    <p:sldId id="333" r:id="rId36"/>
    <p:sldId id="337" r:id="rId37"/>
    <p:sldId id="340" r:id="rId38"/>
    <p:sldId id="366" r:id="rId39"/>
    <p:sldId id="309" r:id="rId40"/>
    <p:sldId id="369" r:id="rId41"/>
    <p:sldId id="37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ie Bettencourt" initials="AB" lastIdx="9" clrIdx="0">
    <p:extLst>
      <p:ext uri="{19B8F6BF-5375-455C-9EA6-DF929625EA0E}">
        <p15:presenceInfo xmlns:p15="http://schemas.microsoft.com/office/powerpoint/2012/main" userId="S-1-5-21-1214440339-484763869-725345543-3782617" providerId="AD"/>
      </p:ext>
    </p:extLst>
  </p:cmAuthor>
  <p:cmAuthor id="2" name="Jami-Lin Williams" initials="JW" lastIdx="15" clrIdx="1">
    <p:extLst>
      <p:ext uri="{19B8F6BF-5375-455C-9EA6-DF929625EA0E}">
        <p15:presenceInfo xmlns:p15="http://schemas.microsoft.com/office/powerpoint/2012/main" userId="S-1-5-21-1214440339-484763869-725345543-41239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84019" autoAdjust="0"/>
  </p:normalViewPr>
  <p:slideViewPr>
    <p:cSldViewPr snapToGrid="0">
      <p:cViewPr>
        <p:scale>
          <a:sx n="50" d="100"/>
          <a:sy n="50" d="100"/>
        </p:scale>
        <p:origin x="428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0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22E83C-5157-439B-8C06-657A5C88FC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E3971-E1FF-4FD2-A629-491FFECFF0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316C7-9B95-4150-85E4-C53AE16787B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E79A8-C38D-4744-B756-A1A744C8C0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FF175-D15F-4FD6-A43F-BBAAACE795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852B0-AFCE-49F2-843F-ACD7F28F8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58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E5F71-F015-4BBB-A2DA-9B746064F79C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27713-1F29-4EDB-A872-FD4C7AE3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27713-1F29-4EDB-A872-FD4C7AE3C7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0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back to the EE data that shows high parental criticism can be a risk factor for self-harm.  Good treatment will help families communicate in a </a:t>
            </a:r>
            <a:r>
              <a:rPr lang="en-US"/>
              <a:t>more validating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27713-1F29-4EDB-A872-FD4C7AE3C74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43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27713-1F29-4EDB-A872-FD4C7AE3C74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14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a copy of </a:t>
            </a:r>
            <a:r>
              <a:rPr lang="en-US"/>
              <a:t>these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27713-1F29-4EDB-A872-FD4C7AE3C74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1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Unlike a diagnosis, which is sort of the endpoint of an investigation, with self-harm this is often where our investigation has to begin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27713-1F29-4EDB-A872-FD4C7AE3C7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5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most kids, self-injury is fairly self-limited,</a:t>
            </a:r>
            <a:r>
              <a:rPr lang="en-US" baseline="0" dirty="0"/>
              <a:t> even without treatment, though that doesn’t mean that we can ignore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27713-1F29-4EDB-A872-FD4C7AE3C7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40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 of inpatients who engage in self-harm (in general, kids likely have greater severity of illness than outpatient community samples)</a:t>
            </a:r>
          </a:p>
          <a:p>
            <a:endParaRPr lang="en-US" dirty="0"/>
          </a:p>
          <a:p>
            <a:r>
              <a:rPr lang="en-US" dirty="0"/>
              <a:t>The purpose is not to use these numbers to guide us as much as it is to see how self-harm can be associated with many different conditions</a:t>
            </a:r>
          </a:p>
          <a:p>
            <a:endParaRPr lang="en-US" dirty="0"/>
          </a:p>
          <a:p>
            <a:r>
              <a:rPr lang="en-US" dirty="0"/>
              <a:t>MDD – 52%</a:t>
            </a:r>
          </a:p>
          <a:p>
            <a:r>
              <a:rPr lang="en-US" dirty="0"/>
              <a:t>PTSD – 42%</a:t>
            </a:r>
          </a:p>
          <a:p>
            <a:r>
              <a:rPr lang="en-US" dirty="0"/>
              <a:t>MJ use disorder – 30%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27713-1F29-4EDB-A872-FD4C7AE3C7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6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treatment study of British adolescents</a:t>
            </a:r>
          </a:p>
          <a:p>
            <a:endParaRPr lang="en-US" dirty="0"/>
          </a:p>
          <a:p>
            <a:r>
              <a:rPr lang="en-US" dirty="0"/>
              <a:t>Even when depression is treated, self-harm can persist – it’s a “sticky” behavior</a:t>
            </a:r>
          </a:p>
          <a:p>
            <a:endParaRPr lang="en-US" dirty="0"/>
          </a:p>
          <a:p>
            <a:r>
              <a:rPr lang="en-US" dirty="0"/>
              <a:t>When self-injury and depression co-occur, we need to really emphasize safety planning around suicidal thoughts and urges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27713-1F29-4EDB-A872-FD4C7AE3C7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20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Bold are the things you want to prioritize in a 15 minute visit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27713-1F29-4EDB-A872-FD4C7AE3C7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91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Bold are the things you want to prioritize in a 15 minute visit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27713-1F29-4EDB-A872-FD4C7AE3C7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56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likely you may want a quick return visit to more deeply dive into comorbidities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27713-1F29-4EDB-A872-FD4C7AE3C74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01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post on fridge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289F7-7B8A-4EEA-A99B-F1171612EA70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09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7065767" y="1527802"/>
            <a:ext cx="1927239" cy="7460705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397594" y="282945"/>
            <a:ext cx="11362145" cy="38762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7" y="596830"/>
            <a:ext cx="10458893" cy="3255264"/>
          </a:xfrm>
        </p:spPr>
        <p:txBody>
          <a:bodyPr anchor="t">
            <a:normAutofit/>
          </a:bodyPr>
          <a:lstStyle>
            <a:lvl1pPr algn="l">
              <a:defRPr sz="6000" b="0" i="0" spc="-100" baseline="0">
                <a:solidFill>
                  <a:srgbClr val="FFFFFF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Maryland BHIPP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5325" y="4550734"/>
            <a:ext cx="4943475" cy="1392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1-855-MD-BHIPP (632-4477)</a:t>
            </a:r>
          </a:p>
          <a:p>
            <a:r>
              <a:rPr lang="en-US" dirty="0"/>
              <a:t>www.mdbhipp.org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946-8834-419D-873E-83A2D53642A5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4C43-4828-4D61-9CE3-F878A80C014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Media Placeholder 11">
            <a:extLst>
              <a:ext uri="{FF2B5EF4-FFF2-40B4-BE49-F238E27FC236}">
                <a16:creationId xmlns:a16="http://schemas.microsoft.com/office/drawing/2014/main" id="{26D3E6F9-57D3-4558-AA96-57463CB32C60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413607" y="4294535"/>
            <a:ext cx="3623277" cy="1927963"/>
          </a:xfrm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6DD11F-E10B-42AB-8D9E-FBF01463E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0" y="4418698"/>
            <a:ext cx="3313870" cy="165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04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046" y="1494203"/>
            <a:ext cx="11500567" cy="386959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946-8834-419D-873E-83A2D53642A5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4C43-4828-4D61-9CE3-F878A80C0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0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1471352"/>
            <a:ext cx="2819400" cy="44722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1471353"/>
            <a:ext cx="7315200" cy="382385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946-8834-419D-873E-83A2D53642A5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4C43-4828-4D61-9CE3-F878A80C0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15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946-8834-419D-873E-83A2D53642A5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4C43-4828-4D61-9CE3-F878A80C0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7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946-8834-419D-873E-83A2D53642A5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4C43-4828-4D61-9CE3-F878A80C01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75426" y="287383"/>
            <a:ext cx="11394208" cy="96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6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946-8834-419D-873E-83A2D53642A5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4C43-4828-4D61-9CE3-F878A80C0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2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232" y="1506266"/>
            <a:ext cx="73152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232" y="5063282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946-8834-419D-873E-83A2D53642A5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4C43-4828-4D61-9CE3-F878A80C0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67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426" y="1474306"/>
            <a:ext cx="6740269" cy="4515013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3621" y="1474307"/>
            <a:ext cx="4312953" cy="3155883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946-8834-419D-873E-83A2D53642A5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4C43-4828-4D61-9CE3-F878A80C0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5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148" y="1380679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192" y="2289016"/>
            <a:ext cx="347472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1740" y="1380679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81740" y="2338832"/>
            <a:ext cx="3474720" cy="3973545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946-8834-419D-873E-83A2D53642A5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4C43-4828-4D61-9CE3-F878A80C0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0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946-8834-419D-873E-83A2D53642A5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4C43-4828-4D61-9CE3-F878A80C0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425" y="1500447"/>
            <a:ext cx="283464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1512916"/>
            <a:ext cx="7902909" cy="381554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2924" y="3851686"/>
            <a:ext cx="2834640" cy="234129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946-8834-419D-873E-83A2D53642A5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4C43-4828-4D61-9CE3-F878A80C0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0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425" y="1376794"/>
            <a:ext cx="283464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12772" y="1487978"/>
            <a:ext cx="8028275" cy="3699165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5425" y="3664798"/>
            <a:ext cx="283464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2946-8834-419D-873E-83A2D53642A5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2" y="6356352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4C43-4828-4D61-9CE3-F878A80C0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7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551108" y="-4990077"/>
            <a:ext cx="1089785" cy="115005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0841" y="305554"/>
            <a:ext cx="10553627" cy="90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15" y="1463041"/>
            <a:ext cx="11500567" cy="3869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8777" y="6412006"/>
            <a:ext cx="1883668" cy="309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352946-8834-419D-873E-83A2D53642A5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412006"/>
            <a:ext cx="5911517" cy="309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5426" y="6412006"/>
            <a:ext cx="1154116" cy="309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1D474C43-4828-4D61-9CE3-F878A80C01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6B457A-4BDE-4814-B81C-F2BDBAD805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9169" y="5620201"/>
            <a:ext cx="2202549" cy="11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7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5" r:id="rId4"/>
    <p:sldLayoutId id="2147483676" r:id="rId5"/>
    <p:sldLayoutId id="2147483677" r:id="rId6"/>
    <p:sldLayoutId id="2147483686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uicidepreventionlifeline.org/wp-content/uploads/2016/08/Brown_StanleySafetyPlanTemplat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ialecticalbehavioraltherapy.wordpress.com/distress-tolerance-tipp-skills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dbhipp.org/covid-19-resource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136" y="926591"/>
            <a:ext cx="10582656" cy="2706625"/>
          </a:xfrm>
        </p:spPr>
        <p:txBody>
          <a:bodyPr>
            <a:normAutofit/>
          </a:bodyPr>
          <a:lstStyle/>
          <a:p>
            <a:r>
              <a:rPr lang="en-US" sz="3200" dirty="0"/>
              <a:t>Maryland Behavioral Health Integration in Pediatric Primary Care (MD BHIPP) Resilience Break</a:t>
            </a:r>
            <a:br>
              <a:rPr lang="en-US" sz="2400" dirty="0"/>
            </a:br>
            <a:r>
              <a:rPr lang="en-US" sz="2400" i="1" dirty="0"/>
              <a:t>3/19/2021</a:t>
            </a:r>
            <a:br>
              <a:rPr lang="en-US" sz="3200" i="1" dirty="0"/>
            </a:br>
            <a:br>
              <a:rPr lang="en-US" sz="3200" i="1" dirty="0"/>
            </a:br>
            <a:r>
              <a:rPr lang="en-US" sz="3200" i="1" dirty="0"/>
              <a:t>Understanding Adolescent Self-Injury</a:t>
            </a:r>
            <a:br>
              <a:rPr lang="en-US" sz="2800" i="1" dirty="0"/>
            </a:br>
            <a:r>
              <a:rPr lang="en-US" sz="2800" i="1" dirty="0"/>
              <a:t>Hal Kronsberg MD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79" y="4499477"/>
            <a:ext cx="6925078" cy="1559947"/>
          </a:xfrm>
        </p:spPr>
        <p:txBody>
          <a:bodyPr>
            <a:normAutofit fontScale="92500"/>
          </a:bodyPr>
          <a:lstStyle/>
          <a:p>
            <a:pPr lvl="0">
              <a:buClr>
                <a:srgbClr val="C00000"/>
              </a:buClr>
            </a:pPr>
            <a:r>
              <a:rPr lang="en-US" dirty="0">
                <a:solidFill>
                  <a:srgbClr val="FFFFFF"/>
                </a:solidFill>
              </a:rPr>
              <a:t>1-855-MD-BHIPP (632-4477)</a:t>
            </a:r>
          </a:p>
          <a:p>
            <a:pPr lvl="0">
              <a:buClr>
                <a:srgbClr val="C00000"/>
              </a:buClr>
            </a:pPr>
            <a:r>
              <a:rPr lang="en-US" dirty="0">
                <a:solidFill>
                  <a:srgbClr val="FFFFFF"/>
                </a:solidFill>
              </a:rPr>
              <a:t>www.mdbhipp.org</a:t>
            </a:r>
          </a:p>
          <a:p>
            <a:pPr lvl="0">
              <a:buClr>
                <a:srgbClr val="C00000"/>
              </a:buClr>
            </a:pPr>
            <a:r>
              <a:rPr lang="en-US" dirty="0">
                <a:solidFill>
                  <a:srgbClr val="FFFFFF"/>
                </a:solidFill>
              </a:rPr>
              <a:t>Follow us on Facebook, LinkedIn, and Twitter! @MDBHIPP </a:t>
            </a:r>
          </a:p>
        </p:txBody>
      </p:sp>
    </p:spTree>
    <p:extLst>
      <p:ext uri="{BB962C8B-B14F-4D97-AF65-F5344CB8AC3E}">
        <p14:creationId xmlns:p14="http://schemas.microsoft.com/office/powerpoint/2010/main" val="379129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444" y="1845604"/>
            <a:ext cx="5514808" cy="3678303"/>
          </a:xfrm>
        </p:spPr>
        <p:txBody>
          <a:bodyPr>
            <a:normAutofit/>
          </a:bodyPr>
          <a:lstStyle/>
          <a:p>
            <a:r>
              <a:rPr lang="en-US" sz="2400" dirty="0"/>
              <a:t>Inpatient participants</a:t>
            </a:r>
          </a:p>
          <a:p>
            <a:pPr lvl="1"/>
            <a:r>
              <a:rPr lang="en-US" sz="2400" dirty="0"/>
              <a:t>Reported NSSI in the last 12 months</a:t>
            </a:r>
          </a:p>
          <a:p>
            <a:pPr lvl="1"/>
            <a:r>
              <a:rPr lang="en-US" sz="2400" dirty="0"/>
              <a:t>Age 12-17</a:t>
            </a:r>
          </a:p>
          <a:p>
            <a:r>
              <a:rPr lang="en-US" sz="2600" dirty="0"/>
              <a:t>Comorbidities:</a:t>
            </a:r>
          </a:p>
          <a:p>
            <a:pPr lvl="1"/>
            <a:r>
              <a:rPr lang="en-US" sz="2400" dirty="0"/>
              <a:t>High rates of depression</a:t>
            </a:r>
          </a:p>
          <a:p>
            <a:pPr lvl="1"/>
            <a:r>
              <a:rPr lang="en-US" sz="2400" dirty="0"/>
              <a:t>High rates of trauma</a:t>
            </a:r>
          </a:p>
          <a:p>
            <a:pPr lvl="1"/>
            <a:r>
              <a:rPr lang="en-US" sz="2400" dirty="0"/>
              <a:t>High rates of problems with “self-regulation”</a:t>
            </a:r>
          </a:p>
          <a:p>
            <a:pPr lvl="1"/>
            <a:r>
              <a:rPr lang="en-US" sz="2400" dirty="0"/>
              <a:t>High rates of substance use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90E392-BEF8-4F52-A010-4C43A899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64" y="1845604"/>
            <a:ext cx="5010500" cy="478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B320C3-74A4-487D-A9C3-176F41A2815A}"/>
              </a:ext>
            </a:extLst>
          </p:cNvPr>
          <p:cNvSpPr/>
          <p:nvPr/>
        </p:nvSpPr>
        <p:spPr>
          <a:xfrm>
            <a:off x="0" y="6119336"/>
            <a:ext cx="65396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Nock, M. K., Joiner, T. E., Gordon, K. H., Lloyd-Richardson, E., &amp; </a:t>
            </a:r>
            <a:r>
              <a:rPr lang="en-US" sz="1400" dirty="0" err="1"/>
              <a:t>Prinstein</a:t>
            </a:r>
            <a:r>
              <a:rPr lang="en-US" sz="1400" dirty="0"/>
              <a:t>, M. J. (2006). Non-suicidal self-injury among adolescents: Diagnostic correlates and relation to suicide attempts. </a:t>
            </a:r>
            <a:r>
              <a:rPr lang="en-US" sz="1400" i="1" dirty="0"/>
              <a:t>Psychiatry research</a:t>
            </a:r>
            <a:r>
              <a:rPr lang="en-US" sz="1400" dirty="0"/>
              <a:t>, 144(1), 65-72.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E59391-7429-4647-91D8-60E82D9A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235762"/>
            <a:ext cx="11029950" cy="1014413"/>
          </a:xfrm>
        </p:spPr>
        <p:txBody>
          <a:bodyPr/>
          <a:lstStyle/>
          <a:p>
            <a:r>
              <a:rPr lang="en-US" dirty="0"/>
              <a:t>Other things to treat: Associated conditions</a:t>
            </a:r>
          </a:p>
        </p:txBody>
      </p:sp>
    </p:spTree>
    <p:extLst>
      <p:ext uri="{BB962C8B-B14F-4D97-AF65-F5344CB8AC3E}">
        <p14:creationId xmlns:p14="http://schemas.microsoft.com/office/powerpoint/2010/main" val="1852063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4BD212-3864-40D3-9A2F-1B7236D5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NSSI and Suicide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AC3164-EF8C-4852-8F63-935D8369C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how worried should we be?</a:t>
            </a:r>
          </a:p>
        </p:txBody>
      </p:sp>
    </p:spTree>
    <p:extLst>
      <p:ext uri="{BB962C8B-B14F-4D97-AF65-F5344CB8AC3E}">
        <p14:creationId xmlns:p14="http://schemas.microsoft.com/office/powerpoint/2010/main" val="3361389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AF893-FB9B-4D78-AD64-B1F578C2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Self-harm and suicide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A652B-959A-4B99-9753-1EC0471ED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94" y="1589848"/>
            <a:ext cx="11029616" cy="3678303"/>
          </a:xfrm>
        </p:spPr>
        <p:txBody>
          <a:bodyPr>
            <a:normAutofit/>
          </a:bodyPr>
          <a:lstStyle/>
          <a:p>
            <a:r>
              <a:rPr lang="en-US" sz="3200" dirty="0"/>
              <a:t>Predictors of self-harm and suicide attempts:</a:t>
            </a:r>
          </a:p>
          <a:p>
            <a:pPr lvl="1"/>
            <a:r>
              <a:rPr lang="en-US" sz="2800" dirty="0"/>
              <a:t>Multiple methods of self-injury</a:t>
            </a:r>
          </a:p>
          <a:p>
            <a:pPr lvl="1"/>
            <a:r>
              <a:rPr lang="en-US" sz="2800" dirty="0"/>
              <a:t>Hopelessness</a:t>
            </a:r>
          </a:p>
          <a:p>
            <a:pPr lvl="1"/>
            <a:r>
              <a:rPr lang="en-US" sz="2800" dirty="0"/>
              <a:t>Parental conflict</a:t>
            </a:r>
          </a:p>
          <a:p>
            <a:pPr lvl="1"/>
            <a:r>
              <a:rPr lang="en-US" sz="2800" b="1" dirty="0"/>
              <a:t>Depressive symptoms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10BE00-33C0-47BE-A26A-B3099FCA388D}"/>
              </a:ext>
            </a:extLst>
          </p:cNvPr>
          <p:cNvSpPr/>
          <p:nvPr/>
        </p:nvSpPr>
        <p:spPr>
          <a:xfrm>
            <a:off x="274608" y="5643141"/>
            <a:ext cx="69074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Asarnow</a:t>
            </a:r>
            <a:r>
              <a:rPr lang="en-US" sz="1400" dirty="0"/>
              <a:t>, J. R., Porta, G., </a:t>
            </a:r>
            <a:r>
              <a:rPr lang="en-US" sz="1400" dirty="0" err="1"/>
              <a:t>Spirito</a:t>
            </a:r>
            <a:r>
              <a:rPr lang="en-US" sz="1400" dirty="0"/>
              <a:t>, A., Emslie, G., Clarke, G., Wagner, K. D., ... &amp; Mayes, T. (2011). Suicide attempts and </a:t>
            </a:r>
            <a:r>
              <a:rPr lang="en-US" sz="1400" dirty="0" err="1"/>
              <a:t>nonsuicidal</a:t>
            </a:r>
            <a:r>
              <a:rPr lang="en-US" sz="1400" dirty="0"/>
              <a:t> self-injury in the treatment of resistant depression in adolescents: findings from the TORDIA study. </a:t>
            </a:r>
            <a:r>
              <a:rPr lang="en-US" sz="1400" i="1" dirty="0"/>
              <a:t>Journal of the American Academy of Child &amp; Adolescent Psychiatry</a:t>
            </a:r>
            <a:r>
              <a:rPr lang="en-US" sz="1400" dirty="0"/>
              <a:t>, 50(8), 772-781.</a:t>
            </a:r>
          </a:p>
        </p:txBody>
      </p:sp>
    </p:spTree>
    <p:extLst>
      <p:ext uri="{BB962C8B-B14F-4D97-AF65-F5344CB8AC3E}">
        <p14:creationId xmlns:p14="http://schemas.microsoft.com/office/powerpoint/2010/main" val="3559561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72" y="1795219"/>
            <a:ext cx="4359497" cy="417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8747D3-E9D3-4C45-AE17-48BE07B30133}"/>
              </a:ext>
            </a:extLst>
          </p:cNvPr>
          <p:cNvSpPr txBox="1">
            <a:spLocks/>
          </p:cNvSpPr>
          <p:nvPr/>
        </p:nvSpPr>
        <p:spPr>
          <a:xfrm>
            <a:off x="5442751" y="1521447"/>
            <a:ext cx="5591008" cy="426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Study of depressed adolescents on SSRI treatment</a:t>
            </a:r>
          </a:p>
          <a:p>
            <a:r>
              <a:rPr lang="en-US" sz="2400" dirty="0">
                <a:solidFill>
                  <a:schemeClr val="tx1"/>
                </a:solidFill>
              </a:rPr>
              <a:t>Six months after assessment: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No history of self-harm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1 in 5 self-harm 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1 in 5 attempt suicide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History of self-harm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3x risk of self-harming again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2x risk of suicide attempt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1AEE7F-78C0-4463-BD98-722AB73EFCC4}"/>
              </a:ext>
            </a:extLst>
          </p:cNvPr>
          <p:cNvSpPr/>
          <p:nvPr/>
        </p:nvSpPr>
        <p:spPr>
          <a:xfrm>
            <a:off x="0" y="6155844"/>
            <a:ext cx="72175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Wilkinson, P., Kelvin, R., Roberts, C., </a:t>
            </a:r>
            <a:r>
              <a:rPr lang="en-US" sz="1100" dirty="0" err="1"/>
              <a:t>Dubicka</a:t>
            </a:r>
            <a:r>
              <a:rPr lang="en-US" sz="1100" dirty="0"/>
              <a:t>, B., &amp; Goodyer, I. (2011). Clinical and psychosocial predictors of suicide attempts and </a:t>
            </a:r>
            <a:r>
              <a:rPr lang="en-US" sz="1100" dirty="0" err="1"/>
              <a:t>nonsuicidal</a:t>
            </a:r>
            <a:r>
              <a:rPr lang="en-US" sz="1100" dirty="0"/>
              <a:t> self-injury in the Adolescent Depression Antidepressants and Psychotherapy Trial (ADAPT). </a:t>
            </a:r>
            <a:r>
              <a:rPr lang="en-US" sz="1100" i="1" dirty="0"/>
              <a:t>American Journal of Psychiatry</a:t>
            </a:r>
            <a:r>
              <a:rPr lang="en-US" sz="1100" dirty="0"/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EC6DCD-347A-40F0-A76B-49F45B83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94" y="282290"/>
            <a:ext cx="11029950" cy="1014413"/>
          </a:xfrm>
        </p:spPr>
        <p:txBody>
          <a:bodyPr/>
          <a:lstStyle/>
          <a:p>
            <a:r>
              <a:rPr lang="en-US" dirty="0"/>
              <a:t>Self-harm and suicide</a:t>
            </a:r>
          </a:p>
        </p:txBody>
      </p:sp>
    </p:spTree>
    <p:extLst>
      <p:ext uri="{BB962C8B-B14F-4D97-AF65-F5344CB8AC3E}">
        <p14:creationId xmlns:p14="http://schemas.microsoft.com/office/powerpoint/2010/main" val="1666741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 families have a role?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Expressed Emotion and criticism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9576" y="1506266"/>
            <a:ext cx="4116684" cy="222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552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Self-harm and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Expressed Emotion (EE) – extent to which family members express criticism and hostility toward and are emotionally over-involved with a specific person.</a:t>
            </a:r>
          </a:p>
          <a:p>
            <a:pPr lvl="0"/>
            <a:r>
              <a:rPr lang="en-US" sz="2400" dirty="0"/>
              <a:t>EE is determined from the Five Minute Speech Sample</a:t>
            </a:r>
          </a:p>
          <a:p>
            <a:pPr lvl="1"/>
            <a:r>
              <a:rPr lang="en-US" sz="2400" dirty="0"/>
              <a:t>Asked parents, “I’d like to hear your thoughts and feelings about (child’s name) in your own words and without my interrupting with any questions or comments.  When I ask you to begin, I’d like you to speak for 5 minutes telling me what kind of person (child’s name) is and how the two of you get along together.”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03E23-6809-42E8-B847-52658022127B}"/>
              </a:ext>
            </a:extLst>
          </p:cNvPr>
          <p:cNvSpPr txBox="1"/>
          <p:nvPr/>
        </p:nvSpPr>
        <p:spPr>
          <a:xfrm>
            <a:off x="345715" y="5809419"/>
            <a:ext cx="7161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Wedig</a:t>
            </a:r>
            <a:r>
              <a:rPr lang="en-US" sz="1400" dirty="0"/>
              <a:t>, M. M., &amp; Nock, M. K. (2007). Parental expressed emotion and adolescent self-injury. </a:t>
            </a:r>
            <a:r>
              <a:rPr lang="en-US" sz="1400" i="1" dirty="0"/>
              <a:t>Journal of the American Academy of Child &amp; Adolescent Psychiatry</a:t>
            </a:r>
            <a:r>
              <a:rPr lang="en-US" sz="1400" dirty="0"/>
              <a:t>, 46(9), 1171-1178.</a:t>
            </a:r>
          </a:p>
        </p:txBody>
      </p:sp>
    </p:spTree>
    <p:extLst>
      <p:ext uri="{BB962C8B-B14F-4D97-AF65-F5344CB8AC3E}">
        <p14:creationId xmlns:p14="http://schemas.microsoft.com/office/powerpoint/2010/main" val="2587007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705" y="1879076"/>
            <a:ext cx="4523691" cy="44196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Subjects</a:t>
            </a:r>
          </a:p>
          <a:p>
            <a:pPr lvl="1"/>
            <a:r>
              <a:rPr lang="en-US" sz="2800" dirty="0"/>
              <a:t>12 – 17 year old adolescents recruited from the community and clinics that asked for self-injurers and non-self-injurers</a:t>
            </a:r>
          </a:p>
          <a:p>
            <a:pPr lvl="1"/>
            <a:r>
              <a:rPr lang="en-US" sz="2800" dirty="0"/>
              <a:t>Total of 36 adolescent-parent dyads</a:t>
            </a:r>
            <a:endParaRPr lang="en-US" sz="2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96" y="1879076"/>
            <a:ext cx="455556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6521B32-737E-4B9D-BD36-6601F714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Self-harm and families</a:t>
            </a:r>
          </a:p>
        </p:txBody>
      </p:sp>
    </p:spTree>
    <p:extLst>
      <p:ext uri="{BB962C8B-B14F-4D97-AF65-F5344CB8AC3E}">
        <p14:creationId xmlns:p14="http://schemas.microsoft.com/office/powerpoint/2010/main" val="3407283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Self-harm and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77" y="1765717"/>
            <a:ext cx="11029615" cy="4220304"/>
          </a:xfrm>
        </p:spPr>
        <p:txBody>
          <a:bodyPr>
            <a:noAutofit/>
          </a:bodyPr>
          <a:lstStyle/>
          <a:p>
            <a:r>
              <a:rPr lang="en-US" sz="2400" dirty="0"/>
              <a:t>Results</a:t>
            </a:r>
          </a:p>
          <a:p>
            <a:pPr lvl="1"/>
            <a:r>
              <a:rPr lang="en-US" sz="2400" dirty="0"/>
              <a:t>High EE was associated with increased self-harm and suicidal ideation and behavior</a:t>
            </a:r>
          </a:p>
          <a:p>
            <a:pPr lvl="2"/>
            <a:r>
              <a:rPr lang="en-US" sz="2400" dirty="0"/>
              <a:t>Only high parental criticism (not over-involvement) is associated with SIB</a:t>
            </a:r>
          </a:p>
          <a:p>
            <a:pPr lvl="2"/>
            <a:r>
              <a:rPr lang="en-US" sz="2400" dirty="0"/>
              <a:t>High adolescent self-criticism does not play a role when parental criticism is low</a:t>
            </a:r>
          </a:p>
          <a:p>
            <a:pPr lvl="2"/>
            <a:r>
              <a:rPr lang="en-US" sz="2400" b="1" dirty="0"/>
              <a:t>High levels of parental criticism, when combined with high levels of adolescent self-criticism was especially predictive and proved to be a toxic mixture that exponentially increased self-harm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6149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1193" y="3243935"/>
            <a:ext cx="11029615" cy="1497507"/>
          </a:xfrm>
        </p:spPr>
        <p:txBody>
          <a:bodyPr/>
          <a:lstStyle/>
          <a:p>
            <a:r>
              <a:rPr lang="en-US" dirty="0"/>
              <a:t>Are These Kids Different?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81192" y="4741442"/>
            <a:ext cx="11029615" cy="600556"/>
          </a:xfrm>
        </p:spPr>
        <p:txBody>
          <a:bodyPr/>
          <a:lstStyle/>
          <a:p>
            <a:r>
              <a:rPr lang="en-US" dirty="0"/>
              <a:t>Challenges in Distress Tolerance and Interpersonal Effectiveness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354926" y="1610022"/>
            <a:ext cx="2552250" cy="350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582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Nock, M. K., &amp; Mendes, W. B. (2008). Physiological arousal, distress tolerance, and social problem-solving deficits among adolescent self-injurers. </a:t>
            </a:r>
            <a:r>
              <a:rPr lang="en-US" sz="1800" i="1" dirty="0"/>
              <a:t>Journal of consulting and clinical psychology</a:t>
            </a:r>
            <a:r>
              <a:rPr lang="en-US" sz="1800" dirty="0"/>
              <a:t>, 76(1), 28.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12" y="1624315"/>
            <a:ext cx="11029615" cy="4385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Differences in Arousal and Distress Tolerance</a:t>
            </a:r>
          </a:p>
          <a:p>
            <a:pPr lvl="0"/>
            <a:r>
              <a:rPr lang="en-US" sz="3200" dirty="0"/>
              <a:t>Subjects</a:t>
            </a:r>
          </a:p>
          <a:p>
            <a:pPr lvl="1"/>
            <a:r>
              <a:rPr lang="en-US" sz="2800" dirty="0"/>
              <a:t>Recruited 92 adolescents from newspaper ads</a:t>
            </a:r>
          </a:p>
          <a:p>
            <a:pPr lvl="2"/>
            <a:r>
              <a:rPr lang="en-US" sz="2500" dirty="0"/>
              <a:t>62 engaged in self-harm and 30 controls</a:t>
            </a:r>
          </a:p>
          <a:p>
            <a:pPr lvl="2"/>
            <a:r>
              <a:rPr lang="en-US" sz="2500" dirty="0"/>
              <a:t>Between 12 and 19</a:t>
            </a:r>
          </a:p>
          <a:p>
            <a:pPr lvl="1"/>
            <a:r>
              <a:rPr lang="en-US" sz="2800" dirty="0"/>
              <a:t>No differences in gender, age, race, and IQ</a:t>
            </a:r>
          </a:p>
          <a:p>
            <a:pPr lvl="1"/>
            <a:r>
              <a:rPr lang="en-US" sz="2800" dirty="0"/>
              <a:t>Of self-harmers: 48% in therapy and 46% on meds and 77% with at least one psychiatric disorder</a:t>
            </a:r>
            <a:endParaRPr lang="en-US" dirty="0"/>
          </a:p>
          <a:p>
            <a:pPr lvl="2"/>
            <a:r>
              <a:rPr lang="en-US" sz="2500" dirty="0"/>
              <a:t>No psychiatric data on the control group</a:t>
            </a:r>
          </a:p>
        </p:txBody>
      </p:sp>
    </p:spTree>
    <p:extLst>
      <p:ext uri="{BB962C8B-B14F-4D97-AF65-F5344CB8AC3E}">
        <p14:creationId xmlns:p14="http://schemas.microsoft.com/office/powerpoint/2010/main" val="414198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45E02-0DBE-4233-AC55-6499DD927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of interest 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819C9-2538-4E46-8118-5D5470DFF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 potential conflicts of interest</a:t>
            </a:r>
          </a:p>
          <a:p>
            <a:r>
              <a:rPr lang="en-US" sz="3600" dirty="0"/>
              <a:t>Faculty at the Johns Hopkins School of Medicine</a:t>
            </a:r>
          </a:p>
          <a:p>
            <a:r>
              <a:rPr lang="en-US" sz="3600" dirty="0"/>
              <a:t>ECHO funding through the Health Resources and Services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547249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Nock, M. K., &amp; Mendes, W. B. (2008). Physiological arousal, distress tolerance, and social problem-solving deficits among adolescent self-injurers. </a:t>
            </a:r>
            <a:r>
              <a:rPr lang="en-US" sz="1800" i="1" dirty="0"/>
              <a:t>Journal of consulting and clinical psychology</a:t>
            </a:r>
            <a:r>
              <a:rPr lang="en-US" sz="1800" dirty="0"/>
              <a:t>, 76(1), 28.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715" y="1434761"/>
            <a:ext cx="11500567" cy="3869595"/>
          </a:xfrm>
        </p:spPr>
        <p:txBody>
          <a:bodyPr>
            <a:normAutofit/>
          </a:bodyPr>
          <a:lstStyle/>
          <a:p>
            <a:r>
              <a:rPr lang="en-US" sz="2800" dirty="0"/>
              <a:t>Measures</a:t>
            </a:r>
          </a:p>
          <a:p>
            <a:pPr lvl="1"/>
            <a:r>
              <a:rPr lang="en-US" sz="2800" dirty="0"/>
              <a:t>Skin Conduction Testing – measure of physiological arousal</a:t>
            </a:r>
          </a:p>
          <a:p>
            <a:pPr lvl="2"/>
            <a:r>
              <a:rPr lang="en-US" sz="2800" dirty="0"/>
              <a:t>Distress Tolerance Test – a card sorting task that seems to be solvable but isn’t</a:t>
            </a:r>
          </a:p>
          <a:p>
            <a:pPr lvl="2"/>
            <a:r>
              <a:rPr lang="en-US" sz="2800" dirty="0"/>
              <a:t>Social Problem-Solving Skills Test – subject imagines different scenarios and potential responses</a:t>
            </a:r>
          </a:p>
        </p:txBody>
      </p:sp>
    </p:spTree>
    <p:extLst>
      <p:ext uri="{BB962C8B-B14F-4D97-AF65-F5344CB8AC3E}">
        <p14:creationId xmlns:p14="http://schemas.microsoft.com/office/powerpoint/2010/main" val="3210756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Nock, M. K., &amp; Mendes, W. B. (2008). Physiological arousal, distress tolerance, and social problem-solving deficits among adolescent self-injurers. </a:t>
            </a:r>
            <a:r>
              <a:rPr lang="en-US" sz="1800" i="1" dirty="0"/>
              <a:t>Journal of consulting and clinical psychology</a:t>
            </a:r>
            <a:r>
              <a:rPr lang="en-US" sz="1800" dirty="0"/>
              <a:t>, 76(1), 28.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9"/>
          <a:stretch/>
        </p:blipFill>
        <p:spPr bwMode="auto">
          <a:xfrm>
            <a:off x="2991023" y="1431732"/>
            <a:ext cx="6265862" cy="298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603" y="3902135"/>
            <a:ext cx="11122702" cy="2237717"/>
          </a:xfrm>
        </p:spPr>
        <p:txBody>
          <a:bodyPr>
            <a:normAutofit/>
          </a:bodyPr>
          <a:lstStyle/>
          <a:p>
            <a:r>
              <a:rPr lang="en-US" sz="2000" dirty="0"/>
              <a:t>The Distress Tolerance Test</a:t>
            </a:r>
          </a:p>
          <a:p>
            <a:pPr lvl="1"/>
            <a:r>
              <a:rPr lang="en-US" sz="2000" dirty="0"/>
              <a:t>Self-harmers had more arousal and no habituation (especially if they typically self-harm for negative reinforcement)</a:t>
            </a:r>
          </a:p>
          <a:p>
            <a:pPr lvl="1"/>
            <a:r>
              <a:rPr lang="en-US" sz="2000" dirty="0"/>
              <a:t>Self-harmers quit the task earlier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52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Nock, M. K., &amp; Mendes, W. B. (2008). Physiological arousal, distress tolerance, and social problem-solving deficits among adolescent self-injurers. </a:t>
            </a:r>
            <a:r>
              <a:rPr lang="en-US" sz="1800" i="1" dirty="0"/>
              <a:t>Journal of consulting and clinical psychology</a:t>
            </a:r>
            <a:r>
              <a:rPr lang="en-US" sz="1800" dirty="0"/>
              <a:t>, 76(1), 28.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588220"/>
            <a:ext cx="4635140" cy="4381499"/>
          </a:xfrm>
        </p:spPr>
        <p:txBody>
          <a:bodyPr>
            <a:normAutofit/>
          </a:bodyPr>
          <a:lstStyle/>
          <a:p>
            <a:r>
              <a:rPr lang="en-US" sz="2400" dirty="0"/>
              <a:t>Social Problem-Solving Test</a:t>
            </a:r>
          </a:p>
          <a:p>
            <a:pPr lvl="1"/>
            <a:r>
              <a:rPr lang="en-US" sz="2400" dirty="0"/>
              <a:t>Self-harmers generated the same number of solutions</a:t>
            </a:r>
          </a:p>
          <a:p>
            <a:pPr lvl="1"/>
            <a:r>
              <a:rPr lang="en-US" sz="2400" dirty="0"/>
              <a:t>Self-harmers chose worse solutions and rated their choices more harshly</a:t>
            </a:r>
          </a:p>
          <a:p>
            <a:pPr lvl="1"/>
            <a:r>
              <a:rPr lang="en-US" sz="2400" dirty="0"/>
              <a:t>Deficits are less about intelligence and more about judgment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61" y="2066238"/>
            <a:ext cx="6477000" cy="315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46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Take-Home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841" y="1605461"/>
            <a:ext cx="11029615" cy="4415176"/>
          </a:xfrm>
        </p:spPr>
        <p:txBody>
          <a:bodyPr>
            <a:normAutofit/>
          </a:bodyPr>
          <a:lstStyle/>
          <a:p>
            <a:r>
              <a:rPr lang="en-US" sz="2400" dirty="0"/>
              <a:t>Cutting alone doesn't tell us everything about diagnosis</a:t>
            </a:r>
          </a:p>
          <a:p>
            <a:r>
              <a:rPr lang="en-US" sz="2400" dirty="0"/>
              <a:t>Kids who cut often cut around 1-2x per week</a:t>
            </a:r>
          </a:p>
          <a:p>
            <a:r>
              <a:rPr lang="en-US" sz="2400" dirty="0"/>
              <a:t>Kids who self harm struggle more with strong emotions and can be harshly judgmental</a:t>
            </a:r>
          </a:p>
          <a:p>
            <a:r>
              <a:rPr lang="en-US" sz="2400" dirty="0"/>
              <a:t>Depressive symptoms, hopelessness, and high stress predict self-harm</a:t>
            </a:r>
          </a:p>
          <a:p>
            <a:r>
              <a:rPr lang="en-US" sz="2400" dirty="0"/>
              <a:t>Social support protects against self-harm</a:t>
            </a:r>
          </a:p>
          <a:p>
            <a:r>
              <a:rPr lang="en-US" sz="2400" dirty="0"/>
              <a:t>Watch out for different types of self-harm</a:t>
            </a:r>
          </a:p>
          <a:p>
            <a:r>
              <a:rPr lang="en-US" sz="2400" dirty="0"/>
              <a:t>FAMILIES MATTER</a:t>
            </a:r>
          </a:p>
        </p:txBody>
      </p:sp>
    </p:spTree>
    <p:extLst>
      <p:ext uri="{BB962C8B-B14F-4D97-AF65-F5344CB8AC3E}">
        <p14:creationId xmlns:p14="http://schemas.microsoft.com/office/powerpoint/2010/main" val="220924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Kids Self-Harm?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Understanding the problem more fully</a:t>
            </a:r>
          </a:p>
        </p:txBody>
      </p:sp>
    </p:spTree>
    <p:extLst>
      <p:ext uri="{BB962C8B-B14F-4D97-AF65-F5344CB8AC3E}">
        <p14:creationId xmlns:p14="http://schemas.microsoft.com/office/powerpoint/2010/main" val="1266626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Self Harm’s Four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83" y="2621292"/>
            <a:ext cx="11227633" cy="3296414"/>
          </a:xfrm>
        </p:spPr>
        <p:txBody>
          <a:bodyPr>
            <a:normAutofit/>
          </a:bodyPr>
          <a:lstStyle/>
          <a:p>
            <a:r>
              <a:rPr lang="en-US" sz="2600" dirty="0"/>
              <a:t>Increase in desired feelings: self-punishment , self-stimulation, “endorphin release”</a:t>
            </a:r>
          </a:p>
          <a:p>
            <a:r>
              <a:rPr lang="en-US" sz="2600" dirty="0"/>
              <a:t>Decrease undesired feelings: feel less overwhelmed or sad or angry, reduce the feeling of emptiness</a:t>
            </a:r>
          </a:p>
          <a:p>
            <a:r>
              <a:rPr lang="en-US" sz="2600" dirty="0"/>
              <a:t>Increase a desired social response: gain attention or support (“manipulation”)</a:t>
            </a:r>
          </a:p>
          <a:p>
            <a:r>
              <a:rPr lang="en-US" sz="2600" dirty="0"/>
              <a:t>Decrease undesired social response: stop bullying or fighting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CE14BD-DB7F-475E-A59D-620AB7A8D037}"/>
              </a:ext>
            </a:extLst>
          </p:cNvPr>
          <p:cNvSpPr/>
          <p:nvPr/>
        </p:nvSpPr>
        <p:spPr>
          <a:xfrm>
            <a:off x="581192" y="1783020"/>
            <a:ext cx="9956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How does self-harm “work”?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110149-A39D-4FC5-BC82-F1960B2E00A4}"/>
              </a:ext>
            </a:extLst>
          </p:cNvPr>
          <p:cNvSpPr/>
          <p:nvPr/>
        </p:nvSpPr>
        <p:spPr>
          <a:xfrm>
            <a:off x="581192" y="601731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Nock, M. K. (2010). Self-injury. </a:t>
            </a:r>
            <a:r>
              <a:rPr lang="en-US" sz="1400" i="1" dirty="0"/>
              <a:t>Annual review of clinical psychology</a:t>
            </a:r>
            <a:r>
              <a:rPr lang="en-US" sz="1400" dirty="0"/>
              <a:t>, </a:t>
            </a:r>
            <a:r>
              <a:rPr lang="en-US" sz="1400" i="1" dirty="0"/>
              <a:t>6</a:t>
            </a:r>
            <a:r>
              <a:rPr lang="en-US" sz="1400" dirty="0"/>
              <a:t>, 339-363.</a:t>
            </a:r>
          </a:p>
        </p:txBody>
      </p:sp>
    </p:spTree>
    <p:extLst>
      <p:ext uri="{BB962C8B-B14F-4D97-AF65-F5344CB8AC3E}">
        <p14:creationId xmlns:p14="http://schemas.microsoft.com/office/powerpoint/2010/main" val="1116014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Kids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15" y="1873771"/>
            <a:ext cx="11242623" cy="3781306"/>
          </a:xfrm>
        </p:spPr>
        <p:txBody>
          <a:bodyPr>
            <a:normAutofit lnSpcReduction="10000"/>
          </a:bodyPr>
          <a:lstStyle/>
          <a:p>
            <a:r>
              <a:rPr lang="en-US" sz="3100" dirty="0"/>
              <a:t>25% to increase a desired feeling</a:t>
            </a:r>
          </a:p>
          <a:p>
            <a:r>
              <a:rPr lang="en-US" sz="3100" dirty="0"/>
              <a:t>65% to decrease an unpleasant feeling</a:t>
            </a:r>
          </a:p>
          <a:p>
            <a:pPr lvl="1"/>
            <a:r>
              <a:rPr lang="en-US" sz="2700" dirty="0"/>
              <a:t>35% to escape anxiety (feeling “overwhelmed”)</a:t>
            </a:r>
          </a:p>
          <a:p>
            <a:pPr lvl="1"/>
            <a:r>
              <a:rPr lang="en-US" sz="2700" dirty="0"/>
              <a:t>24% to escape sadness</a:t>
            </a:r>
          </a:p>
          <a:p>
            <a:pPr lvl="1"/>
            <a:r>
              <a:rPr lang="en-US" sz="2700" dirty="0"/>
              <a:t>20% to escape anger</a:t>
            </a:r>
          </a:p>
          <a:p>
            <a:pPr lvl="1"/>
            <a:r>
              <a:rPr lang="en-US" sz="2700" dirty="0"/>
              <a:t>29% to escape a “bad thought” or “bad memory”</a:t>
            </a:r>
          </a:p>
          <a:p>
            <a:r>
              <a:rPr lang="en-US" sz="3100" dirty="0"/>
              <a:t>4% to create a desired interpersonal outcome </a:t>
            </a:r>
          </a:p>
          <a:p>
            <a:r>
              <a:rPr lang="en-US" sz="3100" dirty="0"/>
              <a:t>15% to decrease a negative interpersonal outcome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FE10DA-77E9-4E88-9755-134BB6F481DF}"/>
              </a:ext>
            </a:extLst>
          </p:cNvPr>
          <p:cNvSpPr/>
          <p:nvPr/>
        </p:nvSpPr>
        <p:spPr>
          <a:xfrm>
            <a:off x="0" y="6044609"/>
            <a:ext cx="72441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Nock, M. K., </a:t>
            </a:r>
            <a:r>
              <a:rPr lang="en-US" sz="1400" dirty="0" err="1"/>
              <a:t>Prinstein</a:t>
            </a:r>
            <a:r>
              <a:rPr lang="en-US" sz="1400" dirty="0"/>
              <a:t>, M. J., &amp; </a:t>
            </a:r>
            <a:r>
              <a:rPr lang="en-US" sz="1400" dirty="0" err="1"/>
              <a:t>Sterba</a:t>
            </a:r>
            <a:r>
              <a:rPr lang="en-US" sz="1400" dirty="0"/>
              <a:t>, S. K. (2009). Revealing the form and function of self-injurious thoughts and behaviors: A real-time ecological assessment study among adolescents and young adults. </a:t>
            </a:r>
            <a:r>
              <a:rPr lang="en-US" sz="1400" i="1" dirty="0"/>
              <a:t>Journal of abnormal psychology</a:t>
            </a:r>
            <a:r>
              <a:rPr lang="en-US" sz="1400" dirty="0"/>
              <a:t>, </a:t>
            </a:r>
            <a:r>
              <a:rPr lang="en-US" sz="1400" i="1" dirty="0"/>
              <a:t>118</a:t>
            </a:r>
            <a:r>
              <a:rPr lang="en-US" sz="1400" dirty="0"/>
              <a:t>(4), 816.</a:t>
            </a:r>
          </a:p>
        </p:txBody>
      </p:sp>
    </p:spTree>
    <p:extLst>
      <p:ext uri="{BB962C8B-B14F-4D97-AF65-F5344CB8AC3E}">
        <p14:creationId xmlns:p14="http://schemas.microsoft.com/office/powerpoint/2010/main" val="2814864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About Self-Harm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Such Thing as a “Stupid Question”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Respond with “supportive concern”</a:t>
            </a:r>
          </a:p>
          <a:p>
            <a:r>
              <a:rPr lang="en-US" sz="2800" dirty="0"/>
              <a:t>Review confidentiality rules but give yourself some wiggle room (what’s ok, what’s not ok, and what do you and your patient do when there’s something in between)</a:t>
            </a:r>
          </a:p>
          <a:p>
            <a:r>
              <a:rPr lang="en-US" sz="2800" dirty="0"/>
              <a:t>Keep the Four Outcomes Model in mind</a:t>
            </a:r>
          </a:p>
          <a:p>
            <a:r>
              <a:rPr lang="en-US" sz="2800" dirty="0"/>
              <a:t>Safety first!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“What” of Cutting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" y="1550504"/>
            <a:ext cx="11027712" cy="4970218"/>
          </a:xfrm>
        </p:spPr>
        <p:txBody>
          <a:bodyPr>
            <a:normAutofit/>
          </a:bodyPr>
          <a:lstStyle/>
          <a:p>
            <a:r>
              <a:rPr lang="en-US" sz="2400" dirty="0"/>
              <a:t>When did it start?</a:t>
            </a:r>
          </a:p>
          <a:p>
            <a:r>
              <a:rPr lang="en-US" sz="2400" dirty="0"/>
              <a:t>How do you self-harm?</a:t>
            </a:r>
          </a:p>
          <a:p>
            <a:pPr lvl="1"/>
            <a:r>
              <a:rPr lang="en-US" sz="2400" b="1" dirty="0"/>
              <a:t>Cutting?  Burning?  Scratching?  Purging?  Using drugs?  How many different ways?</a:t>
            </a:r>
          </a:p>
          <a:p>
            <a:pPr lvl="1"/>
            <a:r>
              <a:rPr lang="en-US" sz="2400" b="1" dirty="0"/>
              <a:t>How often?</a:t>
            </a:r>
          </a:p>
          <a:p>
            <a:pPr lvl="1"/>
            <a:r>
              <a:rPr lang="en-US" sz="2400" dirty="0"/>
              <a:t>Where do you self-harm?</a:t>
            </a:r>
          </a:p>
          <a:p>
            <a:pPr lvl="1"/>
            <a:r>
              <a:rPr lang="en-US" sz="2400" dirty="0"/>
              <a:t>With what?</a:t>
            </a:r>
          </a:p>
          <a:p>
            <a:pPr lvl="1"/>
            <a:r>
              <a:rPr lang="en-US" sz="2400" b="1" dirty="0"/>
              <a:t>Ask to see scars</a:t>
            </a:r>
          </a:p>
          <a:p>
            <a:r>
              <a:rPr lang="en-US" sz="2400" b="1" dirty="0"/>
              <a:t>Who knows?</a:t>
            </a:r>
          </a:p>
          <a:p>
            <a:pPr lvl="1"/>
            <a:r>
              <a:rPr lang="en-US" sz="2400" b="1" dirty="0"/>
              <a:t>How do those people feel about it?</a:t>
            </a:r>
          </a:p>
          <a:p>
            <a:pPr lvl="1"/>
            <a:r>
              <a:rPr lang="en-US" sz="2400" b="1" dirty="0"/>
              <a:t>What do your parents know about your self-harm?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Self-harm/self-injury (also known as “NSSI”)</a:t>
            </a:r>
          </a:p>
          <a:p>
            <a:pPr lvl="1"/>
            <a:r>
              <a:rPr lang="en-US" sz="3600" dirty="0"/>
              <a:t>Deliberate inducement of pain or tissue damage without suicidal intent</a:t>
            </a:r>
          </a:p>
          <a:p>
            <a:pPr lvl="1"/>
            <a:r>
              <a:rPr lang="en-US" sz="3600" dirty="0"/>
              <a:t>Often refers to “cutting” or “scratching”</a:t>
            </a:r>
          </a:p>
        </p:txBody>
      </p:sp>
    </p:spTree>
    <p:extLst>
      <p:ext uri="{BB962C8B-B14F-4D97-AF65-F5344CB8AC3E}">
        <p14:creationId xmlns:p14="http://schemas.microsoft.com/office/powerpoint/2010/main" val="297905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“Why” of Cutting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general, how are you feeling before you cut?</a:t>
            </a:r>
          </a:p>
          <a:p>
            <a:r>
              <a:rPr lang="en-US" sz="3200" b="1" dirty="0"/>
              <a:t>What does it do for you?</a:t>
            </a:r>
          </a:p>
          <a:p>
            <a:pPr lvl="1"/>
            <a:r>
              <a:rPr lang="en-US" sz="3200" b="1" dirty="0"/>
              <a:t>Does it help you feel more or less of a particular emotion?</a:t>
            </a:r>
          </a:p>
          <a:p>
            <a:r>
              <a:rPr lang="en-US" sz="3200" dirty="0"/>
              <a:t>How do other people react to your cutting?</a:t>
            </a:r>
          </a:p>
          <a:p>
            <a:pPr lvl="1"/>
            <a:r>
              <a:rPr lang="en-US" sz="3200" dirty="0"/>
              <a:t>How do you feel about that reaction?</a:t>
            </a:r>
          </a:p>
          <a:p>
            <a:r>
              <a:rPr lang="en-US" sz="3200" dirty="0"/>
              <a:t>How “well” does it work?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“What Next” of Cutting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Assess suicidality (self-harm may not be a suicide attempt, but the person self-harming may still be suicidal)</a:t>
            </a:r>
          </a:p>
          <a:p>
            <a:r>
              <a:rPr lang="en-US" sz="2800" dirty="0"/>
              <a:t>Figure out what to treat (remember all those comorbid disorders?)</a:t>
            </a:r>
          </a:p>
          <a:p>
            <a:pPr lvl="1"/>
            <a:r>
              <a:rPr lang="en-US" sz="2400" dirty="0"/>
              <a:t>No medication can treat self-harm</a:t>
            </a:r>
          </a:p>
          <a:p>
            <a:pPr lvl="1"/>
            <a:r>
              <a:rPr lang="en-US" sz="2400" dirty="0"/>
              <a:t>Many medications </a:t>
            </a:r>
            <a:r>
              <a:rPr lang="en-US" sz="2400" b="1" dirty="0"/>
              <a:t>can</a:t>
            </a:r>
            <a:r>
              <a:rPr lang="en-US" sz="2400" dirty="0"/>
              <a:t> treat comorbid disorders</a:t>
            </a:r>
          </a:p>
          <a:p>
            <a:r>
              <a:rPr lang="en-US" sz="2800" dirty="0"/>
              <a:t>Be wary of being a “secret keeper”</a:t>
            </a:r>
            <a:endParaRPr lang="en-US" sz="2400" dirty="0"/>
          </a:p>
          <a:p>
            <a:pPr lvl="1"/>
            <a:r>
              <a:rPr lang="en-US" sz="2400" dirty="0"/>
              <a:t>“How are we going to talk to your parents about cutting?”</a:t>
            </a:r>
          </a:p>
          <a:p>
            <a:r>
              <a:rPr lang="en-US" sz="2600" dirty="0"/>
              <a:t>Therapy will be necessary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CD8D0E-B478-40FC-9B14-6C2A0931D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“What Next” of Cutting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B80CC2-CFDD-4987-B535-762C3DFE1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716" y="1463041"/>
            <a:ext cx="5433762" cy="53011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/>
              <a:t>Helping parents make a Safety Plan</a:t>
            </a:r>
          </a:p>
          <a:p>
            <a:pPr lvl="1"/>
            <a:r>
              <a:rPr lang="en-US" sz="2400" dirty="0"/>
              <a:t>No such thing as “contracting for safety”</a:t>
            </a:r>
          </a:p>
          <a:p>
            <a:pPr lvl="1"/>
            <a:r>
              <a:rPr lang="en-US" sz="2400" dirty="0"/>
              <a:t>Remove lethal means (firearms, pills,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Empower parents to gently ask their kids about suicide </a:t>
            </a:r>
          </a:p>
          <a:p>
            <a:pPr lvl="1"/>
            <a:r>
              <a:rPr lang="en-US" sz="2400" dirty="0"/>
              <a:t>It may be necessary to monitor social media</a:t>
            </a:r>
          </a:p>
          <a:p>
            <a:pPr lvl="1"/>
            <a:r>
              <a:rPr lang="en-US" sz="2400" dirty="0"/>
              <a:t>Include written “if → then” contingency plans</a:t>
            </a:r>
          </a:p>
          <a:p>
            <a:pPr marL="0" indent="0">
              <a:buNone/>
            </a:pPr>
            <a:r>
              <a:rPr lang="en-US" sz="2600" dirty="0"/>
              <a:t>Sample template: </a:t>
            </a:r>
            <a:r>
              <a:rPr lang="en-US" sz="2600" dirty="0">
                <a:hlinkClick r:id="rId3"/>
              </a:rPr>
              <a:t>https://suicidepreventionlifeline.org/wp-content/uploads/2016/08/Brown_StanleySafetyPlanTemplate.pdf</a:t>
            </a:r>
            <a:r>
              <a:rPr lang="en-US" sz="26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215" y="116741"/>
            <a:ext cx="5146431" cy="664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0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28A1EA-95B3-4B04-86CD-A19A8FBCF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Treatments that Work</a:t>
            </a:r>
          </a:p>
        </p:txBody>
      </p:sp>
    </p:spTree>
    <p:extLst>
      <p:ext uri="{BB962C8B-B14F-4D97-AF65-F5344CB8AC3E}">
        <p14:creationId xmlns:p14="http://schemas.microsoft.com/office/powerpoint/2010/main" val="575669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25D7AE-D56F-4DD3-8893-60440692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Therapy helps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62BDB5-0945-4D08-838A-23B9EB36F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1615444"/>
            <a:ext cx="5422390" cy="3258397"/>
          </a:xfrm>
        </p:spPr>
        <p:txBody>
          <a:bodyPr>
            <a:normAutofit/>
          </a:bodyPr>
          <a:lstStyle/>
          <a:p>
            <a:r>
              <a:rPr lang="en-US" sz="2800" dirty="0"/>
              <a:t>Strongest evidence and largest effect sizes:</a:t>
            </a:r>
          </a:p>
          <a:p>
            <a:pPr lvl="1"/>
            <a:r>
              <a:rPr lang="en-US" sz="2400" dirty="0"/>
              <a:t>Dialectical Behavioral Therapy</a:t>
            </a:r>
          </a:p>
          <a:p>
            <a:pPr lvl="1"/>
            <a:r>
              <a:rPr lang="en-US" sz="2400" dirty="0"/>
              <a:t>Cognitive-Behavioral Therapy</a:t>
            </a:r>
          </a:p>
          <a:p>
            <a:pPr lvl="1"/>
            <a:r>
              <a:rPr lang="en-US" sz="2400" dirty="0"/>
              <a:t>Mentalization Based Therapy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484CEC-EB82-45D3-BA09-6859D9D8C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1910722"/>
            <a:ext cx="5422392" cy="2963119"/>
          </a:xfrm>
        </p:spPr>
        <p:txBody>
          <a:bodyPr>
            <a:normAutofit/>
          </a:bodyPr>
          <a:lstStyle/>
          <a:p>
            <a:r>
              <a:rPr lang="en-US" sz="2800" dirty="0"/>
              <a:t>Key ingredients in treatment:</a:t>
            </a:r>
          </a:p>
          <a:p>
            <a:pPr lvl="1"/>
            <a:r>
              <a:rPr lang="en-US" sz="2400" dirty="0"/>
              <a:t>Focus on family interactions</a:t>
            </a:r>
          </a:p>
          <a:p>
            <a:pPr lvl="1"/>
            <a:r>
              <a:rPr lang="en-US" sz="2400" dirty="0"/>
              <a:t>Frequent meetings with the adolescent</a:t>
            </a:r>
          </a:p>
          <a:p>
            <a:pPr lvl="1"/>
            <a:r>
              <a:rPr lang="en-US" sz="2400" dirty="0"/>
              <a:t>Emphasize self-care: sobriety, sleep, increasing positive experiences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C04C49-6CEF-4EC3-9563-9F67C8DEFD72}"/>
              </a:ext>
            </a:extLst>
          </p:cNvPr>
          <p:cNvSpPr/>
          <p:nvPr/>
        </p:nvSpPr>
        <p:spPr>
          <a:xfrm>
            <a:off x="467377" y="4656199"/>
            <a:ext cx="5101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Ougrin</a:t>
            </a:r>
            <a:r>
              <a:rPr lang="en-US" sz="1400" dirty="0"/>
              <a:t>, D., </a:t>
            </a:r>
            <a:r>
              <a:rPr lang="en-US" sz="1400" dirty="0" err="1"/>
              <a:t>Tranah</a:t>
            </a:r>
            <a:r>
              <a:rPr lang="en-US" sz="1400" dirty="0"/>
              <a:t>, T., Stahl, D., Moran, P., &amp; </a:t>
            </a:r>
            <a:r>
              <a:rPr lang="en-US" sz="1400" dirty="0" err="1"/>
              <a:t>Asarnow</a:t>
            </a:r>
            <a:r>
              <a:rPr lang="en-US" sz="1400" dirty="0"/>
              <a:t>, J. R. (2015). Therapeutic interventions for suicide attempts and self-harm in adolescents: systematic review and meta-analysis. Journal of the American Academy of Child &amp; Adolescent Psychiatry, 54(2), 97-107.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CF9239-65E3-446E-A061-30EF5C030F97}"/>
              </a:ext>
            </a:extLst>
          </p:cNvPr>
          <p:cNvSpPr/>
          <p:nvPr/>
        </p:nvSpPr>
        <p:spPr>
          <a:xfrm>
            <a:off x="5754192" y="4656199"/>
            <a:ext cx="60882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Brent, D. A., </a:t>
            </a:r>
            <a:r>
              <a:rPr lang="en-US" sz="1400" dirty="0" err="1"/>
              <a:t>McMakin</a:t>
            </a:r>
            <a:r>
              <a:rPr lang="en-US" sz="1400" dirty="0"/>
              <a:t>, D. L., Kennard, B. D., Goldstein, T. R., Mayes, T. L., &amp; </a:t>
            </a:r>
            <a:r>
              <a:rPr lang="en-US" sz="1400" dirty="0" err="1"/>
              <a:t>Douaihy</a:t>
            </a:r>
            <a:r>
              <a:rPr lang="en-US" sz="1400" dirty="0"/>
              <a:t>, A. B. (2013). Protecting adolescents from self-harm: a critical review of intervention studies. Journal of the American Academy of Child &amp; Adolescent Psychiatry, 52(12), 1260-1271.</a:t>
            </a:r>
          </a:p>
        </p:txBody>
      </p:sp>
    </p:spTree>
    <p:extLst>
      <p:ext uri="{BB962C8B-B14F-4D97-AF65-F5344CB8AC3E}">
        <p14:creationId xmlns:p14="http://schemas.microsoft.com/office/powerpoint/2010/main" val="1840623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C48444-D62D-451A-9DBA-2E2E74EF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DBT vs CBT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AE962-F589-4448-B686-62CB7662A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148" y="1495745"/>
            <a:ext cx="3474720" cy="807720"/>
          </a:xfrm>
        </p:spPr>
        <p:txBody>
          <a:bodyPr/>
          <a:lstStyle/>
          <a:p>
            <a:r>
              <a:rPr lang="en-US" dirty="0"/>
              <a:t>Dialectical Behavioral Therapy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D3CAC-D481-4196-A9D8-BBC24DCF8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5148" y="2578901"/>
            <a:ext cx="5276813" cy="2800342"/>
          </a:xfrm>
        </p:spPr>
        <p:txBody>
          <a:bodyPr anchor="t"/>
          <a:lstStyle/>
          <a:p>
            <a:r>
              <a:rPr lang="en-US" dirty="0"/>
              <a:t>Strongest evidence base</a:t>
            </a:r>
          </a:p>
          <a:p>
            <a:r>
              <a:rPr lang="en-US" dirty="0"/>
              <a:t>Mix of group and individual treatment</a:t>
            </a:r>
          </a:p>
          <a:p>
            <a:r>
              <a:rPr lang="en-US" dirty="0"/>
              <a:t>Parent component</a:t>
            </a:r>
          </a:p>
          <a:p>
            <a:r>
              <a:rPr lang="en-US" dirty="0"/>
              <a:t>Emphasis on “skills” to replace self-injury</a:t>
            </a:r>
          </a:p>
          <a:p>
            <a:r>
              <a:rPr lang="en-US" dirty="0"/>
              <a:t>“On-call” skills coaching</a:t>
            </a:r>
          </a:p>
          <a:p>
            <a:r>
              <a:rPr lang="en-US" dirty="0"/>
              <a:t>Hard to find treatment in rural areas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C8EA2A-F79F-4EEC-92DB-066A856BF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0476" y="1490294"/>
            <a:ext cx="3474720" cy="813171"/>
          </a:xfrm>
        </p:spPr>
        <p:txBody>
          <a:bodyPr/>
          <a:lstStyle/>
          <a:p>
            <a:r>
              <a:rPr lang="en-US" dirty="0"/>
              <a:t>Cognitive Behavioral Therapy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030B77-9216-400E-81C2-E0644C720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0476" y="2578901"/>
            <a:ext cx="5276814" cy="3973545"/>
          </a:xfrm>
        </p:spPr>
        <p:txBody>
          <a:bodyPr anchor="t"/>
          <a:lstStyle/>
          <a:p>
            <a:r>
              <a:rPr lang="en-US" dirty="0"/>
              <a:t>Weaker evidence base</a:t>
            </a:r>
          </a:p>
          <a:p>
            <a:r>
              <a:rPr lang="en-US" dirty="0"/>
              <a:t>Individual and parent treatment</a:t>
            </a:r>
          </a:p>
          <a:p>
            <a:r>
              <a:rPr lang="en-US" dirty="0"/>
              <a:t>Emphasis on thoughts and behaviors</a:t>
            </a:r>
          </a:p>
          <a:p>
            <a:r>
              <a:rPr lang="en-US" dirty="0"/>
              <a:t>No “skills coaching”</a:t>
            </a:r>
          </a:p>
          <a:p>
            <a:r>
              <a:rPr lang="en-US" dirty="0"/>
              <a:t>Much more commonly found treatment</a:t>
            </a:r>
          </a:p>
          <a:p>
            <a:r>
              <a:rPr lang="en-US" dirty="0"/>
              <a:t>Treats many comorbid conditions</a:t>
            </a:r>
          </a:p>
        </p:txBody>
      </p:sp>
    </p:spTree>
    <p:extLst>
      <p:ext uri="{BB962C8B-B14F-4D97-AF65-F5344CB8AC3E}">
        <p14:creationId xmlns:p14="http://schemas.microsoft.com/office/powerpoint/2010/main" val="1114091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3DB61A-8B76-4CA3-9B69-C7EF1B48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DBT Skill Example</a:t>
            </a:r>
          </a:p>
        </p:txBody>
      </p:sp>
      <p:pic>
        <p:nvPicPr>
          <p:cNvPr id="1026" name="Picture 2" descr="TIPP">
            <a:extLst>
              <a:ext uri="{FF2B5EF4-FFF2-40B4-BE49-F238E27FC236}">
                <a16:creationId xmlns:a16="http://schemas.microsoft.com/office/drawing/2014/main" id="{55D58F96-8AB0-4897-AA88-C9BF23BF54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94" y="2172347"/>
            <a:ext cx="6536812" cy="367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9306F2-B62B-4C74-A973-D22C562ED0E4}"/>
              </a:ext>
            </a:extLst>
          </p:cNvPr>
          <p:cNvSpPr txBox="1"/>
          <p:nvPr/>
        </p:nvSpPr>
        <p:spPr>
          <a:xfrm>
            <a:off x="249953" y="6132829"/>
            <a:ext cx="6719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https://dialecticalbehavioraltherapy.wordpress.com/distress-tolerance-tipp-skills/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8157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4616-70D1-483D-AD3F-C650FBEB6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Educating 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3DDA7-A48C-4D11-B85F-A49A9EE83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6894" y="2180496"/>
            <a:ext cx="7393914" cy="3678303"/>
          </a:xfrm>
        </p:spPr>
        <p:txBody>
          <a:bodyPr>
            <a:normAutofit/>
          </a:bodyPr>
          <a:lstStyle/>
          <a:p>
            <a:r>
              <a:rPr lang="en-US" sz="2800" dirty="0"/>
              <a:t>Book intended for lay audiences by a major DBT authority</a:t>
            </a:r>
          </a:p>
          <a:p>
            <a:r>
              <a:rPr lang="en-US" sz="2800" dirty="0"/>
              <a:t>Explains the concepts and skills of DBT</a:t>
            </a:r>
          </a:p>
          <a:p>
            <a:r>
              <a:rPr lang="en-US" sz="2800" dirty="0"/>
              <a:t>May help parents respond to emotional distress more effectively</a:t>
            </a:r>
          </a:p>
          <a:p>
            <a:endParaRPr lang="en-US" sz="2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CA64F52-B633-4BFA-96EE-093D3A364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0" y="1931403"/>
            <a:ext cx="31623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432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Educating Parents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423" y="1530603"/>
            <a:ext cx="10526769" cy="4184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5756" y="4888416"/>
            <a:ext cx="1866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www.selfinjury.bctr.cornell.edu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3054242" y="4839583"/>
            <a:ext cx="108278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510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Take-Home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1686466"/>
            <a:ext cx="5422390" cy="4359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Whats</a:t>
            </a:r>
            <a:endParaRPr lang="en-US" sz="2000" dirty="0"/>
          </a:p>
          <a:p>
            <a:r>
              <a:rPr lang="en-US" sz="2000" dirty="0"/>
              <a:t>Cutting alone doesn't tell us everything about diagnosis</a:t>
            </a:r>
          </a:p>
          <a:p>
            <a:r>
              <a:rPr lang="en-US" sz="2000" dirty="0"/>
              <a:t>Kids who cut rarely engage in more than 10 discrete episodes in their lives</a:t>
            </a:r>
          </a:p>
          <a:p>
            <a:r>
              <a:rPr lang="en-US" sz="2000" dirty="0"/>
              <a:t>Kids who self-harm struggle more with strong emotions </a:t>
            </a:r>
          </a:p>
          <a:p>
            <a:r>
              <a:rPr lang="en-US" sz="2000" dirty="0"/>
              <a:t>Kids who self-harm can have poor social judgment</a:t>
            </a:r>
          </a:p>
          <a:p>
            <a:r>
              <a:rPr lang="en-US" sz="2000" dirty="0"/>
              <a:t>Non-suicidal self injury is strongly associated with future suicide attempts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BDB49-FCAC-41A2-B8B2-7705CF8AC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8" y="1402380"/>
            <a:ext cx="5422392" cy="4359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Whys</a:t>
            </a:r>
          </a:p>
          <a:p>
            <a:pPr lvl="1"/>
            <a:r>
              <a:rPr lang="en-US" sz="2000" dirty="0"/>
              <a:t>Most kids typically self-harm to make a feeling go away</a:t>
            </a:r>
          </a:p>
          <a:p>
            <a:pPr lvl="1"/>
            <a:r>
              <a:rPr lang="en-US" sz="2000" dirty="0"/>
              <a:t>Self-harm is rarely “for attention”</a:t>
            </a:r>
          </a:p>
          <a:p>
            <a:pPr marL="0" indent="0">
              <a:buNone/>
            </a:pPr>
            <a:r>
              <a:rPr lang="en-US" sz="2000" dirty="0"/>
              <a:t>What </a:t>
            </a:r>
            <a:r>
              <a:rPr lang="en-US" sz="2000" dirty="0" err="1"/>
              <a:t>nows</a:t>
            </a:r>
            <a:endParaRPr lang="en-US" sz="2000" dirty="0"/>
          </a:p>
          <a:p>
            <a:pPr lvl="1"/>
            <a:r>
              <a:rPr lang="en-US" sz="2000" dirty="0"/>
              <a:t>Assess suicidality</a:t>
            </a:r>
          </a:p>
          <a:p>
            <a:pPr lvl="1"/>
            <a:r>
              <a:rPr lang="en-US" sz="2000" dirty="0"/>
              <a:t>Determine the function of the self-harm</a:t>
            </a:r>
          </a:p>
          <a:p>
            <a:pPr lvl="1"/>
            <a:r>
              <a:rPr lang="en-US" sz="2000" dirty="0"/>
              <a:t>Identify comorbidities</a:t>
            </a:r>
          </a:p>
          <a:p>
            <a:pPr marL="0" indent="0">
              <a:buNone/>
            </a:pPr>
            <a:r>
              <a:rPr lang="en-US" sz="2000" dirty="0"/>
              <a:t>What next</a:t>
            </a:r>
          </a:p>
          <a:p>
            <a:pPr lvl="1"/>
            <a:r>
              <a:rPr lang="en-US" sz="2000" dirty="0"/>
              <a:t>Treatments work!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07250-8E89-4745-B3C0-AE7F9479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D9E36-9183-40D9-8EE8-3DBB78B5B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Identify conditions and characteristics associated with self-injury</a:t>
            </a:r>
          </a:p>
          <a:p>
            <a:r>
              <a:rPr lang="en-US" sz="2400" dirty="0"/>
              <a:t>Identify 4 risk factors for when self-injury is most associated with suicide attempts</a:t>
            </a:r>
          </a:p>
          <a:p>
            <a:r>
              <a:rPr lang="en-US" sz="2400" dirty="0"/>
              <a:t>Know how to ask about self-injury to understand its function and assess its dangerousness</a:t>
            </a:r>
          </a:p>
          <a:p>
            <a:r>
              <a:rPr lang="en-US" sz="2400" dirty="0"/>
              <a:t>Identify the 2 most common treatments most help kids who self-harm</a:t>
            </a:r>
          </a:p>
        </p:txBody>
      </p:sp>
    </p:spTree>
    <p:extLst>
      <p:ext uri="{BB962C8B-B14F-4D97-AF65-F5344CB8AC3E}">
        <p14:creationId xmlns:p14="http://schemas.microsoft.com/office/powerpoint/2010/main" val="34126929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01392E-507D-4BE1-97F3-015B74958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E9B90-72A6-45B5-8D86-15159B5C4D9F}"/>
              </a:ext>
            </a:extLst>
          </p:cNvPr>
          <p:cNvSpPr/>
          <p:nvPr/>
        </p:nvSpPr>
        <p:spPr>
          <a:xfrm>
            <a:off x="6858000" y="5137484"/>
            <a:ext cx="5149516" cy="1552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703C24-33B3-4075-8971-3CB496C9C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715" y="1463041"/>
            <a:ext cx="11500567" cy="5226517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Asarnow</a:t>
            </a:r>
            <a:r>
              <a:rPr lang="en-US" dirty="0"/>
              <a:t>, J. R., Porta, G., Spirito, A., Emslie, G., Clarke, G., Wagner, K. D., ... &amp; Mayes, T. (2011). Suicide attempts and </a:t>
            </a:r>
            <a:r>
              <a:rPr lang="en-US" dirty="0" err="1"/>
              <a:t>nonsuicidal</a:t>
            </a:r>
            <a:r>
              <a:rPr lang="en-US" dirty="0"/>
              <a:t> self-injury in the treatment of resistant depression in adolescents: findings from the TORDIA study. </a:t>
            </a:r>
            <a:r>
              <a:rPr lang="en-US" i="1" dirty="0"/>
              <a:t>Journal of the American Academy of Child &amp; Adolescent Psychiatry</a:t>
            </a:r>
            <a:r>
              <a:rPr lang="en-US" dirty="0"/>
              <a:t>, 50(8), 772-781.</a:t>
            </a:r>
          </a:p>
          <a:p>
            <a:r>
              <a:rPr lang="en-US" dirty="0"/>
              <a:t>Brent, D. A., </a:t>
            </a:r>
            <a:r>
              <a:rPr lang="en-US" dirty="0" err="1"/>
              <a:t>McMakin</a:t>
            </a:r>
            <a:r>
              <a:rPr lang="en-US" dirty="0"/>
              <a:t>, D. L., Kennard, B. D., Goldstein, T. R., Mayes, T. L., &amp; </a:t>
            </a:r>
            <a:r>
              <a:rPr lang="en-US" dirty="0" err="1"/>
              <a:t>Douaihy</a:t>
            </a:r>
            <a:r>
              <a:rPr lang="en-US" dirty="0"/>
              <a:t>, A. B. (2013). Protecting adolescents from self-harm: a critical review of intervention studies. </a:t>
            </a:r>
            <a:r>
              <a:rPr lang="en-US" i="1" dirty="0"/>
              <a:t>Journal of the American Academy of Child &amp; Adolescent Psychiatry</a:t>
            </a:r>
            <a:r>
              <a:rPr lang="en-US" dirty="0"/>
              <a:t>, 52(12), 1260-1271.</a:t>
            </a:r>
          </a:p>
          <a:p>
            <a:r>
              <a:rPr lang="en-US" dirty="0"/>
              <a:t>Gillies, D., Christou, M. A., Dixon, A. C., Featherston, O. J., </a:t>
            </a:r>
            <a:r>
              <a:rPr lang="en-US" dirty="0" err="1"/>
              <a:t>Rapti</a:t>
            </a:r>
            <a:r>
              <a:rPr lang="en-US" dirty="0"/>
              <a:t>, I., Garcia-</a:t>
            </a:r>
            <a:r>
              <a:rPr lang="en-US" dirty="0" err="1"/>
              <a:t>Anguita</a:t>
            </a:r>
            <a:r>
              <a:rPr lang="en-US" dirty="0"/>
              <a:t>, A., ... &amp; Christou, P. A. (2018). Prevalence and characteristics of self-harm in adolescents: meta-analyses of community-based studies 1990-2015. </a:t>
            </a:r>
            <a:r>
              <a:rPr lang="en-US" i="1" dirty="0"/>
              <a:t>Journal of the American Academy of Child &amp; Adolescent Psychiatry</a:t>
            </a:r>
            <a:r>
              <a:rPr lang="en-US" dirty="0"/>
              <a:t>, 57(10), 733-741.</a:t>
            </a:r>
          </a:p>
          <a:p>
            <a:r>
              <a:rPr lang="en-US" dirty="0"/>
              <a:t>Lewis, S. P., </a:t>
            </a:r>
            <a:r>
              <a:rPr lang="en-US" dirty="0" err="1"/>
              <a:t>Mahdy</a:t>
            </a:r>
            <a:r>
              <a:rPr lang="en-US" dirty="0"/>
              <a:t>, J. C., Michal, N. J., &amp; </a:t>
            </a:r>
            <a:r>
              <a:rPr lang="en-US" dirty="0" err="1"/>
              <a:t>Arbuthnott</a:t>
            </a:r>
            <a:r>
              <a:rPr lang="en-US" dirty="0"/>
              <a:t>, A. E. (2014). Googling Self-injury: the state of health information obtained through online searches for self-injury. </a:t>
            </a:r>
            <a:r>
              <a:rPr lang="en-US" i="1" dirty="0"/>
              <a:t>JAMA pediatrics</a:t>
            </a:r>
            <a:r>
              <a:rPr lang="en-US" dirty="0"/>
              <a:t>, 168(5), 443-449.</a:t>
            </a:r>
          </a:p>
          <a:p>
            <a:r>
              <a:rPr lang="en-US" dirty="0"/>
              <a:t>Nock, M. K. (2010). Self-injury. </a:t>
            </a:r>
            <a:r>
              <a:rPr lang="en-US" i="1" dirty="0"/>
              <a:t>Annual review of clinical psychology</a:t>
            </a:r>
            <a:r>
              <a:rPr lang="en-US" dirty="0"/>
              <a:t>, 6, 339-363.</a:t>
            </a:r>
          </a:p>
          <a:p>
            <a:r>
              <a:rPr lang="en-US" dirty="0"/>
              <a:t>Nock, M. K., Joiner, T. E., Gordon, K. H., Lloyd-Richardson, E., &amp; </a:t>
            </a:r>
            <a:r>
              <a:rPr lang="en-US" dirty="0" err="1"/>
              <a:t>Prinstein</a:t>
            </a:r>
            <a:r>
              <a:rPr lang="en-US" dirty="0"/>
              <a:t>, M. J. (2006). Non-suicidal self-injury among adolescents: Diagnostic correlates and relation to suicide attempts. </a:t>
            </a:r>
            <a:r>
              <a:rPr lang="en-US" i="1" dirty="0"/>
              <a:t>Psychiatry research</a:t>
            </a:r>
            <a:r>
              <a:rPr lang="en-US" dirty="0"/>
              <a:t>, 144(1), 65-72.</a:t>
            </a:r>
          </a:p>
          <a:p>
            <a:r>
              <a:rPr lang="en-US" dirty="0"/>
              <a:t>Nock, M. K., </a:t>
            </a:r>
            <a:r>
              <a:rPr lang="en-US" dirty="0" err="1"/>
              <a:t>Prinstein</a:t>
            </a:r>
            <a:r>
              <a:rPr lang="en-US" dirty="0"/>
              <a:t>, M. J., &amp; </a:t>
            </a:r>
            <a:r>
              <a:rPr lang="en-US" dirty="0" err="1"/>
              <a:t>Sterba</a:t>
            </a:r>
            <a:r>
              <a:rPr lang="en-US" dirty="0"/>
              <a:t>, S. K. (2009). Revealing the form and function of self-injurious thoughts and behaviors: A real-time ecological assessment study among adolescents and young adults. </a:t>
            </a:r>
            <a:r>
              <a:rPr lang="en-US" i="1" dirty="0"/>
              <a:t>Journal of abnormal psychology</a:t>
            </a:r>
            <a:r>
              <a:rPr lang="en-US" dirty="0"/>
              <a:t>, 118(4), 816.</a:t>
            </a:r>
          </a:p>
          <a:p>
            <a:r>
              <a:rPr lang="en-US" dirty="0" err="1"/>
              <a:t>Ougrin</a:t>
            </a:r>
            <a:r>
              <a:rPr lang="en-US" dirty="0"/>
              <a:t>, D., </a:t>
            </a:r>
            <a:r>
              <a:rPr lang="en-US" dirty="0" err="1"/>
              <a:t>Tranah</a:t>
            </a:r>
            <a:r>
              <a:rPr lang="en-US" dirty="0"/>
              <a:t>, T., Stahl, D., Moran, P., &amp; </a:t>
            </a:r>
            <a:r>
              <a:rPr lang="en-US" dirty="0" err="1"/>
              <a:t>Asarnow</a:t>
            </a:r>
            <a:r>
              <a:rPr lang="en-US" dirty="0"/>
              <a:t>, J. R. (2015). Therapeutic interventions for suicide attempts and self-harm in adolescents: systematic review and meta-analysis. </a:t>
            </a:r>
            <a:r>
              <a:rPr lang="en-US" i="1" dirty="0"/>
              <a:t>Journal of the American Academy of Child &amp; Adolescent Psychiatry</a:t>
            </a:r>
            <a:r>
              <a:rPr lang="en-US" dirty="0"/>
              <a:t>, 54(2), 97-107.</a:t>
            </a:r>
          </a:p>
          <a:p>
            <a:r>
              <a:rPr lang="en-US" dirty="0" err="1"/>
              <a:t>Wedig</a:t>
            </a:r>
            <a:r>
              <a:rPr lang="en-US" dirty="0"/>
              <a:t>, M. M., &amp; Nock, M. K. (2007). Parental expressed emotion and adolescent self-injury. </a:t>
            </a:r>
            <a:r>
              <a:rPr lang="en-US" i="1" dirty="0"/>
              <a:t>Journal of the American Academy of Child &amp; Adolescent Psychiatry</a:t>
            </a:r>
            <a:r>
              <a:rPr lang="en-US" dirty="0"/>
              <a:t>, 46(9), 1171-1178.</a:t>
            </a:r>
          </a:p>
          <a:p>
            <a:r>
              <a:rPr lang="en-US" dirty="0"/>
              <a:t>Nock, M. K., &amp; Mendes, W. B. (2008). Physiological arousal, distress tolerance, and social problem-solving deficits among adolescent self-injurers. </a:t>
            </a:r>
            <a:r>
              <a:rPr lang="en-US" i="1" dirty="0"/>
              <a:t>Journal of consulting and clinical psychology</a:t>
            </a:r>
            <a:r>
              <a:rPr lang="en-US" dirty="0"/>
              <a:t>, 76(1), 28.</a:t>
            </a:r>
          </a:p>
          <a:p>
            <a:r>
              <a:rPr lang="en-US" dirty="0"/>
              <a:t>Wilkinson, P., Kelvin, R., Roberts, C., </a:t>
            </a:r>
            <a:r>
              <a:rPr lang="en-US" dirty="0" err="1"/>
              <a:t>Dubicka</a:t>
            </a:r>
            <a:r>
              <a:rPr lang="en-US" dirty="0"/>
              <a:t>, B., &amp; Goodyer, I. (2011). Clinical and psychosocial predictors of suicide attempts and </a:t>
            </a:r>
            <a:r>
              <a:rPr lang="en-US" dirty="0" err="1"/>
              <a:t>nonsuicidal</a:t>
            </a:r>
            <a:r>
              <a:rPr lang="en-US" dirty="0"/>
              <a:t> self-injury in the Adolescent Depression Antidepressants and Psychotherapy Trial (ADAPT). </a:t>
            </a:r>
            <a:r>
              <a:rPr lang="en-US" i="1" dirty="0"/>
              <a:t>American Journal of Psychiatry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4757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90FFF-E437-478C-B05E-565D8C47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4EBDF-B302-49BD-8F33-FA1FE85734AC}"/>
              </a:ext>
            </a:extLst>
          </p:cNvPr>
          <p:cNvSpPr txBox="1"/>
          <p:nvPr/>
        </p:nvSpPr>
        <p:spPr>
          <a:xfrm>
            <a:off x="468087" y="1780496"/>
            <a:ext cx="112395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Maryland Behavioral Health Integration in Pediatric Primary Care (BHIPP)</a:t>
            </a:r>
          </a:p>
          <a:p>
            <a:pPr algn="ctr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1-855-MD-BHIPP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(632-4477)</a:t>
            </a: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www.mdbhipp.org</a:t>
            </a: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Follow us on Facebook, LinkedIn, and Twitter! @MDBHIPP </a:t>
            </a:r>
          </a:p>
          <a:p>
            <a:pPr algn="ctr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</a:rPr>
              <a:t>For resources related to the COVID-19 pandemic,</a:t>
            </a:r>
          </a:p>
          <a:p>
            <a:pPr algn="ctr"/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</a:rPr>
              <a:t>please visit us at </a:t>
            </a:r>
            <a:r>
              <a:rPr lang="en-US" sz="2400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BHIPP Covid-19 Resources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3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A1F78-AC33-45A9-A9ED-87DB5652F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Self-harm as a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705F9-BC49-403E-A50D-72ED08870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92072"/>
            <a:ext cx="11029615" cy="3223308"/>
          </a:xfrm>
        </p:spPr>
        <p:txBody>
          <a:bodyPr>
            <a:normAutofit/>
          </a:bodyPr>
          <a:lstStyle/>
          <a:p>
            <a:r>
              <a:rPr lang="en-US" sz="3200" dirty="0"/>
              <a:t>Why see it that way?</a:t>
            </a:r>
          </a:p>
          <a:p>
            <a:pPr lvl="1"/>
            <a:r>
              <a:rPr lang="en-US" sz="2800" dirty="0"/>
              <a:t>Self-harm is not necessarily a treatable disorder itself but can signal the presence of other disorders</a:t>
            </a:r>
          </a:p>
          <a:p>
            <a:pPr lvl="1"/>
            <a:r>
              <a:rPr lang="en-US" sz="2800" dirty="0"/>
              <a:t>Something reinforces self-harm to enable the behavior to persist</a:t>
            </a:r>
          </a:p>
          <a:p>
            <a:pPr lvl="1"/>
            <a:r>
              <a:rPr lang="en-US" sz="2800" dirty="0"/>
              <a:t>To stop self-harm, you must address the antecedents and consequences</a:t>
            </a:r>
          </a:p>
        </p:txBody>
      </p:sp>
    </p:spTree>
    <p:extLst>
      <p:ext uri="{BB962C8B-B14F-4D97-AF65-F5344CB8AC3E}">
        <p14:creationId xmlns:p14="http://schemas.microsoft.com/office/powerpoint/2010/main" val="389942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6203" y="2804068"/>
            <a:ext cx="11029615" cy="1497507"/>
          </a:xfrm>
        </p:spPr>
        <p:txBody>
          <a:bodyPr>
            <a:normAutofit fontScale="90000"/>
          </a:bodyPr>
          <a:lstStyle/>
          <a:p>
            <a:r>
              <a:rPr lang="en-US" dirty="0"/>
              <a:t>Prevalence, Risk Factors, and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741359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0A94-565B-4E37-85F2-05FA31256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49669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Self-harm: By the numbers: Pooling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58740-B632-47FD-81E6-9AEAF862A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4930725"/>
            <a:ext cx="11029615" cy="12251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261 studies of adolescent self-harm</a:t>
            </a:r>
          </a:p>
          <a:p>
            <a:r>
              <a:rPr lang="en-US" dirty="0">
                <a:solidFill>
                  <a:schemeClr val="tx1"/>
                </a:solidFill>
              </a:rPr>
              <a:t>31,000 children and adolescents reviewed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FC353-6641-40E3-A7F6-80DEA50F3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28" y="2008955"/>
            <a:ext cx="8605148" cy="28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1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B3323-9778-40AF-A5DB-C1F6EA31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By the Numbers: Rates of NSSI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39AF6-B91E-42D0-B2A6-90589891A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Lifetime prevalence: 23%</a:t>
            </a:r>
          </a:p>
          <a:p>
            <a:r>
              <a:rPr lang="en-US" sz="2800" dirty="0"/>
              <a:t>Females 1.72x more likely than males to self-harm</a:t>
            </a:r>
          </a:p>
          <a:p>
            <a:r>
              <a:rPr lang="en-US" sz="2800" dirty="0"/>
              <a:t>Mean age at the first instance is 13 years</a:t>
            </a:r>
          </a:p>
          <a:p>
            <a:r>
              <a:rPr lang="en-US" sz="2800" dirty="0"/>
              <a:t>47% of kids self-harm once or twice</a:t>
            </a:r>
          </a:p>
          <a:p>
            <a:r>
              <a:rPr lang="en-US" sz="2800" dirty="0"/>
              <a:t>5% of kids self-harm more than ten times</a:t>
            </a:r>
          </a:p>
          <a:p>
            <a:r>
              <a:rPr lang="en-US" sz="2800" dirty="0"/>
              <a:t>Rates have been increasing since 1990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F2356F-579E-47EA-8D26-B9DC74682A65}"/>
              </a:ext>
            </a:extLst>
          </p:cNvPr>
          <p:cNvSpPr/>
          <p:nvPr/>
        </p:nvSpPr>
        <p:spPr>
          <a:xfrm>
            <a:off x="142361" y="5800737"/>
            <a:ext cx="70130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Gillies, D., Christou, M. A., Dixon, A. C., Featherston, O. J., </a:t>
            </a:r>
            <a:r>
              <a:rPr lang="en-US" sz="1400" dirty="0" err="1"/>
              <a:t>Rapti</a:t>
            </a:r>
            <a:r>
              <a:rPr lang="en-US" sz="1400" dirty="0"/>
              <a:t>, I., Garcia-</a:t>
            </a:r>
            <a:r>
              <a:rPr lang="en-US" sz="1400" dirty="0" err="1"/>
              <a:t>Anguita</a:t>
            </a:r>
            <a:r>
              <a:rPr lang="en-US" sz="1400" dirty="0"/>
              <a:t>, A., ... &amp; Christou, P. A. (2018). Prevalence and characteristics of self-harm in adolescents: meta-analyses of community-based studies 1990–2015. Journal of the American Academy of Child &amp; Adolescent Psychiatry, 57(10), 733-741.</a:t>
            </a:r>
          </a:p>
        </p:txBody>
      </p:sp>
    </p:spTree>
    <p:extLst>
      <p:ext uri="{BB962C8B-B14F-4D97-AF65-F5344CB8AC3E}">
        <p14:creationId xmlns:p14="http://schemas.microsoft.com/office/powerpoint/2010/main" val="8951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E993F-BB82-4936-AD18-4704B981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Self-Harm: By the Numbers - Increasing over time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1CB845-852B-473F-B193-6B2B84FBB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38" y="1369360"/>
            <a:ext cx="9798294" cy="53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9417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HIPP">
      <a:dk1>
        <a:srgbClr val="000000"/>
      </a:dk1>
      <a:lt1>
        <a:srgbClr val="FFFFFF"/>
      </a:lt1>
      <a:dk2>
        <a:srgbClr val="FFFFFF"/>
      </a:dk2>
      <a:lt2>
        <a:srgbClr val="FFC000"/>
      </a:lt2>
      <a:accent1>
        <a:srgbClr val="C00000"/>
      </a:accent1>
      <a:accent2>
        <a:srgbClr val="C00000"/>
      </a:accent2>
      <a:accent3>
        <a:srgbClr val="000000"/>
      </a:accent3>
      <a:accent4>
        <a:srgbClr val="A5A5A5"/>
      </a:accent4>
      <a:accent5>
        <a:srgbClr val="BF9000"/>
      </a:accent5>
      <a:accent6>
        <a:srgbClr val="95D284"/>
      </a:accent6>
      <a:hlink>
        <a:srgbClr val="FF4040"/>
      </a:hlink>
      <a:folHlink>
        <a:srgbClr val="FFC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HIPP Slide Template 2021 option 1" id="{02DD8833-47D6-4953-856C-E2F3A7E4478D}" vid="{96AD90CE-774B-4C32-8549-F98C039EA5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2167</TotalTime>
  <Words>3073</Words>
  <Application>Microsoft Office PowerPoint</Application>
  <PresentationFormat>Widescreen</PresentationFormat>
  <Paragraphs>281</Paragraphs>
  <Slides>41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Calibri</vt:lpstr>
      <vt:lpstr>Wingdings 2</vt:lpstr>
      <vt:lpstr>Frame</vt:lpstr>
      <vt:lpstr>Maryland Behavioral Health Integration in Pediatric Primary Care (MD BHIPP) Resilience Break 3/19/2021  Understanding Adolescent Self-Injury Hal Kronsberg MD</vt:lpstr>
      <vt:lpstr>Conflict of interest disclosure</vt:lpstr>
      <vt:lpstr>Definitions</vt:lpstr>
      <vt:lpstr>Learning objectives</vt:lpstr>
      <vt:lpstr>Self-harm as a behavior</vt:lpstr>
      <vt:lpstr>Prevalence, Risk Factors, and Characteristics</vt:lpstr>
      <vt:lpstr>Self-harm: By the numbers: Pooling the Data</vt:lpstr>
      <vt:lpstr>By the Numbers: Rates of NSSI</vt:lpstr>
      <vt:lpstr>Self-Harm: By the Numbers - Increasing over time</vt:lpstr>
      <vt:lpstr>Other things to treat: Associated conditions</vt:lpstr>
      <vt:lpstr>NSSI and Suicide</vt:lpstr>
      <vt:lpstr>Self-harm and suicide</vt:lpstr>
      <vt:lpstr>Self-harm and suicide</vt:lpstr>
      <vt:lpstr>Do families have a role?</vt:lpstr>
      <vt:lpstr>Self-harm and families</vt:lpstr>
      <vt:lpstr>Self-harm and families</vt:lpstr>
      <vt:lpstr>Self-harm and families</vt:lpstr>
      <vt:lpstr>Are These Kids Different?</vt:lpstr>
      <vt:lpstr>Nock, M. K., &amp; Mendes, W. B. (2008). Physiological arousal, distress tolerance, and social problem-solving deficits among adolescent self-injurers. Journal of consulting and clinical psychology, 76(1), 28.</vt:lpstr>
      <vt:lpstr>Nock, M. K., &amp; Mendes, W. B. (2008). Physiological arousal, distress tolerance, and social problem-solving deficits among adolescent self-injurers. Journal of consulting and clinical psychology, 76(1), 28.</vt:lpstr>
      <vt:lpstr>Nock, M. K., &amp; Mendes, W. B. (2008). Physiological arousal, distress tolerance, and social problem-solving deficits among adolescent self-injurers. Journal of consulting and clinical psychology, 76(1), 28.</vt:lpstr>
      <vt:lpstr>Nock, M. K., &amp; Mendes, W. B. (2008). Physiological arousal, distress tolerance, and social problem-solving deficits among adolescent self-injurers. Journal of consulting and clinical psychology, 76(1), 28.</vt:lpstr>
      <vt:lpstr>Key Take-Home Points</vt:lpstr>
      <vt:lpstr>Why Do Kids Self-Harm?</vt:lpstr>
      <vt:lpstr>Self Harm’s Four Outcomes</vt:lpstr>
      <vt:lpstr>What Kids Report</vt:lpstr>
      <vt:lpstr>Asking About Self-Harm</vt:lpstr>
      <vt:lpstr>Guiding Principles</vt:lpstr>
      <vt:lpstr>The “What” of Cutting</vt:lpstr>
      <vt:lpstr>The “Why” of Cutting</vt:lpstr>
      <vt:lpstr>The “What Next” of Cutting</vt:lpstr>
      <vt:lpstr>The “What Next” of Cutting</vt:lpstr>
      <vt:lpstr>Treatments that Work</vt:lpstr>
      <vt:lpstr>Therapy helps</vt:lpstr>
      <vt:lpstr>DBT vs CBT</vt:lpstr>
      <vt:lpstr>DBT Skill Example</vt:lpstr>
      <vt:lpstr>Educating Parents</vt:lpstr>
      <vt:lpstr>Educating Parents</vt:lpstr>
      <vt:lpstr>Key Take-Home Points</vt:lpstr>
      <vt:lpstr>References</vt:lpstr>
      <vt:lpstr>Thank you!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Jami-Lin Williams</dc:creator>
  <cp:lastModifiedBy>Rebecca Ferro</cp:lastModifiedBy>
  <cp:revision>135</cp:revision>
  <dcterms:created xsi:type="dcterms:W3CDTF">2019-10-04T19:22:27Z</dcterms:created>
  <dcterms:modified xsi:type="dcterms:W3CDTF">2021-03-19T15:49:33Z</dcterms:modified>
</cp:coreProperties>
</file>