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1" r:id="rId5"/>
    <p:sldMasterId id="2147483706" r:id="rId6"/>
  </p:sldMasterIdLst>
  <p:notesMasterIdLst>
    <p:notesMasterId r:id="rId59"/>
  </p:notesMasterIdLst>
  <p:sldIdLst>
    <p:sldId id="1878" r:id="rId7"/>
    <p:sldId id="400" r:id="rId8"/>
    <p:sldId id="397" r:id="rId9"/>
    <p:sldId id="398" r:id="rId10"/>
    <p:sldId id="396" r:id="rId11"/>
    <p:sldId id="685" r:id="rId12"/>
    <p:sldId id="384" r:id="rId13"/>
    <p:sldId id="1877" r:id="rId14"/>
    <p:sldId id="1791" r:id="rId15"/>
    <p:sldId id="401" r:id="rId16"/>
    <p:sldId id="1790" r:id="rId17"/>
    <p:sldId id="1827" r:id="rId18"/>
    <p:sldId id="402" r:id="rId19"/>
    <p:sldId id="1837" r:id="rId20"/>
    <p:sldId id="1872" r:id="rId21"/>
    <p:sldId id="1835" r:id="rId22"/>
    <p:sldId id="261" r:id="rId23"/>
    <p:sldId id="1873" r:id="rId24"/>
    <p:sldId id="430" r:id="rId25"/>
    <p:sldId id="1841" r:id="rId26"/>
    <p:sldId id="394" r:id="rId27"/>
    <p:sldId id="395" r:id="rId28"/>
    <p:sldId id="1879" r:id="rId29"/>
    <p:sldId id="1846" r:id="rId30"/>
    <p:sldId id="1849" r:id="rId31"/>
    <p:sldId id="1850" r:id="rId32"/>
    <p:sldId id="1851" r:id="rId33"/>
    <p:sldId id="1852" r:id="rId34"/>
    <p:sldId id="1853" r:id="rId35"/>
    <p:sldId id="1854" r:id="rId36"/>
    <p:sldId id="1874" r:id="rId37"/>
    <p:sldId id="1855" r:id="rId38"/>
    <p:sldId id="571" r:id="rId39"/>
    <p:sldId id="572" r:id="rId40"/>
    <p:sldId id="573" r:id="rId41"/>
    <p:sldId id="574" r:id="rId42"/>
    <p:sldId id="575" r:id="rId43"/>
    <p:sldId id="429" r:id="rId44"/>
    <p:sldId id="427" r:id="rId45"/>
    <p:sldId id="1859" r:id="rId46"/>
    <p:sldId id="1862" r:id="rId47"/>
    <p:sldId id="1860" r:id="rId48"/>
    <p:sldId id="1858" r:id="rId49"/>
    <p:sldId id="1864" r:id="rId50"/>
    <p:sldId id="1865" r:id="rId51"/>
    <p:sldId id="1875" r:id="rId52"/>
    <p:sldId id="1876" r:id="rId53"/>
    <p:sldId id="406" r:id="rId54"/>
    <p:sldId id="407" r:id="rId55"/>
    <p:sldId id="1869" r:id="rId56"/>
    <p:sldId id="1870" r:id="rId57"/>
    <p:sldId id="36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4" clrIdx="0">
    <p:extLst>
      <p:ext uri="{19B8F6BF-5375-455C-9EA6-DF929625EA0E}">
        <p15:presenceInfo xmlns:p15="http://schemas.microsoft.com/office/powerpoint/2012/main" userId="S-1-5-21-1214440339-484763869-725345543-3782617" providerId="AD"/>
      </p:ext>
    </p:extLst>
  </p:cmAuthor>
  <p:cmAuthor id="2" name="Jami-Lin Williams" initials="JW" lastIdx="21" clrIdx="1">
    <p:extLst>
      <p:ext uri="{19B8F6BF-5375-455C-9EA6-DF929625EA0E}">
        <p15:presenceInfo xmlns:p15="http://schemas.microsoft.com/office/powerpoint/2012/main" userId="S-1-5-21-1214440339-484763869-725345543-4123919" providerId="AD"/>
      </p:ext>
    </p:extLst>
  </p:cmAuthor>
  <p:cmAuthor id="3" name="Ader, Chelsie" initials="AC" lastIdx="1" clrIdx="2">
    <p:extLst>
      <p:ext uri="{19B8F6BF-5375-455C-9EA6-DF929625EA0E}">
        <p15:presenceInfo xmlns:p15="http://schemas.microsoft.com/office/powerpoint/2012/main" userId="S::cader@som.umaryland.edu::179862f5-373e-4c9b-b728-afe1cf68e7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9" autoAdjust="0"/>
    <p:restoredTop sz="83302" autoAdjust="0"/>
  </p:normalViewPr>
  <p:slideViewPr>
    <p:cSldViewPr snapToGrid="0">
      <p:cViewPr varScale="1">
        <p:scale>
          <a:sx n="55" d="100"/>
          <a:sy n="55" d="100"/>
        </p:scale>
        <p:origin x="1040" y="48"/>
      </p:cViewPr>
      <p:guideLst>
        <p:guide orient="horz" pos="2160"/>
        <p:guide pos="3840"/>
      </p:guideLst>
    </p:cSldViewPr>
  </p:slideViewPr>
  <p:outlineViewPr>
    <p:cViewPr>
      <p:scale>
        <a:sx n="33" d="100"/>
        <a:sy n="33" d="100"/>
      </p:scale>
      <p:origin x="0" y="-6042"/>
    </p:cViewPr>
  </p:outlineViewPr>
  <p:notesTextViewPr>
    <p:cViewPr>
      <p:scale>
        <a:sx n="3" d="2"/>
        <a:sy n="3" d="2"/>
      </p:scale>
      <p:origin x="0" y="0"/>
    </p:cViewPr>
  </p:notesTextViewPr>
  <p:sorterViewPr>
    <p:cViewPr>
      <p:scale>
        <a:sx n="100" d="100"/>
        <a:sy n="100" d="100"/>
      </p:scale>
      <p:origin x="0" y="-4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45086030912802E-2"/>
          <c:y val="4.4861391929187401E-2"/>
          <c:w val="0.92158719743365403"/>
          <c:h val="0.59240166125971405"/>
        </c:manualLayout>
      </c:layout>
      <c:barChart>
        <c:barDir val="col"/>
        <c:grouping val="clustered"/>
        <c:varyColors val="0"/>
        <c:ser>
          <c:idx val="0"/>
          <c:order val="0"/>
          <c:tx>
            <c:strRef>
              <c:f>Sheet1!$B$1</c:f>
              <c:strCache>
                <c:ptCount val="1"/>
                <c:pt idx="0">
                  <c:v>YORS (n = 18)</c:v>
                </c:pt>
              </c:strCache>
            </c:strRef>
          </c:tx>
          <c:invertIfNegative val="0"/>
          <c:cat>
            <c:strRef>
              <c:f>Sheet1!$A$2:$A$8</c:f>
              <c:strCache>
                <c:ptCount val="7"/>
                <c:pt idx="0">
                  <c:v>Inpatient Dose</c:v>
                </c:pt>
                <c:pt idx="1">
                  <c:v>≥ 1 outpatient dose</c:v>
                </c:pt>
                <c:pt idx="2">
                  <c:v>≥ 2</c:v>
                </c:pt>
                <c:pt idx="3">
                  <c:v>≥ 3</c:v>
                </c:pt>
                <c:pt idx="4">
                  <c:v>≥ 4</c:v>
                </c:pt>
                <c:pt idx="5">
                  <c:v>≥ 5</c:v>
                </c:pt>
                <c:pt idx="6">
                  <c:v>≥ 6</c:v>
                </c:pt>
              </c:strCache>
            </c:strRef>
          </c:cat>
          <c:val>
            <c:numRef>
              <c:f>Sheet1!$B$2:$B$8</c:f>
              <c:numCache>
                <c:formatCode>General</c:formatCode>
                <c:ptCount val="7"/>
                <c:pt idx="0">
                  <c:v>0.94444444444444597</c:v>
                </c:pt>
                <c:pt idx="1">
                  <c:v>0.83333333333333404</c:v>
                </c:pt>
                <c:pt idx="2">
                  <c:v>0.83333333333333404</c:v>
                </c:pt>
                <c:pt idx="3">
                  <c:v>0.83333333333333404</c:v>
                </c:pt>
                <c:pt idx="4">
                  <c:v>0.72222222222222199</c:v>
                </c:pt>
                <c:pt idx="5">
                  <c:v>0.55555555555555602</c:v>
                </c:pt>
                <c:pt idx="6">
                  <c:v>0.44444444444444398</c:v>
                </c:pt>
              </c:numCache>
            </c:numRef>
          </c:val>
          <c:extLst>
            <c:ext xmlns:c16="http://schemas.microsoft.com/office/drawing/2014/chart" uri="{C3380CC4-5D6E-409C-BE32-E72D297353CC}">
              <c16:uniqueId val="{00000000-C449-5B43-963B-A8EC767EF8A0}"/>
            </c:ext>
          </c:extLst>
        </c:ser>
        <c:ser>
          <c:idx val="1"/>
          <c:order val="1"/>
          <c:tx>
            <c:strRef>
              <c:f>Sheet1!$C$1</c:f>
              <c:strCache>
                <c:ptCount val="1"/>
                <c:pt idx="0">
                  <c:v>TAU (n = 20)</c:v>
                </c:pt>
              </c:strCache>
            </c:strRef>
          </c:tx>
          <c:invertIfNegative val="0"/>
          <c:cat>
            <c:strRef>
              <c:f>Sheet1!$A$2:$A$8</c:f>
              <c:strCache>
                <c:ptCount val="7"/>
                <c:pt idx="0">
                  <c:v>Inpatient Dose</c:v>
                </c:pt>
                <c:pt idx="1">
                  <c:v>≥ 1 outpatient dose</c:v>
                </c:pt>
                <c:pt idx="2">
                  <c:v>≥ 2</c:v>
                </c:pt>
                <c:pt idx="3">
                  <c:v>≥ 3</c:v>
                </c:pt>
                <c:pt idx="4">
                  <c:v>≥ 4</c:v>
                </c:pt>
                <c:pt idx="5">
                  <c:v>≥ 5</c:v>
                </c:pt>
                <c:pt idx="6">
                  <c:v>≥ 6</c:v>
                </c:pt>
              </c:strCache>
            </c:strRef>
          </c:cat>
          <c:val>
            <c:numRef>
              <c:f>Sheet1!$C$2:$C$8</c:f>
              <c:numCache>
                <c:formatCode>General</c:formatCode>
                <c:ptCount val="7"/>
                <c:pt idx="0">
                  <c:v>0.750000000000001</c:v>
                </c:pt>
                <c:pt idx="1">
                  <c:v>0.35</c:v>
                </c:pt>
                <c:pt idx="2">
                  <c:v>0.2</c:v>
                </c:pt>
                <c:pt idx="3">
                  <c:v>0.1</c:v>
                </c:pt>
                <c:pt idx="4">
                  <c:v>0.05</c:v>
                </c:pt>
                <c:pt idx="5">
                  <c:v>1E-3</c:v>
                </c:pt>
                <c:pt idx="6">
                  <c:v>1E-3</c:v>
                </c:pt>
              </c:numCache>
            </c:numRef>
          </c:val>
          <c:extLst>
            <c:ext xmlns:c16="http://schemas.microsoft.com/office/drawing/2014/chart" uri="{C3380CC4-5D6E-409C-BE32-E72D297353CC}">
              <c16:uniqueId val="{00000001-C449-5B43-963B-A8EC767EF8A0}"/>
            </c:ext>
          </c:extLst>
        </c:ser>
        <c:dLbls>
          <c:showLegendKey val="0"/>
          <c:showVal val="0"/>
          <c:showCatName val="0"/>
          <c:showSerName val="0"/>
          <c:showPercent val="0"/>
          <c:showBubbleSize val="0"/>
        </c:dLbls>
        <c:gapWidth val="150"/>
        <c:axId val="431231928"/>
        <c:axId val="382347208"/>
      </c:barChart>
      <c:catAx>
        <c:axId val="431231928"/>
        <c:scaling>
          <c:orientation val="minMax"/>
        </c:scaling>
        <c:delete val="0"/>
        <c:axPos val="b"/>
        <c:numFmt formatCode="General" sourceLinked="0"/>
        <c:majorTickMark val="out"/>
        <c:minorTickMark val="none"/>
        <c:tickLblPos val="nextTo"/>
        <c:crossAx val="382347208"/>
        <c:crosses val="autoZero"/>
        <c:auto val="1"/>
        <c:lblAlgn val="ctr"/>
        <c:lblOffset val="100"/>
        <c:noMultiLvlLbl val="0"/>
      </c:catAx>
      <c:valAx>
        <c:axId val="382347208"/>
        <c:scaling>
          <c:orientation val="minMax"/>
        </c:scaling>
        <c:delete val="0"/>
        <c:axPos val="l"/>
        <c:majorGridlines/>
        <c:numFmt formatCode="0%" sourceLinked="0"/>
        <c:majorTickMark val="out"/>
        <c:minorTickMark val="none"/>
        <c:tickLblPos val="nextTo"/>
        <c:crossAx val="431231928"/>
        <c:crosses val="autoZero"/>
        <c:crossBetween val="between"/>
      </c:valAx>
    </c:plotArea>
    <c:legend>
      <c:legendPos val="r"/>
      <c:layout>
        <c:manualLayout>
          <c:xMode val="edge"/>
          <c:yMode val="edge"/>
          <c:x val="0.75849154272382802"/>
          <c:y val="4.1654113887937903E-2"/>
          <c:w val="0.21419367891513599"/>
          <c:h val="0.21739288250749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81235733829903E-2"/>
          <c:y val="5.1743246077740522E-2"/>
          <c:w val="0.92825106931078105"/>
          <c:h val="0.84317326500459877"/>
        </c:manualLayout>
      </c:layout>
      <c:barChart>
        <c:barDir val="col"/>
        <c:grouping val="clustered"/>
        <c:varyColors val="0"/>
        <c:ser>
          <c:idx val="0"/>
          <c:order val="0"/>
          <c:tx>
            <c:strRef>
              <c:f>Sheet1!$B$1</c:f>
              <c:strCache>
                <c:ptCount val="1"/>
                <c:pt idx="0">
                  <c:v>YORS (n = 18)</c:v>
                </c:pt>
              </c:strCache>
            </c:strRef>
          </c:tx>
          <c:invertIfNegative val="0"/>
          <c:cat>
            <c:strRef>
              <c:f>Sheet1!$A$2</c:f>
              <c:strCache>
                <c:ptCount val="1"/>
                <c:pt idx="0">
                  <c:v>6 Months</c:v>
                </c:pt>
              </c:strCache>
            </c:strRef>
          </c:cat>
          <c:val>
            <c:numRef>
              <c:f>Sheet1!$B$2</c:f>
              <c:numCache>
                <c:formatCode>General</c:formatCode>
                <c:ptCount val="1"/>
                <c:pt idx="0">
                  <c:v>4.28</c:v>
                </c:pt>
              </c:numCache>
            </c:numRef>
          </c:val>
          <c:extLst>
            <c:ext xmlns:c16="http://schemas.microsoft.com/office/drawing/2014/chart" uri="{C3380CC4-5D6E-409C-BE32-E72D297353CC}">
              <c16:uniqueId val="{00000000-2AE3-7D48-AA01-39612B752C0F}"/>
            </c:ext>
          </c:extLst>
        </c:ser>
        <c:ser>
          <c:idx val="1"/>
          <c:order val="1"/>
          <c:tx>
            <c:strRef>
              <c:f>Sheet1!$C$1</c:f>
              <c:strCache>
                <c:ptCount val="1"/>
                <c:pt idx="0">
                  <c:v>TAU (n = 20)</c:v>
                </c:pt>
              </c:strCache>
            </c:strRef>
          </c:tx>
          <c:invertIfNegative val="0"/>
          <c:cat>
            <c:strRef>
              <c:f>Sheet1!$A$2</c:f>
              <c:strCache>
                <c:ptCount val="1"/>
                <c:pt idx="0">
                  <c:v>6 Months</c:v>
                </c:pt>
              </c:strCache>
            </c:strRef>
          </c:cat>
          <c:val>
            <c:numRef>
              <c:f>Sheet1!$C$2</c:f>
              <c:numCache>
                <c:formatCode>General</c:formatCode>
                <c:ptCount val="1"/>
                <c:pt idx="0">
                  <c:v>0.70000000000000051</c:v>
                </c:pt>
              </c:numCache>
            </c:numRef>
          </c:val>
          <c:extLst>
            <c:ext xmlns:c16="http://schemas.microsoft.com/office/drawing/2014/chart" uri="{C3380CC4-5D6E-409C-BE32-E72D297353CC}">
              <c16:uniqueId val="{00000001-2AE3-7D48-AA01-39612B752C0F}"/>
            </c:ext>
          </c:extLst>
        </c:ser>
        <c:dLbls>
          <c:showLegendKey val="0"/>
          <c:showVal val="0"/>
          <c:showCatName val="0"/>
          <c:showSerName val="0"/>
          <c:showPercent val="0"/>
          <c:showBubbleSize val="0"/>
        </c:dLbls>
        <c:gapWidth val="150"/>
        <c:axId val="155830528"/>
        <c:axId val="155832320"/>
      </c:barChart>
      <c:catAx>
        <c:axId val="155830528"/>
        <c:scaling>
          <c:orientation val="minMax"/>
        </c:scaling>
        <c:delete val="0"/>
        <c:axPos val="b"/>
        <c:numFmt formatCode="General" sourceLinked="0"/>
        <c:majorTickMark val="out"/>
        <c:minorTickMark val="none"/>
        <c:tickLblPos val="nextTo"/>
        <c:crossAx val="155832320"/>
        <c:crosses val="autoZero"/>
        <c:auto val="1"/>
        <c:lblAlgn val="ctr"/>
        <c:lblOffset val="100"/>
        <c:noMultiLvlLbl val="0"/>
      </c:catAx>
      <c:valAx>
        <c:axId val="155832320"/>
        <c:scaling>
          <c:orientation val="minMax"/>
        </c:scaling>
        <c:delete val="0"/>
        <c:axPos val="l"/>
        <c:majorGridlines/>
        <c:numFmt formatCode="General" sourceLinked="1"/>
        <c:majorTickMark val="out"/>
        <c:minorTickMark val="none"/>
        <c:tickLblPos val="nextTo"/>
        <c:crossAx val="155830528"/>
        <c:crosses val="autoZero"/>
        <c:crossBetween val="between"/>
      </c:valAx>
    </c:plotArea>
    <c:legend>
      <c:legendPos val="r"/>
      <c:layout>
        <c:manualLayout>
          <c:xMode val="edge"/>
          <c:yMode val="edge"/>
          <c:x val="0.56512419769342725"/>
          <c:y val="0.15367397344859518"/>
          <c:w val="0.43374711367174507"/>
          <c:h val="0.33160856828396318"/>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81235733829889E-2"/>
          <c:y val="5.1743246077740515E-2"/>
          <c:w val="0.92825106931078105"/>
          <c:h val="0.84317326500459922"/>
        </c:manualLayout>
      </c:layout>
      <c:barChart>
        <c:barDir val="col"/>
        <c:grouping val="clustered"/>
        <c:varyColors val="0"/>
        <c:ser>
          <c:idx val="0"/>
          <c:order val="0"/>
          <c:tx>
            <c:strRef>
              <c:f>Sheet1!$B$1</c:f>
              <c:strCache>
                <c:ptCount val="1"/>
                <c:pt idx="0">
                  <c:v>YORS (n = 22)</c:v>
                </c:pt>
              </c:strCache>
            </c:strRef>
          </c:tx>
          <c:invertIfNegative val="0"/>
          <c:cat>
            <c:strRef>
              <c:f>Sheet1!$A$2</c:f>
              <c:strCache>
                <c:ptCount val="1"/>
                <c:pt idx="0">
                  <c:v>6 Months</c:v>
                </c:pt>
              </c:strCache>
            </c:strRef>
          </c:cat>
          <c:val>
            <c:numRef>
              <c:f>Sheet1!$B$2</c:f>
              <c:numCache>
                <c:formatCode>General</c:formatCode>
                <c:ptCount val="1"/>
                <c:pt idx="0">
                  <c:v>3.76</c:v>
                </c:pt>
              </c:numCache>
            </c:numRef>
          </c:val>
          <c:extLst>
            <c:ext xmlns:c16="http://schemas.microsoft.com/office/drawing/2014/chart" uri="{C3380CC4-5D6E-409C-BE32-E72D297353CC}">
              <c16:uniqueId val="{00000000-A0D4-7346-8AB7-C73A1E667804}"/>
            </c:ext>
          </c:extLst>
        </c:ser>
        <c:ser>
          <c:idx val="1"/>
          <c:order val="1"/>
          <c:tx>
            <c:strRef>
              <c:f>Sheet1!$C$1</c:f>
              <c:strCache>
                <c:ptCount val="1"/>
                <c:pt idx="0">
                  <c:v>Historical TAU (n = 20)</c:v>
                </c:pt>
              </c:strCache>
            </c:strRef>
          </c:tx>
          <c:invertIfNegative val="0"/>
          <c:cat>
            <c:strRef>
              <c:f>Sheet1!$A$2</c:f>
              <c:strCache>
                <c:ptCount val="1"/>
                <c:pt idx="0">
                  <c:v>6 Months</c:v>
                </c:pt>
              </c:strCache>
            </c:strRef>
          </c:cat>
          <c:val>
            <c:numRef>
              <c:f>Sheet1!$C$2</c:f>
              <c:numCache>
                <c:formatCode>General</c:formatCode>
                <c:ptCount val="1"/>
                <c:pt idx="0">
                  <c:v>0.7</c:v>
                </c:pt>
              </c:numCache>
            </c:numRef>
          </c:val>
          <c:extLst>
            <c:ext xmlns:c16="http://schemas.microsoft.com/office/drawing/2014/chart" uri="{C3380CC4-5D6E-409C-BE32-E72D297353CC}">
              <c16:uniqueId val="{00000001-A0D4-7346-8AB7-C73A1E667804}"/>
            </c:ext>
          </c:extLst>
        </c:ser>
        <c:dLbls>
          <c:showLegendKey val="0"/>
          <c:showVal val="0"/>
          <c:showCatName val="0"/>
          <c:showSerName val="0"/>
          <c:showPercent val="0"/>
          <c:showBubbleSize val="0"/>
        </c:dLbls>
        <c:gapWidth val="150"/>
        <c:axId val="156037120"/>
        <c:axId val="156038656"/>
      </c:barChart>
      <c:catAx>
        <c:axId val="156037120"/>
        <c:scaling>
          <c:orientation val="minMax"/>
        </c:scaling>
        <c:delete val="0"/>
        <c:axPos val="b"/>
        <c:numFmt formatCode="General" sourceLinked="0"/>
        <c:majorTickMark val="out"/>
        <c:minorTickMark val="none"/>
        <c:tickLblPos val="nextTo"/>
        <c:crossAx val="156038656"/>
        <c:crosses val="autoZero"/>
        <c:auto val="1"/>
        <c:lblAlgn val="ctr"/>
        <c:lblOffset val="100"/>
        <c:noMultiLvlLbl val="0"/>
      </c:catAx>
      <c:valAx>
        <c:axId val="156038656"/>
        <c:scaling>
          <c:orientation val="minMax"/>
          <c:max val="5"/>
        </c:scaling>
        <c:delete val="0"/>
        <c:axPos val="l"/>
        <c:majorGridlines/>
        <c:numFmt formatCode="General" sourceLinked="1"/>
        <c:majorTickMark val="out"/>
        <c:minorTickMark val="none"/>
        <c:tickLblPos val="nextTo"/>
        <c:crossAx val="156037120"/>
        <c:crosses val="autoZero"/>
        <c:crossBetween val="between"/>
      </c:valAx>
    </c:plotArea>
    <c:legend>
      <c:legendPos val="r"/>
      <c:layout>
        <c:manualLayout>
          <c:xMode val="edge"/>
          <c:yMode val="edge"/>
          <c:x val="0.60121514862509662"/>
          <c:y val="0.20231187648623999"/>
          <c:w val="0.36282529634074429"/>
          <c:h val="0.42888437435925514"/>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FA8F7-0782-474D-8463-2AB051C9AC41}"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2F60C372-0E7F-48E2-8805-CB824B55B370}">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Both </a:t>
          </a:r>
          <a:r>
            <a:rPr lang="en-US" b="1" dirty="0">
              <a:latin typeface="Lato" panose="020F0502020204030203" pitchFamily="34" charset="0"/>
              <a:ea typeface="Lato" panose="020F0502020204030203" pitchFamily="34" charset="0"/>
              <a:cs typeface="Lato" panose="020F0502020204030203" pitchFamily="34" charset="0"/>
            </a:rPr>
            <a:t>families and youth </a:t>
          </a:r>
          <a:r>
            <a:rPr lang="en-US" dirty="0">
              <a:latin typeface="Lato" panose="020F0502020204030203" pitchFamily="34" charset="0"/>
              <a:ea typeface="Lato" panose="020F0502020204030203" pitchFamily="34" charset="0"/>
              <a:cs typeface="Lato" panose="020F0502020204030203" pitchFamily="34" charset="0"/>
            </a:rPr>
            <a:t>need a recipe for treatment, with role definitions, expectations, and responsibilities</a:t>
          </a:r>
          <a:endParaRPr lang="en-US" dirty="0"/>
        </a:p>
      </dgm:t>
    </dgm:pt>
    <dgm:pt modelId="{0750D1A6-DE04-4EDD-B491-2FAB74139890}" type="parTrans" cxnId="{CFD060FF-71DA-4CB0-9018-A91B77D3AEB7}">
      <dgm:prSet/>
      <dgm:spPr/>
      <dgm:t>
        <a:bodyPr/>
        <a:lstStyle/>
        <a:p>
          <a:endParaRPr lang="en-US"/>
        </a:p>
      </dgm:t>
    </dgm:pt>
    <dgm:pt modelId="{7266D199-E69D-4D63-937B-ED3B460370AE}" type="sibTrans" cxnId="{CFD060FF-71DA-4CB0-9018-A91B77D3AEB7}">
      <dgm:prSet/>
      <dgm:spPr/>
      <dgm:t>
        <a:bodyPr/>
        <a:lstStyle/>
        <a:p>
          <a:endParaRPr lang="en-US"/>
        </a:p>
      </dgm:t>
    </dgm:pt>
    <dgm:pt modelId="{1381593C-3B72-420C-8139-0A166D34EBB1}">
      <dgm:prSet phldrT="[Text]"/>
      <dgm:spPr/>
      <dgm:t>
        <a:bodyPr/>
        <a:lstStyle/>
        <a:p>
          <a:pPr>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Families have </a:t>
          </a:r>
          <a:r>
            <a:rPr lang="en-US" b="1" dirty="0">
              <a:latin typeface="Lato" panose="020F0502020204030203" pitchFamily="34" charset="0"/>
              <a:ea typeface="Lato" panose="020F0502020204030203" pitchFamily="34" charset="0"/>
              <a:cs typeface="Lato" panose="020F0502020204030203" pitchFamily="34" charset="0"/>
            </a:rPr>
            <a:t>core competence </a:t>
          </a:r>
          <a:r>
            <a:rPr lang="en-US" dirty="0">
              <a:latin typeface="Lato" panose="020F0502020204030203" pitchFamily="34" charset="0"/>
              <a:ea typeface="Lato" panose="020F0502020204030203" pitchFamily="34" charset="0"/>
              <a:cs typeface="Lato" panose="020F0502020204030203" pitchFamily="34" charset="0"/>
            </a:rPr>
            <a:t>and natural leverage</a:t>
          </a:r>
          <a:endParaRPr lang="en-US" dirty="0"/>
        </a:p>
      </dgm:t>
    </dgm:pt>
    <dgm:pt modelId="{14CB51C0-5F49-4D46-B793-C8CEE295C362}" type="parTrans" cxnId="{2C547197-F087-4A7B-83A4-39107BAD6750}">
      <dgm:prSet/>
      <dgm:spPr/>
      <dgm:t>
        <a:bodyPr/>
        <a:lstStyle/>
        <a:p>
          <a:endParaRPr lang="en-US"/>
        </a:p>
      </dgm:t>
    </dgm:pt>
    <dgm:pt modelId="{4B420DE6-2379-4727-B115-F28D5B728CF4}" type="sibTrans" cxnId="{2C547197-F087-4A7B-83A4-39107BAD6750}">
      <dgm:prSet/>
      <dgm:spPr/>
      <dgm:t>
        <a:bodyPr/>
        <a:lstStyle/>
        <a:p>
          <a:endParaRPr lang="en-US"/>
        </a:p>
      </dgm:t>
    </dgm:pt>
    <dgm:pt modelId="{7AA16AD4-6581-48C3-8183-D9273DF60C83}">
      <dgm:prSet phldrT="[Text]"/>
      <dgm:spPr/>
      <dgm:t>
        <a:bodyPr/>
        <a:lstStyle/>
        <a:p>
          <a:pPr>
            <a:buFont typeface="Arial" panose="020B0604020202020204" pitchFamily="34" charset="0"/>
            <a:buChar char="•"/>
          </a:pPr>
          <a:r>
            <a:rPr lang="en-US">
              <a:latin typeface="Lato" panose="020F0502020204030203" pitchFamily="34" charset="0"/>
              <a:ea typeface="Lato" panose="020F0502020204030203" pitchFamily="34" charset="0"/>
              <a:cs typeface="Lato" panose="020F0502020204030203" pitchFamily="34" charset="0"/>
            </a:rPr>
            <a:t>Encouragement of emerging youth autonomy and self-efficacy </a:t>
          </a:r>
          <a:r>
            <a:rPr lang="en-US" b="1" u="none">
              <a:latin typeface="Lato" panose="020F0502020204030203" pitchFamily="34" charset="0"/>
              <a:ea typeface="Lato" panose="020F0502020204030203" pitchFamily="34" charset="0"/>
              <a:cs typeface="Lato" panose="020F0502020204030203" pitchFamily="34" charset="0"/>
            </a:rPr>
            <a:t>is compatible </a:t>
          </a:r>
          <a:r>
            <a:rPr lang="en-US">
              <a:latin typeface="Lato" panose="020F0502020204030203" pitchFamily="34" charset="0"/>
              <a:ea typeface="Lato" panose="020F0502020204030203" pitchFamily="34" charset="0"/>
              <a:cs typeface="Lato" panose="020F0502020204030203" pitchFamily="34" charset="0"/>
            </a:rPr>
            <a:t>with empowerment of families </a:t>
          </a:r>
          <a:endParaRPr lang="en-US"/>
        </a:p>
      </dgm:t>
    </dgm:pt>
    <dgm:pt modelId="{E1C8AF62-F156-4C56-BEAA-0E313AACBA32}" type="parTrans" cxnId="{A47C3D3F-F64D-4642-826C-E7862A8A2102}">
      <dgm:prSet/>
      <dgm:spPr/>
      <dgm:t>
        <a:bodyPr/>
        <a:lstStyle/>
        <a:p>
          <a:endParaRPr lang="en-US"/>
        </a:p>
      </dgm:t>
    </dgm:pt>
    <dgm:pt modelId="{C48AC102-9BB3-438F-9DAF-A743E417F32A}" type="sibTrans" cxnId="{A47C3D3F-F64D-4642-826C-E7862A8A2102}">
      <dgm:prSet/>
      <dgm:spPr/>
      <dgm:t>
        <a:bodyPr/>
        <a:lstStyle/>
        <a:p>
          <a:endParaRPr lang="en-US"/>
        </a:p>
      </dgm:t>
    </dgm:pt>
    <dgm:pt modelId="{CF278F0A-AEFF-4034-823B-87BC7D173402}">
      <dgm:prSet phldrT="[Text]"/>
      <dgm:spPr/>
      <dgm:t>
        <a:bodyPr/>
        <a:lstStyle/>
        <a:p>
          <a:pPr>
            <a:buFont typeface="Arial" panose="020B0604020202020204" pitchFamily="34" charset="0"/>
            <a:buChar char="•"/>
          </a:pPr>
          <a:r>
            <a:rPr lang="en-US">
              <a:latin typeface="Lato" panose="020F0502020204030203" pitchFamily="34" charset="0"/>
              <a:ea typeface="Lato" panose="020F0502020204030203" pitchFamily="34" charset="0"/>
              <a:cs typeface="Lato" panose="020F0502020204030203" pitchFamily="34" charset="0"/>
            </a:rPr>
            <a:t>Family </a:t>
          </a:r>
          <a:r>
            <a:rPr lang="en-US" b="1">
              <a:latin typeface="Lato" panose="020F0502020204030203" pitchFamily="34" charset="0"/>
              <a:ea typeface="Lato" panose="020F0502020204030203" pitchFamily="34" charset="0"/>
              <a:cs typeface="Lato" panose="020F0502020204030203" pitchFamily="34" charset="0"/>
            </a:rPr>
            <a:t>mobilization</a:t>
          </a:r>
          <a:r>
            <a:rPr lang="en-US">
              <a:latin typeface="Lato" panose="020F0502020204030203" pitchFamily="34" charset="0"/>
              <a:ea typeface="Lato" panose="020F0502020204030203" pitchFamily="34" charset="0"/>
              <a:cs typeface="Lato" panose="020F0502020204030203" pitchFamily="34" charset="0"/>
            </a:rPr>
            <a:t> – “Medicine may help with the receptors, but you still have to parent this difficult young person”</a:t>
          </a:r>
          <a:endParaRPr lang="en-US"/>
        </a:p>
      </dgm:t>
    </dgm:pt>
    <dgm:pt modelId="{55D1BF2A-ED90-4DA7-A6A9-F29EA6516BC0}" type="parTrans" cxnId="{D765C35A-1EA3-49C8-A995-6FA5078B88B9}">
      <dgm:prSet/>
      <dgm:spPr/>
      <dgm:t>
        <a:bodyPr/>
        <a:lstStyle/>
        <a:p>
          <a:endParaRPr lang="en-US"/>
        </a:p>
      </dgm:t>
    </dgm:pt>
    <dgm:pt modelId="{5437BEE5-A7B4-4DBB-9238-F9996FFF7DA5}" type="sibTrans" cxnId="{D765C35A-1EA3-49C8-A995-6FA5078B88B9}">
      <dgm:prSet/>
      <dgm:spPr/>
      <dgm:t>
        <a:bodyPr/>
        <a:lstStyle/>
        <a:p>
          <a:endParaRPr lang="en-US"/>
        </a:p>
      </dgm:t>
    </dgm:pt>
    <dgm:pt modelId="{0AF3D3B8-D1A0-4787-9531-764148A0E144}" type="pres">
      <dgm:prSet presAssocID="{D5DFA8F7-0782-474D-8463-2AB051C9AC41}" presName="linear" presStyleCnt="0">
        <dgm:presLayoutVars>
          <dgm:animLvl val="lvl"/>
          <dgm:resizeHandles val="exact"/>
        </dgm:presLayoutVars>
      </dgm:prSet>
      <dgm:spPr/>
    </dgm:pt>
    <dgm:pt modelId="{016CE173-231B-436A-A131-76F8D38CFBFC}" type="pres">
      <dgm:prSet presAssocID="{2F60C372-0E7F-48E2-8805-CB824B55B370}" presName="parentText" presStyleLbl="node1" presStyleIdx="0" presStyleCnt="4">
        <dgm:presLayoutVars>
          <dgm:chMax val="0"/>
          <dgm:bulletEnabled val="1"/>
        </dgm:presLayoutVars>
      </dgm:prSet>
      <dgm:spPr/>
    </dgm:pt>
    <dgm:pt modelId="{31CE9DE8-140E-4FEA-983C-6EFBFD348446}" type="pres">
      <dgm:prSet presAssocID="{7266D199-E69D-4D63-937B-ED3B460370AE}" presName="spacer" presStyleCnt="0"/>
      <dgm:spPr/>
    </dgm:pt>
    <dgm:pt modelId="{AD2214F1-1B65-41B4-AA69-98A6B4AFCE95}" type="pres">
      <dgm:prSet presAssocID="{1381593C-3B72-420C-8139-0A166D34EBB1}" presName="parentText" presStyleLbl="node1" presStyleIdx="1" presStyleCnt="4">
        <dgm:presLayoutVars>
          <dgm:chMax val="0"/>
          <dgm:bulletEnabled val="1"/>
        </dgm:presLayoutVars>
      </dgm:prSet>
      <dgm:spPr/>
    </dgm:pt>
    <dgm:pt modelId="{1BA71E2F-2E94-4551-AFBC-1102A9264E3A}" type="pres">
      <dgm:prSet presAssocID="{4B420DE6-2379-4727-B115-F28D5B728CF4}" presName="spacer" presStyleCnt="0"/>
      <dgm:spPr/>
    </dgm:pt>
    <dgm:pt modelId="{AA8C018D-3475-4F3E-A64A-44E0D369FE27}" type="pres">
      <dgm:prSet presAssocID="{7AA16AD4-6581-48C3-8183-D9273DF60C83}" presName="parentText" presStyleLbl="node1" presStyleIdx="2" presStyleCnt="4">
        <dgm:presLayoutVars>
          <dgm:chMax val="0"/>
          <dgm:bulletEnabled val="1"/>
        </dgm:presLayoutVars>
      </dgm:prSet>
      <dgm:spPr/>
    </dgm:pt>
    <dgm:pt modelId="{22F2399F-425B-45DA-A6C1-7EED63E21765}" type="pres">
      <dgm:prSet presAssocID="{C48AC102-9BB3-438F-9DAF-A743E417F32A}" presName="spacer" presStyleCnt="0"/>
      <dgm:spPr/>
    </dgm:pt>
    <dgm:pt modelId="{3FFFB1CF-37BD-4F0B-A6DC-485E8B86F752}" type="pres">
      <dgm:prSet presAssocID="{CF278F0A-AEFF-4034-823B-87BC7D173402}" presName="parentText" presStyleLbl="node1" presStyleIdx="3" presStyleCnt="4">
        <dgm:presLayoutVars>
          <dgm:chMax val="0"/>
          <dgm:bulletEnabled val="1"/>
        </dgm:presLayoutVars>
      </dgm:prSet>
      <dgm:spPr/>
    </dgm:pt>
  </dgm:ptLst>
  <dgm:cxnLst>
    <dgm:cxn modelId="{FFFE2B14-426F-4BED-9DC5-49904C8F7FCB}" type="presOf" srcId="{2F60C372-0E7F-48E2-8805-CB824B55B370}" destId="{016CE173-231B-436A-A131-76F8D38CFBFC}" srcOrd="0" destOrd="0" presId="urn:microsoft.com/office/officeart/2005/8/layout/vList2"/>
    <dgm:cxn modelId="{4E596836-1A39-41AA-A4E4-DE27DE02B474}" type="presOf" srcId="{CF278F0A-AEFF-4034-823B-87BC7D173402}" destId="{3FFFB1CF-37BD-4F0B-A6DC-485E8B86F752}" srcOrd="0" destOrd="0" presId="urn:microsoft.com/office/officeart/2005/8/layout/vList2"/>
    <dgm:cxn modelId="{41DEE73D-0EAA-4DB8-8857-6274BEC93997}" type="presOf" srcId="{1381593C-3B72-420C-8139-0A166D34EBB1}" destId="{AD2214F1-1B65-41B4-AA69-98A6B4AFCE95}" srcOrd="0" destOrd="0" presId="urn:microsoft.com/office/officeart/2005/8/layout/vList2"/>
    <dgm:cxn modelId="{A47C3D3F-F64D-4642-826C-E7862A8A2102}" srcId="{D5DFA8F7-0782-474D-8463-2AB051C9AC41}" destId="{7AA16AD4-6581-48C3-8183-D9273DF60C83}" srcOrd="2" destOrd="0" parTransId="{E1C8AF62-F156-4C56-BEAA-0E313AACBA32}" sibTransId="{C48AC102-9BB3-438F-9DAF-A743E417F32A}"/>
    <dgm:cxn modelId="{6D900071-A120-47E6-A40D-4BA9CF6A1540}" type="presOf" srcId="{D5DFA8F7-0782-474D-8463-2AB051C9AC41}" destId="{0AF3D3B8-D1A0-4787-9531-764148A0E144}" srcOrd="0" destOrd="0" presId="urn:microsoft.com/office/officeart/2005/8/layout/vList2"/>
    <dgm:cxn modelId="{D765C35A-1EA3-49C8-A995-6FA5078B88B9}" srcId="{D5DFA8F7-0782-474D-8463-2AB051C9AC41}" destId="{CF278F0A-AEFF-4034-823B-87BC7D173402}" srcOrd="3" destOrd="0" parTransId="{55D1BF2A-ED90-4DA7-A6A9-F29EA6516BC0}" sibTransId="{5437BEE5-A7B4-4DBB-9238-F9996FFF7DA5}"/>
    <dgm:cxn modelId="{2C547197-F087-4A7B-83A4-39107BAD6750}" srcId="{D5DFA8F7-0782-474D-8463-2AB051C9AC41}" destId="{1381593C-3B72-420C-8139-0A166D34EBB1}" srcOrd="1" destOrd="0" parTransId="{14CB51C0-5F49-4D46-B793-C8CEE295C362}" sibTransId="{4B420DE6-2379-4727-B115-F28D5B728CF4}"/>
    <dgm:cxn modelId="{D5206C9E-30CC-4ADD-92E5-26E1356D79C6}" type="presOf" srcId="{7AA16AD4-6581-48C3-8183-D9273DF60C83}" destId="{AA8C018D-3475-4F3E-A64A-44E0D369FE27}" srcOrd="0" destOrd="0" presId="urn:microsoft.com/office/officeart/2005/8/layout/vList2"/>
    <dgm:cxn modelId="{CFD060FF-71DA-4CB0-9018-A91B77D3AEB7}" srcId="{D5DFA8F7-0782-474D-8463-2AB051C9AC41}" destId="{2F60C372-0E7F-48E2-8805-CB824B55B370}" srcOrd="0" destOrd="0" parTransId="{0750D1A6-DE04-4EDD-B491-2FAB74139890}" sibTransId="{7266D199-E69D-4D63-937B-ED3B460370AE}"/>
    <dgm:cxn modelId="{F46DB740-0F8C-46EC-BDBF-25AA16C6D3B9}" type="presParOf" srcId="{0AF3D3B8-D1A0-4787-9531-764148A0E144}" destId="{016CE173-231B-436A-A131-76F8D38CFBFC}" srcOrd="0" destOrd="0" presId="urn:microsoft.com/office/officeart/2005/8/layout/vList2"/>
    <dgm:cxn modelId="{E7D7C677-5D6F-47C3-824A-660EC9DC8F80}" type="presParOf" srcId="{0AF3D3B8-D1A0-4787-9531-764148A0E144}" destId="{31CE9DE8-140E-4FEA-983C-6EFBFD348446}" srcOrd="1" destOrd="0" presId="urn:microsoft.com/office/officeart/2005/8/layout/vList2"/>
    <dgm:cxn modelId="{9D341B5B-4BF1-4C86-B4E6-DDE9685B1B15}" type="presParOf" srcId="{0AF3D3B8-D1A0-4787-9531-764148A0E144}" destId="{AD2214F1-1B65-41B4-AA69-98A6B4AFCE95}" srcOrd="2" destOrd="0" presId="urn:microsoft.com/office/officeart/2005/8/layout/vList2"/>
    <dgm:cxn modelId="{E2A58038-BB57-4B88-AD18-D862C3F3566C}" type="presParOf" srcId="{0AF3D3B8-D1A0-4787-9531-764148A0E144}" destId="{1BA71E2F-2E94-4551-AFBC-1102A9264E3A}" srcOrd="3" destOrd="0" presId="urn:microsoft.com/office/officeart/2005/8/layout/vList2"/>
    <dgm:cxn modelId="{C6CF3D8B-FCF2-43E7-A8E2-9A7B3982D997}" type="presParOf" srcId="{0AF3D3B8-D1A0-4787-9531-764148A0E144}" destId="{AA8C018D-3475-4F3E-A64A-44E0D369FE27}" srcOrd="4" destOrd="0" presId="urn:microsoft.com/office/officeart/2005/8/layout/vList2"/>
    <dgm:cxn modelId="{CF0BA0C6-07B1-4795-AD36-3ABF694072FC}" type="presParOf" srcId="{0AF3D3B8-D1A0-4787-9531-764148A0E144}" destId="{22F2399F-425B-45DA-A6C1-7EED63E21765}" srcOrd="5" destOrd="0" presId="urn:microsoft.com/office/officeart/2005/8/layout/vList2"/>
    <dgm:cxn modelId="{38A053F7-7764-4436-AC83-B3D4415C25C0}" type="presParOf" srcId="{0AF3D3B8-D1A0-4787-9531-764148A0E144}" destId="{3FFFB1CF-37BD-4F0B-A6DC-485E8B86F75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2F582-591A-49B7-9311-CFEAE9640B17}"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FBF289B2-1214-4E43-B372-61240845C1CE}">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Family education</a:t>
          </a:r>
        </a:p>
      </dgm:t>
    </dgm:pt>
    <dgm:pt modelId="{B109BA86-79E9-48B8-918B-438CC357C720}" type="parTrans" cxnId="{65A5ADBC-59D0-4158-ACED-60D27B2FF38C}">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DEC2B667-5BA1-45D2-98EE-7BDEECA05A79}" type="sibTrans" cxnId="{65A5ADBC-59D0-4158-ACED-60D27B2FF38C}">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7650BA84-0162-436A-AD11-2045CD36731B}">
      <dgm:prSet phldrT="[Text]"/>
      <dgm:spPr/>
      <dgm:t>
        <a:bodyPr spcFirstLastPara="0" vert="horz" wrap="square" lIns="114300" tIns="114300" rIns="114300" bIns="114300" numCol="1" spcCol="1270" anchor="ctr" anchorCtr="0"/>
        <a:lstStyle/>
        <a:p>
          <a:pPr marL="0" lvl="0" indent="0" defTabSz="1333500">
            <a:spcBef>
              <a:spcPct val="0"/>
            </a:spcBef>
            <a:spcAft>
              <a:spcPct val="35000"/>
            </a:spcAft>
            <a:buNone/>
          </a:pPr>
          <a:r>
            <a:rPr lang="en-US" kern="1200">
              <a:latin typeface="Lato" panose="020F0502020204030203" pitchFamily="34" charset="0"/>
              <a:ea typeface="Lato" panose="020F0502020204030203" pitchFamily="34" charset="0"/>
              <a:cs typeface="Lato" panose="020F0502020204030203" pitchFamily="34" charset="0"/>
            </a:rPr>
            <a:t>3-way treatment plan, collaboration, and contract: youth, family, program</a:t>
          </a:r>
        </a:p>
      </dgm:t>
    </dgm:pt>
    <dgm:pt modelId="{69362B6F-BA63-458D-A980-26A63265E5FF}" type="parTrans" cxnId="{C55C6AC7-9B04-4AE0-B98E-AA11406949AF}">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DE4FFBC6-4F1D-4899-B132-65D3584D734A}" type="sibTrans" cxnId="{C55C6AC7-9B04-4AE0-B98E-AA11406949AF}">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BEBAFBC1-70DB-4968-9325-96D622A4C6AC}">
      <dgm:prSet phldrT="[Text]"/>
      <dgm:spPr/>
      <dgm:t>
        <a:bodyPr spcFirstLastPara="0" vert="horz" wrap="square" lIns="114300" tIns="114300" rIns="114300" bIns="114300" numCol="1" spcCol="1270" anchor="ctr" anchorCtr="0"/>
        <a:lstStyle/>
        <a:p>
          <a:r>
            <a:rPr lang="en-US">
              <a:latin typeface="Lato" panose="020F0502020204030203" pitchFamily="34" charset="0"/>
              <a:ea typeface="Lato" panose="020F0502020204030203" pitchFamily="34" charset="0"/>
              <a:cs typeface="Lato" panose="020F0502020204030203" pitchFamily="34" charset="0"/>
            </a:rPr>
            <a:t>How will family know about attendance and treatment progress?</a:t>
          </a:r>
        </a:p>
      </dgm:t>
    </dgm:pt>
    <dgm:pt modelId="{020A830C-5D14-4BD0-9F7B-4B49ABB68898}" type="parTrans" cxnId="{C366BCFD-0302-494A-9166-FA30D1E85A0A}">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B08ADF84-50AF-4254-8E8E-10F5FFC367E9}" type="sibTrans" cxnId="{C366BCFD-0302-494A-9166-FA30D1E85A0A}">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FAE315E8-ED65-4963-B896-19FD3051A06F}">
      <dgm:prSet phldrT="[Text]"/>
      <dgm:spPr/>
      <dgm:t>
        <a:bodyPr spcFirstLastPara="0" vert="horz" wrap="square" lIns="114300" tIns="114300" rIns="114300" bIns="114300" numCol="1" spcCol="1270" anchor="ctr" anchorCtr="0"/>
        <a:lstStyle/>
        <a:p>
          <a:r>
            <a:rPr lang="en-US">
              <a:latin typeface="Lato" panose="020F0502020204030203" pitchFamily="34" charset="0"/>
              <a:ea typeface="Lato" panose="020F0502020204030203" pitchFamily="34" charset="0"/>
              <a:cs typeface="Lato" panose="020F0502020204030203" pitchFamily="34" charset="0"/>
            </a:rPr>
            <a:t>How will family help support attendance and treatment progress?</a:t>
          </a:r>
        </a:p>
      </dgm:t>
    </dgm:pt>
    <dgm:pt modelId="{E8A42FD6-8A7C-4FF4-AF5E-A6AD1940647F}" type="parTrans" cxnId="{417A1878-020B-423C-8B16-C0562184645E}">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41E51D9C-7C99-470B-8FE4-759EF4BBF3EE}" type="sibTrans" cxnId="{417A1878-020B-423C-8B16-C0562184645E}">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F93856C-37B2-42CF-9EB3-5338B9A959B1}">
      <dgm:prSet phldrT="[Text]"/>
      <dgm:spPr/>
      <dgm:t>
        <a:bodyPr spcFirstLastPara="0" vert="horz" wrap="square" lIns="114300" tIns="114300" rIns="114300" bIns="114300" numCol="1" spcCol="1270" anchor="ctr" anchorCtr="0"/>
        <a:lstStyle/>
        <a:p>
          <a:r>
            <a:rPr lang="en-US">
              <a:latin typeface="Lato" panose="020F0502020204030203" pitchFamily="34" charset="0"/>
              <a:ea typeface="Lato" panose="020F0502020204030203" pitchFamily="34" charset="0"/>
              <a:cs typeface="Lato" panose="020F0502020204030203" pitchFamily="34" charset="0"/>
            </a:rPr>
            <a:t>How will family help support medications?</a:t>
          </a:r>
        </a:p>
      </dgm:t>
    </dgm:pt>
    <dgm:pt modelId="{990F3A6E-8160-4AAE-8B1D-ADFF341B767E}" type="parTrans" cxnId="{45058512-E6C0-4887-BB91-D446A6968B05}">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8BF0A390-423C-4C0D-8FA0-4668F2CBE755}" type="sibTrans" cxnId="{45058512-E6C0-4887-BB91-D446A6968B05}">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294C51A-D572-444F-A72A-31238D93F86B}">
      <dgm:prSet phldrT="[Text]"/>
      <dgm:spPr/>
      <dgm:t>
        <a:bodyPr/>
        <a:lstStyle/>
        <a:p>
          <a:r>
            <a:rPr lang="en-US" kern="1200">
              <a:latin typeface="Lato" panose="020F0502020204030203" pitchFamily="34" charset="0"/>
              <a:ea typeface="Lato" panose="020F0502020204030203" pitchFamily="34" charset="0"/>
              <a:cs typeface="Lato" panose="020F0502020204030203" pitchFamily="34" charset="0"/>
            </a:rPr>
            <a:t>What is the back-up or rescue plan if there is trouble?</a:t>
          </a:r>
        </a:p>
      </dgm:t>
    </dgm:pt>
    <dgm:pt modelId="{C93F459A-AB23-45A4-B97F-388878C88FD4}" type="parTrans" cxnId="{11DD2C02-9447-4DB8-9D7D-41BDFB4C2705}">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A56B7C26-5DC5-4A4F-A126-0EB8E2EA7811}" type="sibTrans" cxnId="{11DD2C02-9447-4DB8-9D7D-41BDFB4C2705}">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7E082848-0D1E-44D8-829D-7DE84D4870BC}" type="pres">
      <dgm:prSet presAssocID="{5C12F582-591A-49B7-9311-CFEAE9640B17}" presName="diagram" presStyleCnt="0">
        <dgm:presLayoutVars>
          <dgm:dir/>
          <dgm:resizeHandles val="exact"/>
        </dgm:presLayoutVars>
      </dgm:prSet>
      <dgm:spPr/>
    </dgm:pt>
    <dgm:pt modelId="{9E81E762-AE7A-4526-8ECE-56BBA927A754}" type="pres">
      <dgm:prSet presAssocID="{FBF289B2-1214-4E43-B372-61240845C1CE}" presName="node" presStyleLbl="node1" presStyleIdx="0" presStyleCnt="6">
        <dgm:presLayoutVars>
          <dgm:bulletEnabled val="1"/>
        </dgm:presLayoutVars>
      </dgm:prSet>
      <dgm:spPr/>
    </dgm:pt>
    <dgm:pt modelId="{215A4DB2-8AD1-41E5-AF89-BA31F1CEC5BA}" type="pres">
      <dgm:prSet presAssocID="{DEC2B667-5BA1-45D2-98EE-7BDEECA05A79}" presName="sibTrans" presStyleCnt="0"/>
      <dgm:spPr/>
    </dgm:pt>
    <dgm:pt modelId="{548B6509-62F0-4A70-A1C4-A4DC5A9B132A}" type="pres">
      <dgm:prSet presAssocID="{7650BA84-0162-436A-AD11-2045CD36731B}" presName="node" presStyleLbl="node1" presStyleIdx="1" presStyleCnt="6">
        <dgm:presLayoutVars>
          <dgm:bulletEnabled val="1"/>
        </dgm:presLayoutVars>
      </dgm:prSet>
      <dgm:spPr/>
    </dgm:pt>
    <dgm:pt modelId="{6E8C8AEE-B38C-4154-A15D-250EFF7B1FDA}" type="pres">
      <dgm:prSet presAssocID="{DE4FFBC6-4F1D-4899-B132-65D3584D734A}" presName="sibTrans" presStyleCnt="0"/>
      <dgm:spPr/>
    </dgm:pt>
    <dgm:pt modelId="{44471DEE-E6EC-426D-A51D-69B31DE80BB5}" type="pres">
      <dgm:prSet presAssocID="{BEBAFBC1-70DB-4968-9325-96D622A4C6AC}" presName="node" presStyleLbl="node1" presStyleIdx="2" presStyleCnt="6">
        <dgm:presLayoutVars>
          <dgm:bulletEnabled val="1"/>
        </dgm:presLayoutVars>
      </dgm:prSet>
      <dgm:spPr/>
    </dgm:pt>
    <dgm:pt modelId="{E6494A0D-79C3-49DB-8EF4-A002D0FD3501}" type="pres">
      <dgm:prSet presAssocID="{B08ADF84-50AF-4254-8E8E-10F5FFC367E9}" presName="sibTrans" presStyleCnt="0"/>
      <dgm:spPr/>
    </dgm:pt>
    <dgm:pt modelId="{438EA246-CF89-406B-83F0-88B476BC0DC9}" type="pres">
      <dgm:prSet presAssocID="{FAE315E8-ED65-4963-B896-19FD3051A06F}" presName="node" presStyleLbl="node1" presStyleIdx="3" presStyleCnt="6">
        <dgm:presLayoutVars>
          <dgm:bulletEnabled val="1"/>
        </dgm:presLayoutVars>
      </dgm:prSet>
      <dgm:spPr/>
    </dgm:pt>
    <dgm:pt modelId="{836105E1-0E4A-43CC-9C36-1748E9FC399E}" type="pres">
      <dgm:prSet presAssocID="{41E51D9C-7C99-470B-8FE4-759EF4BBF3EE}" presName="sibTrans" presStyleCnt="0"/>
      <dgm:spPr/>
    </dgm:pt>
    <dgm:pt modelId="{65A95B2F-6A40-45CF-A1F4-2884640414B7}" type="pres">
      <dgm:prSet presAssocID="{6F93856C-37B2-42CF-9EB3-5338B9A959B1}" presName="node" presStyleLbl="node1" presStyleIdx="4" presStyleCnt="6">
        <dgm:presLayoutVars>
          <dgm:bulletEnabled val="1"/>
        </dgm:presLayoutVars>
      </dgm:prSet>
      <dgm:spPr/>
    </dgm:pt>
    <dgm:pt modelId="{E0386D72-3115-432E-B3F7-7C3E5B597C47}" type="pres">
      <dgm:prSet presAssocID="{8BF0A390-423C-4C0D-8FA0-4668F2CBE755}" presName="sibTrans" presStyleCnt="0"/>
      <dgm:spPr/>
    </dgm:pt>
    <dgm:pt modelId="{E1CBA98D-6D90-4B4F-9F7F-CA56CE73A8E5}" type="pres">
      <dgm:prSet presAssocID="{6294C51A-D572-444F-A72A-31238D93F86B}" presName="node" presStyleLbl="node1" presStyleIdx="5" presStyleCnt="6">
        <dgm:presLayoutVars>
          <dgm:bulletEnabled val="1"/>
        </dgm:presLayoutVars>
      </dgm:prSet>
      <dgm:spPr/>
    </dgm:pt>
  </dgm:ptLst>
  <dgm:cxnLst>
    <dgm:cxn modelId="{11DD2C02-9447-4DB8-9D7D-41BDFB4C2705}" srcId="{5C12F582-591A-49B7-9311-CFEAE9640B17}" destId="{6294C51A-D572-444F-A72A-31238D93F86B}" srcOrd="5" destOrd="0" parTransId="{C93F459A-AB23-45A4-B97F-388878C88FD4}" sibTransId="{A56B7C26-5DC5-4A4F-A126-0EB8E2EA7811}"/>
    <dgm:cxn modelId="{D6C86802-3BB6-4DC5-B309-28B3130B5441}" type="presOf" srcId="{6F93856C-37B2-42CF-9EB3-5338B9A959B1}" destId="{65A95B2F-6A40-45CF-A1F4-2884640414B7}" srcOrd="0" destOrd="0" presId="urn:microsoft.com/office/officeart/2005/8/layout/default"/>
    <dgm:cxn modelId="{E2494A06-D097-4B78-A94E-0E1393AB47DB}" type="presOf" srcId="{FAE315E8-ED65-4963-B896-19FD3051A06F}" destId="{438EA246-CF89-406B-83F0-88B476BC0DC9}" srcOrd="0" destOrd="0" presId="urn:microsoft.com/office/officeart/2005/8/layout/default"/>
    <dgm:cxn modelId="{9822F107-5C77-4AB9-99AB-9D847D5EEDD3}" type="presOf" srcId="{FBF289B2-1214-4E43-B372-61240845C1CE}" destId="{9E81E762-AE7A-4526-8ECE-56BBA927A754}" srcOrd="0" destOrd="0" presId="urn:microsoft.com/office/officeart/2005/8/layout/default"/>
    <dgm:cxn modelId="{45058512-E6C0-4887-BB91-D446A6968B05}" srcId="{5C12F582-591A-49B7-9311-CFEAE9640B17}" destId="{6F93856C-37B2-42CF-9EB3-5338B9A959B1}" srcOrd="4" destOrd="0" parTransId="{990F3A6E-8160-4AAE-8B1D-ADFF341B767E}" sibTransId="{8BF0A390-423C-4C0D-8FA0-4668F2CBE755}"/>
    <dgm:cxn modelId="{379ACD12-A9FC-4E31-A791-57DDD132C289}" type="presOf" srcId="{7650BA84-0162-436A-AD11-2045CD36731B}" destId="{548B6509-62F0-4A70-A1C4-A4DC5A9B132A}" srcOrd="0" destOrd="0" presId="urn:microsoft.com/office/officeart/2005/8/layout/default"/>
    <dgm:cxn modelId="{96CDEC4C-9E86-44BE-BC25-9D60F954FA9C}" type="presOf" srcId="{BEBAFBC1-70DB-4968-9325-96D622A4C6AC}" destId="{44471DEE-E6EC-426D-A51D-69B31DE80BB5}" srcOrd="0" destOrd="0" presId="urn:microsoft.com/office/officeart/2005/8/layout/default"/>
    <dgm:cxn modelId="{417A1878-020B-423C-8B16-C0562184645E}" srcId="{5C12F582-591A-49B7-9311-CFEAE9640B17}" destId="{FAE315E8-ED65-4963-B896-19FD3051A06F}" srcOrd="3" destOrd="0" parTransId="{E8A42FD6-8A7C-4FF4-AF5E-A6AD1940647F}" sibTransId="{41E51D9C-7C99-470B-8FE4-759EF4BBF3EE}"/>
    <dgm:cxn modelId="{E2704A9C-8B90-49A1-ACC7-2A18DA2B5C47}" type="presOf" srcId="{5C12F582-591A-49B7-9311-CFEAE9640B17}" destId="{7E082848-0D1E-44D8-829D-7DE84D4870BC}" srcOrd="0" destOrd="0" presId="urn:microsoft.com/office/officeart/2005/8/layout/default"/>
    <dgm:cxn modelId="{F3FCAEB3-B944-4C70-9122-108709815620}" type="presOf" srcId="{6294C51A-D572-444F-A72A-31238D93F86B}" destId="{E1CBA98D-6D90-4B4F-9F7F-CA56CE73A8E5}" srcOrd="0" destOrd="0" presId="urn:microsoft.com/office/officeart/2005/8/layout/default"/>
    <dgm:cxn modelId="{65A5ADBC-59D0-4158-ACED-60D27B2FF38C}" srcId="{5C12F582-591A-49B7-9311-CFEAE9640B17}" destId="{FBF289B2-1214-4E43-B372-61240845C1CE}" srcOrd="0" destOrd="0" parTransId="{B109BA86-79E9-48B8-918B-438CC357C720}" sibTransId="{DEC2B667-5BA1-45D2-98EE-7BDEECA05A79}"/>
    <dgm:cxn modelId="{C55C6AC7-9B04-4AE0-B98E-AA11406949AF}" srcId="{5C12F582-591A-49B7-9311-CFEAE9640B17}" destId="{7650BA84-0162-436A-AD11-2045CD36731B}" srcOrd="1" destOrd="0" parTransId="{69362B6F-BA63-458D-A980-26A63265E5FF}" sibTransId="{DE4FFBC6-4F1D-4899-B132-65D3584D734A}"/>
    <dgm:cxn modelId="{C366BCFD-0302-494A-9166-FA30D1E85A0A}" srcId="{5C12F582-591A-49B7-9311-CFEAE9640B17}" destId="{BEBAFBC1-70DB-4968-9325-96D622A4C6AC}" srcOrd="2" destOrd="0" parTransId="{020A830C-5D14-4BD0-9F7B-4B49ABB68898}" sibTransId="{B08ADF84-50AF-4254-8E8E-10F5FFC367E9}"/>
    <dgm:cxn modelId="{5343A55D-B00F-467E-B963-32E34B382DEA}" type="presParOf" srcId="{7E082848-0D1E-44D8-829D-7DE84D4870BC}" destId="{9E81E762-AE7A-4526-8ECE-56BBA927A754}" srcOrd="0" destOrd="0" presId="urn:microsoft.com/office/officeart/2005/8/layout/default"/>
    <dgm:cxn modelId="{49F18932-7C0D-46F2-ABA4-5669BF60A8EB}" type="presParOf" srcId="{7E082848-0D1E-44D8-829D-7DE84D4870BC}" destId="{215A4DB2-8AD1-41E5-AF89-BA31F1CEC5BA}" srcOrd="1" destOrd="0" presId="urn:microsoft.com/office/officeart/2005/8/layout/default"/>
    <dgm:cxn modelId="{DBFFF131-84DD-45CA-B93B-CAE9F6D4FFAD}" type="presParOf" srcId="{7E082848-0D1E-44D8-829D-7DE84D4870BC}" destId="{548B6509-62F0-4A70-A1C4-A4DC5A9B132A}" srcOrd="2" destOrd="0" presId="urn:microsoft.com/office/officeart/2005/8/layout/default"/>
    <dgm:cxn modelId="{DC23E7EC-13B1-4F1F-9082-E460B7D864C3}" type="presParOf" srcId="{7E082848-0D1E-44D8-829D-7DE84D4870BC}" destId="{6E8C8AEE-B38C-4154-A15D-250EFF7B1FDA}" srcOrd="3" destOrd="0" presId="urn:microsoft.com/office/officeart/2005/8/layout/default"/>
    <dgm:cxn modelId="{0FD88FF9-12AE-447C-B0C7-DD6DD26A4B73}" type="presParOf" srcId="{7E082848-0D1E-44D8-829D-7DE84D4870BC}" destId="{44471DEE-E6EC-426D-A51D-69B31DE80BB5}" srcOrd="4" destOrd="0" presId="urn:microsoft.com/office/officeart/2005/8/layout/default"/>
    <dgm:cxn modelId="{A0BCEA9C-801E-4D8A-BCFA-1838BB6FEFBE}" type="presParOf" srcId="{7E082848-0D1E-44D8-829D-7DE84D4870BC}" destId="{E6494A0D-79C3-49DB-8EF4-A002D0FD3501}" srcOrd="5" destOrd="0" presId="urn:microsoft.com/office/officeart/2005/8/layout/default"/>
    <dgm:cxn modelId="{461F9195-FACC-48C0-94B9-57F64BA9A932}" type="presParOf" srcId="{7E082848-0D1E-44D8-829D-7DE84D4870BC}" destId="{438EA246-CF89-406B-83F0-88B476BC0DC9}" srcOrd="6" destOrd="0" presId="urn:microsoft.com/office/officeart/2005/8/layout/default"/>
    <dgm:cxn modelId="{6D730FF5-420A-46FA-B69D-F5D1D9CBA19B}" type="presParOf" srcId="{7E082848-0D1E-44D8-829D-7DE84D4870BC}" destId="{836105E1-0E4A-43CC-9C36-1748E9FC399E}" srcOrd="7" destOrd="0" presId="urn:microsoft.com/office/officeart/2005/8/layout/default"/>
    <dgm:cxn modelId="{3B37CEE6-DBAB-47ED-AC88-001E7541BE93}" type="presParOf" srcId="{7E082848-0D1E-44D8-829D-7DE84D4870BC}" destId="{65A95B2F-6A40-45CF-A1F4-2884640414B7}" srcOrd="8" destOrd="0" presId="urn:microsoft.com/office/officeart/2005/8/layout/default"/>
    <dgm:cxn modelId="{B6AF9317-D3D1-4566-A444-4F051BB094C0}" type="presParOf" srcId="{7E082848-0D1E-44D8-829D-7DE84D4870BC}" destId="{E0386D72-3115-432E-B3F7-7C3E5B597C47}" srcOrd="9" destOrd="0" presId="urn:microsoft.com/office/officeart/2005/8/layout/default"/>
    <dgm:cxn modelId="{0B50260E-88F5-4FB6-94F7-E57E07E77356}" type="presParOf" srcId="{7E082848-0D1E-44D8-829D-7DE84D4870BC}" destId="{E1CBA98D-6D90-4B4F-9F7F-CA56CE73A8E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CE173-231B-436A-A131-76F8D38CFBFC}">
      <dsp:nvSpPr>
        <dsp:cNvPr id="0" name=""/>
        <dsp:cNvSpPr/>
      </dsp:nvSpPr>
      <dsp:spPr>
        <a:xfrm>
          <a:off x="0" y="25897"/>
          <a:ext cx="11500567" cy="909089"/>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Lato" panose="020F0502020204030203" pitchFamily="34" charset="0"/>
              <a:ea typeface="Lato" panose="020F0502020204030203" pitchFamily="34" charset="0"/>
              <a:cs typeface="Lato" panose="020F0502020204030203" pitchFamily="34" charset="0"/>
            </a:rPr>
            <a:t>Both </a:t>
          </a:r>
          <a:r>
            <a:rPr lang="en-US" sz="2100" b="1" kern="1200" dirty="0">
              <a:latin typeface="Lato" panose="020F0502020204030203" pitchFamily="34" charset="0"/>
              <a:ea typeface="Lato" panose="020F0502020204030203" pitchFamily="34" charset="0"/>
              <a:cs typeface="Lato" panose="020F0502020204030203" pitchFamily="34" charset="0"/>
            </a:rPr>
            <a:t>families and youth </a:t>
          </a:r>
          <a:r>
            <a:rPr lang="en-US" sz="2100" kern="1200" dirty="0">
              <a:latin typeface="Lato" panose="020F0502020204030203" pitchFamily="34" charset="0"/>
              <a:ea typeface="Lato" panose="020F0502020204030203" pitchFamily="34" charset="0"/>
              <a:cs typeface="Lato" panose="020F0502020204030203" pitchFamily="34" charset="0"/>
            </a:rPr>
            <a:t>need a recipe for treatment, with role definitions, expectations, and responsibilities</a:t>
          </a:r>
          <a:endParaRPr lang="en-US" sz="2100" kern="1200" dirty="0"/>
        </a:p>
      </dsp:txBody>
      <dsp:txXfrm>
        <a:off x="44378" y="70275"/>
        <a:ext cx="11411811" cy="820333"/>
      </dsp:txXfrm>
    </dsp:sp>
    <dsp:sp modelId="{AD2214F1-1B65-41B4-AA69-98A6B4AFCE95}">
      <dsp:nvSpPr>
        <dsp:cNvPr id="0" name=""/>
        <dsp:cNvSpPr/>
      </dsp:nvSpPr>
      <dsp:spPr>
        <a:xfrm>
          <a:off x="0" y="995467"/>
          <a:ext cx="11500567" cy="909089"/>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dirty="0">
              <a:latin typeface="Lato" panose="020F0502020204030203" pitchFamily="34" charset="0"/>
              <a:ea typeface="Lato" panose="020F0502020204030203" pitchFamily="34" charset="0"/>
              <a:cs typeface="Lato" panose="020F0502020204030203" pitchFamily="34" charset="0"/>
            </a:rPr>
            <a:t>Families have </a:t>
          </a:r>
          <a:r>
            <a:rPr lang="en-US" sz="2100" b="1" kern="1200" dirty="0">
              <a:latin typeface="Lato" panose="020F0502020204030203" pitchFamily="34" charset="0"/>
              <a:ea typeface="Lato" panose="020F0502020204030203" pitchFamily="34" charset="0"/>
              <a:cs typeface="Lato" panose="020F0502020204030203" pitchFamily="34" charset="0"/>
            </a:rPr>
            <a:t>core competence </a:t>
          </a:r>
          <a:r>
            <a:rPr lang="en-US" sz="2100" kern="1200" dirty="0">
              <a:latin typeface="Lato" panose="020F0502020204030203" pitchFamily="34" charset="0"/>
              <a:ea typeface="Lato" panose="020F0502020204030203" pitchFamily="34" charset="0"/>
              <a:cs typeface="Lato" panose="020F0502020204030203" pitchFamily="34" charset="0"/>
            </a:rPr>
            <a:t>and natural leverage</a:t>
          </a:r>
          <a:endParaRPr lang="en-US" sz="2100" kern="1200" dirty="0"/>
        </a:p>
      </dsp:txBody>
      <dsp:txXfrm>
        <a:off x="44378" y="1039845"/>
        <a:ext cx="11411811" cy="820333"/>
      </dsp:txXfrm>
    </dsp:sp>
    <dsp:sp modelId="{AA8C018D-3475-4F3E-A64A-44E0D369FE27}">
      <dsp:nvSpPr>
        <dsp:cNvPr id="0" name=""/>
        <dsp:cNvSpPr/>
      </dsp:nvSpPr>
      <dsp:spPr>
        <a:xfrm>
          <a:off x="0" y="1965037"/>
          <a:ext cx="11500567" cy="909089"/>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a:latin typeface="Lato" panose="020F0502020204030203" pitchFamily="34" charset="0"/>
              <a:ea typeface="Lato" panose="020F0502020204030203" pitchFamily="34" charset="0"/>
              <a:cs typeface="Lato" panose="020F0502020204030203" pitchFamily="34" charset="0"/>
            </a:rPr>
            <a:t>Encouragement of emerging youth autonomy and self-efficacy </a:t>
          </a:r>
          <a:r>
            <a:rPr lang="en-US" sz="2100" b="1" u="none" kern="1200">
              <a:latin typeface="Lato" panose="020F0502020204030203" pitchFamily="34" charset="0"/>
              <a:ea typeface="Lato" panose="020F0502020204030203" pitchFamily="34" charset="0"/>
              <a:cs typeface="Lato" panose="020F0502020204030203" pitchFamily="34" charset="0"/>
            </a:rPr>
            <a:t>is compatible </a:t>
          </a:r>
          <a:r>
            <a:rPr lang="en-US" sz="2100" kern="1200">
              <a:latin typeface="Lato" panose="020F0502020204030203" pitchFamily="34" charset="0"/>
              <a:ea typeface="Lato" panose="020F0502020204030203" pitchFamily="34" charset="0"/>
              <a:cs typeface="Lato" panose="020F0502020204030203" pitchFamily="34" charset="0"/>
            </a:rPr>
            <a:t>with empowerment of families </a:t>
          </a:r>
          <a:endParaRPr lang="en-US" sz="2100" kern="1200"/>
        </a:p>
      </dsp:txBody>
      <dsp:txXfrm>
        <a:off x="44378" y="2009415"/>
        <a:ext cx="11411811" cy="820333"/>
      </dsp:txXfrm>
    </dsp:sp>
    <dsp:sp modelId="{3FFFB1CF-37BD-4F0B-A6DC-485E8B86F752}">
      <dsp:nvSpPr>
        <dsp:cNvPr id="0" name=""/>
        <dsp:cNvSpPr/>
      </dsp:nvSpPr>
      <dsp:spPr>
        <a:xfrm>
          <a:off x="0" y="2934607"/>
          <a:ext cx="11500567" cy="909089"/>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a:latin typeface="Lato" panose="020F0502020204030203" pitchFamily="34" charset="0"/>
              <a:ea typeface="Lato" panose="020F0502020204030203" pitchFamily="34" charset="0"/>
              <a:cs typeface="Lato" panose="020F0502020204030203" pitchFamily="34" charset="0"/>
            </a:rPr>
            <a:t>Family </a:t>
          </a:r>
          <a:r>
            <a:rPr lang="en-US" sz="2100" b="1" kern="1200">
              <a:latin typeface="Lato" panose="020F0502020204030203" pitchFamily="34" charset="0"/>
              <a:ea typeface="Lato" panose="020F0502020204030203" pitchFamily="34" charset="0"/>
              <a:cs typeface="Lato" panose="020F0502020204030203" pitchFamily="34" charset="0"/>
            </a:rPr>
            <a:t>mobilization</a:t>
          </a:r>
          <a:r>
            <a:rPr lang="en-US" sz="2100" kern="1200">
              <a:latin typeface="Lato" panose="020F0502020204030203" pitchFamily="34" charset="0"/>
              <a:ea typeface="Lato" panose="020F0502020204030203" pitchFamily="34" charset="0"/>
              <a:cs typeface="Lato" panose="020F0502020204030203" pitchFamily="34" charset="0"/>
            </a:rPr>
            <a:t> – “Medicine may help with the receptors, but you still have to parent this difficult young person”</a:t>
          </a:r>
          <a:endParaRPr lang="en-US" sz="2100" kern="1200"/>
        </a:p>
      </dsp:txBody>
      <dsp:txXfrm>
        <a:off x="44378" y="2978985"/>
        <a:ext cx="11411811" cy="820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1E762-AE7A-4526-8ECE-56BBA927A754}">
      <dsp:nvSpPr>
        <dsp:cNvPr id="0" name=""/>
        <dsp:cNvSpPr/>
      </dsp:nvSpPr>
      <dsp:spPr>
        <a:xfrm>
          <a:off x="988329" y="253"/>
          <a:ext cx="2976220" cy="1785732"/>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Lato" panose="020F0502020204030203" pitchFamily="34" charset="0"/>
              <a:ea typeface="Lato" panose="020F0502020204030203" pitchFamily="34" charset="0"/>
              <a:cs typeface="Lato" panose="020F0502020204030203" pitchFamily="34" charset="0"/>
            </a:rPr>
            <a:t>Family education</a:t>
          </a:r>
        </a:p>
      </dsp:txBody>
      <dsp:txXfrm>
        <a:off x="988329" y="253"/>
        <a:ext cx="2976220" cy="1785732"/>
      </dsp:txXfrm>
    </dsp:sp>
    <dsp:sp modelId="{548B6509-62F0-4A70-A1C4-A4DC5A9B132A}">
      <dsp:nvSpPr>
        <dsp:cNvPr id="0" name=""/>
        <dsp:cNvSpPr/>
      </dsp:nvSpPr>
      <dsp:spPr>
        <a:xfrm>
          <a:off x="4262173" y="253"/>
          <a:ext cx="2976220" cy="1785732"/>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400" kern="1200">
              <a:latin typeface="Lato" panose="020F0502020204030203" pitchFamily="34" charset="0"/>
              <a:ea typeface="Lato" panose="020F0502020204030203" pitchFamily="34" charset="0"/>
              <a:cs typeface="Lato" panose="020F0502020204030203" pitchFamily="34" charset="0"/>
            </a:rPr>
            <a:t>3-way treatment plan, collaboration, and contract: youth, family, program</a:t>
          </a:r>
        </a:p>
      </dsp:txBody>
      <dsp:txXfrm>
        <a:off x="4262173" y="253"/>
        <a:ext cx="2976220" cy="1785732"/>
      </dsp:txXfrm>
    </dsp:sp>
    <dsp:sp modelId="{44471DEE-E6EC-426D-A51D-69B31DE80BB5}">
      <dsp:nvSpPr>
        <dsp:cNvPr id="0" name=""/>
        <dsp:cNvSpPr/>
      </dsp:nvSpPr>
      <dsp:spPr>
        <a:xfrm>
          <a:off x="7536016" y="253"/>
          <a:ext cx="2976220" cy="1785732"/>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066800">
            <a:lnSpc>
              <a:spcPct val="90000"/>
            </a:lnSpc>
            <a:spcBef>
              <a:spcPct val="0"/>
            </a:spcBef>
            <a:spcAft>
              <a:spcPct val="35000"/>
            </a:spcAft>
            <a:buNone/>
          </a:pPr>
          <a:r>
            <a:rPr lang="en-US" sz="2400" kern="1200">
              <a:latin typeface="Lato" panose="020F0502020204030203" pitchFamily="34" charset="0"/>
              <a:ea typeface="Lato" panose="020F0502020204030203" pitchFamily="34" charset="0"/>
              <a:cs typeface="Lato" panose="020F0502020204030203" pitchFamily="34" charset="0"/>
            </a:rPr>
            <a:t>How will family know about attendance and treatment progress?</a:t>
          </a:r>
        </a:p>
      </dsp:txBody>
      <dsp:txXfrm>
        <a:off x="7536016" y="253"/>
        <a:ext cx="2976220" cy="1785732"/>
      </dsp:txXfrm>
    </dsp:sp>
    <dsp:sp modelId="{438EA246-CF89-406B-83F0-88B476BC0DC9}">
      <dsp:nvSpPr>
        <dsp:cNvPr id="0" name=""/>
        <dsp:cNvSpPr/>
      </dsp:nvSpPr>
      <dsp:spPr>
        <a:xfrm>
          <a:off x="988329" y="2083608"/>
          <a:ext cx="2976220" cy="1785732"/>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066800">
            <a:lnSpc>
              <a:spcPct val="90000"/>
            </a:lnSpc>
            <a:spcBef>
              <a:spcPct val="0"/>
            </a:spcBef>
            <a:spcAft>
              <a:spcPct val="35000"/>
            </a:spcAft>
            <a:buNone/>
          </a:pPr>
          <a:r>
            <a:rPr lang="en-US" sz="2400" kern="1200">
              <a:latin typeface="Lato" panose="020F0502020204030203" pitchFamily="34" charset="0"/>
              <a:ea typeface="Lato" panose="020F0502020204030203" pitchFamily="34" charset="0"/>
              <a:cs typeface="Lato" panose="020F0502020204030203" pitchFamily="34" charset="0"/>
            </a:rPr>
            <a:t>How will family help support attendance and treatment progress?</a:t>
          </a:r>
        </a:p>
      </dsp:txBody>
      <dsp:txXfrm>
        <a:off x="988329" y="2083608"/>
        <a:ext cx="2976220" cy="1785732"/>
      </dsp:txXfrm>
    </dsp:sp>
    <dsp:sp modelId="{65A95B2F-6A40-45CF-A1F4-2884640414B7}">
      <dsp:nvSpPr>
        <dsp:cNvPr id="0" name=""/>
        <dsp:cNvSpPr/>
      </dsp:nvSpPr>
      <dsp:spPr>
        <a:xfrm>
          <a:off x="4262173" y="2083608"/>
          <a:ext cx="2976220" cy="1785732"/>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066800">
            <a:lnSpc>
              <a:spcPct val="90000"/>
            </a:lnSpc>
            <a:spcBef>
              <a:spcPct val="0"/>
            </a:spcBef>
            <a:spcAft>
              <a:spcPct val="35000"/>
            </a:spcAft>
            <a:buNone/>
          </a:pPr>
          <a:r>
            <a:rPr lang="en-US" sz="2400" kern="1200">
              <a:latin typeface="Lato" panose="020F0502020204030203" pitchFamily="34" charset="0"/>
              <a:ea typeface="Lato" panose="020F0502020204030203" pitchFamily="34" charset="0"/>
              <a:cs typeface="Lato" panose="020F0502020204030203" pitchFamily="34" charset="0"/>
            </a:rPr>
            <a:t>How will family help support medications?</a:t>
          </a:r>
        </a:p>
      </dsp:txBody>
      <dsp:txXfrm>
        <a:off x="4262173" y="2083608"/>
        <a:ext cx="2976220" cy="1785732"/>
      </dsp:txXfrm>
    </dsp:sp>
    <dsp:sp modelId="{E1CBA98D-6D90-4B4F-9F7F-CA56CE73A8E5}">
      <dsp:nvSpPr>
        <dsp:cNvPr id="0" name=""/>
        <dsp:cNvSpPr/>
      </dsp:nvSpPr>
      <dsp:spPr>
        <a:xfrm>
          <a:off x="7536016" y="2083608"/>
          <a:ext cx="2976220" cy="1785732"/>
        </a:xfrm>
        <a:prstGeom prst="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Lato" panose="020F0502020204030203" pitchFamily="34" charset="0"/>
              <a:ea typeface="Lato" panose="020F0502020204030203" pitchFamily="34" charset="0"/>
              <a:cs typeface="Lato" panose="020F0502020204030203" pitchFamily="34" charset="0"/>
            </a:rPr>
            <a:t>What is the back-up or rescue plan if there is trouble?</a:t>
          </a:r>
        </a:p>
      </dsp:txBody>
      <dsp:txXfrm>
        <a:off x="7536016" y="2083608"/>
        <a:ext cx="2976220" cy="1785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12/21/2020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97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Mean age 19</a:t>
            </a:r>
          </a:p>
          <a:p>
            <a:r>
              <a:rPr lang="en-US" sz="1300" dirty="0"/>
              <a:t>At 9 wk prior to beginning of taper 50 </a:t>
            </a:r>
            <a:r>
              <a:rPr lang="en-US" sz="1300" dirty="0" err="1"/>
              <a:t>opioid</a:t>
            </a:r>
            <a:r>
              <a:rPr lang="en-US" sz="1300" dirty="0"/>
              <a:t> </a:t>
            </a:r>
            <a:r>
              <a:rPr lang="en-US" sz="1300" dirty="0" err="1"/>
              <a:t>neg</a:t>
            </a:r>
            <a:r>
              <a:rPr lang="en-US" sz="1300" dirty="0"/>
              <a:t> </a:t>
            </a:r>
            <a:r>
              <a:rPr lang="en-US" sz="1300" dirty="0" err="1"/>
              <a:t>vs</a:t>
            </a:r>
            <a:r>
              <a:rPr lang="en-US" sz="1300" dirty="0"/>
              <a:t> 25% </a:t>
            </a:r>
            <a:r>
              <a:rPr lang="en-US" sz="1300" dirty="0" err="1"/>
              <a:t>opioid</a:t>
            </a:r>
            <a:r>
              <a:rPr lang="en-US" sz="1300" dirty="0"/>
              <a:t> </a:t>
            </a:r>
            <a:r>
              <a:rPr lang="en-US" sz="1300" dirty="0" err="1"/>
              <a:t>neg</a:t>
            </a:r>
            <a:r>
              <a:rPr lang="en-US" sz="1300" dirty="0"/>
              <a:t> control</a:t>
            </a:r>
          </a:p>
          <a:p>
            <a:r>
              <a:rPr lang="en-US" sz="1300" dirty="0"/>
              <a:t>	12 wk retention 70% </a:t>
            </a:r>
            <a:r>
              <a:rPr lang="en-US" sz="1300" dirty="0" err="1"/>
              <a:t>vs</a:t>
            </a:r>
            <a:r>
              <a:rPr lang="en-US" sz="1300" dirty="0"/>
              <a:t> 21%</a:t>
            </a:r>
          </a:p>
          <a:p>
            <a:endParaRPr lang="en-US" dirty="0"/>
          </a:p>
        </p:txBody>
      </p:sp>
      <p:sp>
        <p:nvSpPr>
          <p:cNvPr id="4" name="Slide Number Placeholder 3"/>
          <p:cNvSpPr>
            <a:spLocks noGrp="1"/>
          </p:cNvSpPr>
          <p:nvPr>
            <p:ph type="sldNum" sz="quarter" idx="10"/>
          </p:nvPr>
        </p:nvSpPr>
        <p:spPr/>
        <p:txBody>
          <a:bodyPr/>
          <a:lstStyle/>
          <a:p>
            <a:fld id="{EC293672-6C15-0A40-B755-B65D1E940B61}" type="slidenum">
              <a:rPr lang="en-US" smtClean="0"/>
              <a:pPr/>
              <a:t>13</a:t>
            </a:fld>
            <a:endParaRPr lang="en-US"/>
          </a:p>
        </p:txBody>
      </p:sp>
    </p:spTree>
    <p:extLst>
      <p:ext uri="{BB962C8B-B14F-4D97-AF65-F5344CB8AC3E}">
        <p14:creationId xmlns:p14="http://schemas.microsoft.com/office/powerpoint/2010/main" val="395721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C3545899-98D5-4518-B96A-59D71F93E6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978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D1DEC75-085B-4562-8EBC-4FDCA444F230}" type="slidenum">
              <a:rPr lang="en-US" altLang="en-US">
                <a:latin typeface="Arial" panose="020B0604020202020204" pitchFamily="34" charset="0"/>
              </a:rPr>
              <a:pPr>
                <a:spcBef>
                  <a:spcPct val="0"/>
                </a:spcBef>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293338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20</a:t>
            </a:fld>
            <a:endParaRPr lang="en-US" dirty="0"/>
          </a:p>
        </p:txBody>
      </p:sp>
    </p:spTree>
    <p:extLst>
      <p:ext uri="{BB962C8B-B14F-4D97-AF65-F5344CB8AC3E}">
        <p14:creationId xmlns:p14="http://schemas.microsoft.com/office/powerpoint/2010/main" val="21902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1371600" rtl="0" eaLnBrk="0" fontAlgn="auto" latinLnBrk="0" hangingPunct="0">
              <a:lnSpc>
                <a:spcPct val="100000"/>
              </a:lnSpc>
              <a:spcBef>
                <a:spcPct val="0"/>
              </a:spcBef>
              <a:spcAft>
                <a:spcPts val="0"/>
              </a:spcAft>
              <a:buClrTx/>
              <a:buSzTx/>
              <a:buFontTx/>
              <a:buNone/>
              <a:tabLst/>
              <a:defRPr/>
            </a:pPr>
            <a:fld id="{6D1DEC75-085B-4562-8EBC-4FDCA444F23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1371600" rtl="0" eaLnBrk="0" fontAlgn="auto" latinLnBrk="0" hangingPunct="0">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4739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24</a:t>
            </a:fld>
            <a:endParaRPr lang="en-US" dirty="0"/>
          </a:p>
        </p:txBody>
      </p:sp>
    </p:spTree>
    <p:extLst>
      <p:ext uri="{BB962C8B-B14F-4D97-AF65-F5344CB8AC3E}">
        <p14:creationId xmlns:p14="http://schemas.microsoft.com/office/powerpoint/2010/main" val="424938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25</a:t>
            </a:fld>
            <a:endParaRPr lang="en-US" dirty="0"/>
          </a:p>
        </p:txBody>
      </p:sp>
    </p:spTree>
    <p:extLst>
      <p:ext uri="{BB962C8B-B14F-4D97-AF65-F5344CB8AC3E}">
        <p14:creationId xmlns:p14="http://schemas.microsoft.com/office/powerpoint/2010/main" val="1026889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26</a:t>
            </a:fld>
            <a:endParaRPr lang="en-US" dirty="0"/>
          </a:p>
        </p:txBody>
      </p:sp>
    </p:spTree>
    <p:extLst>
      <p:ext uri="{BB962C8B-B14F-4D97-AF65-F5344CB8AC3E}">
        <p14:creationId xmlns:p14="http://schemas.microsoft.com/office/powerpoint/2010/main" val="143729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27</a:t>
            </a:fld>
            <a:endParaRPr lang="en-US" dirty="0"/>
          </a:p>
        </p:txBody>
      </p:sp>
    </p:spTree>
    <p:extLst>
      <p:ext uri="{BB962C8B-B14F-4D97-AF65-F5344CB8AC3E}">
        <p14:creationId xmlns:p14="http://schemas.microsoft.com/office/powerpoint/2010/main" val="2821897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28</a:t>
            </a:fld>
            <a:endParaRPr lang="en-US" dirty="0"/>
          </a:p>
        </p:txBody>
      </p:sp>
    </p:spTree>
    <p:extLst>
      <p:ext uri="{BB962C8B-B14F-4D97-AF65-F5344CB8AC3E}">
        <p14:creationId xmlns:p14="http://schemas.microsoft.com/office/powerpoint/2010/main" val="248231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a:t>
            </a:fld>
            <a:endParaRPr lang="en-US"/>
          </a:p>
        </p:txBody>
      </p:sp>
    </p:spTree>
    <p:extLst>
      <p:ext uri="{BB962C8B-B14F-4D97-AF65-F5344CB8AC3E}">
        <p14:creationId xmlns:p14="http://schemas.microsoft.com/office/powerpoint/2010/main" val="3519955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29</a:t>
            </a:fld>
            <a:endParaRPr lang="en-US" dirty="0"/>
          </a:p>
        </p:txBody>
      </p:sp>
    </p:spTree>
    <p:extLst>
      <p:ext uri="{BB962C8B-B14F-4D97-AF65-F5344CB8AC3E}">
        <p14:creationId xmlns:p14="http://schemas.microsoft.com/office/powerpoint/2010/main" val="2504678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30</a:t>
            </a:fld>
            <a:endParaRPr lang="en-US" dirty="0"/>
          </a:p>
        </p:txBody>
      </p:sp>
    </p:spTree>
    <p:extLst>
      <p:ext uri="{BB962C8B-B14F-4D97-AF65-F5344CB8AC3E}">
        <p14:creationId xmlns:p14="http://schemas.microsoft.com/office/powerpoint/2010/main" val="50371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32</a:t>
            </a:fld>
            <a:endParaRPr lang="en-US" dirty="0"/>
          </a:p>
        </p:txBody>
      </p:sp>
    </p:spTree>
    <p:extLst>
      <p:ext uri="{BB962C8B-B14F-4D97-AF65-F5344CB8AC3E}">
        <p14:creationId xmlns:p14="http://schemas.microsoft.com/office/powerpoint/2010/main" val="200780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33</a:t>
            </a:fld>
            <a:endParaRPr lang="en-US"/>
          </a:p>
        </p:txBody>
      </p:sp>
    </p:spTree>
    <p:extLst>
      <p:ext uri="{BB962C8B-B14F-4D97-AF65-F5344CB8AC3E}">
        <p14:creationId xmlns:p14="http://schemas.microsoft.com/office/powerpoint/2010/main" val="3034934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D1DEC75-085B-4562-8EBC-4FDCA444F230}" type="slidenum">
              <a:rPr lang="en-US" altLang="en-US">
                <a:latin typeface="Arial" panose="020B0604020202020204" pitchFamily="34" charset="0"/>
              </a:rPr>
              <a:pPr>
                <a:spcBef>
                  <a:spcPct val="0"/>
                </a:spcBef>
              </a:pPr>
              <a:t>40</a:t>
            </a:fld>
            <a:endParaRPr lang="en-US" altLang="en-US" dirty="0">
              <a:latin typeface="Arial" panose="020B0604020202020204" pitchFamily="34" charset="0"/>
            </a:endParaRPr>
          </a:p>
        </p:txBody>
      </p:sp>
    </p:spTree>
    <p:extLst>
      <p:ext uri="{BB962C8B-B14F-4D97-AF65-F5344CB8AC3E}">
        <p14:creationId xmlns:p14="http://schemas.microsoft.com/office/powerpoint/2010/main" val="1801913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EB320-143A-4CC5-8CAC-62915E6E2912}" type="slidenum">
              <a:rPr lang="en-US" smtClean="0"/>
              <a:pPr/>
              <a:t>42</a:t>
            </a:fld>
            <a:endParaRPr lang="en-US"/>
          </a:p>
        </p:txBody>
      </p:sp>
    </p:spTree>
    <p:extLst>
      <p:ext uri="{BB962C8B-B14F-4D97-AF65-F5344CB8AC3E}">
        <p14:creationId xmlns:p14="http://schemas.microsoft.com/office/powerpoint/2010/main" val="4014460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D1DEC75-085B-4562-8EBC-4FDCA444F230}" type="slidenum">
              <a:rPr lang="en-US" altLang="en-US">
                <a:latin typeface="Arial" panose="020B0604020202020204" pitchFamily="34" charset="0"/>
              </a:rPr>
              <a:pPr>
                <a:spcBef>
                  <a:spcPct val="0"/>
                </a:spcBef>
              </a:pPr>
              <a:t>43</a:t>
            </a:fld>
            <a:endParaRPr lang="en-US" altLang="en-US" dirty="0">
              <a:latin typeface="Arial" panose="020B0604020202020204" pitchFamily="34" charset="0"/>
            </a:endParaRPr>
          </a:p>
        </p:txBody>
      </p:sp>
    </p:spTree>
    <p:extLst>
      <p:ext uri="{BB962C8B-B14F-4D97-AF65-F5344CB8AC3E}">
        <p14:creationId xmlns:p14="http://schemas.microsoft.com/office/powerpoint/2010/main" val="4183196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46</a:t>
            </a:fld>
            <a:endParaRPr lang="en-US" dirty="0"/>
          </a:p>
        </p:txBody>
      </p:sp>
    </p:spTree>
    <p:extLst>
      <p:ext uri="{BB962C8B-B14F-4D97-AF65-F5344CB8AC3E}">
        <p14:creationId xmlns:p14="http://schemas.microsoft.com/office/powerpoint/2010/main" val="1191913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50</a:t>
            </a:fld>
            <a:endParaRPr lang="en-US" dirty="0"/>
          </a:p>
        </p:txBody>
      </p:sp>
    </p:spTree>
    <p:extLst>
      <p:ext uri="{BB962C8B-B14F-4D97-AF65-F5344CB8AC3E}">
        <p14:creationId xmlns:p14="http://schemas.microsoft.com/office/powerpoint/2010/main" val="1750293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51</a:t>
            </a:fld>
            <a:endParaRPr lang="en-US"/>
          </a:p>
        </p:txBody>
      </p:sp>
    </p:spTree>
    <p:extLst>
      <p:ext uri="{BB962C8B-B14F-4D97-AF65-F5344CB8AC3E}">
        <p14:creationId xmlns:p14="http://schemas.microsoft.com/office/powerpoint/2010/main" val="37837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dirty="0"/>
              <a:t>Maryland Behavioral Health Integration in Pediatric Primary Care or BHIPP is a Child</a:t>
            </a:r>
            <a:r>
              <a:rPr lang="en-US" baseline="0" dirty="0"/>
              <a:t> Psychiatry Access Program</a:t>
            </a:r>
            <a:r>
              <a:rPr lang="en-US" dirty="0"/>
              <a:t> that supports the capacity of primary care providers in Maryland to manage pediatric mental health concerns. We do this, currently, in a number of ways: 1. We offer a free behavioral health telephone consultation service, including resource and referral support, 2. education and training, 3. Through our partnership with Salisbury and Morgan State University, we offer co-location of social work interns at select primary care sites, 4. Web-based longitudinal learning through Project ECHO similar to today’s event, 5. Direct telepsychiatry and </a:t>
            </a:r>
            <a:r>
              <a:rPr lang="en-US" dirty="0" err="1"/>
              <a:t>telecounseling</a:t>
            </a:r>
            <a:r>
              <a:rPr lang="en-US" dirty="0"/>
              <a:t> services (coming soon) , 6. Care Coordination (coming soon)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52</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FF2D7-5857-4A2B-B56C-0827CD3D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06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3850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59616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9</a:t>
            </a:fld>
            <a:endParaRPr lang="en-US" dirty="0"/>
          </a:p>
        </p:txBody>
      </p:sp>
    </p:spTree>
    <p:extLst>
      <p:ext uri="{BB962C8B-B14F-4D97-AF65-F5344CB8AC3E}">
        <p14:creationId xmlns:p14="http://schemas.microsoft.com/office/powerpoint/2010/main" val="282604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Verify dosing</a:t>
            </a:r>
          </a:p>
          <a:p>
            <a:r>
              <a:rPr lang="en-US" altLang="en-US" dirty="0">
                <a:ea typeface="ＭＳ Ｐゴシック" panose="020B0600070205080204" pitchFamily="34" charset="-128"/>
              </a:rPr>
              <a:t>Notify prescriber/clinic</a:t>
            </a:r>
          </a:p>
          <a:p>
            <a:r>
              <a:rPr lang="en-US" altLang="en-US" dirty="0">
                <a:ea typeface="ＭＳ Ｐゴシック" panose="020B0600070205080204" pitchFamily="34" charset="-128"/>
              </a:rPr>
              <a:t>Discuss plan for pain non judgmental manner</a:t>
            </a:r>
          </a:p>
          <a:p>
            <a:r>
              <a:rPr lang="en-US" altLang="en-US" dirty="0">
                <a:ea typeface="ＭＳ Ｐゴシック" panose="020B0600070205080204" pitchFamily="34" charset="-128"/>
              </a:rPr>
              <a:t>Higher doses, shorter intervals</a:t>
            </a:r>
          </a:p>
          <a:p>
            <a:r>
              <a:rPr lang="en-US" altLang="en-US" dirty="0">
                <a:ea typeface="ＭＳ Ｐゴシック" panose="020B0600070205080204" pitchFamily="34" charset="-128"/>
              </a:rPr>
              <a:t>Continuous scheduled (rather than as needed)</a:t>
            </a:r>
          </a:p>
          <a:p>
            <a:r>
              <a:rPr lang="en-US" altLang="en-US" dirty="0">
                <a:ea typeface="ＭＳ Ｐゴシック" panose="020B0600070205080204" pitchFamily="34" charset="-128"/>
              </a:rPr>
              <a:t>Use of non-opioid analgesics</a:t>
            </a:r>
          </a:p>
          <a:p>
            <a:r>
              <a:rPr lang="en-US" altLang="en-US" dirty="0">
                <a:ea typeface="ＭＳ Ｐゴシック" panose="020B0600070205080204" pitchFamily="34" charset="-128"/>
              </a:rPr>
              <a:t>Ir/sa combination</a:t>
            </a:r>
          </a:p>
          <a:p>
            <a:r>
              <a:rPr lang="en-US" altLang="en-US" dirty="0">
                <a:ea typeface="ＭＳ Ｐゴシック" panose="020B0600070205080204" pitchFamily="34" charset="-128"/>
              </a:rPr>
              <a:t>Adding 2mg buprenorphine for the addition of pain</a:t>
            </a:r>
          </a:p>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11</a:t>
            </a:fld>
            <a:endParaRPr lang="en-US" dirty="0"/>
          </a:p>
        </p:txBody>
      </p:sp>
    </p:spTree>
    <p:extLst>
      <p:ext uri="{BB962C8B-B14F-4D97-AF65-F5344CB8AC3E}">
        <p14:creationId xmlns:p14="http://schemas.microsoft.com/office/powerpoint/2010/main" val="56311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Verify dosing</a:t>
            </a:r>
          </a:p>
          <a:p>
            <a:r>
              <a:rPr lang="en-US" altLang="en-US" dirty="0">
                <a:ea typeface="ＭＳ Ｐゴシック" panose="020B0600070205080204" pitchFamily="34" charset="-128"/>
              </a:rPr>
              <a:t>Notify prescriber/clinic</a:t>
            </a:r>
          </a:p>
          <a:p>
            <a:r>
              <a:rPr lang="en-US" altLang="en-US" dirty="0">
                <a:ea typeface="ＭＳ Ｐゴシック" panose="020B0600070205080204" pitchFamily="34" charset="-128"/>
              </a:rPr>
              <a:t>Discuss plan for pain non judgmental manner</a:t>
            </a:r>
          </a:p>
          <a:p>
            <a:r>
              <a:rPr lang="en-US" altLang="en-US" dirty="0">
                <a:ea typeface="ＭＳ Ｐゴシック" panose="020B0600070205080204" pitchFamily="34" charset="-128"/>
              </a:rPr>
              <a:t>Higher doses, shorter intervals</a:t>
            </a:r>
          </a:p>
          <a:p>
            <a:r>
              <a:rPr lang="en-US" altLang="en-US" dirty="0">
                <a:ea typeface="ＭＳ Ｐゴシック" panose="020B0600070205080204" pitchFamily="34" charset="-128"/>
              </a:rPr>
              <a:t>Continuous scheduled (rather than as needed)</a:t>
            </a:r>
          </a:p>
          <a:p>
            <a:r>
              <a:rPr lang="en-US" altLang="en-US" dirty="0">
                <a:ea typeface="ＭＳ Ｐゴシック" panose="020B0600070205080204" pitchFamily="34" charset="-128"/>
              </a:rPr>
              <a:t>Use of non-opioid analgesics</a:t>
            </a:r>
          </a:p>
          <a:p>
            <a:r>
              <a:rPr lang="en-US" altLang="en-US" dirty="0">
                <a:ea typeface="ＭＳ Ｐゴシック" panose="020B0600070205080204" pitchFamily="34" charset="-128"/>
              </a:rPr>
              <a:t>Ir/sa combination</a:t>
            </a:r>
          </a:p>
          <a:p>
            <a:r>
              <a:rPr lang="en-US" altLang="en-US" dirty="0">
                <a:ea typeface="ＭＳ Ｐゴシック" panose="020B0600070205080204" pitchFamily="34" charset="-128"/>
              </a:rPr>
              <a:t>Adding 2mg buprenorphine for the addition of pain</a:t>
            </a:r>
          </a:p>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12</a:t>
            </a:fld>
            <a:endParaRPr lang="en-US" dirty="0"/>
          </a:p>
        </p:txBody>
      </p:sp>
    </p:spTree>
    <p:extLst>
      <p:ext uri="{BB962C8B-B14F-4D97-AF65-F5344CB8AC3E}">
        <p14:creationId xmlns:p14="http://schemas.microsoft.com/office/powerpoint/2010/main" val="3258457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952483" y="596830"/>
            <a:ext cx="6828231" cy="3255264"/>
          </a:xfrm>
        </p:spPr>
        <p:txBody>
          <a:bodyPr anchor="b">
            <a:normAutofit/>
          </a:bodyPr>
          <a:lstStyle>
            <a:lvl1pPr algn="l">
              <a:defRPr sz="6000" b="0" i="0" spc="-100" baseline="0">
                <a:solidFill>
                  <a:srgbClr val="FFFFFF"/>
                </a:solidFill>
              </a:defRPr>
            </a:lvl1pPr>
          </a:lstStyle>
          <a:p>
            <a:br>
              <a:rPr lang="en-US" dirty="0"/>
            </a:br>
            <a:br>
              <a:rPr lang="en-US" dirty="0"/>
            </a:br>
            <a:r>
              <a:rPr lang="en-US" dirty="0"/>
              <a:t>Maryland BHIPP Telepsychiatry Access Program </a:t>
            </a:r>
            <a:br>
              <a:rPr lang="en-US" dirty="0"/>
            </a:br>
            <a:endParaRPr lang="en-US" dirty="0"/>
          </a:p>
        </p:txBody>
      </p:sp>
      <p:sp>
        <p:nvSpPr>
          <p:cNvPr id="3" name="Subtitle 2"/>
          <p:cNvSpPr>
            <a:spLocks noGrp="1"/>
          </p:cNvSpPr>
          <p:nvPr>
            <p:ph type="subTitle" idx="1" hasCustomPrompt="1"/>
          </p:nvPr>
        </p:nvSpPr>
        <p:spPr>
          <a:xfrm>
            <a:off x="4299035" y="4438848"/>
            <a:ext cx="7104839" cy="1444925"/>
          </a:xfrm>
        </p:spPr>
        <p:txBody>
          <a:bodyPr anchor="t">
            <a:normAutofit/>
          </a:bodyPr>
          <a:lstStyle>
            <a:lvl1pPr marL="0" indent="0" algn="l">
              <a:buNone/>
              <a:defRPr sz="28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a:p>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2E90048-35A8-41E9-B53D-D424A0078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623" y="1234721"/>
            <a:ext cx="2206195" cy="2252350"/>
          </a:xfrm>
          <a:prstGeom prst="rect">
            <a:avLst/>
          </a:prstGeom>
        </p:spPr>
      </p:pic>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spTree>
    <p:extLst>
      <p:ext uri="{BB962C8B-B14F-4D97-AF65-F5344CB8AC3E}">
        <p14:creationId xmlns:p14="http://schemas.microsoft.com/office/powerpoint/2010/main" val="24474042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12/21/2020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9570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12/21/2020</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5637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660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1331584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AF853-5D6A-0644-92E2-D4BC57C377E9}" type="datetimeFigureOut">
              <a:rPr lang="en-US" smtClean="0"/>
              <a:pPr/>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7AEE6-F775-3E44-8982-97F601A9BA97}" type="slidenum">
              <a:rPr lang="en-US" smtClean="0"/>
              <a:pPr/>
              <a:t>‹#›</a:t>
            </a:fld>
            <a:endParaRPr lang="en-US"/>
          </a:p>
        </p:txBody>
      </p:sp>
    </p:spTree>
    <p:extLst>
      <p:ext uri="{BB962C8B-B14F-4D97-AF65-F5344CB8AC3E}">
        <p14:creationId xmlns:p14="http://schemas.microsoft.com/office/powerpoint/2010/main" val="1562318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65552"/>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992923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4">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9"/>
            <a:ext cx="12192000" cy="1069680"/>
          </a:xfrm>
          <a:prstGeom prst="rect">
            <a:avLst/>
          </a:prstGeom>
        </p:spPr>
        <p:txBody>
          <a:bodyPr anchor="ctr"/>
          <a:lstStyle>
            <a:lvl1pPr algn="ctr">
              <a:defRPr sz="3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3"/>
            <a:ext cx="12192000" cy="53339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Tree>
    <p:extLst>
      <p:ext uri="{BB962C8B-B14F-4D97-AF65-F5344CB8AC3E}">
        <p14:creationId xmlns:p14="http://schemas.microsoft.com/office/powerpoint/2010/main" val="4270378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952483" y="596830"/>
            <a:ext cx="6828231" cy="3255264"/>
          </a:xfrm>
        </p:spPr>
        <p:txBody>
          <a:bodyPr anchor="b">
            <a:normAutofit/>
          </a:bodyPr>
          <a:lstStyle>
            <a:lvl1pPr algn="l">
              <a:defRPr sz="6000" b="0" i="0" spc="-100" baseline="0">
                <a:solidFill>
                  <a:srgbClr val="FFFFFF"/>
                </a:solidFill>
              </a:defRPr>
            </a:lvl1pPr>
          </a:lstStyle>
          <a:p>
            <a:br>
              <a:rPr lang="en-US" dirty="0"/>
            </a:br>
            <a:br>
              <a:rPr lang="en-US" dirty="0"/>
            </a:br>
            <a:r>
              <a:rPr lang="en-US" dirty="0"/>
              <a:t>Maryland BHIPP Telepsychiatry Access Program </a:t>
            </a:r>
            <a:br>
              <a:rPr lang="en-US" dirty="0"/>
            </a:br>
            <a:endParaRPr lang="en-US" dirty="0"/>
          </a:p>
        </p:txBody>
      </p:sp>
      <p:sp>
        <p:nvSpPr>
          <p:cNvPr id="3" name="Subtitle 2"/>
          <p:cNvSpPr>
            <a:spLocks noGrp="1"/>
          </p:cNvSpPr>
          <p:nvPr>
            <p:ph type="subTitle" idx="1" hasCustomPrompt="1"/>
          </p:nvPr>
        </p:nvSpPr>
        <p:spPr>
          <a:xfrm>
            <a:off x="4299035" y="4438848"/>
            <a:ext cx="7104839" cy="1444925"/>
          </a:xfrm>
        </p:spPr>
        <p:txBody>
          <a:bodyPr anchor="t">
            <a:normAutofit/>
          </a:bodyPr>
          <a:lstStyle>
            <a:lvl1pPr marL="0" indent="0" algn="l">
              <a:buNone/>
              <a:defRPr sz="28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a:p>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2E90048-35A8-41E9-B53D-D424A0078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623" y="1234721"/>
            <a:ext cx="2206195" cy="2252350"/>
          </a:xfrm>
          <a:prstGeom prst="rect">
            <a:avLst/>
          </a:prstGeom>
        </p:spPr>
      </p:pic>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spTree>
    <p:extLst>
      <p:ext uri="{BB962C8B-B14F-4D97-AF65-F5344CB8AC3E}">
        <p14:creationId xmlns:p14="http://schemas.microsoft.com/office/powerpoint/2010/main" val="117255458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6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0560" y="6230963"/>
            <a:ext cx="1489275" cy="400165"/>
          </a:xfrm>
          <a:prstGeom prst="rect">
            <a:avLst/>
          </a:prstGeom>
        </p:spPr>
      </p:pic>
      <p:pic>
        <p:nvPicPr>
          <p:cNvPr id="8" name="Picture 7"/>
          <p:cNvPicPr>
            <a:picLocks noChangeAspect="1"/>
          </p:cNvPicPr>
          <p:nvPr userDrawn="1"/>
        </p:nvPicPr>
        <p:blipFill>
          <a:blip r:embed="rId3"/>
          <a:stretch>
            <a:fillRect/>
          </a:stretch>
        </p:blipFill>
        <p:spPr>
          <a:xfrm>
            <a:off x="5169326" y="6252043"/>
            <a:ext cx="926672" cy="46943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2879" y="6215145"/>
            <a:ext cx="1295400" cy="431800"/>
          </a:xfrm>
          <a:prstGeom prst="rect">
            <a:avLst/>
          </a:prstGeom>
        </p:spPr>
      </p:pic>
    </p:spTree>
    <p:extLst>
      <p:ext uri="{BB962C8B-B14F-4D97-AF65-F5344CB8AC3E}">
        <p14:creationId xmlns:p14="http://schemas.microsoft.com/office/powerpoint/2010/main" val="321411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99122991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12/21/2020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59434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12/21/2020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74986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12/21/2020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934" y="5408023"/>
            <a:ext cx="1158587" cy="1182825"/>
          </a:xfrm>
          <a:prstGeom prst="rect">
            <a:avLst/>
          </a:prstGeom>
        </p:spPr>
      </p:pic>
    </p:spTree>
    <p:extLst>
      <p:ext uri="{BB962C8B-B14F-4D97-AF65-F5344CB8AC3E}">
        <p14:creationId xmlns:p14="http://schemas.microsoft.com/office/powerpoint/2010/main" val="2148630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92094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2672" y="1829962"/>
            <a:ext cx="3126656" cy="3198076"/>
          </a:xfrm>
          <a:prstGeom prst="rect">
            <a:avLst/>
          </a:prstGeom>
        </p:spPr>
      </p:pic>
      <p:sp>
        <p:nvSpPr>
          <p:cNvPr id="3" name="TextBox 2"/>
          <p:cNvSpPr txBox="1"/>
          <p:nvPr userDrawn="1"/>
        </p:nvSpPr>
        <p:spPr>
          <a:xfrm>
            <a:off x="266007" y="5136840"/>
            <a:ext cx="9282546" cy="1323439"/>
          </a:xfrm>
          <a:prstGeom prst="rect">
            <a:avLst/>
          </a:prstGeom>
          <a:noFill/>
        </p:spPr>
        <p:txBody>
          <a:bodyPr wrap="square" rtlCol="0">
            <a:spAutoFit/>
          </a:bodyPr>
          <a:lstStyle/>
          <a:p>
            <a:r>
              <a:rPr lang="en-US" sz="8000" dirty="0">
                <a:solidFill>
                  <a:schemeClr val="tx2"/>
                </a:solidFill>
              </a:rPr>
              <a:t>Welcome!</a:t>
            </a:r>
          </a:p>
        </p:txBody>
      </p:sp>
    </p:spTree>
    <p:extLst>
      <p:ext uri="{BB962C8B-B14F-4D97-AF65-F5344CB8AC3E}">
        <p14:creationId xmlns:p14="http://schemas.microsoft.com/office/powerpoint/2010/main" val="5932261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12/21/2020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231833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12/21/2020</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26882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345901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6525839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0560" y="6230963"/>
            <a:ext cx="1489275" cy="400165"/>
          </a:xfrm>
          <a:prstGeom prst="rect">
            <a:avLst/>
          </a:prstGeom>
        </p:spPr>
      </p:pic>
      <p:pic>
        <p:nvPicPr>
          <p:cNvPr id="8" name="Picture 7"/>
          <p:cNvPicPr>
            <a:picLocks noChangeAspect="1"/>
          </p:cNvPicPr>
          <p:nvPr userDrawn="1"/>
        </p:nvPicPr>
        <p:blipFill>
          <a:blip r:embed="rId3"/>
          <a:stretch>
            <a:fillRect/>
          </a:stretch>
        </p:blipFill>
        <p:spPr>
          <a:xfrm>
            <a:off x="5169326" y="6252043"/>
            <a:ext cx="926672" cy="46943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2879" y="6215145"/>
            <a:ext cx="1295400" cy="431800"/>
          </a:xfrm>
          <a:prstGeom prst="rect">
            <a:avLst/>
          </a:prstGeom>
        </p:spPr>
      </p:pic>
    </p:spTree>
    <p:extLst>
      <p:ext uri="{BB962C8B-B14F-4D97-AF65-F5344CB8AC3E}">
        <p14:creationId xmlns:p14="http://schemas.microsoft.com/office/powerpoint/2010/main" val="2114524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AF853-5D6A-0644-92E2-D4BC57C377E9}" type="datetimeFigureOut">
              <a:rPr lang="en-US" smtClean="0"/>
              <a:pPr/>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7AEE6-F775-3E44-8982-97F601A9BA97}" type="slidenum">
              <a:rPr lang="en-US" smtClean="0"/>
              <a:pPr/>
              <a:t>‹#›</a:t>
            </a:fld>
            <a:endParaRPr lang="en-US"/>
          </a:p>
        </p:txBody>
      </p:sp>
    </p:spTree>
    <p:extLst>
      <p:ext uri="{BB962C8B-B14F-4D97-AF65-F5344CB8AC3E}">
        <p14:creationId xmlns:p14="http://schemas.microsoft.com/office/powerpoint/2010/main" val="1033844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69FD5C6-AA58-4B0D-BD53-7BD49612F5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spTree>
    <p:extLst>
      <p:ext uri="{BB962C8B-B14F-4D97-AF65-F5344CB8AC3E}">
        <p14:creationId xmlns:p14="http://schemas.microsoft.com/office/powerpoint/2010/main" val="17589997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3683622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ARK TOP SLIDE">
    <p:spTree>
      <p:nvGrpSpPr>
        <p:cNvPr id="1" name=""/>
        <p:cNvGrpSpPr/>
        <p:nvPr/>
      </p:nvGrpSpPr>
      <p:grpSpPr>
        <a:xfrm>
          <a:off x="0" y="0"/>
          <a:ext cx="0" cy="0"/>
          <a:chOff x="0" y="0"/>
          <a:chExt cx="0" cy="0"/>
        </a:xfrm>
      </p:grpSpPr>
      <p:sp>
        <p:nvSpPr>
          <p:cNvPr id="3" name="Rectangle 2"/>
          <p:cNvSpPr/>
          <p:nvPr/>
        </p:nvSpPr>
        <p:spPr>
          <a:xfrm>
            <a:off x="0" y="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4" name="Rectangle 3">
            <a:extLst>
              <a:ext uri="{FF2B5EF4-FFF2-40B4-BE49-F238E27FC236}">
                <a16:creationId xmlns:a16="http://schemas.microsoft.com/office/drawing/2014/main" id="{17A9F87B-D087-4BD8-BD80-DA6E30B55C26}"/>
              </a:ext>
            </a:extLst>
          </p:cNvPr>
          <p:cNvSpPr/>
          <p:nvPr userDrawn="1"/>
        </p:nvSpPr>
        <p:spPr>
          <a:xfrm>
            <a:off x="0" y="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11957798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ARK MIDDL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4" name="Rectangle 3">
            <a:extLst>
              <a:ext uri="{FF2B5EF4-FFF2-40B4-BE49-F238E27FC236}">
                <a16:creationId xmlns:a16="http://schemas.microsoft.com/office/drawing/2014/main" id="{B167E0AB-FB31-46E9-A755-E7D8DDE9CD26}"/>
              </a:ext>
            </a:extLst>
          </p:cNvPr>
          <p:cNvSpPr/>
          <p:nvPr userDrawn="1"/>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42162417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286256" y="2145792"/>
            <a:ext cx="1615440" cy="2877312"/>
          </a:xfrm>
          <a:prstGeom prst="rect">
            <a:avLst/>
          </a:prstGeom>
        </p:spPr>
        <p:txBody>
          <a:bodyPr/>
          <a:lstStyle/>
          <a:p>
            <a:endParaRPr lang="uk-UA"/>
          </a:p>
        </p:txBody>
      </p:sp>
    </p:spTree>
    <p:extLst>
      <p:ext uri="{BB962C8B-B14F-4D97-AF65-F5344CB8AC3E}">
        <p14:creationId xmlns:p14="http://schemas.microsoft.com/office/powerpoint/2010/main" val="38343214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p:nvPr>
        </p:nvSpPr>
        <p:spPr>
          <a:xfrm>
            <a:off x="584200" y="380941"/>
            <a:ext cx="3632200" cy="507831"/>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103376" y="1859280"/>
            <a:ext cx="4645152" cy="2657856"/>
          </a:xfrm>
          <a:prstGeom prst="rect">
            <a:avLst/>
          </a:prstGeom>
        </p:spPr>
        <p:txBody>
          <a:bodyPr/>
          <a:lstStyle>
            <a:lvl1pPr>
              <a:defRPr sz="1333"/>
            </a:lvl1pPr>
          </a:lstStyle>
          <a:p>
            <a:endParaRPr lang="uk-UA"/>
          </a:p>
        </p:txBody>
      </p:sp>
    </p:spTree>
    <p:extLst>
      <p:ext uri="{BB962C8B-B14F-4D97-AF65-F5344CB8AC3E}">
        <p14:creationId xmlns:p14="http://schemas.microsoft.com/office/powerpoint/2010/main" val="19509986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043" y="6356615"/>
            <a:ext cx="2743043" cy="365125"/>
          </a:xfrm>
          <a:prstGeom prst="rect">
            <a:avLst/>
          </a:prstGeom>
        </p:spPr>
        <p:txBody>
          <a:bodyPr vert="horz" wrap="square" lIns="197510" tIns="98755" rIns="197510" bIns="98755" numCol="1" anchor="t" anchorCtr="0" compatLnSpc="1">
            <a:prstTxWarp prst="textNoShape">
              <a:avLst/>
            </a:prstTxWarp>
          </a:bodyPr>
          <a:lstStyle>
            <a:lvl1pPr>
              <a:defRPr smtClean="0">
                <a:solidFill>
                  <a:srgbClr val="3B6B82"/>
                </a:solidFill>
              </a:defRPr>
            </a:lvl1pPr>
          </a:lstStyle>
          <a:p>
            <a:pPr>
              <a:defRPr/>
            </a:pPr>
            <a:fld id="{E531E128-6398-40F1-8A42-1F765FEBCC0D}" type="datetimeFigureOut">
              <a:rPr lang="en-US" altLang="en-US"/>
              <a:pPr>
                <a:defRPr/>
              </a:pPr>
              <a:t>12/21/2020</a:t>
            </a:fld>
            <a:endParaRPr lang="en-US" altLang="en-US" dirty="0"/>
          </a:p>
        </p:txBody>
      </p:sp>
      <p:sp>
        <p:nvSpPr>
          <p:cNvPr id="5" name="Footer Placeholder 4"/>
          <p:cNvSpPr>
            <a:spLocks noGrp="1"/>
          </p:cNvSpPr>
          <p:nvPr>
            <p:ph type="ftr" sz="quarter" idx="11"/>
          </p:nvPr>
        </p:nvSpPr>
        <p:spPr>
          <a:xfrm>
            <a:off x="4038914" y="6356615"/>
            <a:ext cx="4114173" cy="365125"/>
          </a:xfrm>
          <a:prstGeom prst="rect">
            <a:avLst/>
          </a:prstGeom>
        </p:spPr>
        <p:txBody>
          <a:bodyPr lIns="197510" tIns="98755" rIns="197510" bIns="98755"/>
          <a:lstStyle>
            <a:lvl1pPr>
              <a:defRPr>
                <a:solidFill>
                  <a:srgbClr val="5493B2">
                    <a:shade val="50000"/>
                  </a:srgbClr>
                </a:solidFill>
                <a:latin typeface="Arial"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12"/>
          </p:nvPr>
        </p:nvSpPr>
        <p:spPr>
          <a:xfrm>
            <a:off x="8610915" y="6356615"/>
            <a:ext cx="2743043" cy="365125"/>
          </a:xfrm>
          <a:prstGeom prst="rect">
            <a:avLst/>
          </a:prstGeom>
        </p:spPr>
        <p:txBody>
          <a:bodyPr vert="horz" wrap="square" lIns="197510" tIns="98755" rIns="197510" bIns="98755" numCol="1" anchor="t" anchorCtr="0" compatLnSpc="1">
            <a:prstTxWarp prst="textNoShape">
              <a:avLst/>
            </a:prstTxWarp>
          </a:bodyPr>
          <a:lstStyle>
            <a:lvl1pPr>
              <a:defRPr>
                <a:solidFill>
                  <a:srgbClr val="3B6B82"/>
                </a:solidFill>
              </a:defRPr>
            </a:lvl1pPr>
          </a:lstStyle>
          <a:p>
            <a:fld id="{7E4D584B-4528-4F50-868F-41DB8C524A6A}" type="slidenum">
              <a:rPr lang="en-US" altLang="en-US"/>
              <a:pPr/>
              <a:t>‹#›</a:t>
            </a:fld>
            <a:endParaRPr lang="en-US" altLang="en-US" dirty="0"/>
          </a:p>
        </p:txBody>
      </p:sp>
    </p:spTree>
    <p:extLst>
      <p:ext uri="{BB962C8B-B14F-4D97-AF65-F5344CB8AC3E}">
        <p14:creationId xmlns:p14="http://schemas.microsoft.com/office/powerpoint/2010/main" val="12966077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939467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12/21/2020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19435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12/21/2020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3750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12/21/2020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934" y="5408023"/>
            <a:ext cx="1158587" cy="1182825"/>
          </a:xfrm>
          <a:prstGeom prst="rect">
            <a:avLst/>
          </a:prstGeom>
        </p:spPr>
      </p:pic>
    </p:spTree>
    <p:extLst>
      <p:ext uri="{BB962C8B-B14F-4D97-AF65-F5344CB8AC3E}">
        <p14:creationId xmlns:p14="http://schemas.microsoft.com/office/powerpoint/2010/main" val="396186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2672" y="1829962"/>
            <a:ext cx="3126656" cy="3198076"/>
          </a:xfrm>
          <a:prstGeom prst="rect">
            <a:avLst/>
          </a:prstGeom>
        </p:spPr>
      </p:pic>
      <p:sp>
        <p:nvSpPr>
          <p:cNvPr id="3" name="TextBox 2"/>
          <p:cNvSpPr txBox="1"/>
          <p:nvPr userDrawn="1"/>
        </p:nvSpPr>
        <p:spPr>
          <a:xfrm>
            <a:off x="266007" y="5136840"/>
            <a:ext cx="9282546" cy="1323439"/>
          </a:xfrm>
          <a:prstGeom prst="rect">
            <a:avLst/>
          </a:prstGeom>
          <a:noFill/>
        </p:spPr>
        <p:txBody>
          <a:bodyPr wrap="square" rtlCol="0">
            <a:spAutoFit/>
          </a:bodyPr>
          <a:lstStyle/>
          <a:p>
            <a:r>
              <a:rPr lang="en-US" sz="8000" dirty="0">
                <a:solidFill>
                  <a:schemeClr val="tx2"/>
                </a:solidFill>
              </a:rPr>
              <a:t>Welcome!</a:t>
            </a:r>
          </a:p>
        </p:txBody>
      </p:sp>
    </p:spTree>
    <p:extLst>
      <p:ext uri="{BB962C8B-B14F-4D97-AF65-F5344CB8AC3E}">
        <p14:creationId xmlns:p14="http://schemas.microsoft.com/office/powerpoint/2010/main" val="1930242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12/21/2020</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98693" y="5422877"/>
            <a:ext cx="1326503" cy="1354255"/>
          </a:xfrm>
          <a:prstGeom prst="rect">
            <a:avLst/>
          </a:prstGeom>
        </p:spPr>
      </p:pic>
    </p:spTree>
    <p:extLst>
      <p:ext uri="{BB962C8B-B14F-4D97-AF65-F5344CB8AC3E}">
        <p14:creationId xmlns:p14="http://schemas.microsoft.com/office/powerpoint/2010/main" val="1971270487"/>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75" r:id="rId4"/>
    <p:sldLayoutId id="2147483676" r:id="rId5"/>
    <p:sldLayoutId id="2147483677" r:id="rId6"/>
    <p:sldLayoutId id="2147483678" r:id="rId7"/>
    <p:sldLayoutId id="2147483686" r:id="rId8"/>
    <p:sldLayoutId id="2147483679" r:id="rId9"/>
    <p:sldLayoutId id="2147483680" r:id="rId10"/>
    <p:sldLayoutId id="2147483681" r:id="rId11"/>
    <p:sldLayoutId id="2147483682" r:id="rId12"/>
    <p:sldLayoutId id="2147483683" r:id="rId13"/>
    <p:sldLayoutId id="2147483688" r:id="rId14"/>
    <p:sldLayoutId id="2147483689" r:id="rId15"/>
    <p:sldLayoutId id="2147483690" r:id="rId16"/>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12/21/2020</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8693" y="5422877"/>
            <a:ext cx="1326503" cy="1354255"/>
          </a:xfrm>
          <a:prstGeom prst="rect">
            <a:avLst/>
          </a:prstGeom>
        </p:spPr>
      </p:pic>
    </p:spTree>
    <p:extLst>
      <p:ext uri="{BB962C8B-B14F-4D97-AF65-F5344CB8AC3E}">
        <p14:creationId xmlns:p14="http://schemas.microsoft.com/office/powerpoint/2010/main" val="162189571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CB686EC-5A95-4558-A582-E9E3127476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pic>
        <p:nvPicPr>
          <p:cNvPr id="3" name="Picture 2" descr="A close up of a logo&#10;&#10;Description automatically generated">
            <a:extLst>
              <a:ext uri="{FF2B5EF4-FFF2-40B4-BE49-F238E27FC236}">
                <a16:creationId xmlns:a16="http://schemas.microsoft.com/office/drawing/2014/main" id="{701E651A-321F-4FDE-8224-3156E49558D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spTree>
    <p:extLst>
      <p:ext uri="{BB962C8B-B14F-4D97-AF65-F5344CB8AC3E}">
        <p14:creationId xmlns:p14="http://schemas.microsoft.com/office/powerpoint/2010/main" val="191147187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tif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tif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34.tiff"/><Relationship Id="rId4" Type="http://schemas.openxmlformats.org/officeDocument/2006/relationships/image" Target="../media/image33.tiff"/></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tif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tif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5.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twitter.com/MDBHIP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facebook.com/MDBHIPP/" TargetMode="External"/><Relationship Id="rId5" Type="http://schemas.openxmlformats.org/officeDocument/2006/relationships/hyperlink" Target="https://mdbhipp.org/contact.html" TargetMode="External"/><Relationship Id="rId4" Type="http://schemas.openxmlformats.org/officeDocument/2006/relationships/hyperlink" Target="http://www.mdbhipp.or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666" y="408442"/>
            <a:ext cx="8359053" cy="3596349"/>
          </a:xfrm>
        </p:spPr>
        <p:txBody>
          <a:bodyPr>
            <a:noAutofit/>
          </a:bodyPr>
          <a:lstStyle/>
          <a:p>
            <a:r>
              <a:rPr lang="en-US" sz="4400" dirty="0"/>
              <a:t>Maryland BHIPP</a:t>
            </a:r>
            <a:br>
              <a:rPr lang="en-US" sz="4000" dirty="0"/>
            </a:br>
            <a:r>
              <a:rPr lang="en-US" sz="3200" i="1" dirty="0"/>
              <a:t>Improving Treatment of </a:t>
            </a:r>
            <a:br>
              <a:rPr lang="en-US" sz="3200" i="1" dirty="0"/>
            </a:br>
            <a:r>
              <a:rPr lang="en-US" sz="3200" i="1" dirty="0"/>
              <a:t>OUD in Youth</a:t>
            </a:r>
            <a:br>
              <a:rPr lang="en-US" sz="3200" i="1" dirty="0"/>
            </a:br>
            <a:r>
              <a:rPr lang="en-US" sz="2400" i="1" dirty="0"/>
              <a:t>December 18</a:t>
            </a:r>
            <a:r>
              <a:rPr lang="en-US" sz="2400" i="1" baseline="30000" dirty="0"/>
              <a:t>th</a:t>
            </a:r>
            <a:r>
              <a:rPr lang="en-US" sz="2400" i="1" dirty="0"/>
              <a:t>, 2020 12:30 – 1:30 PM</a:t>
            </a:r>
            <a:br>
              <a:rPr lang="en-US" sz="2000" i="1" dirty="0"/>
            </a:br>
            <a:br>
              <a:rPr lang="en-US" sz="2400" i="1" dirty="0"/>
            </a:br>
            <a:r>
              <a:rPr lang="en-US" sz="2800" dirty="0"/>
              <a:t>Marc Fishman, M.D.</a:t>
            </a:r>
            <a:br>
              <a:rPr lang="en-US" sz="2000" i="1" dirty="0"/>
            </a:br>
            <a:endParaRPr lang="en-US" sz="1800" dirty="0"/>
          </a:p>
        </p:txBody>
      </p:sp>
      <p:sp>
        <p:nvSpPr>
          <p:cNvPr id="3" name="Subtitle 2"/>
          <p:cNvSpPr>
            <a:spLocks noGrp="1"/>
          </p:cNvSpPr>
          <p:nvPr>
            <p:ph type="subTitle" idx="1"/>
          </p:nvPr>
        </p:nvSpPr>
        <p:spPr>
          <a:xfrm>
            <a:off x="4551384" y="4534255"/>
            <a:ext cx="7104839" cy="1559947"/>
          </a:xfrm>
        </p:spPr>
        <p:txBody>
          <a:bodyPr>
            <a:normAutofit fontScale="77500" lnSpcReduction="20000"/>
          </a:bodyPr>
          <a:lstStyle/>
          <a:p>
            <a:pPr fontAlgn="base"/>
            <a:r>
              <a:rPr lang="en-US" dirty="0"/>
              <a:t>855-MD-BHIPP (632-4477)​</a:t>
            </a:r>
          </a:p>
          <a:p>
            <a:pPr fontAlgn="base"/>
            <a:r>
              <a:rPr lang="en-US" dirty="0"/>
              <a:t>www.mdbhipp.org​</a:t>
            </a:r>
          </a:p>
          <a:p>
            <a:pPr fontAlgn="base"/>
            <a:r>
              <a:rPr lang="en-US" dirty="0"/>
              <a:t>855-337-MACS (6227)​</a:t>
            </a:r>
          </a:p>
          <a:p>
            <a:pPr fontAlgn="base"/>
            <a:r>
              <a:rPr lang="en-US" dirty="0"/>
              <a:t>www.MarylandMACS.org</a:t>
            </a:r>
          </a:p>
          <a:p>
            <a:endParaRPr lang="en-US" dirty="0"/>
          </a:p>
        </p:txBody>
      </p:sp>
      <p:pic>
        <p:nvPicPr>
          <p:cNvPr id="1026" name="Picture 2">
            <a:extLst>
              <a:ext uri="{FF2B5EF4-FFF2-40B4-BE49-F238E27FC236}">
                <a16:creationId xmlns:a16="http://schemas.microsoft.com/office/drawing/2014/main" id="{AC969579-70DD-44BC-929C-82281EBA3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943" y="1635098"/>
            <a:ext cx="3494548" cy="151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0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3785" y="1556158"/>
            <a:ext cx="10744998" cy="4722812"/>
          </a:xfrm>
        </p:spPr>
        <p:txBody>
          <a:bodyPr>
            <a:normAutofit/>
          </a:bodyPr>
          <a:lstStyle/>
          <a:p>
            <a:r>
              <a:rPr lang="en-US" sz="2800" dirty="0"/>
              <a:t>Addiction – a developmental disorder of pediatric onset</a:t>
            </a:r>
          </a:p>
          <a:p>
            <a:r>
              <a:rPr lang="en-US" sz="2800" dirty="0"/>
              <a:t>The vast majority of youth who initiate </a:t>
            </a:r>
            <a:r>
              <a:rPr lang="en-US" sz="2800" dirty="0" err="1"/>
              <a:t>opioids</a:t>
            </a:r>
            <a:r>
              <a:rPr lang="en-US" sz="2800" dirty="0"/>
              <a:t> have problems with other substances first</a:t>
            </a:r>
          </a:p>
          <a:p>
            <a:r>
              <a:rPr lang="en-US" sz="2800" dirty="0"/>
              <a:t>Earlier onset associated with worse outcomes</a:t>
            </a:r>
          </a:p>
          <a:p>
            <a:r>
              <a:rPr lang="en-US" sz="2800" dirty="0"/>
              <a:t>Earlier intervention associated with better outcomes</a:t>
            </a:r>
          </a:p>
          <a:p>
            <a:r>
              <a:rPr lang="en-US" sz="2800" dirty="0"/>
              <a:t>Opioid addiction as an advanced stage in progression of illness</a:t>
            </a:r>
          </a:p>
          <a:p>
            <a:r>
              <a:rPr lang="en-US" sz="2800" dirty="0"/>
              <a:t>Prevention of OUD by treatment of non-opioid SUD prior to opioid initiation – cannabis, alcohol, nicotine</a:t>
            </a:r>
          </a:p>
          <a:p>
            <a:endParaRPr lang="en-US" dirty="0"/>
          </a:p>
        </p:txBody>
      </p:sp>
      <p:sp>
        <p:nvSpPr>
          <p:cNvPr id="6" name="Title 1">
            <a:extLst>
              <a:ext uri="{FF2B5EF4-FFF2-40B4-BE49-F238E27FC236}">
                <a16:creationId xmlns:a16="http://schemas.microsoft.com/office/drawing/2014/main" id="{69CF81A5-C556-40DF-A260-A5BD90FF700B}"/>
              </a:ext>
            </a:extLst>
          </p:cNvPr>
          <p:cNvSpPr>
            <a:spLocks noGrp="1"/>
          </p:cNvSpPr>
          <p:nvPr>
            <p:ph type="title"/>
          </p:nvPr>
        </p:nvSpPr>
        <p:spPr>
          <a:xfrm>
            <a:off x="743785" y="326906"/>
            <a:ext cx="10553700" cy="909638"/>
          </a:xfrm>
          <a:noFill/>
        </p:spPr>
        <p:txBody>
          <a:bodyPr>
            <a:normAutofit fontScale="90000"/>
          </a:bodyPr>
          <a:lstStyle/>
          <a:p>
            <a:pPr algn="ctr"/>
            <a:r>
              <a:rPr lang="en-US" dirty="0">
                <a:solidFill>
                  <a:schemeClr val="bg1"/>
                </a:solidFill>
                <a:latin typeface="Arial" panose="020B0604020202020204" pitchFamily="34" charset="0"/>
                <a:cs typeface="Arial" panose="020B0604020202020204" pitchFamily="34" charset="0"/>
              </a:rPr>
              <a:t>Intervention for youth substance use is</a:t>
            </a:r>
            <a:br>
              <a:rPr lang="en-US"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Prevention</a:t>
            </a:r>
            <a:r>
              <a:rPr lang="en-US" dirty="0">
                <a:solidFill>
                  <a:schemeClr val="bg1"/>
                </a:solidFill>
                <a:latin typeface="Arial" panose="020B0604020202020204" pitchFamily="34" charset="0"/>
                <a:cs typeface="Arial" panose="020B0604020202020204" pitchFamily="34" charset="0"/>
              </a:rPr>
              <a:t> for youth OUD</a:t>
            </a:r>
          </a:p>
        </p:txBody>
      </p:sp>
      <p:pic>
        <p:nvPicPr>
          <p:cNvPr id="4" name="Picture 2">
            <a:extLst>
              <a:ext uri="{FF2B5EF4-FFF2-40B4-BE49-F238E27FC236}">
                <a16:creationId xmlns:a16="http://schemas.microsoft.com/office/drawing/2014/main" id="{F219BA84-5C09-40EF-BC70-8719941C6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7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16F52C-7BF0-4BC2-9AA1-972A5F0305C8}"/>
              </a:ext>
            </a:extLst>
          </p:cNvPr>
          <p:cNvSpPr txBox="1"/>
          <p:nvPr/>
        </p:nvSpPr>
        <p:spPr>
          <a:xfrm>
            <a:off x="533741" y="1441408"/>
            <a:ext cx="4523168" cy="3785652"/>
          </a:xfrm>
          <a:prstGeom prst="rect">
            <a:avLst/>
          </a:prstGeom>
          <a:noFill/>
        </p:spPr>
        <p:txBody>
          <a:bodyPr wrap="square">
            <a:spAutoFit/>
          </a:bodyPr>
          <a:lstStyle/>
          <a:p>
            <a:r>
              <a:rPr lang="en-US" altLang="en-US" sz="4000" b="1">
                <a:solidFill>
                  <a:schemeClr val="accent1"/>
                </a:solidFill>
                <a:latin typeface="Lato" panose="020F0502020204030203" pitchFamily="34" charset="0"/>
                <a:ea typeface="Lato" panose="020F0502020204030203" pitchFamily="34" charset="0"/>
                <a:cs typeface="Lato" panose="020F0502020204030203" pitchFamily="34" charset="0"/>
              </a:rPr>
              <a:t>Young adults have the highest prevalence of use of non-medical prescription opioids.</a:t>
            </a:r>
            <a:endParaRPr lang="en-US" sz="40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AC57E320-D4F6-4856-9BF8-B1A4D3128FBA}"/>
              </a:ext>
            </a:extLst>
          </p:cNvPr>
          <p:cNvSpPr txBox="1"/>
          <p:nvPr/>
        </p:nvSpPr>
        <p:spPr>
          <a:xfrm>
            <a:off x="10482134" y="5948358"/>
            <a:ext cx="1571321" cy="338554"/>
          </a:xfrm>
          <a:prstGeom prst="rect">
            <a:avLst/>
          </a:prstGeom>
          <a:noFill/>
        </p:spPr>
        <p:txBody>
          <a:bodyPr wrap="square" rtlCol="0" anchor="t">
            <a:spAutoFit/>
          </a:bodyPr>
          <a:lstStyle/>
          <a:p>
            <a:pPr defTabSz="544073"/>
            <a:r>
              <a:rPr lang="en-US" sz="1600">
                <a:solidFill>
                  <a:srgbClr val="FFFFFF"/>
                </a:solidFill>
                <a:latin typeface="Arial"/>
              </a:rPr>
              <a:t>NSDUH, 2014</a:t>
            </a:r>
            <a:endParaRPr lang="en-US" sz="1600" dirty="0">
              <a:solidFill>
                <a:srgbClr val="FFFFFF"/>
              </a:solidFill>
              <a:latin typeface="Arial"/>
            </a:endParaRPr>
          </a:p>
        </p:txBody>
      </p:sp>
      <p:pic>
        <p:nvPicPr>
          <p:cNvPr id="6" name="Picture 5">
            <a:extLst>
              <a:ext uri="{FF2B5EF4-FFF2-40B4-BE49-F238E27FC236}">
                <a16:creationId xmlns:a16="http://schemas.microsoft.com/office/drawing/2014/main" id="{04498B1B-EC13-48CC-8F65-60DD004F9FAA}"/>
              </a:ext>
            </a:extLst>
          </p:cNvPr>
          <p:cNvPicPr>
            <a:picLocks noChangeAspect="1"/>
          </p:cNvPicPr>
          <p:nvPr/>
        </p:nvPicPr>
        <p:blipFill rotWithShape="1">
          <a:blip r:embed="rId3"/>
          <a:srcRect b="11528"/>
          <a:stretch/>
        </p:blipFill>
        <p:spPr>
          <a:xfrm>
            <a:off x="5234187" y="755754"/>
            <a:ext cx="6666868" cy="5126182"/>
          </a:xfrm>
          <a:prstGeom prst="rect">
            <a:avLst/>
          </a:prstGeom>
        </p:spPr>
      </p:pic>
    </p:spTree>
    <p:extLst>
      <p:ext uri="{BB962C8B-B14F-4D97-AF65-F5344CB8AC3E}">
        <p14:creationId xmlns:p14="http://schemas.microsoft.com/office/powerpoint/2010/main" val="26089666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C57E320-D4F6-4856-9BF8-B1A4D3128FBA}"/>
              </a:ext>
            </a:extLst>
          </p:cNvPr>
          <p:cNvSpPr txBox="1"/>
          <p:nvPr/>
        </p:nvSpPr>
        <p:spPr>
          <a:xfrm>
            <a:off x="10482134" y="5948358"/>
            <a:ext cx="1571321" cy="338554"/>
          </a:xfrm>
          <a:prstGeom prst="rect">
            <a:avLst/>
          </a:prstGeom>
          <a:noFill/>
        </p:spPr>
        <p:txBody>
          <a:bodyPr wrap="square" rtlCol="0" anchor="t">
            <a:spAutoFit/>
          </a:bodyPr>
          <a:lstStyle/>
          <a:p>
            <a:pPr defTabSz="544073"/>
            <a:r>
              <a:rPr lang="en-US" sz="1600" dirty="0">
                <a:solidFill>
                  <a:srgbClr val="FFFFFF"/>
                </a:solidFill>
                <a:latin typeface="Arial"/>
              </a:rPr>
              <a:t>NSDUH, 2016</a:t>
            </a:r>
          </a:p>
        </p:txBody>
      </p:sp>
      <p:pic>
        <p:nvPicPr>
          <p:cNvPr id="7" name="Picture 6">
            <a:extLst>
              <a:ext uri="{FF2B5EF4-FFF2-40B4-BE49-F238E27FC236}">
                <a16:creationId xmlns:a16="http://schemas.microsoft.com/office/drawing/2014/main" id="{45B756B1-364C-4A26-8479-40C231F4F4B3}"/>
              </a:ext>
            </a:extLst>
          </p:cNvPr>
          <p:cNvPicPr>
            <a:picLocks noChangeAspect="1"/>
          </p:cNvPicPr>
          <p:nvPr/>
        </p:nvPicPr>
        <p:blipFill rotWithShape="1">
          <a:blip r:embed="rId3"/>
          <a:srcRect l="-1" r="-1363"/>
          <a:stretch/>
        </p:blipFill>
        <p:spPr>
          <a:xfrm>
            <a:off x="5234187" y="779596"/>
            <a:ext cx="6819267" cy="5078498"/>
          </a:xfrm>
          <a:prstGeom prst="rect">
            <a:avLst/>
          </a:prstGeom>
        </p:spPr>
      </p:pic>
      <p:sp>
        <p:nvSpPr>
          <p:cNvPr id="2" name="TextBox 1">
            <a:extLst>
              <a:ext uri="{FF2B5EF4-FFF2-40B4-BE49-F238E27FC236}">
                <a16:creationId xmlns:a16="http://schemas.microsoft.com/office/drawing/2014/main" id="{4FE70EE6-E263-4211-9146-4BF8B638B64B}"/>
              </a:ext>
            </a:extLst>
          </p:cNvPr>
          <p:cNvSpPr txBox="1"/>
          <p:nvPr/>
        </p:nvSpPr>
        <p:spPr>
          <a:xfrm>
            <a:off x="478323" y="2056960"/>
            <a:ext cx="4523168" cy="2554545"/>
          </a:xfrm>
          <a:prstGeom prst="rect">
            <a:avLst/>
          </a:prstGeom>
          <a:noFill/>
        </p:spPr>
        <p:txBody>
          <a:bodyPr wrap="square">
            <a:spAutoFit/>
          </a:bodyPr>
          <a:lstStyle/>
          <a:p>
            <a:r>
              <a:rPr lang="en-US" altLang="en-US" sz="4000" b="1" dirty="0">
                <a:solidFill>
                  <a:schemeClr val="accent1"/>
                </a:solidFill>
                <a:latin typeface="Lato" panose="020F0502020204030203" pitchFamily="34" charset="0"/>
                <a:ea typeface="Lato" panose="020F0502020204030203" pitchFamily="34" charset="0"/>
                <a:cs typeface="Lato" panose="020F0502020204030203" pitchFamily="34" charset="0"/>
              </a:rPr>
              <a:t>Young adults have the highest prevalence of use of heroin.</a:t>
            </a:r>
            <a:endParaRPr lang="en-US" sz="40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77229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pPr algn="ctr"/>
            <a:r>
              <a:rPr lang="en-US" sz="3200" dirty="0">
                <a:solidFill>
                  <a:schemeClr val="bg1"/>
                </a:solidFill>
                <a:latin typeface="Arial" panose="020B0604020202020204" pitchFamily="34" charset="0"/>
                <a:ea typeface="ＭＳ Ｐゴシック" pitchFamily="4" charset="-128"/>
                <a:cs typeface="Arial" panose="020B0604020202020204" pitchFamily="34" charset="0"/>
              </a:rPr>
              <a:t>CTN Youth Buprenorphine Study </a:t>
            </a:r>
            <a:br>
              <a:rPr lang="en-US" sz="3200" dirty="0">
                <a:solidFill>
                  <a:schemeClr val="bg1"/>
                </a:solidFill>
                <a:latin typeface="Arial" panose="020B0604020202020204" pitchFamily="34" charset="0"/>
                <a:ea typeface="ＭＳ Ｐゴシック" pitchFamily="4" charset="-128"/>
                <a:cs typeface="Arial" panose="020B0604020202020204" pitchFamily="34" charset="0"/>
              </a:rPr>
            </a:br>
            <a:r>
              <a:rPr lang="en-US" sz="3200" dirty="0">
                <a:solidFill>
                  <a:schemeClr val="bg1"/>
                </a:solidFill>
                <a:latin typeface="Arial" panose="020B0604020202020204" pitchFamily="34" charset="0"/>
                <a:ea typeface="ＭＳ Ｐゴシック" pitchFamily="4" charset="-128"/>
                <a:cs typeface="Arial" panose="020B0604020202020204" pitchFamily="34" charset="0"/>
              </a:rPr>
              <a:t>Opioid Positive Urines: 12 weeks </a:t>
            </a:r>
            <a:r>
              <a:rPr lang="en-US" sz="3200" dirty="0" err="1">
                <a:solidFill>
                  <a:schemeClr val="bg1"/>
                </a:solidFill>
                <a:latin typeface="Arial" panose="020B0604020202020204" pitchFamily="34" charset="0"/>
                <a:ea typeface="ＭＳ Ｐゴシック" pitchFamily="4" charset="-128"/>
                <a:cs typeface="Arial" panose="020B0604020202020204" pitchFamily="34" charset="0"/>
              </a:rPr>
              <a:t>Bup</a:t>
            </a:r>
            <a:r>
              <a:rPr lang="en-US" sz="3200" dirty="0">
                <a:solidFill>
                  <a:schemeClr val="bg1"/>
                </a:solidFill>
                <a:latin typeface="Arial" panose="020B0604020202020204" pitchFamily="34" charset="0"/>
                <a:ea typeface="ＭＳ Ｐゴシック" pitchFamily="4" charset="-128"/>
                <a:cs typeface="Arial" panose="020B0604020202020204" pitchFamily="34" charset="0"/>
              </a:rPr>
              <a:t> vs Detox </a:t>
            </a:r>
            <a:endParaRPr lang="en-US" sz="3200" dirty="0">
              <a:solidFill>
                <a:schemeClr val="bg1"/>
              </a:solidFill>
              <a:latin typeface="Arial" panose="020B0604020202020204" pitchFamily="34" charset="0"/>
              <a:cs typeface="Arial" panose="020B0604020202020204" pitchFamily="34" charset="0"/>
            </a:endParaRPr>
          </a:p>
        </p:txBody>
      </p:sp>
      <p:pic>
        <p:nvPicPr>
          <p:cNvPr id="7" name="Content Placeholder 6" descr="Imputes.tiff"/>
          <p:cNvPicPr>
            <a:picLocks noGrp="1" noChangeAspect="1"/>
          </p:cNvPicPr>
          <p:nvPr>
            <p:ph idx="4294967295"/>
          </p:nvPr>
        </p:nvPicPr>
        <p:blipFill>
          <a:blip r:embed="rId3"/>
          <a:srcRect l="-48846" r="-48846"/>
          <a:stretch>
            <a:fillRect/>
          </a:stretch>
        </p:blipFill>
        <p:spPr>
          <a:xfrm>
            <a:off x="1180242" y="1420837"/>
            <a:ext cx="9516061" cy="5229309"/>
          </a:xfrm>
        </p:spPr>
      </p:pic>
      <p:sp>
        <p:nvSpPr>
          <p:cNvPr id="5" name="TextBox 4"/>
          <p:cNvSpPr txBox="1"/>
          <p:nvPr/>
        </p:nvSpPr>
        <p:spPr>
          <a:xfrm>
            <a:off x="7640866" y="6465481"/>
            <a:ext cx="2569934" cy="369332"/>
          </a:xfrm>
          <a:prstGeom prst="rect">
            <a:avLst/>
          </a:prstGeom>
          <a:noFill/>
        </p:spPr>
        <p:txBody>
          <a:bodyPr wrap="none" rtlCol="0">
            <a:spAutoFit/>
          </a:bodyPr>
          <a:lstStyle/>
          <a:p>
            <a:r>
              <a:rPr lang="en-US" dirty="0"/>
              <a:t>Woody et al JAMA. 2008.</a:t>
            </a:r>
          </a:p>
        </p:txBody>
      </p:sp>
      <p:pic>
        <p:nvPicPr>
          <p:cNvPr id="8" name="Picture 7" descr="legend.tiff"/>
          <p:cNvPicPr>
            <a:picLocks noChangeAspect="1"/>
          </p:cNvPicPr>
          <p:nvPr/>
        </p:nvPicPr>
        <p:blipFill>
          <a:blip r:embed="rId4"/>
          <a:stretch>
            <a:fillRect/>
          </a:stretch>
        </p:blipFill>
        <p:spPr>
          <a:xfrm>
            <a:off x="3714344" y="2307075"/>
            <a:ext cx="635000" cy="3062591"/>
          </a:xfrm>
          <a:prstGeom prst="rect">
            <a:avLst/>
          </a:prstGeom>
        </p:spPr>
      </p:pic>
      <p:pic>
        <p:nvPicPr>
          <p:cNvPr id="6" name="Picture 2">
            <a:extLst>
              <a:ext uri="{FF2B5EF4-FFF2-40B4-BE49-F238E27FC236}">
                <a16:creationId xmlns:a16="http://schemas.microsoft.com/office/drawing/2014/main" id="{2138BD9A-28DE-4132-9661-BDAE5706D3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17" y="5791280"/>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8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31B80D-D976-4FD7-8069-287BA0B21D94}"/>
              </a:ext>
            </a:extLst>
          </p:cNvPr>
          <p:cNvSpPr txBox="1"/>
          <p:nvPr/>
        </p:nvSpPr>
        <p:spPr>
          <a:xfrm>
            <a:off x="2926643" y="4815367"/>
            <a:ext cx="6084007" cy="1405256"/>
          </a:xfrm>
          <a:prstGeom prst="rect">
            <a:avLst/>
          </a:prstGeom>
          <a:solidFill>
            <a:schemeClr val="tx1">
              <a:lumMod val="90000"/>
              <a:lumOff val="10000"/>
            </a:schemeClr>
          </a:solidFill>
        </p:spPr>
        <p:txBody>
          <a:bodyPr wrap="square" rtlCol="0" anchor="t">
            <a:spAutoFit/>
          </a:bodyPr>
          <a:lstStyle/>
          <a:p>
            <a:pPr marL="304815" indent="-304815" defTabSz="914446">
              <a:buClr>
                <a:srgbClr val="FFFFFF"/>
              </a:buClr>
              <a:buFont typeface="Arial" panose="020B0604020202020204" pitchFamily="34" charset="0"/>
              <a:buChar char="•"/>
            </a:pPr>
            <a:r>
              <a:rPr lang="en-US" sz="2133" dirty="0">
                <a:solidFill>
                  <a:srgbClr val="FFFFFF"/>
                </a:solidFill>
                <a:latin typeface="Lato" panose="020F0502020204030203" pitchFamily="34" charset="0"/>
                <a:ea typeface="Lato" panose="020F0502020204030203" pitchFamily="34" charset="0"/>
                <a:cs typeface="Lato" panose="020F0502020204030203" pitchFamily="34" charset="0"/>
              </a:rPr>
              <a:t>20 youth received extended release naltrexone</a:t>
            </a:r>
          </a:p>
          <a:p>
            <a:pPr marL="304815" indent="-304815" defTabSz="914446">
              <a:buClr>
                <a:srgbClr val="FFFFFF"/>
              </a:buClr>
              <a:buFont typeface="Arial" panose="020B0604020202020204" pitchFamily="34" charset="0"/>
              <a:buChar char="•"/>
            </a:pPr>
            <a:r>
              <a:rPr lang="en-US" sz="2133" dirty="0">
                <a:solidFill>
                  <a:srgbClr val="FFFFFF"/>
                </a:solidFill>
                <a:latin typeface="Lato" panose="020F0502020204030203" pitchFamily="34" charset="0"/>
                <a:ea typeface="Lato" panose="020F0502020204030203" pitchFamily="34" charset="0"/>
                <a:cs typeface="Lato" panose="020F0502020204030203" pitchFamily="34" charset="0"/>
              </a:rPr>
              <a:t>16 youth initiated outpatient treatment</a:t>
            </a:r>
          </a:p>
          <a:p>
            <a:pPr marL="304815" indent="-304815" defTabSz="914446">
              <a:buClr>
                <a:srgbClr val="FFFFFF"/>
              </a:buClr>
              <a:buFont typeface="Arial" panose="020B0604020202020204" pitchFamily="34" charset="0"/>
              <a:buChar char="•"/>
            </a:pPr>
            <a:r>
              <a:rPr lang="en-US" sz="2133" dirty="0">
                <a:solidFill>
                  <a:srgbClr val="FFFFFF"/>
                </a:solidFill>
                <a:latin typeface="Lato" panose="020F0502020204030203" pitchFamily="34" charset="0"/>
                <a:ea typeface="Lato" panose="020F0502020204030203" pitchFamily="34" charset="0"/>
                <a:cs typeface="Lato" panose="020F0502020204030203" pitchFamily="34" charset="0"/>
              </a:rPr>
              <a:t>10 youth retained at 4 months</a:t>
            </a:r>
          </a:p>
          <a:p>
            <a:pPr marL="304815" indent="-304815" defTabSz="914446">
              <a:buClr>
                <a:srgbClr val="FFFFFF"/>
              </a:buClr>
              <a:buFont typeface="Arial" panose="020B0604020202020204" pitchFamily="34" charset="0"/>
              <a:buChar char="•"/>
            </a:pPr>
            <a:r>
              <a:rPr lang="en-US" sz="2133" dirty="0">
                <a:solidFill>
                  <a:srgbClr val="FFFFFF"/>
                </a:solidFill>
                <a:latin typeface="Lato" panose="020F0502020204030203" pitchFamily="34" charset="0"/>
                <a:ea typeface="Lato" panose="020F0502020204030203" pitchFamily="34" charset="0"/>
                <a:cs typeface="Lato" panose="020F0502020204030203" pitchFamily="34" charset="0"/>
              </a:rPr>
              <a:t>9 youth “good outcome”</a:t>
            </a:r>
          </a:p>
        </p:txBody>
      </p:sp>
      <p:pic>
        <p:nvPicPr>
          <p:cNvPr id="2" name="Picture 3" descr="caseseries.tiff">
            <a:extLst>
              <a:ext uri="{FF2B5EF4-FFF2-40B4-BE49-F238E27FC236}">
                <a16:creationId xmlns:a16="http://schemas.microsoft.com/office/drawing/2014/main" id="{A31DBBFB-4BD5-44ED-BB4A-9C633B5453FB}"/>
              </a:ext>
            </a:extLst>
          </p:cNvPr>
          <p:cNvPicPr>
            <a:picLocks noChangeAspect="1"/>
          </p:cNvPicPr>
          <p:nvPr/>
        </p:nvPicPr>
        <p:blipFill rotWithShape="1">
          <a:blip r:embed="rId3"/>
          <a:srcRect l="2497" t="4029" r="5808" b="8786"/>
          <a:stretch/>
        </p:blipFill>
        <p:spPr bwMode="auto">
          <a:xfrm>
            <a:off x="1184564" y="175885"/>
            <a:ext cx="9822873" cy="4396922"/>
          </a:xfrm>
          <a:prstGeom prst="rect">
            <a:avLst/>
          </a:prstGeom>
          <a:noFill/>
          <a:ln w="9525">
            <a:noFill/>
            <a:miter lim="800000"/>
            <a:headEnd/>
            <a:tailEnd/>
          </a:ln>
        </p:spPr>
      </p:pic>
    </p:spTree>
    <p:extLst>
      <p:ext uri="{BB962C8B-B14F-4D97-AF65-F5344CB8AC3E}">
        <p14:creationId xmlns:p14="http://schemas.microsoft.com/office/powerpoint/2010/main" val="2131276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anytx 2.tiff"/>
          <p:cNvPicPr>
            <a:picLocks noChangeAspect="1"/>
          </p:cNvPicPr>
          <p:nvPr/>
        </p:nvPicPr>
        <p:blipFill>
          <a:blip r:embed="rId2"/>
          <a:srcRect l="-3276" r="-3276"/>
          <a:stretch>
            <a:fillRect/>
          </a:stretch>
        </p:blipFill>
        <p:spPr>
          <a:xfrm>
            <a:off x="4490720" y="3500847"/>
            <a:ext cx="6018729" cy="3252650"/>
          </a:xfrm>
          <a:prstGeom prst="rect">
            <a:avLst/>
          </a:prstGeom>
        </p:spPr>
      </p:pic>
      <p:sp>
        <p:nvSpPr>
          <p:cNvPr id="2" name="Title 1"/>
          <p:cNvSpPr>
            <a:spLocks noGrp="1"/>
          </p:cNvSpPr>
          <p:nvPr>
            <p:ph type="title"/>
          </p:nvPr>
        </p:nvSpPr>
        <p:spPr/>
        <p:txBody>
          <a:bodyPr>
            <a:normAutofit/>
          </a:bodyPr>
          <a:lstStyle/>
          <a:p>
            <a:r>
              <a:rPr lang="en-US" dirty="0"/>
              <a:t>Medications promote retention for youth (But poor uptake)</a:t>
            </a:r>
          </a:p>
        </p:txBody>
      </p:sp>
      <p:sp>
        <p:nvSpPr>
          <p:cNvPr id="3" name="Content Placeholder 2"/>
          <p:cNvSpPr>
            <a:spLocks noGrp="1"/>
          </p:cNvSpPr>
          <p:nvPr>
            <p:ph idx="4294967295"/>
          </p:nvPr>
        </p:nvSpPr>
        <p:spPr>
          <a:xfrm>
            <a:off x="630841" y="1313407"/>
            <a:ext cx="7213600" cy="2351087"/>
          </a:xfrm>
        </p:spPr>
        <p:txBody>
          <a:bodyPr>
            <a:normAutofit/>
          </a:bodyPr>
          <a:lstStyle/>
          <a:p>
            <a:r>
              <a:rPr lang="en-US" dirty="0"/>
              <a:t>Medicaid claims datasets, 11 states, ages 13-22</a:t>
            </a:r>
          </a:p>
          <a:p>
            <a:r>
              <a:rPr lang="en-US" dirty="0"/>
              <a:t>N = 4837 youths </a:t>
            </a:r>
            <a:r>
              <a:rPr lang="en-US" dirty="0" err="1"/>
              <a:t>dx</a:t>
            </a:r>
            <a:r>
              <a:rPr lang="en-US" dirty="0"/>
              <a:t> OUD (out of 2.4M, 0.2%)</a:t>
            </a:r>
          </a:p>
          <a:p>
            <a:r>
              <a:rPr lang="en-US" dirty="0"/>
              <a:t>76% received </a:t>
            </a:r>
            <a:r>
              <a:rPr lang="en-US" i="1" dirty="0"/>
              <a:t>any</a:t>
            </a:r>
            <a:r>
              <a:rPr lang="en-US" dirty="0"/>
              <a:t> treatment within 3 months of </a:t>
            </a:r>
            <a:r>
              <a:rPr lang="en-US" dirty="0" err="1"/>
              <a:t>dx</a:t>
            </a:r>
            <a:endParaRPr lang="en-US" dirty="0"/>
          </a:p>
          <a:p>
            <a:r>
              <a:rPr lang="en-US" dirty="0"/>
              <a:t>52% received psychosocial services only</a:t>
            </a:r>
          </a:p>
          <a:p>
            <a:r>
              <a:rPr lang="en-US" dirty="0"/>
              <a:t>26% received any medication (5% for age &lt;18 yrs). </a:t>
            </a:r>
          </a:p>
        </p:txBody>
      </p:sp>
      <p:sp>
        <p:nvSpPr>
          <p:cNvPr id="5" name="TextBox 4"/>
          <p:cNvSpPr txBox="1"/>
          <p:nvPr/>
        </p:nvSpPr>
        <p:spPr>
          <a:xfrm>
            <a:off x="1524001" y="5870222"/>
            <a:ext cx="3090333" cy="523220"/>
          </a:xfrm>
          <a:prstGeom prst="rect">
            <a:avLst/>
          </a:prstGeom>
          <a:noFill/>
        </p:spPr>
        <p:txBody>
          <a:bodyPr wrap="square" rtlCol="0">
            <a:spAutoFit/>
          </a:bodyPr>
          <a:lstStyle/>
          <a:p>
            <a:r>
              <a:rPr lang="en-US" sz="1400" kern="0" dirty="0" err="1">
                <a:solidFill>
                  <a:srgbClr val="000000"/>
                </a:solidFill>
                <a:latin typeface="Arial"/>
                <a:cs typeface="Arial"/>
                <a:sym typeface="Arial"/>
              </a:rPr>
              <a:t>Hadland</a:t>
            </a:r>
            <a:r>
              <a:rPr lang="en-US" sz="1400" kern="0" dirty="0">
                <a:solidFill>
                  <a:srgbClr val="000000"/>
                </a:solidFill>
                <a:latin typeface="Arial"/>
                <a:cs typeface="Arial"/>
                <a:sym typeface="Arial"/>
              </a:rPr>
              <a:t> et al. JAMA Pediatrics 2018</a:t>
            </a:r>
          </a:p>
          <a:p>
            <a:endParaRPr lang="en-US" sz="1400" kern="0" dirty="0">
              <a:solidFill>
                <a:srgbClr val="000000"/>
              </a:solidFill>
              <a:latin typeface="Arial"/>
              <a:cs typeface="Arial"/>
              <a:sym typeface="Arial"/>
            </a:endParaRPr>
          </a:p>
        </p:txBody>
      </p:sp>
      <p:pic>
        <p:nvPicPr>
          <p:cNvPr id="6" name="Picture 2">
            <a:extLst>
              <a:ext uri="{FF2B5EF4-FFF2-40B4-BE49-F238E27FC236}">
                <a16:creationId xmlns:a16="http://schemas.microsoft.com/office/drawing/2014/main" id="{99F21CD6-5C65-493D-9CED-5F630E587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09" y="6051987"/>
            <a:ext cx="1572642" cy="68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36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br>
              <a:rPr lang="en-US" altLang="en-US" dirty="0"/>
            </a:br>
            <a:r>
              <a:rPr lang="en-US" altLang="en-US" dirty="0"/>
              <a:t>	</a:t>
            </a:r>
            <a:endParaRPr lang="en-US" altLang="en-US" b="1" dirty="0">
              <a:solidFill>
                <a:srgbClr val="F6DE55"/>
              </a:solidFill>
            </a:endParaRPr>
          </a:p>
        </p:txBody>
      </p:sp>
      <p:sp>
        <p:nvSpPr>
          <p:cNvPr id="2" name="TextBox 1">
            <a:extLst>
              <a:ext uri="{FF2B5EF4-FFF2-40B4-BE49-F238E27FC236}">
                <a16:creationId xmlns:a16="http://schemas.microsoft.com/office/drawing/2014/main" id="{804A133E-0704-496C-8683-BDBA1159DE6D}"/>
              </a:ext>
            </a:extLst>
          </p:cNvPr>
          <p:cNvSpPr txBox="1"/>
          <p:nvPr/>
        </p:nvSpPr>
        <p:spPr>
          <a:xfrm>
            <a:off x="58783" y="269899"/>
            <a:ext cx="12191999" cy="974562"/>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Duration of Treatment</a:t>
            </a:r>
          </a:p>
          <a:p>
            <a:pPr algn="ctr"/>
            <a:r>
              <a:rPr lang="en-US" sz="2133" b="1" dirty="0">
                <a:solidFill>
                  <a:schemeClr val="bg1"/>
                </a:solidFill>
                <a:latin typeface="Arial" panose="020B0604020202020204" pitchFamily="34" charset="0"/>
                <a:cs typeface="Arial" panose="020B0604020202020204" pitchFamily="34" charset="0"/>
              </a:rPr>
              <a:t>Impact of Treatment Delivery</a:t>
            </a:r>
          </a:p>
        </p:txBody>
      </p:sp>
      <p:sp>
        <p:nvSpPr>
          <p:cNvPr id="7" name="Text Box 11">
            <a:extLst>
              <a:ext uri="{FF2B5EF4-FFF2-40B4-BE49-F238E27FC236}">
                <a16:creationId xmlns:a16="http://schemas.microsoft.com/office/drawing/2014/main" id="{F252DDD4-C01E-4743-8C4A-28382E18276E}"/>
              </a:ext>
            </a:extLst>
          </p:cNvPr>
          <p:cNvSpPr txBox="1">
            <a:spLocks noChangeArrowheads="1"/>
          </p:cNvSpPr>
          <p:nvPr/>
        </p:nvSpPr>
        <p:spPr bwMode="auto">
          <a:xfrm>
            <a:off x="3870987" y="6415379"/>
            <a:ext cx="4008441" cy="276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91404" tIns="45703" rIns="91404" bIns="45703"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pPr>
            <a:r>
              <a:rPr lang="en-US" sz="1333" dirty="0">
                <a:solidFill>
                  <a:schemeClr val="tx1"/>
                </a:solidFill>
                <a:cs typeface="Arial" panose="020B0604020202020204" pitchFamily="34" charset="0"/>
              </a:rPr>
              <a:t>Marsch et al. (2016): Addiction: 111(8): 1406-1415</a:t>
            </a:r>
          </a:p>
        </p:txBody>
      </p:sp>
      <p:pic>
        <p:nvPicPr>
          <p:cNvPr id="6" name="Picture 5">
            <a:extLst>
              <a:ext uri="{FF2B5EF4-FFF2-40B4-BE49-F238E27FC236}">
                <a16:creationId xmlns:a16="http://schemas.microsoft.com/office/drawing/2014/main" id="{75B3DA35-079E-428C-94A4-026BAAFE0415}"/>
              </a:ext>
            </a:extLst>
          </p:cNvPr>
          <p:cNvPicPr>
            <a:picLocks noChangeAspect="1"/>
          </p:cNvPicPr>
          <p:nvPr/>
        </p:nvPicPr>
        <p:blipFill rotWithShape="1">
          <a:blip r:embed="rId3"/>
          <a:srcRect t="4756"/>
          <a:stretch/>
        </p:blipFill>
        <p:spPr>
          <a:xfrm>
            <a:off x="379638" y="1558083"/>
            <a:ext cx="8912074" cy="4831296"/>
          </a:xfrm>
          <a:prstGeom prst="rect">
            <a:avLst/>
          </a:prstGeom>
        </p:spPr>
      </p:pic>
      <p:sp>
        <p:nvSpPr>
          <p:cNvPr id="8" name="Rectangle 7">
            <a:extLst>
              <a:ext uri="{FF2B5EF4-FFF2-40B4-BE49-F238E27FC236}">
                <a16:creationId xmlns:a16="http://schemas.microsoft.com/office/drawing/2014/main" id="{AE321584-EBF5-4086-9C5F-AD3FD2C5739B}"/>
              </a:ext>
            </a:extLst>
          </p:cNvPr>
          <p:cNvSpPr/>
          <p:nvPr/>
        </p:nvSpPr>
        <p:spPr>
          <a:xfrm>
            <a:off x="8042287" y="2767280"/>
            <a:ext cx="3231997" cy="1323439"/>
          </a:xfrm>
          <a:prstGeom prst="rect">
            <a:avLst/>
          </a:prstGeom>
          <a:solidFill>
            <a:srgbClr val="C0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Participants who received 56-day buprenorphine were retained in treatment </a:t>
            </a: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significantly longer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than participants who received 28-day buprenorphine  </a:t>
            </a:r>
          </a:p>
        </p:txBody>
      </p:sp>
      <p:sp>
        <p:nvSpPr>
          <p:cNvPr id="10" name="Rectangle 9">
            <a:extLst>
              <a:ext uri="{FF2B5EF4-FFF2-40B4-BE49-F238E27FC236}">
                <a16:creationId xmlns:a16="http://schemas.microsoft.com/office/drawing/2014/main" id="{B51FBB0C-242F-3A4A-B8F2-ECF6654E052E}"/>
              </a:ext>
            </a:extLst>
          </p:cNvPr>
          <p:cNvSpPr/>
          <p:nvPr/>
        </p:nvSpPr>
        <p:spPr>
          <a:xfrm>
            <a:off x="7759338" y="4396742"/>
            <a:ext cx="2383971" cy="2062103"/>
          </a:xfrm>
          <a:prstGeom prst="rect">
            <a:avLst/>
          </a:prstGeom>
          <a:solidFill>
            <a:srgbClr val="C0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Participants who had intermediate program requirements were retained in treatment </a:t>
            </a: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significantly longer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than participants who had very intensive program requirements</a:t>
            </a:r>
          </a:p>
        </p:txBody>
      </p:sp>
    </p:spTree>
    <p:extLst>
      <p:ext uri="{BB962C8B-B14F-4D97-AF65-F5344CB8AC3E}">
        <p14:creationId xmlns:p14="http://schemas.microsoft.com/office/powerpoint/2010/main" val="3206552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921649"/>
            <a:ext cx="7543800" cy="54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 name="TextBox 1"/>
          <p:cNvSpPr txBox="1">
            <a:spLocks noChangeArrowheads="1"/>
          </p:cNvSpPr>
          <p:nvPr/>
        </p:nvSpPr>
        <p:spPr bwMode="auto">
          <a:xfrm>
            <a:off x="2495550" y="42370"/>
            <a:ext cx="7200900"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en-US" altLang="en-US" sz="3200" dirty="0">
                <a:latin typeface="Times New Roman" pitchFamily="18" charset="0"/>
                <a:cs typeface="Times New Roman" pitchFamily="18" charset="0"/>
              </a:rPr>
              <a:t>Retention </a:t>
            </a:r>
            <a:r>
              <a:rPr lang="en-US" altLang="en-US" sz="3200" dirty="0" err="1">
                <a:latin typeface="Times New Roman" pitchFamily="18" charset="0"/>
                <a:cs typeface="Times New Roman" pitchFamily="18" charset="0"/>
              </a:rPr>
              <a:t>bup</a:t>
            </a:r>
            <a:r>
              <a:rPr lang="en-US" altLang="en-US" sz="3200" dirty="0">
                <a:latin typeface="Times New Roman" pitchFamily="18" charset="0"/>
                <a:cs typeface="Times New Roman" pitchFamily="18" charset="0"/>
              </a:rPr>
              <a:t> treatment </a:t>
            </a:r>
          </a:p>
          <a:p>
            <a:pPr eaLnBrk="1" hangingPunct="1"/>
            <a:r>
              <a:rPr lang="en-US" altLang="en-US" sz="3200" dirty="0">
                <a:latin typeface="Times New Roman" pitchFamily="18" charset="0"/>
                <a:cs typeface="Times New Roman" pitchFamily="18" charset="0"/>
              </a:rPr>
              <a:t>young adults </a:t>
            </a:r>
            <a:r>
              <a:rPr lang="en-US" altLang="en-US" sz="3200" dirty="0" err="1">
                <a:latin typeface="Times New Roman" pitchFamily="18" charset="0"/>
                <a:cs typeface="Times New Roman" pitchFamily="18" charset="0"/>
              </a:rPr>
              <a:t>vs</a:t>
            </a:r>
            <a:r>
              <a:rPr lang="en-US" altLang="en-US" sz="3200" dirty="0">
                <a:latin typeface="Times New Roman" pitchFamily="18" charset="0"/>
                <a:cs typeface="Times New Roman" pitchFamily="18" charset="0"/>
              </a:rPr>
              <a:t> older adults</a:t>
            </a: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6407192"/>
            <a:ext cx="5486400" cy="18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61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figb.tiff"/>
          <p:cNvPicPr>
            <a:picLocks noChangeAspect="1"/>
          </p:cNvPicPr>
          <p:nvPr/>
        </p:nvPicPr>
        <p:blipFill>
          <a:blip r:embed="rId2"/>
          <a:stretch>
            <a:fillRect/>
          </a:stretch>
        </p:blipFill>
        <p:spPr>
          <a:xfrm>
            <a:off x="4240142" y="609600"/>
            <a:ext cx="6427858" cy="6248400"/>
          </a:xfrm>
          <a:prstGeom prst="rect">
            <a:avLst/>
          </a:prstGeom>
        </p:spPr>
      </p:pic>
      <p:sp>
        <p:nvSpPr>
          <p:cNvPr id="2" name="Title 1"/>
          <p:cNvSpPr>
            <a:spLocks noGrp="1"/>
          </p:cNvSpPr>
          <p:nvPr>
            <p:ph type="title"/>
          </p:nvPr>
        </p:nvSpPr>
        <p:spPr>
          <a:xfrm>
            <a:off x="1524000" y="2133600"/>
            <a:ext cx="2667000" cy="2362200"/>
          </a:xfrm>
        </p:spPr>
        <p:txBody>
          <a:bodyPr>
            <a:normAutofit fontScale="90000"/>
          </a:bodyPr>
          <a:lstStyle/>
          <a:p>
            <a:r>
              <a:rPr lang="en-US" sz="3200" dirty="0">
                <a:solidFill>
                  <a:schemeClr val="tx1"/>
                </a:solidFill>
              </a:rPr>
              <a:t>Young adults have worse outcomes </a:t>
            </a:r>
            <a:r>
              <a:rPr lang="en-US" sz="3200" dirty="0" err="1">
                <a:solidFill>
                  <a:schemeClr val="tx1"/>
                </a:solidFill>
              </a:rPr>
              <a:t>vs</a:t>
            </a:r>
            <a:r>
              <a:rPr lang="en-US" sz="3200" dirty="0">
                <a:solidFill>
                  <a:schemeClr val="tx1"/>
                </a:solidFill>
              </a:rPr>
              <a:t> older adults:</a:t>
            </a:r>
            <a:br>
              <a:rPr lang="en-US" sz="3200" dirty="0">
                <a:solidFill>
                  <a:schemeClr val="tx1"/>
                </a:solidFill>
              </a:rPr>
            </a:br>
            <a:r>
              <a:rPr lang="en-US" sz="3200" dirty="0">
                <a:solidFill>
                  <a:schemeClr val="tx1"/>
                </a:solidFill>
              </a:rPr>
              <a:t>XBOT secondary analysis</a:t>
            </a:r>
          </a:p>
        </p:txBody>
      </p:sp>
      <p:sp>
        <p:nvSpPr>
          <p:cNvPr id="5" name="TextBox 4"/>
          <p:cNvSpPr txBox="1"/>
          <p:nvPr/>
        </p:nvSpPr>
        <p:spPr>
          <a:xfrm>
            <a:off x="1524000" y="5943601"/>
            <a:ext cx="3048000" cy="646331"/>
          </a:xfrm>
          <a:prstGeom prst="rect">
            <a:avLst/>
          </a:prstGeom>
          <a:noFill/>
        </p:spPr>
        <p:txBody>
          <a:bodyPr wrap="square" rtlCol="0">
            <a:spAutoFit/>
          </a:bodyPr>
          <a:lstStyle/>
          <a:p>
            <a:r>
              <a:rPr lang="en-US" dirty="0"/>
              <a:t>Fishman. J </a:t>
            </a:r>
            <a:r>
              <a:rPr lang="en-US" dirty="0" err="1"/>
              <a:t>Adol</a:t>
            </a:r>
            <a:r>
              <a:rPr lang="en-US" dirty="0"/>
              <a:t> Health 2020. In press.</a:t>
            </a:r>
          </a:p>
        </p:txBody>
      </p:sp>
      <p:sp>
        <p:nvSpPr>
          <p:cNvPr id="6" name="TextBox 5"/>
          <p:cNvSpPr txBox="1"/>
          <p:nvPr/>
        </p:nvSpPr>
        <p:spPr>
          <a:xfrm flipH="1">
            <a:off x="9722788" y="3200401"/>
            <a:ext cx="945213" cy="461665"/>
          </a:xfrm>
          <a:prstGeom prst="rect">
            <a:avLst/>
          </a:prstGeom>
          <a:noFill/>
        </p:spPr>
        <p:txBody>
          <a:bodyPr wrap="square" rtlCol="0">
            <a:spAutoFit/>
          </a:bodyPr>
          <a:lstStyle/>
          <a:p>
            <a:r>
              <a:rPr lang="en-US" sz="2400" dirty="0"/>
              <a:t>49%</a:t>
            </a:r>
          </a:p>
        </p:txBody>
      </p:sp>
      <p:sp>
        <p:nvSpPr>
          <p:cNvPr id="7" name="TextBox 6"/>
          <p:cNvSpPr txBox="1"/>
          <p:nvPr/>
        </p:nvSpPr>
        <p:spPr>
          <a:xfrm flipH="1">
            <a:off x="9722788" y="4419601"/>
            <a:ext cx="945213" cy="461665"/>
          </a:xfrm>
          <a:prstGeom prst="rect">
            <a:avLst/>
          </a:prstGeom>
          <a:noFill/>
        </p:spPr>
        <p:txBody>
          <a:bodyPr wrap="square" rtlCol="0">
            <a:spAutoFit/>
          </a:bodyPr>
          <a:lstStyle/>
          <a:p>
            <a:r>
              <a:rPr lang="en-US" sz="2400" dirty="0"/>
              <a:t>34%</a:t>
            </a:r>
          </a:p>
        </p:txBody>
      </p:sp>
      <p:sp>
        <p:nvSpPr>
          <p:cNvPr id="8" name="TextBox 7"/>
          <p:cNvSpPr txBox="1"/>
          <p:nvPr/>
        </p:nvSpPr>
        <p:spPr>
          <a:xfrm flipH="1">
            <a:off x="6400799" y="4038601"/>
            <a:ext cx="1524000" cy="461665"/>
          </a:xfrm>
          <a:prstGeom prst="rect">
            <a:avLst/>
          </a:prstGeom>
          <a:noFill/>
        </p:spPr>
        <p:txBody>
          <a:bodyPr wrap="square" rtlCol="0">
            <a:spAutoFit/>
          </a:bodyPr>
          <a:lstStyle/>
          <a:p>
            <a:r>
              <a:rPr lang="en-US" sz="2400" dirty="0"/>
              <a:t>OR=1.91</a:t>
            </a:r>
          </a:p>
        </p:txBody>
      </p:sp>
      <p:sp>
        <p:nvSpPr>
          <p:cNvPr id="9" name="TextBox 8"/>
          <p:cNvSpPr txBox="1"/>
          <p:nvPr/>
        </p:nvSpPr>
        <p:spPr>
          <a:xfrm>
            <a:off x="5334000" y="609601"/>
            <a:ext cx="2184400" cy="461665"/>
          </a:xfrm>
          <a:prstGeom prst="rect">
            <a:avLst/>
          </a:prstGeom>
          <a:noFill/>
        </p:spPr>
        <p:txBody>
          <a:bodyPr wrap="square" rtlCol="0">
            <a:spAutoFit/>
          </a:bodyPr>
          <a:lstStyle/>
          <a:p>
            <a:r>
              <a:rPr lang="en-US" sz="2400" dirty="0"/>
              <a:t>Per protocol</a:t>
            </a:r>
          </a:p>
        </p:txBody>
      </p:sp>
    </p:spTree>
    <p:extLst>
      <p:ext uri="{BB962C8B-B14F-4D97-AF65-F5344CB8AC3E}">
        <p14:creationId xmlns:p14="http://schemas.microsoft.com/office/powerpoint/2010/main" val="288128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MOUD for adolescents and young adults</a:t>
            </a:r>
            <a:br>
              <a:rPr lang="en-US" dirty="0"/>
            </a:br>
            <a:r>
              <a:rPr lang="en-US" dirty="0"/>
              <a:t>Summary of the evidence</a:t>
            </a:r>
          </a:p>
        </p:txBody>
      </p:sp>
      <p:sp>
        <p:nvSpPr>
          <p:cNvPr id="3" name="Content Placeholder 2"/>
          <p:cNvSpPr>
            <a:spLocks noGrp="1"/>
          </p:cNvSpPr>
          <p:nvPr>
            <p:ph idx="4294967295"/>
          </p:nvPr>
        </p:nvSpPr>
        <p:spPr>
          <a:xfrm>
            <a:off x="630841" y="1704039"/>
            <a:ext cx="8418513" cy="4525962"/>
          </a:xfrm>
        </p:spPr>
        <p:txBody>
          <a:bodyPr>
            <a:normAutofit/>
          </a:bodyPr>
          <a:lstStyle/>
          <a:p>
            <a:r>
              <a:rPr lang="en-US" sz="2800" dirty="0"/>
              <a:t>Buprenorphine effective (though outcomes not as good as for older adults)</a:t>
            </a:r>
          </a:p>
          <a:p>
            <a:r>
              <a:rPr lang="en-US" sz="2800" dirty="0"/>
              <a:t>Longer is better; no evidence for time limitation</a:t>
            </a:r>
          </a:p>
          <a:p>
            <a:r>
              <a:rPr lang="en-US" sz="2800" dirty="0"/>
              <a:t>XR-NTX promising, but little youth-specific research</a:t>
            </a:r>
          </a:p>
          <a:p>
            <a:r>
              <a:rPr lang="en-US" sz="2800" dirty="0"/>
              <a:t>MOUD promotes retention in </a:t>
            </a:r>
            <a:r>
              <a:rPr lang="en-US" sz="2800" b="1" dirty="0"/>
              <a:t>all</a:t>
            </a:r>
            <a:r>
              <a:rPr lang="en-US" sz="2800" dirty="0"/>
              <a:t> treatment for youth</a:t>
            </a:r>
          </a:p>
          <a:p>
            <a:r>
              <a:rPr lang="en-US" sz="2800" dirty="0"/>
              <a:t>No signal for safety problems based on age</a:t>
            </a:r>
          </a:p>
          <a:p>
            <a:r>
              <a:rPr lang="en-US" sz="2800" dirty="0"/>
              <a:t>MOUD first line; No evidence for fail-first</a:t>
            </a:r>
          </a:p>
        </p:txBody>
      </p:sp>
      <p:pic>
        <p:nvPicPr>
          <p:cNvPr id="4" name="Picture 2">
            <a:extLst>
              <a:ext uri="{FF2B5EF4-FFF2-40B4-BE49-F238E27FC236}">
                <a16:creationId xmlns:a16="http://schemas.microsoft.com/office/drawing/2014/main" id="{B15125CB-3E7E-4DD2-8593-C7034CCCC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5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015FF-FD93-44A1-9967-DA6C987F4F23}"/>
              </a:ext>
            </a:extLst>
          </p:cNvPr>
          <p:cNvSpPr>
            <a:spLocks noGrp="1"/>
          </p:cNvSpPr>
          <p:nvPr>
            <p:ph type="title"/>
          </p:nvPr>
        </p:nvSpPr>
        <p:spPr/>
        <p:txBody>
          <a:bodyPr/>
          <a:lstStyle/>
          <a:p>
            <a:r>
              <a:rPr lang="en-US" dirty="0"/>
              <a:t>Meet The Presenter</a:t>
            </a:r>
          </a:p>
        </p:txBody>
      </p:sp>
      <p:grpSp>
        <p:nvGrpSpPr>
          <p:cNvPr id="2" name="Group 1"/>
          <p:cNvGrpSpPr/>
          <p:nvPr/>
        </p:nvGrpSpPr>
        <p:grpSpPr>
          <a:xfrm>
            <a:off x="630841" y="2195642"/>
            <a:ext cx="11367195" cy="3652708"/>
            <a:chOff x="517480" y="4272411"/>
            <a:chExt cx="6758866" cy="2321650"/>
          </a:xfrm>
        </p:grpSpPr>
        <p:pic>
          <p:nvPicPr>
            <p:cNvPr id="8" name="Picture 7">
              <a:extLst>
                <a:ext uri="{FF2B5EF4-FFF2-40B4-BE49-F238E27FC236}">
                  <a16:creationId xmlns:a16="http://schemas.microsoft.com/office/drawing/2014/main" id="{C43DBC2E-EB86-4053-A953-77C9E80583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7480" y="4272411"/>
              <a:ext cx="1854692" cy="2321650"/>
            </a:xfrm>
            <a:prstGeom prst="rect">
              <a:avLst/>
            </a:prstGeom>
          </p:spPr>
        </p:pic>
        <p:sp>
          <p:nvSpPr>
            <p:cNvPr id="16" name="Content Placeholder 3">
              <a:extLst>
                <a:ext uri="{FF2B5EF4-FFF2-40B4-BE49-F238E27FC236}">
                  <a16:creationId xmlns:a16="http://schemas.microsoft.com/office/drawing/2014/main" id="{A7C4A82D-BB3A-4BD4-A20B-C1EB58F2D396}"/>
                </a:ext>
              </a:extLst>
            </p:cNvPr>
            <p:cNvSpPr txBox="1">
              <a:spLocks/>
            </p:cNvSpPr>
            <p:nvPr/>
          </p:nvSpPr>
          <p:spPr>
            <a:xfrm>
              <a:off x="2776997" y="4272411"/>
              <a:ext cx="4499349" cy="2300265"/>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400" b="1" dirty="0"/>
                <a:t>Mark Fishman, M.D.</a:t>
              </a:r>
            </a:p>
            <a:p>
              <a:pPr marL="0" indent="0">
                <a:buNone/>
              </a:pPr>
              <a:r>
                <a:rPr lang="en-US" sz="1600" dirty="0"/>
                <a:t>Marc Fishman, MD, is an addiction psychiatrist, Medical Director of Maryland Treatment Centers, and a member of the Psychiatry faculty of the Johns Hopkins University School of Medicine. Dr Fishman leads Maryland Treatment Centers, a regional behavioral health care provider, which includes Mountain Manor Treatment Centers in Baltimore and Emmitsburg as well as several other inpatient and outpatient programs. In that role he has been involved in development and implementation of innovative programming in addiction and co-occurring disorder treatment. His clinical specialties include treatment of drug-involved and dual-diagnosis youth, opioid addiction in adolescents and adults, and addiction with co-occurring psychiatric disorders. His research work has focused on medication treatment for SUDs as well as, models of care and treatment outcomes in youth, in particular opioid addiction. He has been a president of the MD Society of Addiction Medicine and is currently a member of its Board.</a:t>
              </a:r>
            </a:p>
          </p:txBody>
        </p:sp>
      </p:grpSp>
      <p:pic>
        <p:nvPicPr>
          <p:cNvPr id="6" name="Picture 2">
            <a:extLst>
              <a:ext uri="{FF2B5EF4-FFF2-40B4-BE49-F238E27FC236}">
                <a16:creationId xmlns:a16="http://schemas.microsoft.com/office/drawing/2014/main" id="{13988A04-D875-4FBF-ACF8-BA9CC435C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33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1916039" y="320327"/>
            <a:ext cx="8359921" cy="830997"/>
          </a:xfrm>
          <a:prstGeom prst="rect">
            <a:avLst/>
          </a:prstGeom>
          <a:noFill/>
        </p:spPr>
        <p:txBody>
          <a:bodyPr wrap="square">
            <a:spAutoFit/>
          </a:bodyPr>
          <a:lstStyle/>
          <a:p>
            <a:pPr algn="ctr"/>
            <a:r>
              <a:rPr lang="en-US" sz="4800" b="1" dirty="0">
                <a:solidFill>
                  <a:schemeClr val="accent1"/>
                </a:solidFill>
              </a:rPr>
              <a:t>If only it were that easy</a:t>
            </a:r>
            <a:endParaRPr lang="en-US" sz="2400" b="1" dirty="0">
              <a:solidFill>
                <a:schemeClr val="accent1"/>
              </a:solidFill>
            </a:endParaRPr>
          </a:p>
        </p:txBody>
      </p:sp>
      <p:pic>
        <p:nvPicPr>
          <p:cNvPr id="6" name="Content Placeholder 3" descr="We Found This In Your Brain.JPG">
            <a:extLst>
              <a:ext uri="{FF2B5EF4-FFF2-40B4-BE49-F238E27FC236}">
                <a16:creationId xmlns:a16="http://schemas.microsoft.com/office/drawing/2014/main" id="{A1CC7A3E-2F78-4918-AA35-4300C625ECC7}"/>
              </a:ext>
            </a:extLst>
          </p:cNvPr>
          <p:cNvPicPr>
            <a:picLocks noChangeAspect="1"/>
          </p:cNvPicPr>
          <p:nvPr/>
        </p:nvPicPr>
        <p:blipFill>
          <a:blip r:embed="rId3"/>
          <a:srcRect t="-136" b="-136"/>
          <a:stretch>
            <a:fillRect/>
          </a:stretch>
        </p:blipFill>
        <p:spPr>
          <a:xfrm>
            <a:off x="1106769" y="1564157"/>
            <a:ext cx="9169191" cy="5043055"/>
          </a:xfrm>
          <a:prstGeom prst="rect">
            <a:avLst/>
          </a:prstGeom>
        </p:spPr>
      </p:pic>
      <p:pic>
        <p:nvPicPr>
          <p:cNvPr id="4" name="Picture 2">
            <a:extLst>
              <a:ext uri="{FF2B5EF4-FFF2-40B4-BE49-F238E27FC236}">
                <a16:creationId xmlns:a16="http://schemas.microsoft.com/office/drawing/2014/main" id="{CBC158D7-3E77-4062-9870-E3A7650BC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60" y="5656012"/>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85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noFill/>
        </p:spPr>
        <p:txBody>
          <a:bodyPr>
            <a:normAutofit/>
          </a:bodyPr>
          <a:lstStyle/>
          <a:p>
            <a:pPr algn="ctr"/>
            <a:r>
              <a:rPr lang="en-US" sz="4000" dirty="0">
                <a:solidFill>
                  <a:schemeClr val="bg1"/>
                </a:solidFill>
                <a:latin typeface="Arial" panose="020B0604020202020204" pitchFamily="34" charset="0"/>
                <a:ea typeface="ＭＳ Ｐゴシック" pitchFamily="-101" charset="-128"/>
                <a:cs typeface="Arial" panose="020B0604020202020204" pitchFamily="34" charset="0"/>
              </a:rPr>
              <a:t>How should we help this young person?</a:t>
            </a:r>
          </a:p>
        </p:txBody>
      </p:sp>
      <p:sp>
        <p:nvSpPr>
          <p:cNvPr id="32771" name="Content Placeholder 2"/>
          <p:cNvSpPr>
            <a:spLocks noGrp="1"/>
          </p:cNvSpPr>
          <p:nvPr>
            <p:ph idx="4294967295"/>
          </p:nvPr>
        </p:nvSpPr>
        <p:spPr>
          <a:xfrm>
            <a:off x="630841" y="1737376"/>
            <a:ext cx="10810875" cy="4492625"/>
          </a:xfrm>
        </p:spPr>
        <p:txBody>
          <a:bodyPr>
            <a:noAutofit/>
          </a:bodyPr>
          <a:lstStyle/>
          <a:p>
            <a:r>
              <a:rPr lang="en-US" sz="2800" dirty="0">
                <a:ea typeface="ＭＳ Ｐゴシック" pitchFamily="-101" charset="-128"/>
                <a:cs typeface="ＭＳ Ｐゴシック" pitchFamily="-101" charset="-128"/>
              </a:rPr>
              <a:t>22 M</a:t>
            </a:r>
          </a:p>
          <a:p>
            <a:r>
              <a:rPr lang="en-US" sz="2800" dirty="0">
                <a:ea typeface="ＭＳ Ｐゴシック" pitchFamily="-101" charset="-128"/>
                <a:cs typeface="ＭＳ Ｐゴシック" pitchFamily="-101" charset="-128"/>
              </a:rPr>
              <a:t>Onset cannabis age 14</a:t>
            </a:r>
          </a:p>
          <a:p>
            <a:r>
              <a:rPr lang="en-US" sz="2800" dirty="0">
                <a:ea typeface="ＭＳ Ｐゴシック" pitchFamily="-101" charset="-128"/>
                <a:cs typeface="ＭＳ Ｐゴシック" pitchFamily="-101" charset="-128"/>
              </a:rPr>
              <a:t>Onset prescription </a:t>
            </a:r>
            <a:r>
              <a:rPr lang="en-US" sz="2800" dirty="0" err="1">
                <a:ea typeface="ＭＳ Ｐゴシック" pitchFamily="-101" charset="-128"/>
                <a:cs typeface="ＭＳ Ｐゴシック" pitchFamily="-101" charset="-128"/>
              </a:rPr>
              <a:t>opioids</a:t>
            </a:r>
            <a:r>
              <a:rPr lang="en-US" sz="2800" dirty="0">
                <a:ea typeface="ＭＳ Ｐゴシック" pitchFamily="-101" charset="-128"/>
                <a:cs typeface="ＭＳ Ｐゴシック" pitchFamily="-101" charset="-128"/>
              </a:rPr>
              <a:t> 17, progressing to daily use with withdrawal within 8 months</a:t>
            </a:r>
          </a:p>
          <a:p>
            <a:r>
              <a:rPr lang="en-US" sz="2800" dirty="0">
                <a:ea typeface="ＭＳ Ｐゴシック" pitchFamily="-101" charset="-128"/>
                <a:cs typeface="ＭＳ Ｐゴシック" pitchFamily="-101" charset="-128"/>
              </a:rPr>
              <a:t>Onset nasal heroin 18, injection heroin 6 months later</a:t>
            </a:r>
          </a:p>
          <a:p>
            <a:r>
              <a:rPr lang="en-US" sz="2800" dirty="0">
                <a:ea typeface="ＭＳ Ｐゴシック" pitchFamily="-101" charset="-128"/>
                <a:cs typeface="ＭＳ Ｐゴシック" pitchFamily="-101" charset="-128"/>
              </a:rPr>
              <a:t>3 episodes residential </a:t>
            </a:r>
            <a:r>
              <a:rPr lang="en-US" sz="2800" dirty="0" err="1">
                <a:ea typeface="ＭＳ Ｐゴシック" pitchFamily="-101" charset="-128"/>
                <a:cs typeface="ＭＳ Ｐゴシック" pitchFamily="-101" charset="-128"/>
              </a:rPr>
              <a:t>tx</a:t>
            </a:r>
            <a:r>
              <a:rPr lang="en-US" sz="2800" dirty="0">
                <a:ea typeface="ＭＳ Ｐゴシック" pitchFamily="-101" charset="-128"/>
                <a:cs typeface="ＭＳ Ｐゴシック" pitchFamily="-101" charset="-128"/>
              </a:rPr>
              <a:t>, 2 AMA, 1 completed, but no continuing care</a:t>
            </a:r>
          </a:p>
          <a:p>
            <a:r>
              <a:rPr lang="en-US" sz="2800" dirty="0" err="1">
                <a:ea typeface="ＭＳ Ｐゴシック" pitchFamily="-101" charset="-128"/>
                <a:cs typeface="ＭＳ Ｐゴシック" pitchFamily="-101" charset="-128"/>
              </a:rPr>
              <a:t>Buprenorphine</a:t>
            </a:r>
            <a:r>
              <a:rPr lang="en-US" sz="2800" dirty="0">
                <a:ea typeface="ＭＳ Ｐゴシック" pitchFamily="-101" charset="-128"/>
                <a:cs typeface="ＭＳ Ｐゴシック" pitchFamily="-101" charset="-128"/>
              </a:rPr>
              <a:t> treatment (monthly supply Rx </a:t>
            </a:r>
            <a:r>
              <a:rPr lang="en-US" sz="2800" dirty="0" err="1">
                <a:ea typeface="ＭＳ Ｐゴシック" pitchFamily="-101" charset="-128"/>
                <a:cs typeface="ＭＳ Ｐゴシック" pitchFamily="-101" charset="-128"/>
              </a:rPr>
              <a:t>x</a:t>
            </a:r>
            <a:r>
              <a:rPr lang="en-US" sz="2800" dirty="0">
                <a:ea typeface="ＭＳ Ｐゴシック" pitchFamily="-101" charset="-128"/>
                <a:cs typeface="ＭＳ Ｐゴシック" pitchFamily="-101" charset="-128"/>
              </a:rPr>
              <a:t> 4), took erratically, sold half</a:t>
            </a:r>
          </a:p>
          <a:p>
            <a:r>
              <a:rPr lang="en-US" sz="2800" dirty="0">
                <a:ea typeface="ＭＳ Ｐゴシック" pitchFamily="-101" charset="-128"/>
                <a:cs typeface="ＭＳ Ｐゴシック" pitchFamily="-101" charset="-128"/>
              </a:rPr>
              <a:t>Presents in crisis seeking detox </a:t>
            </a:r>
          </a:p>
          <a:p>
            <a:pPr marL="457200" lvl="1" indent="0">
              <a:buNone/>
            </a:pPr>
            <a:r>
              <a:rPr lang="en-US" sz="2800" dirty="0">
                <a:ea typeface="ＭＳ Ｐゴシック" pitchFamily="-101" charset="-128"/>
                <a:cs typeface="ＭＳ Ｐゴシック" pitchFamily="-101" charset="-128"/>
              </a:rPr>
              <a:t>(“Can I be out of here by Friday?”)</a:t>
            </a:r>
          </a:p>
        </p:txBody>
      </p:sp>
      <p:pic>
        <p:nvPicPr>
          <p:cNvPr id="4" name="Picture 2">
            <a:extLst>
              <a:ext uri="{FF2B5EF4-FFF2-40B4-BE49-F238E27FC236}">
                <a16:creationId xmlns:a16="http://schemas.microsoft.com/office/drawing/2014/main" id="{0FB9B340-3925-4A40-8D3F-A0BBA06AA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0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noFill/>
        </p:spPr>
        <p:txBody>
          <a:bodyPr/>
          <a:lstStyle/>
          <a:p>
            <a:r>
              <a:rPr lang="en-US" dirty="0">
                <a:solidFill>
                  <a:schemeClr val="bg1"/>
                </a:solidFill>
                <a:latin typeface="Arial" panose="020B0604020202020204" pitchFamily="34" charset="0"/>
                <a:ea typeface="ＭＳ Ｐゴシック" pitchFamily="4" charset="-128"/>
                <a:cs typeface="Arial" panose="020B0604020202020204" pitchFamily="34" charset="0"/>
              </a:rPr>
              <a:t>Features of youth opioid treatment</a:t>
            </a:r>
          </a:p>
        </p:txBody>
      </p:sp>
      <p:sp>
        <p:nvSpPr>
          <p:cNvPr id="43011" name="Content Placeholder 2"/>
          <p:cNvSpPr>
            <a:spLocks noGrp="1"/>
          </p:cNvSpPr>
          <p:nvPr>
            <p:ph idx="4294967295"/>
          </p:nvPr>
        </p:nvSpPr>
        <p:spPr>
          <a:xfrm>
            <a:off x="630841" y="1704038"/>
            <a:ext cx="8432800" cy="4525963"/>
          </a:xfrm>
        </p:spPr>
        <p:txBody>
          <a:bodyPr>
            <a:normAutofit/>
          </a:bodyPr>
          <a:lstStyle/>
          <a:p>
            <a:r>
              <a:rPr lang="en-US" sz="2400" dirty="0">
                <a:ea typeface="ＭＳ Ｐゴシック" pitchFamily="4" charset="-128"/>
                <a:cs typeface="ＭＳ Ｐゴシック" pitchFamily="4" charset="-128"/>
              </a:rPr>
              <a:t>Developmental barriers to treatment engagement</a:t>
            </a:r>
          </a:p>
          <a:p>
            <a:pPr lvl="1"/>
            <a:r>
              <a:rPr lang="en-US" sz="2400" dirty="0">
                <a:ea typeface="ＭＳ Ｐゴシック" pitchFamily="4" charset="-128"/>
                <a:cs typeface="ＭＳ Ｐゴシック" pitchFamily="4" charset="-128"/>
              </a:rPr>
              <a:t>Invincibility</a:t>
            </a:r>
          </a:p>
          <a:p>
            <a:pPr lvl="1"/>
            <a:r>
              <a:rPr lang="en-US" sz="2400" dirty="0">
                <a:ea typeface="ＭＳ Ｐゴシック" pitchFamily="4" charset="-128"/>
                <a:cs typeface="ＭＳ Ｐゴシック" pitchFamily="4" charset="-128"/>
              </a:rPr>
              <a:t>Immaturity</a:t>
            </a:r>
          </a:p>
          <a:p>
            <a:pPr lvl="1"/>
            <a:r>
              <a:rPr lang="en-US" sz="2400" dirty="0">
                <a:ea typeface="ＭＳ Ｐゴシック" pitchFamily="4" charset="-128"/>
                <a:cs typeface="ＭＳ Ｐゴシック" pitchFamily="4" charset="-128"/>
              </a:rPr>
              <a:t>Motivation and treatment appeal</a:t>
            </a:r>
          </a:p>
          <a:p>
            <a:pPr lvl="1"/>
            <a:r>
              <a:rPr lang="en-US" sz="2400" dirty="0">
                <a:ea typeface="ＭＳ Ｐゴシック" pitchFamily="4" charset="-128"/>
                <a:cs typeface="ＭＳ Ｐゴシック" pitchFamily="4" charset="-128"/>
              </a:rPr>
              <a:t>Less salience of consequences</a:t>
            </a:r>
          </a:p>
          <a:p>
            <a:pPr lvl="1"/>
            <a:r>
              <a:rPr lang="en-US" sz="2400" dirty="0">
                <a:ea typeface="ＭＳ Ｐゴシック" pitchFamily="4" charset="-128"/>
                <a:cs typeface="ＭＳ Ｐゴシック" pitchFamily="4" charset="-128"/>
              </a:rPr>
              <a:t>Strong salience of burdens of treatment</a:t>
            </a:r>
          </a:p>
          <a:p>
            <a:r>
              <a:rPr lang="en-US" sz="2400" dirty="0">
                <a:ea typeface="ＭＳ Ｐゴシック" pitchFamily="-101" charset="-128"/>
                <a:cs typeface="ＭＳ Ｐゴシック" pitchFamily="-101" charset="-128"/>
              </a:rPr>
              <a:t>Variable effectiveness of family leverage</a:t>
            </a:r>
          </a:p>
          <a:p>
            <a:r>
              <a:rPr lang="en-US" sz="2400" dirty="0">
                <a:ea typeface="ＭＳ Ｐゴシック" pitchFamily="4" charset="-128"/>
                <a:cs typeface="ＭＳ Ｐゴシック" pitchFamily="4" charset="-128"/>
              </a:rPr>
              <a:t>Pushback against sense of parental dependence and restriction</a:t>
            </a:r>
          </a:p>
          <a:p>
            <a:r>
              <a:rPr lang="en-US" sz="2400" dirty="0">
                <a:ea typeface="ＭＳ Ｐゴシック" pitchFamily="4" charset="-128"/>
                <a:cs typeface="ＭＳ Ｐゴシック" pitchFamily="4" charset="-128"/>
              </a:rPr>
              <a:t>Prominence of co-morbidity</a:t>
            </a:r>
          </a:p>
          <a:p>
            <a:endParaRPr lang="en-US" dirty="0">
              <a:ea typeface="ＭＳ Ｐゴシック" pitchFamily="4" charset="-128"/>
              <a:cs typeface="ＭＳ Ｐゴシック" pitchFamily="4" charset="-128"/>
            </a:endParaRPr>
          </a:p>
        </p:txBody>
      </p:sp>
      <p:pic>
        <p:nvPicPr>
          <p:cNvPr id="4" name="Picture 2">
            <a:extLst>
              <a:ext uri="{FF2B5EF4-FFF2-40B4-BE49-F238E27FC236}">
                <a16:creationId xmlns:a16="http://schemas.microsoft.com/office/drawing/2014/main" id="{CF4CB726-EE6E-4555-A2D1-BAC845165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9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1C30"/>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br>
              <a:rPr lang="en-US" altLang="en-US" dirty="0"/>
            </a:br>
            <a:r>
              <a:rPr lang="en-US" altLang="en-US" dirty="0"/>
              <a:t>	</a:t>
            </a:r>
            <a:endParaRPr lang="en-US" altLang="en-US" b="1" dirty="0">
              <a:solidFill>
                <a:srgbClr val="F6DE55"/>
              </a:solidFill>
            </a:endParaRPr>
          </a:p>
        </p:txBody>
      </p:sp>
      <p:sp>
        <p:nvSpPr>
          <p:cNvPr id="2" name="TextBox 1">
            <a:extLst>
              <a:ext uri="{FF2B5EF4-FFF2-40B4-BE49-F238E27FC236}">
                <a16:creationId xmlns:a16="http://schemas.microsoft.com/office/drawing/2014/main" id="{804A133E-0704-496C-8683-BDBA1159DE6D}"/>
              </a:ext>
            </a:extLst>
          </p:cNvPr>
          <p:cNvSpPr txBox="1"/>
          <p:nvPr/>
        </p:nvSpPr>
        <p:spPr>
          <a:xfrm>
            <a:off x="2684517" y="200891"/>
            <a:ext cx="6522062" cy="974562"/>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6DE55"/>
                </a:solidFill>
                <a:effectLst/>
                <a:uLnTx/>
                <a:uFillTx/>
                <a:latin typeface="Arial"/>
                <a:ea typeface="+mn-ea"/>
                <a:cs typeface="+mn-cs"/>
              </a:rPr>
              <a:t>Young Adults</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6DE55"/>
                </a:solidFill>
                <a:effectLst/>
                <a:uLnTx/>
                <a:uFillTx/>
                <a:latin typeface="Arial"/>
                <a:ea typeface="+mn-ea"/>
                <a:cs typeface="+mn-cs"/>
              </a:rPr>
              <a:t>Enrolled in Specialty Intensive Outpatient (IOP)</a:t>
            </a:r>
          </a:p>
        </p:txBody>
      </p:sp>
      <p:sp>
        <p:nvSpPr>
          <p:cNvPr id="5" name="Content Placeholder 4">
            <a:extLst>
              <a:ext uri="{FF2B5EF4-FFF2-40B4-BE49-F238E27FC236}">
                <a16:creationId xmlns:a16="http://schemas.microsoft.com/office/drawing/2014/main" id="{0BE21201-2CFD-4CC4-B10C-81C38ACADEC4}"/>
              </a:ext>
            </a:extLst>
          </p:cNvPr>
          <p:cNvSpPr>
            <a:spLocks noGrp="1"/>
          </p:cNvSpPr>
          <p:nvPr>
            <p:ph idx="1"/>
          </p:nvPr>
        </p:nvSpPr>
        <p:spPr/>
        <p:txBody>
          <a:bodyPr/>
          <a:lstStyle/>
          <a:p>
            <a:endParaRPr lang="en-US" dirty="0"/>
          </a:p>
        </p:txBody>
      </p:sp>
      <p:sp>
        <p:nvSpPr>
          <p:cNvPr id="7" name="Text Box 11">
            <a:extLst>
              <a:ext uri="{FF2B5EF4-FFF2-40B4-BE49-F238E27FC236}">
                <a16:creationId xmlns:a16="http://schemas.microsoft.com/office/drawing/2014/main" id="{F252DDD4-C01E-4743-8C4A-28382E18276E}"/>
              </a:ext>
            </a:extLst>
          </p:cNvPr>
          <p:cNvSpPr txBox="1">
            <a:spLocks noChangeArrowheads="1"/>
          </p:cNvSpPr>
          <p:nvPr/>
        </p:nvSpPr>
        <p:spPr bwMode="auto">
          <a:xfrm>
            <a:off x="1162119" y="6380209"/>
            <a:ext cx="10475699" cy="276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91404" tIns="45703" rIns="91404" bIns="45703"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46" rtl="0" eaLnBrk="1" fontAlgn="auto" latinLnBrk="0" hangingPunct="1">
              <a:lnSpc>
                <a:spcPct val="90000"/>
              </a:lnSpc>
              <a:spcBef>
                <a:spcPts val="667"/>
              </a:spcBef>
              <a:spcAft>
                <a:spcPts val="467"/>
              </a:spcAft>
              <a:buClr>
                <a:srgbClr val="FEFDDE"/>
              </a:buClr>
              <a:buSzTx/>
              <a:buFont typeface="Wingdings" panose="05000000000000000000" pitchFamily="2" charset="2"/>
              <a:buNone/>
              <a:tabLst/>
              <a:defRPr/>
            </a:pPr>
            <a:r>
              <a:rPr kumimoji="0" lang="en-US" sz="1333" b="0" i="0" u="none" strike="noStrike" kern="1200" cap="none" spc="0" normalizeH="0" baseline="0" noProof="0" dirty="0">
                <a:ln>
                  <a:noFill/>
                </a:ln>
                <a:solidFill>
                  <a:srgbClr val="FFFFFF">
                    <a:lumMod val="65000"/>
                  </a:srgbClr>
                </a:solidFill>
                <a:effectLst/>
                <a:uLnTx/>
                <a:uFillTx/>
                <a:latin typeface="Lato" panose="020F0502020204030203" pitchFamily="34" charset="0"/>
                <a:ea typeface="Lato" panose="020F0502020204030203" pitchFamily="34" charset="0"/>
                <a:cs typeface="Lato" panose="020F0502020204030203" pitchFamily="34" charset="0"/>
              </a:rPr>
              <a:t>Vo et al. Relapse Prevention Medications in Community Treatment for Young Adults with Opioid Addiction</a:t>
            </a:r>
            <a:r>
              <a:rPr kumimoji="0" lang="en-US" sz="1333" b="1" i="0" u="none" strike="noStrike" kern="1200" cap="none" spc="0" normalizeH="0" baseline="0" noProof="0" dirty="0">
                <a:ln>
                  <a:noFill/>
                </a:ln>
                <a:solidFill>
                  <a:srgbClr val="FFFFFF">
                    <a:lumMod val="6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333" b="0" i="1" u="none" strike="noStrike" kern="1200" cap="none" spc="0" normalizeH="0" baseline="0" noProof="0" dirty="0">
                <a:ln>
                  <a:noFill/>
                </a:ln>
                <a:solidFill>
                  <a:srgbClr val="FFFFFF">
                    <a:lumMod val="65000"/>
                  </a:srgbClr>
                </a:solidFill>
                <a:effectLst/>
                <a:uLnTx/>
                <a:uFillTx/>
                <a:latin typeface="Lato" panose="020F0502020204030203" pitchFamily="34" charset="0"/>
                <a:ea typeface="Lato" panose="020F0502020204030203" pitchFamily="34" charset="0"/>
                <a:cs typeface="Lato" panose="020F0502020204030203" pitchFamily="34" charset="0"/>
              </a:rPr>
              <a:t>Substance Abuse</a:t>
            </a:r>
            <a:r>
              <a:rPr kumimoji="0" lang="en-US" sz="1333" b="1" i="1" u="none" strike="noStrike" kern="1200" cap="none" spc="0" normalizeH="0" baseline="0" noProof="0" dirty="0">
                <a:ln>
                  <a:noFill/>
                </a:ln>
                <a:solidFill>
                  <a:srgbClr val="FFFFFF">
                    <a:lumMod val="65000"/>
                  </a:srgbClr>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US" sz="1333" b="0" i="1" u="none" strike="noStrike" kern="1200" cap="none" spc="0" normalizeH="0" baseline="0" noProof="0" dirty="0">
                <a:ln>
                  <a:noFill/>
                </a:ln>
                <a:solidFill>
                  <a:srgbClr val="FFFFFF">
                    <a:lumMod val="6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333" b="0" i="0" u="none" strike="noStrike" kern="1200" cap="none" spc="0" normalizeH="0" baseline="0" noProof="0" dirty="0">
                <a:ln>
                  <a:noFill/>
                </a:ln>
                <a:solidFill>
                  <a:srgbClr val="FFFFFF">
                    <a:lumMod val="65000"/>
                  </a:srgbClr>
                </a:solidFill>
                <a:effectLst/>
                <a:uLnTx/>
                <a:uFillTx/>
                <a:latin typeface="Lato" panose="020F0502020204030203" pitchFamily="34" charset="0"/>
                <a:ea typeface="Lato" panose="020F0502020204030203" pitchFamily="34" charset="0"/>
                <a:cs typeface="Lato" panose="020F0502020204030203" pitchFamily="34" charset="0"/>
              </a:rPr>
              <a:t>2016 </a:t>
            </a:r>
          </a:p>
        </p:txBody>
      </p:sp>
      <p:pic>
        <p:nvPicPr>
          <p:cNvPr id="15" name="Picture 14">
            <a:extLst>
              <a:ext uri="{FF2B5EF4-FFF2-40B4-BE49-F238E27FC236}">
                <a16:creationId xmlns:a16="http://schemas.microsoft.com/office/drawing/2014/main" id="{D06F8419-663B-4954-848A-FE3513579A2B}"/>
              </a:ext>
            </a:extLst>
          </p:cNvPr>
          <p:cNvPicPr>
            <a:picLocks noChangeAspect="1"/>
          </p:cNvPicPr>
          <p:nvPr/>
        </p:nvPicPr>
        <p:blipFill rotWithShape="1">
          <a:blip r:embed="rId3"/>
          <a:srcRect b="9262"/>
          <a:stretch/>
        </p:blipFill>
        <p:spPr>
          <a:xfrm>
            <a:off x="1270316" y="1156642"/>
            <a:ext cx="8843503" cy="4902505"/>
          </a:xfrm>
          <a:prstGeom prst="rect">
            <a:avLst/>
          </a:prstGeom>
        </p:spPr>
      </p:pic>
      <p:sp>
        <p:nvSpPr>
          <p:cNvPr id="16" name="TextBox 5">
            <a:extLst>
              <a:ext uri="{FF2B5EF4-FFF2-40B4-BE49-F238E27FC236}">
                <a16:creationId xmlns:a16="http://schemas.microsoft.com/office/drawing/2014/main" id="{6435C493-EEC3-4647-96B0-E6EB37128294}"/>
              </a:ext>
            </a:extLst>
          </p:cNvPr>
          <p:cNvSpPr txBox="1">
            <a:spLocks noChangeArrowheads="1"/>
          </p:cNvSpPr>
          <p:nvPr/>
        </p:nvSpPr>
        <p:spPr bwMode="auto">
          <a:xfrm>
            <a:off x="4668309" y="5974112"/>
            <a:ext cx="2855383" cy="369332"/>
          </a:xfrm>
          <a:prstGeom prst="rect">
            <a:avLst/>
          </a:prstGeom>
          <a:noFill/>
          <a:ln w="9525">
            <a:noFill/>
            <a:miter lim="800000"/>
            <a:headEnd/>
            <a:tailEnd/>
          </a:ln>
        </p:spPr>
        <p:txBody>
          <a:bodyPr>
            <a:prstTxWarp prst="textNoShape">
              <a:avLst/>
            </a:prstTxWarp>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Treatment Weeks</a:t>
            </a:r>
          </a:p>
        </p:txBody>
      </p:sp>
    </p:spTree>
    <p:extLst>
      <p:ext uri="{BB962C8B-B14F-4D97-AF65-F5344CB8AC3E}">
        <p14:creationId xmlns:p14="http://schemas.microsoft.com/office/powerpoint/2010/main" val="13047615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0BEBB-CF93-4EDB-A1B0-FB6C9DF398CD}"/>
              </a:ext>
            </a:extLst>
          </p:cNvPr>
          <p:cNvSpPr>
            <a:spLocks noGrp="1"/>
          </p:cNvSpPr>
          <p:nvPr>
            <p:ph type="title"/>
          </p:nvPr>
        </p:nvSpPr>
        <p:spPr>
          <a:xfrm>
            <a:off x="731520" y="305554"/>
            <a:ext cx="10452948" cy="909304"/>
          </a:xfrm>
        </p:spPr>
        <p:txBody>
          <a:bodyPr vert="horz" lIns="91440" tIns="45720" rIns="91440" bIns="45720" rtlCol="0" anchor="ctr">
            <a:normAutofit/>
          </a:bodyPr>
          <a:lstStyle/>
          <a:p>
            <a:r>
              <a:rPr lang="en-US" sz="2800" b="1" kern="1200" spc="-60" baseline="0" dirty="0">
                <a:latin typeface="+mj-lt"/>
                <a:ea typeface="+mj-ea"/>
                <a:cs typeface="+mj-cs"/>
              </a:rPr>
              <a:t>MOUD feasible for youth in real world</a:t>
            </a:r>
          </a:p>
          <a:p>
            <a:r>
              <a:rPr lang="en-US" sz="2800" b="1" kern="1200" spc="-60" baseline="0" dirty="0">
                <a:latin typeface="+mj-lt"/>
                <a:ea typeface="+mj-ea"/>
                <a:cs typeface="+mj-cs"/>
              </a:rPr>
              <a:t>But poor adherence in community treatment</a:t>
            </a:r>
          </a:p>
        </p:txBody>
      </p:sp>
      <p:sp>
        <p:nvSpPr>
          <p:cNvPr id="3" name="TextBox 2">
            <a:extLst>
              <a:ext uri="{FF2B5EF4-FFF2-40B4-BE49-F238E27FC236}">
                <a16:creationId xmlns:a16="http://schemas.microsoft.com/office/drawing/2014/main" id="{1D31B80D-D976-4FD7-8069-287BA0B21D94}"/>
              </a:ext>
            </a:extLst>
          </p:cNvPr>
          <p:cNvSpPr txBox="1"/>
          <p:nvPr/>
        </p:nvSpPr>
        <p:spPr>
          <a:xfrm>
            <a:off x="523845" y="1214858"/>
            <a:ext cx="10868297" cy="4515013"/>
          </a:xfrm>
          <a:prstGeom prst="rect">
            <a:avLst/>
          </a:prstGeom>
        </p:spPr>
        <p:txBody>
          <a:bodyPr vert="horz" lIns="91440" tIns="45720" rIns="91440" bIns="45720" rtlCol="0" anchor="ctr">
            <a:noAutofit/>
          </a:bodyPr>
          <a:lstStyle/>
          <a:p>
            <a:pPr marL="457223"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Treatment received in acute residential followed by multiple community providers, youth 15-21, N=288</a:t>
            </a:r>
          </a:p>
          <a:p>
            <a:pPr marL="1371669" lvl="2"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XRNTX 28%, </a:t>
            </a:r>
            <a:r>
              <a:rPr lang="en-US" sz="1900" dirty="0" err="1">
                <a:solidFill>
                  <a:schemeClr val="tx1">
                    <a:lumMod val="65000"/>
                    <a:lumOff val="35000"/>
                  </a:schemeClr>
                </a:solidFill>
              </a:rPr>
              <a:t>Bup</a:t>
            </a:r>
            <a:r>
              <a:rPr lang="en-US" sz="1900" dirty="0">
                <a:solidFill>
                  <a:schemeClr val="tx1">
                    <a:lumMod val="65000"/>
                    <a:lumOff val="35000"/>
                  </a:schemeClr>
                </a:solidFill>
              </a:rPr>
              <a:t> 33%, No meds 39%</a:t>
            </a:r>
          </a:p>
          <a:p>
            <a:pPr marL="457223"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Over 6 months following residential discharge </a:t>
            </a:r>
            <a:r>
              <a:rPr lang="en-US" sz="1900" b="1" dirty="0">
                <a:solidFill>
                  <a:schemeClr val="tx1">
                    <a:lumMod val="65000"/>
                    <a:lumOff val="35000"/>
                  </a:schemeClr>
                </a:solidFill>
              </a:rPr>
              <a:t>low rates of MOUD </a:t>
            </a:r>
            <a:r>
              <a:rPr lang="en-US" sz="1900" dirty="0">
                <a:solidFill>
                  <a:schemeClr val="tx1">
                    <a:lumMod val="65000"/>
                    <a:lumOff val="35000"/>
                  </a:schemeClr>
                </a:solidFill>
              </a:rPr>
              <a:t>use:</a:t>
            </a:r>
          </a:p>
          <a:p>
            <a:pPr marL="1371669" lvl="2"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XRNTX: mean doses 1.3</a:t>
            </a:r>
          </a:p>
          <a:p>
            <a:pPr marL="1828891" lvl="3"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41% 1</a:t>
            </a:r>
            <a:r>
              <a:rPr lang="en-US" sz="1900" baseline="30000" dirty="0">
                <a:solidFill>
                  <a:schemeClr val="tx1">
                    <a:lumMod val="65000"/>
                    <a:lumOff val="35000"/>
                  </a:schemeClr>
                </a:solidFill>
              </a:rPr>
              <a:t>st</a:t>
            </a:r>
            <a:r>
              <a:rPr lang="en-US" sz="1900" dirty="0">
                <a:solidFill>
                  <a:schemeClr val="tx1">
                    <a:lumMod val="65000"/>
                    <a:lumOff val="35000"/>
                  </a:schemeClr>
                </a:solidFill>
              </a:rPr>
              <a:t> OP dose</a:t>
            </a:r>
          </a:p>
          <a:p>
            <a:pPr marL="1828891" lvl="3"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12% 3</a:t>
            </a:r>
            <a:r>
              <a:rPr lang="en-US" sz="1900" baseline="30000" dirty="0">
                <a:solidFill>
                  <a:schemeClr val="tx1">
                    <a:lumMod val="65000"/>
                    <a:lumOff val="35000"/>
                  </a:schemeClr>
                </a:solidFill>
              </a:rPr>
              <a:t>rd</a:t>
            </a:r>
            <a:r>
              <a:rPr lang="en-US" sz="1900" dirty="0">
                <a:solidFill>
                  <a:schemeClr val="tx1">
                    <a:lumMod val="65000"/>
                    <a:lumOff val="35000"/>
                  </a:schemeClr>
                </a:solidFill>
              </a:rPr>
              <a:t> OP dose</a:t>
            </a:r>
          </a:p>
          <a:p>
            <a:pPr marL="1828891" lvl="3"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2% 6</a:t>
            </a:r>
            <a:r>
              <a:rPr lang="en-US" sz="1900" baseline="30000" dirty="0">
                <a:solidFill>
                  <a:schemeClr val="tx1">
                    <a:lumMod val="65000"/>
                    <a:lumOff val="35000"/>
                  </a:schemeClr>
                </a:solidFill>
              </a:rPr>
              <a:t>th</a:t>
            </a:r>
            <a:r>
              <a:rPr lang="en-US" sz="1900" dirty="0">
                <a:solidFill>
                  <a:schemeClr val="tx1">
                    <a:lumMod val="65000"/>
                    <a:lumOff val="35000"/>
                  </a:schemeClr>
                </a:solidFill>
              </a:rPr>
              <a:t> OP dose</a:t>
            </a:r>
          </a:p>
          <a:p>
            <a:pPr marL="1371669" lvl="2" indent="-182880">
              <a:lnSpc>
                <a:spcPct val="90000"/>
              </a:lnSpc>
              <a:spcAft>
                <a:spcPts val="600"/>
              </a:spcAft>
              <a:buClr>
                <a:schemeClr val="accent1"/>
              </a:buClr>
              <a:buFont typeface="Wingdings 2" pitchFamily="18" charset="2"/>
              <a:buChar char=""/>
            </a:pPr>
            <a:r>
              <a:rPr lang="en-US" sz="1900" dirty="0" err="1">
                <a:solidFill>
                  <a:schemeClr val="tx1">
                    <a:lumMod val="65000"/>
                    <a:lumOff val="35000"/>
                  </a:schemeClr>
                </a:solidFill>
              </a:rPr>
              <a:t>Bup</a:t>
            </a:r>
            <a:r>
              <a:rPr lang="en-US" sz="1900" dirty="0">
                <a:solidFill>
                  <a:schemeClr val="tx1">
                    <a:lumMod val="65000"/>
                    <a:lumOff val="35000"/>
                  </a:schemeClr>
                </a:solidFill>
              </a:rPr>
              <a:t>: mean days 57</a:t>
            </a:r>
          </a:p>
          <a:p>
            <a:pPr marL="731520" lvl="2">
              <a:lnSpc>
                <a:spcPct val="90000"/>
              </a:lnSpc>
              <a:spcAft>
                <a:spcPts val="600"/>
              </a:spcAft>
              <a:buClr>
                <a:schemeClr val="accent1"/>
              </a:buClr>
            </a:pPr>
            <a:endParaRPr lang="en-US" sz="1900" dirty="0">
              <a:solidFill>
                <a:schemeClr val="tx1">
                  <a:lumMod val="65000"/>
                  <a:lumOff val="35000"/>
                </a:schemeClr>
              </a:solidFill>
            </a:endParaRPr>
          </a:p>
          <a:p>
            <a:pPr marL="457223"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Currently receiving MOUD </a:t>
            </a:r>
            <a:r>
              <a:rPr lang="en-US" sz="1900" b="1" dirty="0">
                <a:solidFill>
                  <a:schemeClr val="tx1">
                    <a:lumMod val="65000"/>
                    <a:lumOff val="35000"/>
                  </a:schemeClr>
                </a:solidFill>
              </a:rPr>
              <a:t>higher for the </a:t>
            </a:r>
            <a:r>
              <a:rPr lang="en-US" sz="1900" b="1" dirty="0" err="1">
                <a:solidFill>
                  <a:schemeClr val="tx1">
                    <a:lumMod val="65000"/>
                    <a:lumOff val="35000"/>
                  </a:schemeClr>
                </a:solidFill>
              </a:rPr>
              <a:t>bup</a:t>
            </a:r>
            <a:r>
              <a:rPr lang="en-US" sz="1900" b="1" dirty="0">
                <a:solidFill>
                  <a:schemeClr val="tx1">
                    <a:lumMod val="65000"/>
                    <a:lumOff val="35000"/>
                  </a:schemeClr>
                </a:solidFill>
              </a:rPr>
              <a:t> group </a:t>
            </a:r>
            <a:r>
              <a:rPr lang="en-US" sz="1900" dirty="0">
                <a:solidFill>
                  <a:schemeClr val="tx1">
                    <a:lumMod val="65000"/>
                    <a:lumOff val="35000"/>
                  </a:schemeClr>
                </a:solidFill>
              </a:rPr>
              <a:t>than XR-NTX or no medication at 6 months</a:t>
            </a:r>
          </a:p>
          <a:p>
            <a:pPr marL="457223"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Self-reported opioid </a:t>
            </a:r>
            <a:r>
              <a:rPr lang="en-US" sz="1900" b="1" dirty="0">
                <a:solidFill>
                  <a:schemeClr val="tx1">
                    <a:lumMod val="65000"/>
                    <a:lumOff val="35000"/>
                  </a:schemeClr>
                </a:solidFill>
              </a:rPr>
              <a:t>use lower for XR-NTX group </a:t>
            </a:r>
            <a:r>
              <a:rPr lang="en-US" sz="1900" dirty="0">
                <a:solidFill>
                  <a:schemeClr val="tx1">
                    <a:lumMod val="65000"/>
                    <a:lumOff val="35000"/>
                  </a:schemeClr>
                </a:solidFill>
              </a:rPr>
              <a:t>than </a:t>
            </a:r>
            <a:r>
              <a:rPr lang="en-US" sz="1900" dirty="0" err="1">
                <a:solidFill>
                  <a:schemeClr val="tx1">
                    <a:lumMod val="65000"/>
                    <a:lumOff val="35000"/>
                  </a:schemeClr>
                </a:solidFill>
              </a:rPr>
              <a:t>bup</a:t>
            </a:r>
            <a:r>
              <a:rPr lang="en-US" sz="1900" dirty="0">
                <a:solidFill>
                  <a:schemeClr val="tx1">
                    <a:lumMod val="65000"/>
                    <a:lumOff val="35000"/>
                  </a:schemeClr>
                </a:solidFill>
              </a:rPr>
              <a:t> and no meds at 3 and 6 months</a:t>
            </a:r>
          </a:p>
          <a:p>
            <a:pPr marL="457223" indent="-182880">
              <a:lnSpc>
                <a:spcPct val="90000"/>
              </a:lnSpc>
              <a:spcAft>
                <a:spcPts val="600"/>
              </a:spcAft>
              <a:buClr>
                <a:schemeClr val="accent1"/>
              </a:buClr>
              <a:buFont typeface="Wingdings 2" pitchFamily="18" charset="2"/>
              <a:buChar char=""/>
            </a:pPr>
            <a:r>
              <a:rPr lang="en-US" sz="1900" dirty="0">
                <a:solidFill>
                  <a:schemeClr val="tx1">
                    <a:lumMod val="65000"/>
                    <a:lumOff val="35000"/>
                  </a:schemeClr>
                </a:solidFill>
              </a:rPr>
              <a:t>Meeting OUD criteria </a:t>
            </a:r>
            <a:r>
              <a:rPr lang="en-US" sz="1900" b="1" dirty="0">
                <a:solidFill>
                  <a:schemeClr val="tx1">
                    <a:lumMod val="65000"/>
                    <a:lumOff val="35000"/>
                  </a:schemeClr>
                </a:solidFill>
              </a:rPr>
              <a:t>lower for XR-NTX than </a:t>
            </a:r>
            <a:r>
              <a:rPr lang="en-US" sz="1900" dirty="0">
                <a:solidFill>
                  <a:schemeClr val="tx1">
                    <a:lumMod val="65000"/>
                    <a:lumOff val="35000"/>
                  </a:schemeClr>
                </a:solidFill>
              </a:rPr>
              <a:t>no meds at 3 and 6 months, and than </a:t>
            </a:r>
            <a:r>
              <a:rPr lang="en-US" sz="1900" dirty="0" err="1">
                <a:solidFill>
                  <a:schemeClr val="tx1">
                    <a:lumMod val="65000"/>
                    <a:lumOff val="35000"/>
                  </a:schemeClr>
                </a:solidFill>
              </a:rPr>
              <a:t>bup</a:t>
            </a:r>
            <a:r>
              <a:rPr lang="en-US" sz="1900" dirty="0">
                <a:solidFill>
                  <a:schemeClr val="tx1">
                    <a:lumMod val="65000"/>
                    <a:lumOff val="35000"/>
                  </a:schemeClr>
                </a:solidFill>
              </a:rPr>
              <a:t> at 3 months</a:t>
            </a:r>
          </a:p>
        </p:txBody>
      </p:sp>
      <p:sp>
        <p:nvSpPr>
          <p:cNvPr id="2" name="TextBox 1">
            <a:extLst>
              <a:ext uri="{FF2B5EF4-FFF2-40B4-BE49-F238E27FC236}">
                <a16:creationId xmlns:a16="http://schemas.microsoft.com/office/drawing/2014/main" id="{11DF9461-B5A4-DC4D-AA6B-7D3AFA5A2550}"/>
              </a:ext>
            </a:extLst>
          </p:cNvPr>
          <p:cNvSpPr txBox="1"/>
          <p:nvPr/>
        </p:nvSpPr>
        <p:spPr>
          <a:xfrm>
            <a:off x="6177741" y="6159138"/>
            <a:ext cx="4312953" cy="580704"/>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n-US" sz="1900" dirty="0">
                <a:solidFill>
                  <a:schemeClr val="tx1">
                    <a:lumMod val="65000"/>
                    <a:lumOff val="35000"/>
                  </a:schemeClr>
                </a:solidFill>
              </a:rPr>
              <a:t>Mitchell et al. Under review JSAT. 2020.</a:t>
            </a:r>
          </a:p>
        </p:txBody>
      </p:sp>
      <p:pic>
        <p:nvPicPr>
          <p:cNvPr id="5" name="Picture 2">
            <a:extLst>
              <a:ext uri="{FF2B5EF4-FFF2-40B4-BE49-F238E27FC236}">
                <a16:creationId xmlns:a16="http://schemas.microsoft.com/office/drawing/2014/main" id="{1581DA00-305E-427E-9E1D-B775508B7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9" y="5788642"/>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484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RS components.jpg">
            <a:extLst>
              <a:ext uri="{FF2B5EF4-FFF2-40B4-BE49-F238E27FC236}">
                <a16:creationId xmlns:a16="http://schemas.microsoft.com/office/drawing/2014/main" id="{E9E96FE9-074E-4F44-AF2B-B69ED2E37245}"/>
              </a:ext>
            </a:extLst>
          </p:cNvPr>
          <p:cNvPicPr>
            <a:picLocks noChangeAspect="1"/>
          </p:cNvPicPr>
          <p:nvPr/>
        </p:nvPicPr>
        <p:blipFill>
          <a:blip r:embed="rId3"/>
          <a:stretch>
            <a:fillRect/>
          </a:stretch>
        </p:blipFill>
        <p:spPr>
          <a:xfrm>
            <a:off x="839726" y="2049228"/>
            <a:ext cx="10512547" cy="2759543"/>
          </a:xfrm>
          <a:prstGeom prst="rect">
            <a:avLst/>
          </a:prstGeom>
        </p:spPr>
      </p:pic>
      <p:sp>
        <p:nvSpPr>
          <p:cNvPr id="6" name="Title 5">
            <a:extLst>
              <a:ext uri="{FF2B5EF4-FFF2-40B4-BE49-F238E27FC236}">
                <a16:creationId xmlns:a16="http://schemas.microsoft.com/office/drawing/2014/main" id="{B41B2857-2F05-48D4-A5E2-1B18E62C89FE}"/>
              </a:ext>
            </a:extLst>
          </p:cNvPr>
          <p:cNvSpPr txBox="1">
            <a:spLocks noGrp="1"/>
          </p:cNvSpPr>
          <p:nvPr>
            <p:ph type="title"/>
          </p:nvPr>
        </p:nvSpPr>
        <p:spPr>
          <a:xfrm>
            <a:off x="630283" y="300219"/>
            <a:ext cx="10553700" cy="909637"/>
          </a:xfrm>
          <a:prstGeom prst="rect">
            <a:avLst/>
          </a:prstGeom>
          <a:noFill/>
        </p:spPr>
        <p:txBody>
          <a:bodyPr vert="horz" lIns="60960" tIns="30480" rIns="60960" bIns="30480" rtlCol="0" anchor="ctr">
            <a:normAutofit fontScale="90000"/>
          </a:bodyPr>
          <a:lstStyle/>
          <a:p>
            <a:pPr defTabSz="609630">
              <a:lnSpc>
                <a:spcPct val="90000"/>
              </a:lnSpc>
              <a:spcBef>
                <a:spcPct val="0"/>
              </a:spcBef>
              <a:spcAft>
                <a:spcPts val="400"/>
              </a:spcAft>
            </a:pPr>
            <a:r>
              <a:rPr lang="en-US" sz="4400" b="1" dirty="0">
                <a:solidFill>
                  <a:schemeClr val="bg1"/>
                </a:solidFill>
                <a:latin typeface="+mj-lt"/>
                <a:ea typeface="+mj-ea"/>
                <a:cs typeface="+mj-cs"/>
              </a:rPr>
              <a:t>Example of Innovative Intervention</a:t>
            </a:r>
          </a:p>
          <a:p>
            <a:pPr defTabSz="609630">
              <a:lnSpc>
                <a:spcPct val="90000"/>
              </a:lnSpc>
              <a:spcBef>
                <a:spcPct val="0"/>
              </a:spcBef>
              <a:spcAft>
                <a:spcPts val="400"/>
              </a:spcAft>
            </a:pPr>
            <a:r>
              <a:rPr lang="en-US" sz="3200" b="1" dirty="0">
                <a:solidFill>
                  <a:schemeClr val="bg1"/>
                </a:solidFill>
                <a:latin typeface="+mj-lt"/>
                <a:ea typeface="+mj-ea"/>
                <a:cs typeface="+mj-cs"/>
              </a:rPr>
              <a:t>Youth Opioid Recovery Support (YORS)</a:t>
            </a:r>
          </a:p>
        </p:txBody>
      </p:sp>
      <p:pic>
        <p:nvPicPr>
          <p:cNvPr id="5" name="Picture 2">
            <a:extLst>
              <a:ext uri="{FF2B5EF4-FFF2-40B4-BE49-F238E27FC236}">
                <a16:creationId xmlns:a16="http://schemas.microsoft.com/office/drawing/2014/main" id="{DE281767-4D3B-43B7-A2CC-997F39328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14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630841" y="305554"/>
            <a:ext cx="10553627" cy="909304"/>
          </a:xfrm>
          <a:prstGeom prst="rect">
            <a:avLst/>
          </a:prstGeom>
        </p:spPr>
        <p:txBody>
          <a:bodyPr vert="horz" lIns="91440" tIns="45720" rIns="91440" bIns="45720" rtlCol="0" anchor="ctr">
            <a:normAutofit/>
          </a:bodyPr>
          <a:lstStyle/>
          <a:p>
            <a:pPr>
              <a:lnSpc>
                <a:spcPct val="90000"/>
              </a:lnSpc>
              <a:spcBef>
                <a:spcPct val="0"/>
              </a:spcBef>
              <a:spcAft>
                <a:spcPts val="400"/>
              </a:spcAft>
            </a:pPr>
            <a:r>
              <a:rPr lang="en-US" sz="3600" kern="1200" spc="-60" baseline="0" dirty="0">
                <a:solidFill>
                  <a:srgbClr val="FFFFFF"/>
                </a:solidFill>
                <a:latin typeface="+mj-lt"/>
                <a:ea typeface="+mj-ea"/>
                <a:cs typeface="+mj-cs"/>
              </a:rPr>
              <a:t>Assertive Treatment</a:t>
            </a:r>
          </a:p>
        </p:txBody>
      </p:sp>
      <p:sp>
        <p:nvSpPr>
          <p:cNvPr id="2" name="TextBox 1">
            <a:extLst>
              <a:ext uri="{FF2B5EF4-FFF2-40B4-BE49-F238E27FC236}">
                <a16:creationId xmlns:a16="http://schemas.microsoft.com/office/drawing/2014/main" id="{366F6CA3-8D9E-4DA7-8F1A-BEB0501EE398}"/>
              </a:ext>
            </a:extLst>
          </p:cNvPr>
          <p:cNvSpPr txBox="1"/>
          <p:nvPr/>
        </p:nvSpPr>
        <p:spPr>
          <a:xfrm>
            <a:off x="630841" y="2065151"/>
            <a:ext cx="6170888" cy="4194973"/>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n-US" sz="3200" dirty="0">
                <a:solidFill>
                  <a:schemeClr val="tx1">
                    <a:lumMod val="65000"/>
                    <a:lumOff val="35000"/>
                  </a:schemeClr>
                </a:solidFill>
              </a:rPr>
              <a:t>Well established for treatment of </a:t>
            </a:r>
            <a:r>
              <a:rPr lang="en-US" sz="3200" b="1" dirty="0">
                <a:solidFill>
                  <a:schemeClr val="tx1">
                    <a:lumMod val="65000"/>
                    <a:lumOff val="35000"/>
                  </a:schemeClr>
                </a:solidFill>
              </a:rPr>
              <a:t>chronic illness </a:t>
            </a:r>
            <a:r>
              <a:rPr lang="en-US" sz="3200" dirty="0">
                <a:solidFill>
                  <a:schemeClr val="tx1">
                    <a:lumMod val="65000"/>
                    <a:lumOff val="35000"/>
                  </a:schemeClr>
                </a:solidFill>
              </a:rPr>
              <a:t>in hard-to-reach populations in which medication adherence is a </a:t>
            </a:r>
            <a:r>
              <a:rPr lang="en-US" sz="3200" b="1" dirty="0">
                <a:solidFill>
                  <a:schemeClr val="tx1">
                    <a:lumMod val="65000"/>
                    <a:lumOff val="35000"/>
                  </a:schemeClr>
                </a:solidFill>
              </a:rPr>
              <a:t>major barrier </a:t>
            </a:r>
          </a:p>
          <a:p>
            <a:pPr indent="-182880">
              <a:lnSpc>
                <a:spcPct val="90000"/>
              </a:lnSpc>
              <a:spcAft>
                <a:spcPts val="600"/>
              </a:spcAft>
              <a:buClr>
                <a:schemeClr val="accent1"/>
              </a:buClr>
              <a:buFont typeface="Wingdings 2" pitchFamily="18" charset="2"/>
              <a:buChar char=""/>
            </a:pPr>
            <a:endParaRPr lang="en-US" sz="3200" b="1" dirty="0">
              <a:solidFill>
                <a:schemeClr val="tx1">
                  <a:lumMod val="65000"/>
                  <a:lumOff val="35000"/>
                </a:schemeClr>
              </a:solidFill>
            </a:endParaRPr>
          </a:p>
          <a:p>
            <a:pPr marL="914446" lvl="1" indent="-182880">
              <a:lnSpc>
                <a:spcPct val="90000"/>
              </a:lnSpc>
              <a:spcAft>
                <a:spcPts val="600"/>
              </a:spcAft>
              <a:buClr>
                <a:schemeClr val="accent1"/>
              </a:buClr>
              <a:buFont typeface="Wingdings 2" pitchFamily="18" charset="2"/>
              <a:buChar char=""/>
            </a:pPr>
            <a:r>
              <a:rPr lang="en-US" sz="3200" dirty="0">
                <a:solidFill>
                  <a:schemeClr val="tx1">
                    <a:lumMod val="65000"/>
                    <a:lumOff val="35000"/>
                  </a:schemeClr>
                </a:solidFill>
              </a:rPr>
              <a:t>TB, HIV, schizophrenia (ACT)</a:t>
            </a:r>
          </a:p>
          <a:p>
            <a:pPr indent="-182880">
              <a:lnSpc>
                <a:spcPct val="90000"/>
              </a:lnSpc>
              <a:spcAft>
                <a:spcPts val="600"/>
              </a:spcAft>
              <a:buClr>
                <a:schemeClr val="accent1"/>
              </a:buClr>
              <a:buFont typeface="Wingdings 2" pitchFamily="18" charset="2"/>
              <a:buChar char=""/>
            </a:pPr>
            <a:endParaRPr lang="en-US" sz="1900" b="1"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sz="1900" dirty="0">
              <a:solidFill>
                <a:schemeClr val="tx1">
                  <a:lumMod val="65000"/>
                  <a:lumOff val="35000"/>
                </a:schemeClr>
              </a:solidFill>
            </a:endParaRPr>
          </a:p>
        </p:txBody>
      </p:sp>
      <p:pic>
        <p:nvPicPr>
          <p:cNvPr id="6" name="Picture 2" descr="person holding hands">
            <a:extLst>
              <a:ext uri="{FF2B5EF4-FFF2-40B4-BE49-F238E27FC236}">
                <a16:creationId xmlns:a16="http://schemas.microsoft.com/office/drawing/2014/main" id="{5AA3ED28-EE4B-4BAD-BB3E-B0F764225A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60" r="20275"/>
          <a:stretch/>
        </p:blipFill>
        <p:spPr bwMode="auto">
          <a:xfrm>
            <a:off x="7512148" y="218050"/>
            <a:ext cx="4441434" cy="652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7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630841" y="305554"/>
            <a:ext cx="10553627" cy="909304"/>
          </a:xfrm>
          <a:prstGeom prst="rect">
            <a:avLst/>
          </a:prstGeom>
        </p:spPr>
        <p:txBody>
          <a:bodyPr vert="horz" lIns="91440" tIns="45720" rIns="91440" bIns="45720" rtlCol="0" anchor="ctr">
            <a:normAutofit/>
          </a:bodyPr>
          <a:lstStyle/>
          <a:p>
            <a:pPr>
              <a:lnSpc>
                <a:spcPct val="90000"/>
              </a:lnSpc>
              <a:spcBef>
                <a:spcPct val="0"/>
              </a:spcBef>
              <a:spcAft>
                <a:spcPts val="400"/>
              </a:spcAft>
            </a:pPr>
            <a:r>
              <a:rPr lang="en-US" sz="4400" b="1" kern="1200" spc="-60" baseline="0" dirty="0">
                <a:solidFill>
                  <a:srgbClr val="FFFFFF"/>
                </a:solidFill>
                <a:latin typeface="+mj-lt"/>
                <a:ea typeface="+mj-ea"/>
                <a:cs typeface="+mj-cs"/>
              </a:rPr>
              <a:t>Family Engagement: </a:t>
            </a:r>
            <a:r>
              <a:rPr lang="en-US" sz="3600" b="1" kern="1200" spc="-60" baseline="0" dirty="0">
                <a:solidFill>
                  <a:srgbClr val="FFFFFF"/>
                </a:solidFill>
                <a:latin typeface="+mj-lt"/>
                <a:ea typeface="+mj-ea"/>
                <a:cs typeface="+mj-cs"/>
              </a:rPr>
              <a:t>Historical Barriers</a:t>
            </a:r>
          </a:p>
        </p:txBody>
      </p:sp>
      <p:pic>
        <p:nvPicPr>
          <p:cNvPr id="15362" name="Picture 2" descr="man carrying to girls on field of red petaled flower">
            <a:extLst>
              <a:ext uri="{FF2B5EF4-FFF2-40B4-BE49-F238E27FC236}">
                <a16:creationId xmlns:a16="http://schemas.microsoft.com/office/drawing/2014/main" id="{4FC56D21-9927-410D-9A8B-B366D7453E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 b="-1"/>
          <a:stretch/>
        </p:blipFill>
        <p:spPr bwMode="auto">
          <a:xfrm>
            <a:off x="361359" y="1474307"/>
            <a:ext cx="6299694" cy="5151576"/>
          </a:xfrm>
          <a:prstGeom prst="rect">
            <a:avLst/>
          </a:prstGeom>
          <a:solidFill>
            <a:srgbClr val="FFFFFF"/>
          </a:solidFill>
        </p:spPr>
      </p:pic>
      <p:sp>
        <p:nvSpPr>
          <p:cNvPr id="2" name="TextBox 1">
            <a:extLst>
              <a:ext uri="{FF2B5EF4-FFF2-40B4-BE49-F238E27FC236}">
                <a16:creationId xmlns:a16="http://schemas.microsoft.com/office/drawing/2014/main" id="{366F6CA3-8D9E-4DA7-8F1A-BEB0501EE398}"/>
              </a:ext>
            </a:extLst>
          </p:cNvPr>
          <p:cNvSpPr txBox="1"/>
          <p:nvPr/>
        </p:nvSpPr>
        <p:spPr>
          <a:xfrm>
            <a:off x="6478172" y="1474307"/>
            <a:ext cx="5352469" cy="4194973"/>
          </a:xfrm>
          <a:prstGeom prst="rect">
            <a:avLst/>
          </a:prstGeom>
        </p:spPr>
        <p:txBody>
          <a:bodyPr vert="horz" lIns="91440" tIns="45720" rIns="91440" bIns="45720" rtlCol="0" anchor="ctr">
            <a:noAutofit/>
          </a:bodyPr>
          <a:lstStyle/>
          <a:p>
            <a:pPr marL="571529" indent="-18288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Normative pushback against </a:t>
            </a:r>
            <a:r>
              <a:rPr lang="en-US" sz="2000" b="1" dirty="0">
                <a:solidFill>
                  <a:schemeClr val="tx1">
                    <a:lumMod val="65000"/>
                    <a:lumOff val="35000"/>
                  </a:schemeClr>
                </a:solidFill>
              </a:rPr>
              <a:t>sense of parental dependence and restriction</a:t>
            </a:r>
          </a:p>
          <a:p>
            <a:pPr marL="571529" indent="-182880">
              <a:lnSpc>
                <a:spcPct val="90000"/>
              </a:lnSpc>
              <a:spcAft>
                <a:spcPts val="600"/>
              </a:spcAft>
              <a:buClr>
                <a:schemeClr val="accent1"/>
              </a:buClr>
              <a:buFont typeface="Wingdings 2" pitchFamily="18" charset="2"/>
              <a:buChar char=""/>
            </a:pPr>
            <a:endParaRPr lang="en-US" sz="2000" dirty="0">
              <a:solidFill>
                <a:schemeClr val="tx1">
                  <a:lumMod val="65000"/>
                  <a:lumOff val="35000"/>
                </a:schemeClr>
              </a:solidFill>
            </a:endParaRPr>
          </a:p>
          <a:p>
            <a:pPr marL="571529" indent="-18288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Clinicians: lack of training, competence, comfort</a:t>
            </a:r>
          </a:p>
          <a:p>
            <a:pPr marL="571529" indent="-182880">
              <a:lnSpc>
                <a:spcPct val="90000"/>
              </a:lnSpc>
              <a:spcAft>
                <a:spcPts val="600"/>
              </a:spcAft>
              <a:buClr>
                <a:schemeClr val="accent1"/>
              </a:buClr>
              <a:buFont typeface="Wingdings 2" pitchFamily="18" charset="2"/>
              <a:buChar char=""/>
            </a:pPr>
            <a:endParaRPr lang="en-US" sz="2000" dirty="0">
              <a:solidFill>
                <a:schemeClr val="tx1">
                  <a:lumMod val="65000"/>
                  <a:lumOff val="35000"/>
                </a:schemeClr>
              </a:solidFill>
            </a:endParaRPr>
          </a:p>
          <a:p>
            <a:pPr marL="571529" indent="-18288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Focus on </a:t>
            </a:r>
            <a:r>
              <a:rPr lang="en-US" sz="2000" b="1" dirty="0">
                <a:solidFill>
                  <a:schemeClr val="tx1">
                    <a:lumMod val="65000"/>
                    <a:lumOff val="35000"/>
                  </a:schemeClr>
                </a:solidFill>
              </a:rPr>
              <a:t>internal transformation</a:t>
            </a:r>
          </a:p>
          <a:p>
            <a:pPr marL="571529" indent="-182880">
              <a:lnSpc>
                <a:spcPct val="90000"/>
              </a:lnSpc>
              <a:spcAft>
                <a:spcPts val="600"/>
              </a:spcAft>
              <a:buClr>
                <a:schemeClr val="accent1"/>
              </a:buClr>
              <a:buFont typeface="Wingdings 2" pitchFamily="18" charset="2"/>
              <a:buChar char=""/>
            </a:pPr>
            <a:endParaRPr lang="en-US" sz="2000" dirty="0">
              <a:solidFill>
                <a:schemeClr val="tx1">
                  <a:lumMod val="65000"/>
                  <a:lumOff val="35000"/>
                </a:schemeClr>
              </a:solidFill>
            </a:endParaRPr>
          </a:p>
          <a:p>
            <a:pPr marL="571529" indent="-18288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Preoccupying focus on “enabling”</a:t>
            </a:r>
          </a:p>
          <a:p>
            <a:pPr marL="571529" indent="-182880">
              <a:lnSpc>
                <a:spcPct val="90000"/>
              </a:lnSpc>
              <a:spcAft>
                <a:spcPts val="600"/>
              </a:spcAft>
              <a:buClr>
                <a:schemeClr val="accent1"/>
              </a:buClr>
              <a:buFont typeface="Wingdings 2" pitchFamily="18" charset="2"/>
              <a:buChar char=""/>
            </a:pPr>
            <a:endParaRPr lang="en-US" sz="2000" dirty="0">
              <a:solidFill>
                <a:schemeClr val="tx1">
                  <a:lumMod val="65000"/>
                  <a:lumOff val="35000"/>
                </a:schemeClr>
              </a:solidFill>
            </a:endParaRPr>
          </a:p>
          <a:p>
            <a:pPr marL="571529" indent="-18288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Over-rigid concern with </a:t>
            </a:r>
            <a:r>
              <a:rPr lang="en-US" sz="2000" b="1" dirty="0">
                <a:solidFill>
                  <a:schemeClr val="tx1">
                    <a:lumMod val="65000"/>
                    <a:lumOff val="35000"/>
                  </a:schemeClr>
                </a:solidFill>
              </a:rPr>
              <a:t>confidentiality</a:t>
            </a:r>
          </a:p>
        </p:txBody>
      </p:sp>
      <p:pic>
        <p:nvPicPr>
          <p:cNvPr id="6" name="Picture 2">
            <a:extLst>
              <a:ext uri="{FF2B5EF4-FFF2-40B4-BE49-F238E27FC236}">
                <a16:creationId xmlns:a16="http://schemas.microsoft.com/office/drawing/2014/main" id="{1C7B0584-6F06-48E5-B7C4-420D27E51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750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630841" y="305554"/>
            <a:ext cx="10553627" cy="9093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spc="-60" baseline="0" dirty="0">
                <a:solidFill>
                  <a:srgbClr val="FFFFFF"/>
                </a:solidFill>
                <a:latin typeface="+mj-lt"/>
                <a:ea typeface="+mj-ea"/>
                <a:cs typeface="+mj-cs"/>
              </a:rPr>
              <a:t>Rationale</a:t>
            </a:r>
          </a:p>
        </p:txBody>
      </p:sp>
      <p:graphicFrame>
        <p:nvGraphicFramePr>
          <p:cNvPr id="2" name="Diagram 1">
            <a:extLst>
              <a:ext uri="{FF2B5EF4-FFF2-40B4-BE49-F238E27FC236}">
                <a16:creationId xmlns:a16="http://schemas.microsoft.com/office/drawing/2014/main" id="{1FC06624-0EA0-4653-A375-6E4939514EDE}"/>
              </a:ext>
            </a:extLst>
          </p:cNvPr>
          <p:cNvGraphicFramePr/>
          <p:nvPr>
            <p:extLst>
              <p:ext uri="{D42A27DB-BD31-4B8C-83A1-F6EECF244321}">
                <p14:modId xmlns:p14="http://schemas.microsoft.com/office/powerpoint/2010/main" val="2493292580"/>
              </p:ext>
            </p:extLst>
          </p:nvPr>
        </p:nvGraphicFramePr>
        <p:xfrm>
          <a:off x="345715" y="1463041"/>
          <a:ext cx="11500567" cy="386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id="{3C4F57E4-865D-4EBE-BB42-A8758F500F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077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242D-729C-40C0-AF59-DED795726F26}"/>
              </a:ext>
            </a:extLst>
          </p:cNvPr>
          <p:cNvSpPr>
            <a:spLocks noGrp="1"/>
          </p:cNvSpPr>
          <p:nvPr>
            <p:ph type="title"/>
          </p:nvPr>
        </p:nvSpPr>
        <p:spPr/>
        <p:txBody>
          <a:bodyPr vert="horz" lIns="91440" tIns="45720" rIns="91440" bIns="45720" rtlCol="0" anchor="ctr">
            <a:normAutofit/>
          </a:bodyPr>
          <a:lstStyle/>
          <a:p>
            <a:pPr>
              <a:spcAft>
                <a:spcPts val="400"/>
              </a:spcAft>
            </a:pPr>
            <a:r>
              <a:rPr lang="en-US" b="1" kern="1200" spc="-60" baseline="0" dirty="0">
                <a:latin typeface="+mj-lt"/>
                <a:ea typeface="+mj-ea"/>
                <a:cs typeface="+mj-cs"/>
              </a:rPr>
              <a:t>Family Framework Elements</a:t>
            </a:r>
          </a:p>
        </p:txBody>
      </p:sp>
      <p:graphicFrame>
        <p:nvGraphicFramePr>
          <p:cNvPr id="4" name="Diagram 3">
            <a:extLst>
              <a:ext uri="{FF2B5EF4-FFF2-40B4-BE49-F238E27FC236}">
                <a16:creationId xmlns:a16="http://schemas.microsoft.com/office/drawing/2014/main" id="{8BB232D8-DC49-4DD8-9315-7962060AEB14}"/>
              </a:ext>
            </a:extLst>
          </p:cNvPr>
          <p:cNvGraphicFramePr/>
          <p:nvPr>
            <p:extLst>
              <p:ext uri="{D42A27DB-BD31-4B8C-83A1-F6EECF244321}">
                <p14:modId xmlns:p14="http://schemas.microsoft.com/office/powerpoint/2010/main" val="453614661"/>
              </p:ext>
            </p:extLst>
          </p:nvPr>
        </p:nvGraphicFramePr>
        <p:xfrm>
          <a:off x="345715" y="1463041"/>
          <a:ext cx="11500567" cy="386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915FE2EF-C9D8-4221-AC20-D607EB4E95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100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lstStyle/>
          <a:p>
            <a:r>
              <a:rPr lang="en-US" dirty="0"/>
              <a:t>Who We Are – Maryland BHIPP</a:t>
            </a:r>
          </a:p>
        </p:txBody>
      </p:sp>
      <p:pic>
        <p:nvPicPr>
          <p:cNvPr id="4" name="Content Placeholder 3">
            <a:extLst>
              <a:ext uri="{FF2B5EF4-FFF2-40B4-BE49-F238E27FC236}">
                <a16:creationId xmlns:a16="http://schemas.microsoft.com/office/drawing/2014/main" id="{569234A4-F9AB-4C96-9CDB-BBDE57BCF0E3}"/>
              </a:ext>
            </a:extLst>
          </p:cNvPr>
          <p:cNvPicPr>
            <a:picLocks noGrp="1" noChangeAspect="1"/>
          </p:cNvPicPr>
          <p:nvPr>
            <p:ph idx="4294967295"/>
          </p:nvPr>
        </p:nvPicPr>
        <p:blipFill>
          <a:blip r:embed="rId3"/>
          <a:stretch>
            <a:fillRect/>
          </a:stretch>
        </p:blipFill>
        <p:spPr>
          <a:xfrm>
            <a:off x="369299" y="1652885"/>
            <a:ext cx="4941888" cy="4535487"/>
          </a:xfrm>
          <a:prstGeom prst="rect">
            <a:avLst/>
          </a:prstGeom>
        </p:spPr>
      </p:pic>
      <p:sp>
        <p:nvSpPr>
          <p:cNvPr id="5" name="Rectangle 4">
            <a:extLst>
              <a:ext uri="{FF2B5EF4-FFF2-40B4-BE49-F238E27FC236}">
                <a16:creationId xmlns:a16="http://schemas.microsoft.com/office/drawing/2014/main" id="{78A84612-DD9B-4E5B-94A9-FC4D18CCA872}"/>
              </a:ext>
            </a:extLst>
          </p:cNvPr>
          <p:cNvSpPr/>
          <p:nvPr/>
        </p:nvSpPr>
        <p:spPr>
          <a:xfrm>
            <a:off x="5311187" y="1652885"/>
            <a:ext cx="6280340" cy="37548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pediatric primary care providers through free: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Coming soon!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Telespsychiatry</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&amp;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Telecounseling</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260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4693A-BA14-4E44-B1DA-DD21EB34350E}"/>
              </a:ext>
            </a:extLst>
          </p:cNvPr>
          <p:cNvSpPr>
            <a:spLocks noGrp="1"/>
          </p:cNvSpPr>
          <p:nvPr>
            <p:ph type="title"/>
          </p:nvPr>
        </p:nvSpPr>
        <p:spPr>
          <a:xfrm>
            <a:off x="630841" y="305554"/>
            <a:ext cx="10553627" cy="909304"/>
          </a:xfrm>
        </p:spPr>
        <p:txBody>
          <a:bodyPr vert="horz" lIns="91440" tIns="45720" rIns="91440" bIns="45720" rtlCol="0" anchor="ctr">
            <a:normAutofit fontScale="90000"/>
          </a:bodyPr>
          <a:lstStyle/>
          <a:p>
            <a:pPr>
              <a:spcAft>
                <a:spcPts val="400"/>
              </a:spcAft>
            </a:pPr>
            <a:r>
              <a:rPr lang="en-US" sz="3600" b="1" kern="1200" spc="-60" baseline="0" dirty="0">
                <a:latin typeface="+mj-lt"/>
                <a:ea typeface="+mj-ea"/>
                <a:cs typeface="+mj-cs"/>
              </a:rPr>
              <a:t>Principles of Family Negotiation</a:t>
            </a:r>
          </a:p>
          <a:p>
            <a:pPr>
              <a:spcAft>
                <a:spcPts val="400"/>
              </a:spcAft>
            </a:pPr>
            <a:r>
              <a:rPr lang="en-US" sz="2600" kern="1200" spc="-60" baseline="0" dirty="0">
                <a:latin typeface="+mj-lt"/>
                <a:ea typeface="+mj-ea"/>
                <a:cs typeface="+mj-cs"/>
              </a:rPr>
              <a:t>The Art of the Deal</a:t>
            </a:r>
          </a:p>
        </p:txBody>
      </p:sp>
      <p:sp>
        <p:nvSpPr>
          <p:cNvPr id="2" name="TextBox 1">
            <a:extLst>
              <a:ext uri="{FF2B5EF4-FFF2-40B4-BE49-F238E27FC236}">
                <a16:creationId xmlns:a16="http://schemas.microsoft.com/office/drawing/2014/main" id="{366F6CA3-8D9E-4DA7-8F1A-BEB0501EE398}"/>
              </a:ext>
            </a:extLst>
          </p:cNvPr>
          <p:cNvSpPr txBox="1"/>
          <p:nvPr/>
        </p:nvSpPr>
        <p:spPr>
          <a:xfrm>
            <a:off x="630841" y="1828800"/>
            <a:ext cx="6248261" cy="4846320"/>
          </a:xfrm>
          <a:prstGeom prst="rect">
            <a:avLst/>
          </a:prstGeom>
        </p:spPr>
        <p:txBody>
          <a:bodyPr vert="horz" lIns="91440" tIns="45720" rIns="91440" bIns="45720" rtlCol="0" anchor="ctr">
            <a:normAutofit fontScale="70000" lnSpcReduction="20000"/>
          </a:bodyPr>
          <a:lstStyle/>
          <a:p>
            <a:pPr marL="381019" indent="-182880">
              <a:lnSpc>
                <a:spcPct val="90000"/>
              </a:lnSpc>
              <a:spcAft>
                <a:spcPts val="600"/>
              </a:spcAft>
              <a:buClr>
                <a:schemeClr val="accent1"/>
              </a:buClr>
              <a:buFont typeface="Wingdings 2" pitchFamily="18" charset="2"/>
              <a:buChar char=""/>
            </a:pPr>
            <a:r>
              <a:rPr lang="en-US" sz="5100" dirty="0">
                <a:solidFill>
                  <a:schemeClr val="tx1">
                    <a:lumMod val="65000"/>
                    <a:lumOff val="35000"/>
                  </a:schemeClr>
                </a:solidFill>
              </a:rPr>
              <a:t>Pick your battles</a:t>
            </a:r>
          </a:p>
          <a:p>
            <a:pPr marL="381019" indent="-182880">
              <a:lnSpc>
                <a:spcPct val="90000"/>
              </a:lnSpc>
              <a:spcAft>
                <a:spcPts val="600"/>
              </a:spcAft>
              <a:buClr>
                <a:schemeClr val="accent1"/>
              </a:buClr>
              <a:buFont typeface="Wingdings 2" pitchFamily="18" charset="2"/>
              <a:buChar char=""/>
            </a:pPr>
            <a:endParaRPr lang="en-US" sz="5100" dirty="0">
              <a:solidFill>
                <a:schemeClr val="tx1">
                  <a:lumMod val="65000"/>
                  <a:lumOff val="35000"/>
                </a:schemeClr>
              </a:solidFill>
            </a:endParaRPr>
          </a:p>
          <a:p>
            <a:pPr marL="381019" indent="-182880">
              <a:lnSpc>
                <a:spcPct val="90000"/>
              </a:lnSpc>
              <a:spcAft>
                <a:spcPts val="600"/>
              </a:spcAft>
              <a:buClr>
                <a:schemeClr val="accent1"/>
              </a:buClr>
              <a:buFont typeface="Wingdings 2" pitchFamily="18" charset="2"/>
              <a:buChar char=""/>
            </a:pPr>
            <a:r>
              <a:rPr lang="en-US" sz="5100" dirty="0">
                <a:solidFill>
                  <a:schemeClr val="tx1">
                    <a:lumMod val="65000"/>
                    <a:lumOff val="35000"/>
                  </a:schemeClr>
                </a:solidFill>
              </a:rPr>
              <a:t>Know your </a:t>
            </a:r>
            <a:r>
              <a:rPr lang="en-US" sz="5100" b="1" dirty="0">
                <a:solidFill>
                  <a:schemeClr val="accent1"/>
                </a:solidFill>
              </a:rPr>
              <a:t>leverage</a:t>
            </a:r>
          </a:p>
          <a:p>
            <a:pPr marL="381019" indent="-182880">
              <a:lnSpc>
                <a:spcPct val="90000"/>
              </a:lnSpc>
              <a:spcAft>
                <a:spcPts val="600"/>
              </a:spcAft>
              <a:buClr>
                <a:schemeClr val="accent1"/>
              </a:buClr>
              <a:buFont typeface="Wingdings 2" pitchFamily="18" charset="2"/>
              <a:buChar char=""/>
            </a:pPr>
            <a:endParaRPr lang="en-US" sz="5100" dirty="0">
              <a:solidFill>
                <a:schemeClr val="tx1">
                  <a:lumMod val="65000"/>
                  <a:lumOff val="35000"/>
                </a:schemeClr>
              </a:solidFill>
            </a:endParaRPr>
          </a:p>
          <a:p>
            <a:pPr marL="381019" indent="-182880">
              <a:lnSpc>
                <a:spcPct val="90000"/>
              </a:lnSpc>
              <a:spcAft>
                <a:spcPts val="600"/>
              </a:spcAft>
              <a:buClr>
                <a:schemeClr val="accent1"/>
              </a:buClr>
              <a:buFont typeface="Wingdings 2" pitchFamily="18" charset="2"/>
              <a:buChar char=""/>
            </a:pPr>
            <a:r>
              <a:rPr lang="en-US" sz="5100" dirty="0">
                <a:solidFill>
                  <a:schemeClr val="tx1">
                    <a:lumMod val="65000"/>
                    <a:lumOff val="35000"/>
                  </a:schemeClr>
                </a:solidFill>
              </a:rPr>
              <a:t>You </a:t>
            </a:r>
            <a:r>
              <a:rPr lang="en-US" sz="5100" dirty="0" err="1">
                <a:solidFill>
                  <a:schemeClr val="tx1">
                    <a:lumMod val="65000"/>
                    <a:lumOff val="35000"/>
                  </a:schemeClr>
                </a:solidFill>
              </a:rPr>
              <a:t>gotta</a:t>
            </a:r>
            <a:r>
              <a:rPr lang="en-US" sz="5100" dirty="0">
                <a:solidFill>
                  <a:schemeClr val="tx1">
                    <a:lumMod val="65000"/>
                    <a:lumOff val="35000"/>
                  </a:schemeClr>
                </a:solidFill>
              </a:rPr>
              <a:t> give to get</a:t>
            </a:r>
          </a:p>
          <a:p>
            <a:pPr marL="381019" indent="-182880">
              <a:lnSpc>
                <a:spcPct val="90000"/>
              </a:lnSpc>
              <a:spcAft>
                <a:spcPts val="600"/>
              </a:spcAft>
              <a:buClr>
                <a:schemeClr val="accent1"/>
              </a:buClr>
              <a:buFont typeface="Wingdings 2" pitchFamily="18" charset="2"/>
              <a:buChar char=""/>
            </a:pPr>
            <a:endParaRPr lang="en-US" sz="5100" dirty="0">
              <a:solidFill>
                <a:schemeClr val="tx1">
                  <a:lumMod val="65000"/>
                  <a:lumOff val="35000"/>
                </a:schemeClr>
              </a:solidFill>
            </a:endParaRPr>
          </a:p>
          <a:p>
            <a:pPr marL="381019" indent="-182880">
              <a:lnSpc>
                <a:spcPct val="90000"/>
              </a:lnSpc>
              <a:spcAft>
                <a:spcPts val="600"/>
              </a:spcAft>
              <a:buClr>
                <a:schemeClr val="accent1"/>
              </a:buClr>
              <a:buFont typeface="Wingdings 2" pitchFamily="18" charset="2"/>
              <a:buChar char=""/>
            </a:pPr>
            <a:r>
              <a:rPr lang="en-US" sz="5100" dirty="0">
                <a:solidFill>
                  <a:schemeClr val="tx1">
                    <a:lumMod val="65000"/>
                    <a:lumOff val="35000"/>
                  </a:schemeClr>
                </a:solidFill>
              </a:rPr>
              <a:t>You have more juice than you realize</a:t>
            </a:r>
          </a:p>
          <a:p>
            <a:pPr marL="381019" indent="-182880">
              <a:lnSpc>
                <a:spcPct val="90000"/>
              </a:lnSpc>
              <a:spcAft>
                <a:spcPts val="600"/>
              </a:spcAft>
              <a:buClr>
                <a:schemeClr val="accent1"/>
              </a:buClr>
              <a:buFont typeface="Wingdings 2" pitchFamily="18" charset="2"/>
              <a:buChar char=""/>
            </a:pPr>
            <a:endParaRPr lang="en-US" sz="5100" dirty="0">
              <a:solidFill>
                <a:schemeClr val="tx1">
                  <a:lumMod val="65000"/>
                  <a:lumOff val="35000"/>
                </a:schemeClr>
              </a:solidFill>
            </a:endParaRPr>
          </a:p>
          <a:p>
            <a:pPr marL="381019" indent="-182880">
              <a:lnSpc>
                <a:spcPct val="90000"/>
              </a:lnSpc>
              <a:spcAft>
                <a:spcPts val="600"/>
              </a:spcAft>
              <a:buClr>
                <a:schemeClr val="accent1"/>
              </a:buClr>
              <a:buFont typeface="Wingdings 2" pitchFamily="18" charset="2"/>
              <a:buChar char=""/>
            </a:pPr>
            <a:r>
              <a:rPr lang="en-US" sz="5100" dirty="0">
                <a:solidFill>
                  <a:schemeClr val="tx1">
                    <a:lumMod val="65000"/>
                    <a:lumOff val="35000"/>
                  </a:schemeClr>
                </a:solidFill>
              </a:rPr>
              <a:t>Keep your </a:t>
            </a:r>
            <a:r>
              <a:rPr lang="en-US" sz="5100" b="1" dirty="0">
                <a:solidFill>
                  <a:schemeClr val="accent1"/>
                </a:solidFill>
              </a:rPr>
              <a:t>eyes on the prize</a:t>
            </a:r>
          </a:p>
          <a:p>
            <a:pPr indent="-182880">
              <a:lnSpc>
                <a:spcPct val="90000"/>
              </a:lnSpc>
              <a:spcAft>
                <a:spcPts val="600"/>
              </a:spcAft>
              <a:buClr>
                <a:schemeClr val="accent1"/>
              </a:buClr>
              <a:buFont typeface="Wingdings 2" pitchFamily="18" charset="2"/>
              <a:buChar char=""/>
            </a:pPr>
            <a:endParaRPr lang="en-US" sz="1900" b="1"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sz="1900" dirty="0">
              <a:solidFill>
                <a:schemeClr val="tx1">
                  <a:lumMod val="65000"/>
                  <a:lumOff val="35000"/>
                </a:schemeClr>
              </a:solidFill>
            </a:endParaRPr>
          </a:p>
        </p:txBody>
      </p:sp>
      <p:pic>
        <p:nvPicPr>
          <p:cNvPr id="4" name="Picture 3">
            <a:extLst>
              <a:ext uri="{FF2B5EF4-FFF2-40B4-BE49-F238E27FC236}">
                <a16:creationId xmlns:a16="http://schemas.microsoft.com/office/drawing/2014/main" id="{403B4BBC-32BA-4C5F-A842-3E8C71CB8B2E}"/>
              </a:ext>
            </a:extLst>
          </p:cNvPr>
          <p:cNvPicPr>
            <a:picLocks noChangeAspect="1"/>
          </p:cNvPicPr>
          <p:nvPr/>
        </p:nvPicPr>
        <p:blipFill>
          <a:blip r:embed="rId3"/>
          <a:stretch>
            <a:fillRect/>
          </a:stretch>
        </p:blipFill>
        <p:spPr>
          <a:xfrm>
            <a:off x="8004048" y="0"/>
            <a:ext cx="4187952" cy="6858000"/>
          </a:xfrm>
          <a:prstGeom prst="rect">
            <a:avLst/>
          </a:prstGeom>
        </p:spPr>
      </p:pic>
    </p:spTree>
    <p:extLst>
      <p:ext uri="{BB962C8B-B14F-4D97-AF65-F5344CB8AC3E}">
        <p14:creationId xmlns:p14="http://schemas.microsoft.com/office/powerpoint/2010/main" val="20783870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C0DBED-8A63-3D40-B57B-458477A12BBC}"/>
              </a:ext>
            </a:extLst>
          </p:cNvPr>
          <p:cNvSpPr>
            <a:spLocks noGrp="1"/>
          </p:cNvSpPr>
          <p:nvPr>
            <p:ph type="body" idx="1"/>
          </p:nvPr>
        </p:nvSpPr>
        <p:spPr>
          <a:xfrm>
            <a:off x="493861" y="1475845"/>
            <a:ext cx="3474720" cy="807720"/>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Home delivery</a:t>
            </a:r>
          </a:p>
        </p:txBody>
      </p:sp>
      <p:sp>
        <p:nvSpPr>
          <p:cNvPr id="3" name="Content Placeholder 2">
            <a:extLst>
              <a:ext uri="{FF2B5EF4-FFF2-40B4-BE49-F238E27FC236}">
                <a16:creationId xmlns:a16="http://schemas.microsoft.com/office/drawing/2014/main" id="{05737576-9B47-0B40-AE19-F27F0419303B}"/>
              </a:ext>
            </a:extLst>
          </p:cNvPr>
          <p:cNvSpPr>
            <a:spLocks noGrp="1"/>
          </p:cNvSpPr>
          <p:nvPr>
            <p:ph sz="half" idx="2"/>
          </p:nvPr>
        </p:nvSpPr>
        <p:spPr>
          <a:xfrm>
            <a:off x="370145" y="1978228"/>
            <a:ext cx="4349931" cy="2901543"/>
          </a:xfrm>
        </p:spPr>
        <p:txBody>
          <a:bodyPr>
            <a:normAutofit/>
          </a:bodyPr>
          <a:lstStyle/>
          <a:p>
            <a:r>
              <a:rPr lang="en-US" sz="2800" dirty="0">
                <a:solidFill>
                  <a:schemeClr val="tx1"/>
                </a:solidFill>
              </a:rPr>
              <a:t>Meet them where they are, literally</a:t>
            </a:r>
          </a:p>
          <a:p>
            <a:r>
              <a:rPr lang="en-US" sz="2800" dirty="0">
                <a:solidFill>
                  <a:schemeClr val="tx1"/>
                </a:solidFill>
              </a:rPr>
              <a:t>Prioritization of MOUD</a:t>
            </a:r>
          </a:p>
        </p:txBody>
      </p:sp>
      <p:sp>
        <p:nvSpPr>
          <p:cNvPr id="6" name="Text Placeholder 5">
            <a:extLst>
              <a:ext uri="{FF2B5EF4-FFF2-40B4-BE49-F238E27FC236}">
                <a16:creationId xmlns:a16="http://schemas.microsoft.com/office/drawing/2014/main" id="{0368C011-897B-AD4F-94E9-8E2F38A05536}"/>
              </a:ext>
            </a:extLst>
          </p:cNvPr>
          <p:cNvSpPr>
            <a:spLocks noGrp="1"/>
          </p:cNvSpPr>
          <p:nvPr>
            <p:ph type="body" sz="quarter" idx="3"/>
          </p:nvPr>
        </p:nvSpPr>
        <p:spPr>
          <a:xfrm>
            <a:off x="5471571" y="1470394"/>
            <a:ext cx="5103923" cy="813171"/>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Contingency management</a:t>
            </a:r>
          </a:p>
        </p:txBody>
      </p:sp>
      <p:sp>
        <p:nvSpPr>
          <p:cNvPr id="7" name="Content Placeholder 6">
            <a:extLst>
              <a:ext uri="{FF2B5EF4-FFF2-40B4-BE49-F238E27FC236}">
                <a16:creationId xmlns:a16="http://schemas.microsoft.com/office/drawing/2014/main" id="{141A4FA5-C3CF-E34E-96D4-CEF54960EECA}"/>
              </a:ext>
            </a:extLst>
          </p:cNvPr>
          <p:cNvSpPr>
            <a:spLocks noGrp="1"/>
          </p:cNvSpPr>
          <p:nvPr>
            <p:ph sz="quarter" idx="4"/>
          </p:nvPr>
        </p:nvSpPr>
        <p:spPr>
          <a:xfrm>
            <a:off x="5471571" y="2188399"/>
            <a:ext cx="5741125" cy="3973545"/>
          </a:xfrm>
        </p:spPr>
        <p:txBody>
          <a:bodyPr/>
          <a:lstStyle/>
          <a:p>
            <a:r>
              <a:rPr lang="en-US" sz="2800" dirty="0">
                <a:solidFill>
                  <a:schemeClr val="tx1"/>
                </a:solidFill>
              </a:rPr>
              <a:t>Well established in research but little uptake in real-world care</a:t>
            </a:r>
          </a:p>
          <a:p>
            <a:r>
              <a:rPr lang="en-US" sz="2800" dirty="0">
                <a:solidFill>
                  <a:schemeClr val="tx1"/>
                </a:solidFill>
              </a:rPr>
              <a:t>Best studied target negative UDS</a:t>
            </a:r>
          </a:p>
          <a:p>
            <a:r>
              <a:rPr lang="en-US" sz="2800" dirty="0">
                <a:solidFill>
                  <a:schemeClr val="tx1"/>
                </a:solidFill>
              </a:rPr>
              <a:t>Medication adherence as target less well established but perhaps more generalizable?</a:t>
            </a:r>
          </a:p>
          <a:p>
            <a:endParaRPr lang="en-US" dirty="0"/>
          </a:p>
        </p:txBody>
      </p:sp>
      <p:sp>
        <p:nvSpPr>
          <p:cNvPr id="4" name="Title 3">
            <a:extLst>
              <a:ext uri="{FF2B5EF4-FFF2-40B4-BE49-F238E27FC236}">
                <a16:creationId xmlns:a16="http://schemas.microsoft.com/office/drawing/2014/main" id="{C966342A-25AA-4DD2-A929-7B21C991FC96}"/>
              </a:ext>
            </a:extLst>
          </p:cNvPr>
          <p:cNvSpPr>
            <a:spLocks noGrp="1"/>
          </p:cNvSpPr>
          <p:nvPr>
            <p:ph type="title"/>
          </p:nvPr>
        </p:nvSpPr>
        <p:spPr/>
        <p:txBody>
          <a:bodyPr/>
          <a:lstStyle/>
          <a:p>
            <a:r>
              <a:rPr lang="en-US" dirty="0"/>
              <a:t>Additional Components</a:t>
            </a:r>
          </a:p>
        </p:txBody>
      </p:sp>
      <p:pic>
        <p:nvPicPr>
          <p:cNvPr id="8" name="Picture 2">
            <a:extLst>
              <a:ext uri="{FF2B5EF4-FFF2-40B4-BE49-F238E27FC236}">
                <a16:creationId xmlns:a16="http://schemas.microsoft.com/office/drawing/2014/main" id="{1AEB892B-B7A1-4A67-9F51-195A0A257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97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630841" y="305554"/>
            <a:ext cx="10553627" cy="909304"/>
          </a:xfrm>
          <a:prstGeom prst="rect">
            <a:avLst/>
          </a:prstGeom>
        </p:spPr>
        <p:txBody>
          <a:bodyPr vert="horz" lIns="91440" tIns="45720" rIns="91440" bIns="45720" rtlCol="0" anchor="ctr">
            <a:normAutofit/>
          </a:bodyPr>
          <a:lstStyle/>
          <a:p>
            <a:pPr>
              <a:lnSpc>
                <a:spcPct val="90000"/>
              </a:lnSpc>
              <a:spcBef>
                <a:spcPct val="0"/>
              </a:spcBef>
              <a:spcAft>
                <a:spcPts val="400"/>
              </a:spcAft>
            </a:pPr>
            <a:r>
              <a:rPr lang="en-US" sz="3000" b="1" kern="1200" spc="-60" baseline="0">
                <a:solidFill>
                  <a:srgbClr val="FFFFFF"/>
                </a:solidFill>
                <a:latin typeface="+mj-lt"/>
                <a:ea typeface="+mj-ea"/>
                <a:cs typeface="+mj-cs"/>
              </a:rPr>
              <a:t>Poster Child?</a:t>
            </a:r>
          </a:p>
        </p:txBody>
      </p:sp>
      <p:sp>
        <p:nvSpPr>
          <p:cNvPr id="2" name="TextBox 1">
            <a:extLst>
              <a:ext uri="{FF2B5EF4-FFF2-40B4-BE49-F238E27FC236}">
                <a16:creationId xmlns:a16="http://schemas.microsoft.com/office/drawing/2014/main" id="{366F6CA3-8D9E-4DA7-8F1A-BEB0501EE398}"/>
              </a:ext>
            </a:extLst>
          </p:cNvPr>
          <p:cNvSpPr txBox="1"/>
          <p:nvPr/>
        </p:nvSpPr>
        <p:spPr>
          <a:xfrm>
            <a:off x="345715" y="1463041"/>
            <a:ext cx="11500567" cy="5042262"/>
          </a:xfrm>
          <a:prstGeom prst="rect">
            <a:avLst/>
          </a:prstGeom>
        </p:spPr>
        <p:txBody>
          <a:bodyPr vert="horz" lIns="91440" tIns="45720" rIns="91440" bIns="45720" rtlCol="0" anchor="ctr">
            <a:normAutofit/>
          </a:bodyPr>
          <a:lstStyle/>
          <a:p>
            <a:pPr marL="381019" indent="-182880">
              <a:lnSpc>
                <a:spcPct val="90000"/>
              </a:lnSpc>
              <a:spcAft>
                <a:spcPts val="600"/>
              </a:spcAft>
              <a:buClr>
                <a:schemeClr val="accent1"/>
              </a:buClr>
              <a:buFont typeface="Wingdings 2" pitchFamily="18" charset="2"/>
              <a:buChar char=""/>
            </a:pPr>
            <a:r>
              <a:rPr lang="en-US" sz="3200" dirty="0">
                <a:solidFill>
                  <a:schemeClr val="tx1">
                    <a:lumMod val="65000"/>
                    <a:lumOff val="35000"/>
                  </a:schemeClr>
                </a:solidFill>
              </a:rPr>
              <a:t>21-year-old male injecting heroin</a:t>
            </a:r>
          </a:p>
          <a:p>
            <a:pPr marL="381019" indent="-182880">
              <a:lnSpc>
                <a:spcPct val="90000"/>
              </a:lnSpc>
              <a:spcAft>
                <a:spcPts val="600"/>
              </a:spcAft>
              <a:buClr>
                <a:schemeClr val="accent1"/>
              </a:buClr>
              <a:buFont typeface="Wingdings 2" pitchFamily="18" charset="2"/>
              <a:buChar char=""/>
            </a:pPr>
            <a:endParaRPr lang="en-US" sz="3200" dirty="0">
              <a:solidFill>
                <a:schemeClr val="tx1">
                  <a:lumMod val="65000"/>
                  <a:lumOff val="35000"/>
                </a:schemeClr>
              </a:solidFill>
            </a:endParaRPr>
          </a:p>
          <a:p>
            <a:pPr marL="381019" indent="-182880">
              <a:lnSpc>
                <a:spcPct val="90000"/>
              </a:lnSpc>
              <a:spcAft>
                <a:spcPts val="600"/>
              </a:spcAft>
              <a:buClr>
                <a:schemeClr val="accent1"/>
              </a:buClr>
              <a:buFont typeface="Wingdings 2" pitchFamily="18" charset="2"/>
              <a:buChar char=""/>
            </a:pPr>
            <a:r>
              <a:rPr lang="en-US" sz="3200" dirty="0">
                <a:solidFill>
                  <a:schemeClr val="tx1">
                    <a:lumMod val="65000"/>
                    <a:lumOff val="35000"/>
                  </a:schemeClr>
                </a:solidFill>
              </a:rPr>
              <a:t>5 inpatient detox admissions over 1.5 years, each time got first dose of extended-release naltrexone but never came back for 2</a:t>
            </a:r>
            <a:r>
              <a:rPr lang="en-US" sz="3200" baseline="30000" dirty="0">
                <a:solidFill>
                  <a:schemeClr val="tx1">
                    <a:lumMod val="65000"/>
                    <a:lumOff val="35000"/>
                  </a:schemeClr>
                </a:solidFill>
              </a:rPr>
              <a:t>nd</a:t>
            </a:r>
            <a:r>
              <a:rPr lang="en-US" sz="3200" dirty="0">
                <a:solidFill>
                  <a:schemeClr val="tx1">
                    <a:lumMod val="65000"/>
                    <a:lumOff val="35000"/>
                  </a:schemeClr>
                </a:solidFill>
              </a:rPr>
              <a:t> dose</a:t>
            </a:r>
          </a:p>
          <a:p>
            <a:pPr marL="381019" indent="-182880">
              <a:lnSpc>
                <a:spcPct val="90000"/>
              </a:lnSpc>
              <a:spcAft>
                <a:spcPts val="600"/>
              </a:spcAft>
              <a:buClr>
                <a:schemeClr val="accent1"/>
              </a:buClr>
              <a:buFont typeface="Wingdings 2" pitchFamily="18" charset="2"/>
              <a:buChar char=""/>
            </a:pPr>
            <a:endParaRPr lang="en-US" sz="3200" dirty="0">
              <a:solidFill>
                <a:schemeClr val="tx1">
                  <a:lumMod val="65000"/>
                  <a:lumOff val="35000"/>
                </a:schemeClr>
              </a:solidFill>
            </a:endParaRPr>
          </a:p>
          <a:p>
            <a:pPr marL="381019" indent="-182880">
              <a:lnSpc>
                <a:spcPct val="90000"/>
              </a:lnSpc>
              <a:spcAft>
                <a:spcPts val="600"/>
              </a:spcAft>
              <a:buClr>
                <a:schemeClr val="accent1"/>
              </a:buClr>
              <a:buFont typeface="Wingdings 2" pitchFamily="18" charset="2"/>
              <a:buChar char=""/>
            </a:pPr>
            <a:r>
              <a:rPr lang="en-US" sz="3200" dirty="0">
                <a:solidFill>
                  <a:schemeClr val="tx1">
                    <a:lumMod val="65000"/>
                    <a:lumOff val="35000"/>
                  </a:schemeClr>
                </a:solidFill>
              </a:rPr>
              <a:t>Lives with GM, team shows up with dose, he says no thank you, she says no not an option, done deal, gets 6 doses</a:t>
            </a:r>
          </a:p>
          <a:p>
            <a:pPr indent="-182880">
              <a:lnSpc>
                <a:spcPct val="90000"/>
              </a:lnSpc>
              <a:spcAft>
                <a:spcPts val="600"/>
              </a:spcAft>
              <a:buClr>
                <a:schemeClr val="accent1"/>
              </a:buClr>
              <a:buFont typeface="Wingdings 2" pitchFamily="18" charset="2"/>
              <a:buChar char=""/>
            </a:pPr>
            <a:endParaRPr lang="en-US" sz="1900" b="1"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sz="1900" dirty="0">
              <a:solidFill>
                <a:schemeClr val="tx1">
                  <a:lumMod val="65000"/>
                  <a:lumOff val="35000"/>
                </a:schemeClr>
              </a:solidFill>
            </a:endParaRPr>
          </a:p>
        </p:txBody>
      </p:sp>
      <p:pic>
        <p:nvPicPr>
          <p:cNvPr id="4" name="Picture 2">
            <a:extLst>
              <a:ext uri="{FF2B5EF4-FFF2-40B4-BE49-F238E27FC236}">
                <a16:creationId xmlns:a16="http://schemas.microsoft.com/office/drawing/2014/main" id="{FED08B5D-F9E4-4426-B4F0-B7E4226BB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02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latin typeface="Arial" panose="020B0604020202020204" pitchFamily="34" charset="0"/>
                <a:cs typeface="Arial" panose="020B0604020202020204" pitchFamily="34" charset="0"/>
              </a:rPr>
              <a:t>Engagement – monitoring </a:t>
            </a:r>
          </a:p>
        </p:txBody>
      </p:sp>
      <p:pic>
        <p:nvPicPr>
          <p:cNvPr id="3" name="Picture 2" descr="ya he told.tiff"/>
          <p:cNvPicPr>
            <a:picLocks noChangeAspect="1"/>
          </p:cNvPicPr>
          <p:nvPr/>
        </p:nvPicPr>
        <p:blipFill>
          <a:blip r:embed="rId3">
            <a:lum bright="-11000" contrast="35000"/>
            <a:alphaModFix/>
            <a:grayscl/>
          </a:blip>
          <a:stretch>
            <a:fillRect/>
          </a:stretch>
        </p:blipFill>
        <p:spPr>
          <a:xfrm>
            <a:off x="6687457" y="4418978"/>
            <a:ext cx="2983691" cy="2334519"/>
          </a:xfrm>
          <a:prstGeom prst="rect">
            <a:avLst/>
          </a:prstGeom>
        </p:spPr>
      </p:pic>
      <p:pic>
        <p:nvPicPr>
          <p:cNvPr id="4" name="Picture 3" descr="ptsd.tiff"/>
          <p:cNvPicPr>
            <a:picLocks noChangeAspect="1"/>
          </p:cNvPicPr>
          <p:nvPr/>
        </p:nvPicPr>
        <p:blipFill>
          <a:blip r:embed="rId4">
            <a:grayscl/>
            <a:alphaModFix/>
            <a:lum bright="-11000" contrast="35000"/>
          </a:blip>
          <a:stretch>
            <a:fillRect/>
          </a:stretch>
        </p:blipFill>
        <p:spPr>
          <a:xfrm>
            <a:off x="6687457" y="239088"/>
            <a:ext cx="2900681" cy="4232141"/>
          </a:xfrm>
          <a:prstGeom prst="rect">
            <a:avLst/>
          </a:prstGeom>
        </p:spPr>
      </p:pic>
      <p:pic>
        <p:nvPicPr>
          <p:cNvPr id="5" name="Picture 4" descr="checkin.tiff"/>
          <p:cNvPicPr>
            <a:picLocks noChangeAspect="1"/>
          </p:cNvPicPr>
          <p:nvPr/>
        </p:nvPicPr>
        <p:blipFill>
          <a:blip r:embed="rId5">
            <a:grayscl/>
          </a:blip>
          <a:stretch>
            <a:fillRect/>
          </a:stretch>
        </p:blipFill>
        <p:spPr>
          <a:xfrm>
            <a:off x="906769" y="2254043"/>
            <a:ext cx="4504157" cy="3474635"/>
          </a:xfrm>
          <a:prstGeom prst="rect">
            <a:avLst/>
          </a:prstGeom>
        </p:spPr>
      </p:pic>
      <p:sp>
        <p:nvSpPr>
          <p:cNvPr id="7" name="Rectangle 6"/>
          <p:cNvSpPr/>
          <p:nvPr/>
        </p:nvSpPr>
        <p:spPr>
          <a:xfrm>
            <a:off x="3227586" y="2625583"/>
            <a:ext cx="1063563" cy="2482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85CB709F-7BDD-4FB8-88F9-2D7D9B4E8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38" y="5949284"/>
            <a:ext cx="1885071" cy="81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674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Maintaining therapeutic optimism</a:t>
            </a:r>
          </a:p>
        </p:txBody>
      </p:sp>
      <p:pic>
        <p:nvPicPr>
          <p:cNvPr id="7" name="Content Placeholder 6" descr="getting kicked out.tiff"/>
          <p:cNvPicPr>
            <a:picLocks noGrp="1" noChangeAspect="1"/>
          </p:cNvPicPr>
          <p:nvPr>
            <p:ph idx="4294967295"/>
          </p:nvPr>
        </p:nvPicPr>
        <p:blipFill>
          <a:blip r:embed="rId2">
            <a:grayscl/>
            <a:lum bright="-8000" contrast="15000"/>
          </a:blip>
          <a:srcRect l="-19786" r="-19786"/>
          <a:stretch>
            <a:fillRect/>
          </a:stretch>
        </p:blipFill>
        <p:spPr>
          <a:xfrm>
            <a:off x="630841" y="1467070"/>
            <a:ext cx="9819249" cy="5261476"/>
          </a:xfrm>
        </p:spPr>
      </p:pic>
      <p:pic>
        <p:nvPicPr>
          <p:cNvPr id="4" name="Picture 2">
            <a:extLst>
              <a:ext uri="{FF2B5EF4-FFF2-40B4-BE49-F238E27FC236}">
                <a16:creationId xmlns:a16="http://schemas.microsoft.com/office/drawing/2014/main" id="{A6ADC371-D9E8-4A9B-AF4B-D646AB831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4" y="5777346"/>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13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lgn="ctr"/>
            <a:r>
              <a:rPr lang="en-US" sz="4000" dirty="0">
                <a:solidFill>
                  <a:schemeClr val="bg1"/>
                </a:solidFill>
                <a:latin typeface="Arial" panose="020B0604020202020204" pitchFamily="34" charset="0"/>
                <a:cs typeface="Arial" panose="020B0604020202020204" pitchFamily="34" charset="0"/>
              </a:rPr>
              <a:t>Balancing parental and young adult empowerment</a:t>
            </a:r>
          </a:p>
        </p:txBody>
      </p:sp>
      <p:sp>
        <p:nvSpPr>
          <p:cNvPr id="3" name="Content Placeholder 2"/>
          <p:cNvSpPr>
            <a:spLocks noGrp="1"/>
          </p:cNvSpPr>
          <p:nvPr>
            <p:ph idx="4294967295"/>
          </p:nvPr>
        </p:nvSpPr>
        <p:spPr>
          <a:xfrm>
            <a:off x="819186" y="1456641"/>
            <a:ext cx="10553627" cy="4515094"/>
          </a:xfrm>
        </p:spPr>
        <p:txBody>
          <a:bodyPr>
            <a:normAutofit/>
          </a:bodyPr>
          <a:lstStyle/>
          <a:p>
            <a:r>
              <a:rPr lang="en-US" sz="3200" dirty="0"/>
              <a:t>Patient: “Mom, you can’t be in here when I’m getting the shot…”</a:t>
            </a:r>
          </a:p>
          <a:p>
            <a:endParaRPr lang="en-US" sz="3200" dirty="0"/>
          </a:p>
          <a:p>
            <a:r>
              <a:rPr lang="en-US" sz="3200" dirty="0"/>
              <a:t>Therapist: “Ma’am I think it’s best if we provide her privacy for the injection.”</a:t>
            </a:r>
          </a:p>
          <a:p>
            <a:pPr>
              <a:buNone/>
            </a:pPr>
            <a:endParaRPr lang="en-US" sz="3200" dirty="0"/>
          </a:p>
          <a:p>
            <a:r>
              <a:rPr lang="en-US" sz="3200" dirty="0"/>
              <a:t>Mother: “Are you kidding me? Of course I am. I’m not leaving this room till I see that medicine go in you…”</a:t>
            </a:r>
          </a:p>
        </p:txBody>
      </p:sp>
      <p:pic>
        <p:nvPicPr>
          <p:cNvPr id="4" name="Picture 2">
            <a:extLst>
              <a:ext uri="{FF2B5EF4-FFF2-40B4-BE49-F238E27FC236}">
                <a16:creationId xmlns:a16="http://schemas.microsoft.com/office/drawing/2014/main" id="{7CD1B9BA-1A6F-4052-848A-EEDD0B43F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743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84" y="285960"/>
            <a:ext cx="10553627" cy="909304"/>
          </a:xfrm>
          <a:solidFill>
            <a:schemeClr val="accent1"/>
          </a:solidFill>
        </p:spPr>
        <p:txBody>
          <a:bodyPr>
            <a:normAutofit/>
          </a:bodyPr>
          <a:lstStyle/>
          <a:p>
            <a:r>
              <a:rPr lang="en-US" dirty="0">
                <a:solidFill>
                  <a:schemeClr val="bg1"/>
                </a:solidFill>
                <a:latin typeface="Arial" panose="020B0604020202020204" pitchFamily="34" charset="0"/>
                <a:cs typeface="Arial" panose="020B0604020202020204" pitchFamily="34" charset="0"/>
              </a:rPr>
              <a:t>Keep your eyes on the prize</a:t>
            </a:r>
          </a:p>
        </p:txBody>
      </p:sp>
      <p:pic>
        <p:nvPicPr>
          <p:cNvPr id="4" name="Content Placeholder 3" descr="IMG_0551.PNG"/>
          <p:cNvPicPr>
            <a:picLocks noGrp="1" noChangeAspect="1"/>
          </p:cNvPicPr>
          <p:nvPr>
            <p:ph idx="4294967295"/>
          </p:nvPr>
        </p:nvPicPr>
        <p:blipFill>
          <a:blip r:embed="rId2">
            <a:grayscl/>
            <a:lum bright="-8000" contrast="20000"/>
          </a:blip>
          <a:srcRect l="-111375" r="-111375"/>
          <a:stretch>
            <a:fillRect/>
          </a:stretch>
        </p:blipFill>
        <p:spPr>
          <a:xfrm>
            <a:off x="2870815" y="-62482"/>
            <a:ext cx="9453991" cy="5199004"/>
          </a:xfrm>
        </p:spPr>
      </p:pic>
      <p:pic>
        <p:nvPicPr>
          <p:cNvPr id="7" name="Picture 6" descr="see you thurs.tiff"/>
          <p:cNvPicPr>
            <a:picLocks noChangeAspect="1"/>
          </p:cNvPicPr>
          <p:nvPr/>
        </p:nvPicPr>
        <p:blipFill>
          <a:blip r:embed="rId3">
            <a:grayscl/>
            <a:lum bright="-8000" contrast="12000"/>
          </a:blip>
          <a:stretch>
            <a:fillRect/>
          </a:stretch>
        </p:blipFill>
        <p:spPr>
          <a:xfrm>
            <a:off x="6096000" y="4320980"/>
            <a:ext cx="3088167" cy="2537020"/>
          </a:xfrm>
          <a:prstGeom prst="rect">
            <a:avLst/>
          </a:prstGeom>
        </p:spPr>
      </p:pic>
      <p:pic>
        <p:nvPicPr>
          <p:cNvPr id="5" name="Picture 2">
            <a:extLst>
              <a:ext uri="{FF2B5EF4-FFF2-40B4-BE49-F238E27FC236}">
                <a16:creationId xmlns:a16="http://schemas.microsoft.com/office/drawing/2014/main" id="{A7225508-CC8B-4AAC-BF3F-B7A46EF2D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38807"/>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79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accent1"/>
            </a:solidFill>
          </a:ln>
        </p:spPr>
        <p:txBody>
          <a:bodyPr/>
          <a:lstStyle/>
          <a:p>
            <a:r>
              <a:rPr lang="en-US" dirty="0">
                <a:solidFill>
                  <a:schemeClr val="bg1"/>
                </a:solidFill>
                <a:cs typeface="Arial" panose="020B0604020202020204" pitchFamily="34" charset="0"/>
              </a:rPr>
              <a:t>Don’t take no for an answer</a:t>
            </a:r>
          </a:p>
        </p:txBody>
      </p:sp>
      <p:pic>
        <p:nvPicPr>
          <p:cNvPr id="3" name="Picture 2" descr="stop calling.tiff"/>
          <p:cNvPicPr>
            <a:picLocks noChangeAspect="1"/>
          </p:cNvPicPr>
          <p:nvPr/>
        </p:nvPicPr>
        <p:blipFill>
          <a:blip r:embed="rId2">
            <a:grayscl/>
            <a:lum bright="-10000" contrast="17000"/>
          </a:blip>
          <a:stretch>
            <a:fillRect/>
          </a:stretch>
        </p:blipFill>
        <p:spPr>
          <a:xfrm>
            <a:off x="3187337" y="1516808"/>
            <a:ext cx="5455275" cy="5035638"/>
          </a:xfrm>
          <a:prstGeom prst="rect">
            <a:avLst/>
          </a:prstGeom>
        </p:spPr>
      </p:pic>
      <p:pic>
        <p:nvPicPr>
          <p:cNvPr id="4" name="Picture 2">
            <a:extLst>
              <a:ext uri="{FF2B5EF4-FFF2-40B4-BE49-F238E27FC236}">
                <a16:creationId xmlns:a16="http://schemas.microsoft.com/office/drawing/2014/main" id="{98941C26-CD8C-4196-A0C5-1A9CC8826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957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9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chemeClr val="bg1"/>
                </a:solidFill>
                <a:latin typeface="Arial" panose="020B0604020202020204" pitchFamily="34" charset="0"/>
                <a:cs typeface="Arial" panose="020B0604020202020204" pitchFamily="34" charset="0"/>
              </a:rPr>
              <a:t>YORS Pilot RCT</a:t>
            </a:r>
          </a:p>
        </p:txBody>
      </p:sp>
      <p:sp>
        <p:nvSpPr>
          <p:cNvPr id="3" name="Content Placeholder 2"/>
          <p:cNvSpPr>
            <a:spLocks noGrp="1"/>
          </p:cNvSpPr>
          <p:nvPr>
            <p:ph idx="4294967295"/>
          </p:nvPr>
        </p:nvSpPr>
        <p:spPr>
          <a:xfrm>
            <a:off x="630841" y="2076994"/>
            <a:ext cx="10774363" cy="3218225"/>
          </a:xfrm>
        </p:spPr>
        <p:txBody>
          <a:bodyPr>
            <a:noAutofit/>
          </a:bodyPr>
          <a:lstStyle/>
          <a:p>
            <a:r>
              <a:rPr lang="en-US" sz="2800" dirty="0"/>
              <a:t>Ages 18-26, OUD, seeking XR-NTX</a:t>
            </a:r>
          </a:p>
          <a:p>
            <a:r>
              <a:rPr lang="en-US" sz="2800" dirty="0"/>
              <a:t>Recruitment through index episode of acute residential treatment, with </a:t>
            </a:r>
            <a:r>
              <a:rPr lang="en-US" sz="2800" dirty="0" err="1"/>
              <a:t>detox</a:t>
            </a:r>
            <a:endParaRPr lang="en-US" sz="2800" dirty="0"/>
          </a:p>
          <a:p>
            <a:r>
              <a:rPr lang="en-US" sz="2800" dirty="0"/>
              <a:t>Randomization to YORS </a:t>
            </a:r>
            <a:r>
              <a:rPr lang="en-US" sz="2800" dirty="0" err="1"/>
              <a:t>vs</a:t>
            </a:r>
            <a:r>
              <a:rPr lang="en-US" sz="2800" dirty="0"/>
              <a:t> TAU</a:t>
            </a:r>
          </a:p>
          <a:p>
            <a:r>
              <a:rPr lang="en-US" sz="2800" dirty="0"/>
              <a:t>6 months duration</a:t>
            </a:r>
          </a:p>
          <a:p>
            <a:r>
              <a:rPr lang="en-US" sz="2800" dirty="0"/>
              <a:t>N = 38</a:t>
            </a:r>
          </a:p>
          <a:p>
            <a:r>
              <a:rPr lang="en-US" sz="2800" dirty="0"/>
              <a:t>Outcomes: doses received, opioid relapse (&gt;10d use per 28d, missing imputed pos)</a:t>
            </a:r>
          </a:p>
        </p:txBody>
      </p:sp>
      <p:sp>
        <p:nvSpPr>
          <p:cNvPr id="4" name="TextBox 3">
            <a:extLst>
              <a:ext uri="{FF2B5EF4-FFF2-40B4-BE49-F238E27FC236}">
                <a16:creationId xmlns:a16="http://schemas.microsoft.com/office/drawing/2014/main" id="{A45A055D-E9F0-0B4B-9DB9-8291079AA748}"/>
              </a:ext>
            </a:extLst>
          </p:cNvPr>
          <p:cNvSpPr txBox="1"/>
          <p:nvPr/>
        </p:nvSpPr>
        <p:spPr>
          <a:xfrm>
            <a:off x="2701636" y="5657671"/>
            <a:ext cx="7509164" cy="923330"/>
          </a:xfrm>
          <a:prstGeom prst="rect">
            <a:avLst/>
          </a:prstGeom>
          <a:noFill/>
        </p:spPr>
        <p:txBody>
          <a:bodyPr wrap="square" rtlCol="0">
            <a:spAutoFit/>
          </a:bodyPr>
          <a:lstStyle/>
          <a:p>
            <a:r>
              <a:rPr lang="en-US" dirty="0"/>
              <a:t>Fishman M, et al. “A pilot randomized controlled trial of assertive treatment including family involvement and home delivery of medication for young adults with opioid use disorder.” </a:t>
            </a:r>
            <a:r>
              <a:rPr lang="en-US" i="1" dirty="0"/>
              <a:t>Addiction</a:t>
            </a:r>
            <a:r>
              <a:rPr lang="en-US" dirty="0"/>
              <a:t>. In Press. 2020. </a:t>
            </a:r>
          </a:p>
        </p:txBody>
      </p:sp>
      <p:pic>
        <p:nvPicPr>
          <p:cNvPr id="5" name="Picture 2">
            <a:extLst>
              <a:ext uri="{FF2B5EF4-FFF2-40B4-BE49-F238E27FC236}">
                <a16:creationId xmlns:a16="http://schemas.microsoft.com/office/drawing/2014/main" id="{0BE08341-08C4-4C6D-9C2D-05F5FF63F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4584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52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Receipt of Cumulative XR-MOUD Doses</a:t>
            </a:r>
          </a:p>
        </p:txBody>
      </p:sp>
      <p:graphicFrame>
        <p:nvGraphicFramePr>
          <p:cNvPr id="6" name="Content Placeholder 3"/>
          <p:cNvGraphicFramePr>
            <a:graphicFrameLocks/>
          </p:cNvGraphicFramePr>
          <p:nvPr/>
        </p:nvGraphicFramePr>
        <p:xfrm>
          <a:off x="1117600" y="1478599"/>
          <a:ext cx="9144000" cy="60977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1D3176C-5B51-1C44-B275-E9BF0EA818AE}"/>
              </a:ext>
            </a:extLst>
          </p:cNvPr>
          <p:cNvSpPr txBox="1"/>
          <p:nvPr/>
        </p:nvSpPr>
        <p:spPr>
          <a:xfrm>
            <a:off x="6303820" y="6510042"/>
            <a:ext cx="3484031" cy="646331"/>
          </a:xfrm>
          <a:prstGeom prst="rect">
            <a:avLst/>
          </a:prstGeom>
          <a:noFill/>
        </p:spPr>
        <p:txBody>
          <a:bodyPr wrap="none" rtlCol="0">
            <a:spAutoFit/>
          </a:bodyPr>
          <a:lstStyle/>
          <a:p>
            <a:pPr defTabSz="457200"/>
            <a:r>
              <a:rPr lang="en-US" dirty="0">
                <a:solidFill>
                  <a:prstClr val="black"/>
                </a:solidFill>
                <a:latin typeface="Calibri"/>
              </a:rPr>
              <a:t>Fishman M, et al. </a:t>
            </a:r>
            <a:r>
              <a:rPr lang="en-US" i="1" dirty="0">
                <a:solidFill>
                  <a:prstClr val="black"/>
                </a:solidFill>
                <a:latin typeface="Calibri"/>
              </a:rPr>
              <a:t>Addiction</a:t>
            </a:r>
            <a:r>
              <a:rPr lang="en-US" dirty="0">
                <a:solidFill>
                  <a:prstClr val="black"/>
                </a:solidFill>
                <a:latin typeface="Calibri"/>
              </a:rPr>
              <a:t>. 2020. </a:t>
            </a:r>
          </a:p>
          <a:p>
            <a:pPr defTabSz="457200"/>
            <a:endParaRPr lang="en-US" dirty="0">
              <a:solidFill>
                <a:prstClr val="black"/>
              </a:solidFill>
              <a:latin typeface="Calibri"/>
            </a:endParaRPr>
          </a:p>
        </p:txBody>
      </p:sp>
      <p:sp>
        <p:nvSpPr>
          <p:cNvPr id="4" name="TextBox 3">
            <a:extLst>
              <a:ext uri="{FF2B5EF4-FFF2-40B4-BE49-F238E27FC236}">
                <a16:creationId xmlns:a16="http://schemas.microsoft.com/office/drawing/2014/main" id="{C7042508-0451-5545-8375-549B12D436F4}"/>
              </a:ext>
            </a:extLst>
          </p:cNvPr>
          <p:cNvSpPr txBox="1"/>
          <p:nvPr/>
        </p:nvSpPr>
        <p:spPr>
          <a:xfrm>
            <a:off x="9845041" y="3391536"/>
            <a:ext cx="2092959" cy="923330"/>
          </a:xfrm>
          <a:prstGeom prst="rect">
            <a:avLst/>
          </a:prstGeom>
          <a:solidFill>
            <a:srgbClr val="7030A0"/>
          </a:solidFill>
        </p:spPr>
        <p:txBody>
          <a:bodyPr wrap="square" rtlCol="0">
            <a:spAutoFit/>
          </a:bodyPr>
          <a:lstStyle/>
          <a:p>
            <a:r>
              <a:rPr lang="en-US" dirty="0">
                <a:solidFill>
                  <a:schemeClr val="bg1"/>
                </a:solidFill>
              </a:rPr>
              <a:t>Received all prescribed doses: 44% vs 0%</a:t>
            </a:r>
          </a:p>
        </p:txBody>
      </p:sp>
      <p:pic>
        <p:nvPicPr>
          <p:cNvPr id="7" name="Picture 2">
            <a:extLst>
              <a:ext uri="{FF2B5EF4-FFF2-40B4-BE49-F238E27FC236}">
                <a16:creationId xmlns:a16="http://schemas.microsoft.com/office/drawing/2014/main" id="{F91D9E90-3E50-4EFC-B6D2-A8BEEA14C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2007"/>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7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&amp; Funding</a:t>
            </a:r>
          </a:p>
        </p:txBody>
      </p:sp>
      <p:sp>
        <p:nvSpPr>
          <p:cNvPr id="5" name="Date Placeholder 3"/>
          <p:cNvSpPr>
            <a:spLocks noGrp="1"/>
          </p:cNvSpPr>
          <p:nvPr>
            <p:ph type="dt" sz="half" idx="10"/>
          </p:nvPr>
        </p:nvSpPr>
        <p:spPr/>
        <p:txBody>
          <a:bodyPr/>
          <a:lstStyle/>
          <a:p>
            <a:fld id="{3C352946-8834-419D-873E-83A2D53642A5}" type="datetimeFigureOut">
              <a:rPr lang="en-US" smtClean="0"/>
              <a:t>12/21/2020</a:t>
            </a:fld>
            <a:endParaRPr lang="en-US"/>
          </a:p>
        </p:txBody>
      </p:sp>
      <p:sp>
        <p:nvSpPr>
          <p:cNvPr id="3" name="Content Placeholder 2"/>
          <p:cNvSpPr>
            <a:spLocks noGrp="1"/>
          </p:cNvSpPr>
          <p:nvPr>
            <p:ph idx="4294967295"/>
          </p:nvPr>
        </p:nvSpPr>
        <p:spPr>
          <a:xfrm>
            <a:off x="565896" y="1463675"/>
            <a:ext cx="10933953" cy="3868738"/>
          </a:xfrm>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2"/>
              </a:rPr>
              <a:t>www.hrsa.gov</a:t>
            </a:r>
            <a:r>
              <a:rPr lang="en-US" i="1" dirty="0"/>
              <a:t>.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4"/>
          <a:stretch>
            <a:fillRect/>
          </a:stretch>
        </p:blipFill>
        <p:spPr>
          <a:xfrm>
            <a:off x="3834222" y="5502895"/>
            <a:ext cx="1493825" cy="756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263" y="5314252"/>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3882" y="5177085"/>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2FCF1-07BE-4D39-8886-865781BCB9E4}"/>
              </a:ext>
            </a:extLst>
          </p:cNvPr>
          <p:cNvPicPr>
            <a:picLocks noChangeAspect="1"/>
          </p:cNvPicPr>
          <p:nvPr/>
        </p:nvPicPr>
        <p:blipFill rotWithShape="1">
          <a:blip r:embed="rId3"/>
          <a:srcRect t="4224"/>
          <a:stretch/>
        </p:blipFill>
        <p:spPr>
          <a:xfrm>
            <a:off x="2195089" y="1421074"/>
            <a:ext cx="7125261" cy="5436926"/>
          </a:xfrm>
          <a:prstGeom prst="rect">
            <a:avLst/>
          </a:prstGeom>
        </p:spPr>
      </p:pic>
      <p:sp>
        <p:nvSpPr>
          <p:cNvPr id="65538" name="Title 1"/>
          <p:cNvSpPr>
            <a:spLocks noGrp="1"/>
          </p:cNvSpPr>
          <p:nvPr>
            <p:ph type="title"/>
          </p:nvPr>
        </p:nvSpPr>
        <p:spPr>
          <a:xfrm>
            <a:off x="676561" y="322236"/>
            <a:ext cx="10553627" cy="909304"/>
          </a:xfrm>
        </p:spPr>
        <p:txBody>
          <a:bodyPr>
            <a:normAutofit fontScale="90000"/>
          </a:bodyPr>
          <a:lstStyle/>
          <a:p>
            <a:br>
              <a:rPr lang="en-US" altLang="en-US" dirty="0"/>
            </a:br>
            <a:r>
              <a:rPr lang="en-US" altLang="en-US" dirty="0"/>
              <a:t>	</a:t>
            </a:r>
            <a:endParaRPr lang="en-US" altLang="en-US" b="1" dirty="0">
              <a:solidFill>
                <a:srgbClr val="F6DE55"/>
              </a:solidFill>
            </a:endParaRPr>
          </a:p>
        </p:txBody>
      </p:sp>
      <p:sp>
        <p:nvSpPr>
          <p:cNvPr id="7" name="Text Box 11">
            <a:extLst>
              <a:ext uri="{FF2B5EF4-FFF2-40B4-BE49-F238E27FC236}">
                <a16:creationId xmlns:a16="http://schemas.microsoft.com/office/drawing/2014/main" id="{F252DDD4-C01E-4743-8C4A-28382E18276E}"/>
              </a:ext>
            </a:extLst>
          </p:cNvPr>
          <p:cNvSpPr txBox="1">
            <a:spLocks noChangeArrowheads="1"/>
          </p:cNvSpPr>
          <p:nvPr/>
        </p:nvSpPr>
        <p:spPr bwMode="auto">
          <a:xfrm>
            <a:off x="7779789" y="6442493"/>
            <a:ext cx="4225637" cy="286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91404" tIns="45703" rIns="91404" bIns="45703"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457200"/>
            <a:r>
              <a:rPr lang="en-US" sz="1400" dirty="0">
                <a:solidFill>
                  <a:prstClr val="black"/>
                </a:solidFill>
                <a:latin typeface="Calibri"/>
              </a:rPr>
              <a:t>Fishman M, et al. </a:t>
            </a:r>
            <a:r>
              <a:rPr lang="en-US" sz="1400" i="1" dirty="0">
                <a:solidFill>
                  <a:prstClr val="black"/>
                </a:solidFill>
                <a:latin typeface="Calibri"/>
              </a:rPr>
              <a:t>Addiction</a:t>
            </a:r>
            <a:r>
              <a:rPr lang="en-US" sz="1400" dirty="0">
                <a:solidFill>
                  <a:prstClr val="black"/>
                </a:solidFill>
                <a:latin typeface="Calibri"/>
              </a:rPr>
              <a:t>. In Press. 2020. </a:t>
            </a:r>
          </a:p>
        </p:txBody>
      </p:sp>
      <p:sp>
        <p:nvSpPr>
          <p:cNvPr id="13" name="TextBox 12">
            <a:extLst>
              <a:ext uri="{FF2B5EF4-FFF2-40B4-BE49-F238E27FC236}">
                <a16:creationId xmlns:a16="http://schemas.microsoft.com/office/drawing/2014/main" id="{81E9BC6D-A684-4C6C-989F-7D19D7730D73}"/>
              </a:ext>
            </a:extLst>
          </p:cNvPr>
          <p:cNvSpPr txBox="1"/>
          <p:nvPr/>
        </p:nvSpPr>
        <p:spPr>
          <a:xfrm>
            <a:off x="6356465" y="2973282"/>
            <a:ext cx="518091" cy="276999"/>
          </a:xfrm>
          <a:prstGeom prst="rect">
            <a:avLst/>
          </a:prstGeom>
          <a:noFill/>
        </p:spPr>
        <p:txBody>
          <a:bodyPr wrap="none" rtlCol="0">
            <a:spAutoFit/>
          </a:bodyPr>
          <a:lstStyle/>
          <a:p>
            <a:r>
              <a:rPr lang="en-US" sz="1200" dirty="0"/>
              <a:t>N=18</a:t>
            </a:r>
          </a:p>
        </p:txBody>
      </p:sp>
      <p:sp>
        <p:nvSpPr>
          <p:cNvPr id="15" name="Rectangle 14">
            <a:extLst>
              <a:ext uri="{FF2B5EF4-FFF2-40B4-BE49-F238E27FC236}">
                <a16:creationId xmlns:a16="http://schemas.microsoft.com/office/drawing/2014/main" id="{21FD2509-180B-4179-BDD3-469783C57E9D}"/>
              </a:ext>
            </a:extLst>
          </p:cNvPr>
          <p:cNvSpPr/>
          <p:nvPr/>
        </p:nvSpPr>
        <p:spPr>
          <a:xfrm>
            <a:off x="6356465" y="4064993"/>
            <a:ext cx="1188146" cy="523220"/>
          </a:xfrm>
          <a:prstGeom prst="rect">
            <a:avLst/>
          </a:prstGeom>
        </p:spPr>
        <p:txBody>
          <a:bodyPr wrap="none">
            <a:spAutoFit/>
          </a:bodyPr>
          <a:lstStyle/>
          <a:p>
            <a:r>
              <a:rPr lang="en-US" sz="1400" dirty="0"/>
              <a:t>(HR 2.72,  </a:t>
            </a:r>
          </a:p>
          <a:p>
            <a:r>
              <a:rPr lang="en-US" sz="1400" dirty="0"/>
              <a:t>CI 1.26–5.88) </a:t>
            </a:r>
          </a:p>
        </p:txBody>
      </p:sp>
      <p:sp>
        <p:nvSpPr>
          <p:cNvPr id="16" name="TextBox 15">
            <a:extLst>
              <a:ext uri="{FF2B5EF4-FFF2-40B4-BE49-F238E27FC236}">
                <a16:creationId xmlns:a16="http://schemas.microsoft.com/office/drawing/2014/main" id="{26F29ADA-E057-5D41-905A-8E30903439E9}"/>
              </a:ext>
            </a:extLst>
          </p:cNvPr>
          <p:cNvSpPr txBox="1"/>
          <p:nvPr/>
        </p:nvSpPr>
        <p:spPr>
          <a:xfrm>
            <a:off x="4764974" y="4508496"/>
            <a:ext cx="518091" cy="276999"/>
          </a:xfrm>
          <a:prstGeom prst="rect">
            <a:avLst/>
          </a:prstGeom>
          <a:noFill/>
        </p:spPr>
        <p:txBody>
          <a:bodyPr wrap="none" rtlCol="0">
            <a:spAutoFit/>
          </a:bodyPr>
          <a:lstStyle/>
          <a:p>
            <a:r>
              <a:rPr lang="en-US" sz="1200" dirty="0"/>
              <a:t>N=20</a:t>
            </a:r>
          </a:p>
        </p:txBody>
      </p:sp>
      <p:sp>
        <p:nvSpPr>
          <p:cNvPr id="2" name="TextBox 1">
            <a:extLst>
              <a:ext uri="{FF2B5EF4-FFF2-40B4-BE49-F238E27FC236}">
                <a16:creationId xmlns:a16="http://schemas.microsoft.com/office/drawing/2014/main" id="{2580DA96-D47B-4BD0-A617-07C79DFFE2B7}"/>
              </a:ext>
            </a:extLst>
          </p:cNvPr>
          <p:cNvSpPr txBox="1"/>
          <p:nvPr/>
        </p:nvSpPr>
        <p:spPr>
          <a:xfrm>
            <a:off x="568234" y="424543"/>
            <a:ext cx="10789920" cy="646331"/>
          </a:xfrm>
          <a:prstGeom prst="rect">
            <a:avLst/>
          </a:prstGeom>
          <a:noFill/>
        </p:spPr>
        <p:txBody>
          <a:bodyPr wrap="square" rtlCol="0">
            <a:spAutoFit/>
          </a:bodyPr>
          <a:lstStyle/>
          <a:p>
            <a:r>
              <a:rPr lang="en-US" sz="3600" dirty="0">
                <a:solidFill>
                  <a:schemeClr val="bg1"/>
                </a:solidFill>
                <a:latin typeface="+mj-lt"/>
              </a:rPr>
              <a:t>YORS Outcomes: </a:t>
            </a:r>
            <a:r>
              <a:rPr lang="en-US" sz="3600" dirty="0" err="1">
                <a:solidFill>
                  <a:schemeClr val="bg1"/>
                </a:solidFill>
                <a:latin typeface="+mj-lt"/>
              </a:rPr>
              <a:t>Opiod</a:t>
            </a:r>
            <a:r>
              <a:rPr lang="en-US" sz="3600" dirty="0">
                <a:solidFill>
                  <a:schemeClr val="bg1"/>
                </a:solidFill>
                <a:latin typeface="+mj-lt"/>
              </a:rPr>
              <a:t> Relapse-Free Survival </a:t>
            </a:r>
          </a:p>
        </p:txBody>
      </p:sp>
      <p:pic>
        <p:nvPicPr>
          <p:cNvPr id="9" name="Picture 2">
            <a:extLst>
              <a:ext uri="{FF2B5EF4-FFF2-40B4-BE49-F238E27FC236}">
                <a16:creationId xmlns:a16="http://schemas.microsoft.com/office/drawing/2014/main" id="{A2E7C150-FB1E-4CC7-9ABA-1F7F0EA89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06800"/>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503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latin typeface="Arial" panose="020B0604020202020204" pitchFamily="34" charset="0"/>
                <a:cs typeface="Arial" panose="020B0604020202020204" pitchFamily="34" charset="0"/>
              </a:rPr>
              <a:t>YORS pilot Study #2</a:t>
            </a:r>
          </a:p>
        </p:txBody>
      </p:sp>
      <p:sp>
        <p:nvSpPr>
          <p:cNvPr id="3" name="Content Placeholder 2"/>
          <p:cNvSpPr>
            <a:spLocks noGrp="1"/>
          </p:cNvSpPr>
          <p:nvPr>
            <p:ph idx="4294967295"/>
          </p:nvPr>
        </p:nvSpPr>
        <p:spPr>
          <a:xfrm>
            <a:off x="501468" y="1320395"/>
            <a:ext cx="11189063" cy="4351338"/>
          </a:xfrm>
        </p:spPr>
        <p:txBody>
          <a:bodyPr>
            <a:noAutofit/>
          </a:bodyPr>
          <a:lstStyle/>
          <a:p>
            <a:r>
              <a:rPr lang="en-US" sz="2800" dirty="0"/>
              <a:t>Ages 18-26, OUD, seeking XR-MOUD, choice of XR-NTX or XR-</a:t>
            </a:r>
            <a:r>
              <a:rPr lang="en-US" sz="2800" dirty="0" err="1"/>
              <a:t>Bup</a:t>
            </a:r>
            <a:endParaRPr lang="en-US" sz="2800" dirty="0"/>
          </a:p>
          <a:p>
            <a:r>
              <a:rPr lang="en-US" sz="2800" dirty="0"/>
              <a:t>Recruitment through index episode of acute residential treatment, with </a:t>
            </a:r>
            <a:r>
              <a:rPr lang="en-US" sz="2800" dirty="0" err="1"/>
              <a:t>detox</a:t>
            </a:r>
            <a:endParaRPr lang="en-US" sz="2800" dirty="0"/>
          </a:p>
          <a:p>
            <a:r>
              <a:rPr lang="en-US" sz="2800" dirty="0" err="1"/>
              <a:t>Hgistorical</a:t>
            </a:r>
            <a:r>
              <a:rPr lang="en-US" sz="2800" dirty="0"/>
              <a:t> comparison TAU group from study #1</a:t>
            </a:r>
          </a:p>
          <a:p>
            <a:r>
              <a:rPr lang="en-US" sz="2800" dirty="0"/>
              <a:t>Variable duration 12-24 </a:t>
            </a:r>
            <a:r>
              <a:rPr lang="en-US" sz="2800" dirty="0" err="1"/>
              <a:t>wks</a:t>
            </a:r>
            <a:endParaRPr lang="en-US" sz="2800" dirty="0"/>
          </a:p>
          <a:p>
            <a:r>
              <a:rPr lang="en-US" sz="2800" dirty="0"/>
              <a:t>N = 22</a:t>
            </a:r>
          </a:p>
          <a:p>
            <a:r>
              <a:rPr lang="en-US" sz="2800" dirty="0"/>
              <a:t>Outcomes: doses received, opioid relapse (&gt;10d use per 28d, missing imputed pos)</a:t>
            </a:r>
          </a:p>
        </p:txBody>
      </p:sp>
      <p:sp>
        <p:nvSpPr>
          <p:cNvPr id="4" name="TextBox 3">
            <a:extLst>
              <a:ext uri="{FF2B5EF4-FFF2-40B4-BE49-F238E27FC236}">
                <a16:creationId xmlns:a16="http://schemas.microsoft.com/office/drawing/2014/main" id="{A45A055D-E9F0-0B4B-9DB9-8291079AA748}"/>
              </a:ext>
            </a:extLst>
          </p:cNvPr>
          <p:cNvSpPr txBox="1"/>
          <p:nvPr/>
        </p:nvSpPr>
        <p:spPr>
          <a:xfrm>
            <a:off x="1996077" y="5421031"/>
            <a:ext cx="8393084" cy="830997"/>
          </a:xfrm>
          <a:prstGeom prst="rect">
            <a:avLst/>
          </a:prstGeom>
          <a:noFill/>
        </p:spPr>
        <p:txBody>
          <a:bodyPr wrap="square" rtlCol="0">
            <a:spAutoFit/>
          </a:bodyPr>
          <a:lstStyle/>
          <a:p>
            <a:r>
              <a:rPr lang="en-US" sz="1600" dirty="0"/>
              <a:t>Wenzel et al. Choice of extended release medication for OUD in young adults (buprenorphine or naltrexone): a pilot enhancement of the Youth Opioid Recovery Support (YORS) intervention. </a:t>
            </a:r>
            <a:r>
              <a:rPr lang="en-US" sz="1600" i="1" dirty="0"/>
              <a:t>JSAT</a:t>
            </a:r>
            <a:r>
              <a:rPr lang="en-US" sz="1600" dirty="0"/>
              <a:t>. Under revision. 2020. </a:t>
            </a:r>
          </a:p>
        </p:txBody>
      </p:sp>
      <p:pic>
        <p:nvPicPr>
          <p:cNvPr id="5" name="Picture 2">
            <a:extLst>
              <a:ext uri="{FF2B5EF4-FFF2-40B4-BE49-F238E27FC236}">
                <a16:creationId xmlns:a16="http://schemas.microsoft.com/office/drawing/2014/main" id="{0325EB9A-BBDD-4663-997A-ADA1BA24D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1991"/>
            <a:ext cx="1913668"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27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latin typeface="Arial" panose="020B0604020202020204" pitchFamily="34" charset="0"/>
                <a:cs typeface="Arial" panose="020B0604020202020204" pitchFamily="34" charset="0"/>
              </a:rPr>
              <a:t>Mean outpatient MOUD doses received</a:t>
            </a:r>
          </a:p>
        </p:txBody>
      </p:sp>
      <p:graphicFrame>
        <p:nvGraphicFramePr>
          <p:cNvPr id="4" name="Content Placeholder 3"/>
          <p:cNvGraphicFramePr>
            <a:graphicFrameLocks/>
          </p:cNvGraphicFramePr>
          <p:nvPr>
            <p:extLst>
              <p:ext uri="{D42A27DB-BD31-4B8C-83A1-F6EECF244321}">
                <p14:modId xmlns:p14="http://schemas.microsoft.com/office/powerpoint/2010/main" val="3416627432"/>
              </p:ext>
            </p:extLst>
          </p:nvPr>
        </p:nvGraphicFramePr>
        <p:xfrm>
          <a:off x="247742" y="2100550"/>
          <a:ext cx="5238658" cy="42580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06577" y="1392428"/>
            <a:ext cx="4100945" cy="830997"/>
          </a:xfrm>
          <a:prstGeom prst="rect">
            <a:avLst/>
          </a:prstGeom>
          <a:noFill/>
        </p:spPr>
        <p:txBody>
          <a:bodyPr wrap="square" rtlCol="0">
            <a:spAutoFit/>
          </a:bodyPr>
          <a:lstStyle/>
          <a:p>
            <a:r>
              <a:rPr lang="en-US" sz="2400" dirty="0"/>
              <a:t>Study 1 </a:t>
            </a:r>
          </a:p>
          <a:p>
            <a:r>
              <a:rPr lang="en-US" sz="2400" dirty="0"/>
              <a:t>(XR-NTX only)</a:t>
            </a:r>
          </a:p>
        </p:txBody>
      </p:sp>
      <p:graphicFrame>
        <p:nvGraphicFramePr>
          <p:cNvPr id="6" name="Content Placeholder 3"/>
          <p:cNvGraphicFramePr>
            <a:graphicFrameLocks/>
          </p:cNvGraphicFramePr>
          <p:nvPr>
            <p:extLst>
              <p:ext uri="{D42A27DB-BD31-4B8C-83A1-F6EECF244321}">
                <p14:modId xmlns:p14="http://schemas.microsoft.com/office/powerpoint/2010/main" val="1273381495"/>
              </p:ext>
            </p:extLst>
          </p:nvPr>
        </p:nvGraphicFramePr>
        <p:xfrm>
          <a:off x="5907654" y="2100549"/>
          <a:ext cx="5238659" cy="420177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450855" y="1392427"/>
            <a:ext cx="5782271" cy="830997"/>
          </a:xfrm>
          <a:prstGeom prst="rect">
            <a:avLst/>
          </a:prstGeom>
          <a:noFill/>
        </p:spPr>
        <p:txBody>
          <a:bodyPr wrap="square" rtlCol="0">
            <a:spAutoFit/>
          </a:bodyPr>
          <a:lstStyle/>
          <a:p>
            <a:r>
              <a:rPr lang="en-US" sz="2400" dirty="0"/>
              <a:t>Study 2 </a:t>
            </a:r>
          </a:p>
          <a:p>
            <a:r>
              <a:rPr lang="en-US" sz="2400" dirty="0"/>
              <a:t>(patient choice XR-NTX or XR-BUP)</a:t>
            </a:r>
          </a:p>
        </p:txBody>
      </p:sp>
      <p:pic>
        <p:nvPicPr>
          <p:cNvPr id="8" name="Picture 2">
            <a:extLst>
              <a:ext uri="{FF2B5EF4-FFF2-40B4-BE49-F238E27FC236}">
                <a16:creationId xmlns:a16="http://schemas.microsoft.com/office/drawing/2014/main" id="{2A13ED95-B9BC-4F82-A0DE-693D883C2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95" y="5959575"/>
            <a:ext cx="1837784" cy="79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061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r>
              <a:rPr lang="en-US" altLang="en-US" b="1" dirty="0">
                <a:solidFill>
                  <a:schemeClr val="bg1"/>
                </a:solidFill>
              </a:rPr>
              <a:t>YORS Outcomes: </a:t>
            </a:r>
            <a:r>
              <a:rPr lang="en-US" altLang="en-US" b="1" dirty="0" err="1">
                <a:solidFill>
                  <a:schemeClr val="bg1"/>
                </a:solidFill>
              </a:rPr>
              <a:t>Opiod</a:t>
            </a:r>
            <a:r>
              <a:rPr lang="en-US" altLang="en-US" b="1" dirty="0">
                <a:solidFill>
                  <a:schemeClr val="bg1"/>
                </a:solidFill>
              </a:rPr>
              <a:t> Relapse-Free Survival</a:t>
            </a:r>
          </a:p>
        </p:txBody>
      </p:sp>
      <p:sp>
        <p:nvSpPr>
          <p:cNvPr id="7" name="Text Box 11">
            <a:extLst>
              <a:ext uri="{FF2B5EF4-FFF2-40B4-BE49-F238E27FC236}">
                <a16:creationId xmlns:a16="http://schemas.microsoft.com/office/drawing/2014/main" id="{F252DDD4-C01E-4743-8C4A-28382E18276E}"/>
              </a:ext>
            </a:extLst>
          </p:cNvPr>
          <p:cNvSpPr txBox="1">
            <a:spLocks noChangeArrowheads="1"/>
          </p:cNvSpPr>
          <p:nvPr/>
        </p:nvSpPr>
        <p:spPr bwMode="auto">
          <a:xfrm>
            <a:off x="8541789" y="6321091"/>
            <a:ext cx="4225637" cy="4615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91404" tIns="45703" rIns="91404" bIns="45703"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spcBef>
                <a:spcPts val="0"/>
              </a:spcBef>
              <a:spcAft>
                <a:spcPts val="0"/>
              </a:spcAft>
              <a:buNone/>
            </a:pPr>
            <a:r>
              <a:rPr lang="en-US" sz="1333" dirty="0">
                <a:solidFill>
                  <a:schemeClr val="tx2"/>
                </a:solidFill>
                <a:cs typeface="Arial" panose="020B0604020202020204" pitchFamily="34" charset="0"/>
              </a:rPr>
              <a:t>Fishman M, et al. </a:t>
            </a:r>
            <a:r>
              <a:rPr lang="en-US" sz="1333" i="1" dirty="0">
                <a:solidFill>
                  <a:schemeClr val="tx2"/>
                </a:solidFill>
                <a:cs typeface="Arial" panose="020B0604020202020204" pitchFamily="34" charset="0"/>
              </a:rPr>
              <a:t>Addiction.</a:t>
            </a:r>
            <a:r>
              <a:rPr lang="en-US" sz="1333" dirty="0">
                <a:solidFill>
                  <a:schemeClr val="tx2"/>
                </a:solidFill>
                <a:cs typeface="Arial" panose="020B0604020202020204" pitchFamily="34" charset="0"/>
              </a:rPr>
              <a:t> In press. 2020.</a:t>
            </a:r>
          </a:p>
          <a:p>
            <a:pPr>
              <a:spcBef>
                <a:spcPts val="0"/>
              </a:spcBef>
              <a:spcAft>
                <a:spcPts val="0"/>
              </a:spcAft>
              <a:buNone/>
            </a:pPr>
            <a:r>
              <a:rPr lang="en-US" sz="1333" dirty="0">
                <a:solidFill>
                  <a:schemeClr val="tx2"/>
                </a:solidFill>
                <a:cs typeface="Arial" panose="020B0604020202020204" pitchFamily="34" charset="0"/>
              </a:rPr>
              <a:t>Wenzel K, et al. </a:t>
            </a:r>
            <a:r>
              <a:rPr lang="en-US" sz="1333" i="1" dirty="0">
                <a:solidFill>
                  <a:schemeClr val="tx2"/>
                </a:solidFill>
                <a:cs typeface="Arial" panose="020B0604020202020204" pitchFamily="34" charset="0"/>
              </a:rPr>
              <a:t>JSAT</a:t>
            </a:r>
            <a:r>
              <a:rPr lang="en-US" sz="1333" dirty="0">
                <a:solidFill>
                  <a:schemeClr val="tx2"/>
                </a:solidFill>
                <a:cs typeface="Arial" panose="020B0604020202020204" pitchFamily="34" charset="0"/>
              </a:rPr>
              <a:t>. Under revision. 2020.</a:t>
            </a:r>
          </a:p>
        </p:txBody>
      </p:sp>
      <p:pic>
        <p:nvPicPr>
          <p:cNvPr id="3" name="Picture 2">
            <a:extLst>
              <a:ext uri="{FF2B5EF4-FFF2-40B4-BE49-F238E27FC236}">
                <a16:creationId xmlns:a16="http://schemas.microsoft.com/office/drawing/2014/main" id="{E2D693C3-3394-4F80-BE0E-C958BCFF1E4E}"/>
              </a:ext>
            </a:extLst>
          </p:cNvPr>
          <p:cNvPicPr>
            <a:picLocks noChangeAspect="1" noChangeArrowheads="1"/>
          </p:cNvPicPr>
          <p:nvPr/>
        </p:nvPicPr>
        <p:blipFill>
          <a:blip r:embed="rId3" cstate="print"/>
          <a:srcRect l="20132" t="9375" r="20718" b="8333"/>
          <a:stretch>
            <a:fillRect/>
          </a:stretch>
        </p:blipFill>
        <p:spPr bwMode="auto">
          <a:xfrm>
            <a:off x="5670668" y="1995708"/>
            <a:ext cx="6335507" cy="4786885"/>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E702FCF1-07BE-4D39-8886-865781BCB9E4}"/>
              </a:ext>
            </a:extLst>
          </p:cNvPr>
          <p:cNvPicPr>
            <a:picLocks noChangeAspect="1"/>
          </p:cNvPicPr>
          <p:nvPr/>
        </p:nvPicPr>
        <p:blipFill rotWithShape="1">
          <a:blip r:embed="rId4"/>
          <a:srcRect t="4224"/>
          <a:stretch/>
        </p:blipFill>
        <p:spPr>
          <a:xfrm>
            <a:off x="48448" y="2018074"/>
            <a:ext cx="5918528" cy="4516129"/>
          </a:xfrm>
          <a:prstGeom prst="rect">
            <a:avLst/>
          </a:prstGeom>
        </p:spPr>
      </p:pic>
      <p:sp>
        <p:nvSpPr>
          <p:cNvPr id="13" name="TextBox 12">
            <a:extLst>
              <a:ext uri="{FF2B5EF4-FFF2-40B4-BE49-F238E27FC236}">
                <a16:creationId xmlns:a16="http://schemas.microsoft.com/office/drawing/2014/main" id="{81E9BC6D-A684-4C6C-989F-7D19D7730D73}"/>
              </a:ext>
            </a:extLst>
          </p:cNvPr>
          <p:cNvSpPr txBox="1"/>
          <p:nvPr/>
        </p:nvSpPr>
        <p:spPr>
          <a:xfrm>
            <a:off x="3325579" y="3045226"/>
            <a:ext cx="518091" cy="276999"/>
          </a:xfrm>
          <a:prstGeom prst="rect">
            <a:avLst/>
          </a:prstGeom>
          <a:noFill/>
        </p:spPr>
        <p:txBody>
          <a:bodyPr wrap="none" rtlCol="0">
            <a:spAutoFit/>
          </a:bodyPr>
          <a:lstStyle/>
          <a:p>
            <a:r>
              <a:rPr lang="en-US" sz="1200" dirty="0"/>
              <a:t>N=18</a:t>
            </a:r>
          </a:p>
        </p:txBody>
      </p:sp>
      <p:sp>
        <p:nvSpPr>
          <p:cNvPr id="15" name="Rectangle 14">
            <a:extLst>
              <a:ext uri="{FF2B5EF4-FFF2-40B4-BE49-F238E27FC236}">
                <a16:creationId xmlns:a16="http://schemas.microsoft.com/office/drawing/2014/main" id="{21FD2509-180B-4179-BDD3-469783C57E9D}"/>
              </a:ext>
            </a:extLst>
          </p:cNvPr>
          <p:cNvSpPr/>
          <p:nvPr/>
        </p:nvSpPr>
        <p:spPr>
          <a:xfrm>
            <a:off x="3133832" y="4014334"/>
            <a:ext cx="1047082" cy="461665"/>
          </a:xfrm>
          <a:prstGeom prst="rect">
            <a:avLst/>
          </a:prstGeom>
        </p:spPr>
        <p:txBody>
          <a:bodyPr wrap="none">
            <a:spAutoFit/>
          </a:bodyPr>
          <a:lstStyle/>
          <a:p>
            <a:r>
              <a:rPr lang="en-US" sz="1200" dirty="0"/>
              <a:t>(HR 2.72,  </a:t>
            </a:r>
          </a:p>
          <a:p>
            <a:r>
              <a:rPr lang="en-US" sz="1200" dirty="0"/>
              <a:t>CI 1.26–5.88) </a:t>
            </a:r>
          </a:p>
        </p:txBody>
      </p:sp>
      <p:sp>
        <p:nvSpPr>
          <p:cNvPr id="17" name="TextBox 16">
            <a:extLst>
              <a:ext uri="{FF2B5EF4-FFF2-40B4-BE49-F238E27FC236}">
                <a16:creationId xmlns:a16="http://schemas.microsoft.com/office/drawing/2014/main" id="{25FE2078-BADF-474A-A4DC-D260341ED576}"/>
              </a:ext>
            </a:extLst>
          </p:cNvPr>
          <p:cNvSpPr txBox="1"/>
          <p:nvPr/>
        </p:nvSpPr>
        <p:spPr>
          <a:xfrm>
            <a:off x="8871690" y="3494684"/>
            <a:ext cx="518091" cy="276999"/>
          </a:xfrm>
          <a:prstGeom prst="rect">
            <a:avLst/>
          </a:prstGeom>
          <a:noFill/>
        </p:spPr>
        <p:txBody>
          <a:bodyPr wrap="none" rtlCol="0">
            <a:spAutoFit/>
          </a:bodyPr>
          <a:lstStyle/>
          <a:p>
            <a:r>
              <a:rPr lang="en-US" sz="1200" dirty="0"/>
              <a:t>N=22</a:t>
            </a:r>
          </a:p>
        </p:txBody>
      </p:sp>
      <p:sp>
        <p:nvSpPr>
          <p:cNvPr id="19" name="TextBox 18">
            <a:extLst>
              <a:ext uri="{FF2B5EF4-FFF2-40B4-BE49-F238E27FC236}">
                <a16:creationId xmlns:a16="http://schemas.microsoft.com/office/drawing/2014/main" id="{8BC0CEDA-A3C3-4926-8B8D-1251013A9809}"/>
              </a:ext>
            </a:extLst>
          </p:cNvPr>
          <p:cNvSpPr txBox="1"/>
          <p:nvPr/>
        </p:nvSpPr>
        <p:spPr>
          <a:xfrm>
            <a:off x="9297226" y="4440789"/>
            <a:ext cx="1011815" cy="461665"/>
          </a:xfrm>
          <a:prstGeom prst="rect">
            <a:avLst/>
          </a:prstGeom>
          <a:noFill/>
        </p:spPr>
        <p:txBody>
          <a:bodyPr wrap="none" rtlCol="0">
            <a:spAutoFit/>
          </a:bodyPr>
          <a:lstStyle/>
          <a:p>
            <a:r>
              <a:rPr lang="en-US" sz="1200" dirty="0"/>
              <a:t>HR=2.65, </a:t>
            </a:r>
          </a:p>
          <a:p>
            <a:r>
              <a:rPr lang="en-US" sz="1200" dirty="0"/>
              <a:t>CI: 1.17-6.02 </a:t>
            </a:r>
          </a:p>
        </p:txBody>
      </p:sp>
      <p:sp>
        <p:nvSpPr>
          <p:cNvPr id="2" name="TextBox 1">
            <a:extLst>
              <a:ext uri="{FF2B5EF4-FFF2-40B4-BE49-F238E27FC236}">
                <a16:creationId xmlns:a16="http://schemas.microsoft.com/office/drawing/2014/main" id="{9EB18E73-135F-C54D-9590-69DABBBC4FDF}"/>
              </a:ext>
            </a:extLst>
          </p:cNvPr>
          <p:cNvSpPr txBox="1"/>
          <p:nvPr/>
        </p:nvSpPr>
        <p:spPr>
          <a:xfrm>
            <a:off x="1030222" y="1376132"/>
            <a:ext cx="1476686" cy="646331"/>
          </a:xfrm>
          <a:prstGeom prst="rect">
            <a:avLst/>
          </a:prstGeom>
          <a:noFill/>
        </p:spPr>
        <p:txBody>
          <a:bodyPr wrap="none" rtlCol="0">
            <a:spAutoFit/>
          </a:bodyPr>
          <a:lstStyle/>
          <a:p>
            <a:r>
              <a:rPr lang="en-US" dirty="0"/>
              <a:t>Study 1</a:t>
            </a:r>
          </a:p>
          <a:p>
            <a:r>
              <a:rPr lang="en-US" dirty="0"/>
              <a:t>(XR-NTX only)</a:t>
            </a:r>
          </a:p>
        </p:txBody>
      </p:sp>
      <p:sp>
        <p:nvSpPr>
          <p:cNvPr id="14" name="TextBox 13">
            <a:extLst>
              <a:ext uri="{FF2B5EF4-FFF2-40B4-BE49-F238E27FC236}">
                <a16:creationId xmlns:a16="http://schemas.microsoft.com/office/drawing/2014/main" id="{79B982A6-4CD5-6240-8981-43F2FDBE63E3}"/>
              </a:ext>
            </a:extLst>
          </p:cNvPr>
          <p:cNvSpPr txBox="1"/>
          <p:nvPr/>
        </p:nvSpPr>
        <p:spPr>
          <a:xfrm>
            <a:off x="6149571" y="1376132"/>
            <a:ext cx="4390007" cy="646331"/>
          </a:xfrm>
          <a:prstGeom prst="rect">
            <a:avLst/>
          </a:prstGeom>
          <a:noFill/>
        </p:spPr>
        <p:txBody>
          <a:bodyPr wrap="square" rtlCol="0">
            <a:spAutoFit/>
          </a:bodyPr>
          <a:lstStyle/>
          <a:p>
            <a:r>
              <a:rPr lang="en-US" dirty="0"/>
              <a:t>Study 2</a:t>
            </a:r>
          </a:p>
          <a:p>
            <a:r>
              <a:rPr lang="en-US" dirty="0"/>
              <a:t>(Patient choice XR-NTX or XR-</a:t>
            </a:r>
            <a:r>
              <a:rPr lang="en-US" dirty="0" err="1"/>
              <a:t>Bup</a:t>
            </a:r>
            <a:r>
              <a:rPr lang="en-US" dirty="0"/>
              <a:t>)</a:t>
            </a:r>
          </a:p>
        </p:txBody>
      </p:sp>
    </p:spTree>
    <p:extLst>
      <p:ext uri="{BB962C8B-B14F-4D97-AF65-F5344CB8AC3E}">
        <p14:creationId xmlns:p14="http://schemas.microsoft.com/office/powerpoint/2010/main" val="476475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B968-02E0-5C46-869B-8E8D51C72689}"/>
              </a:ext>
            </a:extLst>
          </p:cNvPr>
          <p:cNvSpPr>
            <a:spLocks noGrp="1"/>
          </p:cNvSpPr>
          <p:nvPr>
            <p:ph type="title"/>
          </p:nvPr>
        </p:nvSpPr>
        <p:spPr>
          <a:solidFill>
            <a:schemeClr val="accent1"/>
          </a:solidFill>
        </p:spPr>
        <p:txBody>
          <a:bodyPr/>
          <a:lstStyle/>
          <a:p>
            <a:r>
              <a:rPr lang="en-US" dirty="0">
                <a:solidFill>
                  <a:schemeClr val="bg1"/>
                </a:solidFill>
                <a:latin typeface="Arial" panose="020B0604020202020204" pitchFamily="34" charset="0"/>
                <a:cs typeface="Arial" panose="020B0604020202020204" pitchFamily="34" charset="0"/>
              </a:rPr>
              <a:t>YORS HEAL</a:t>
            </a:r>
          </a:p>
        </p:txBody>
      </p:sp>
      <p:sp>
        <p:nvSpPr>
          <p:cNvPr id="3" name="Content Placeholder 2">
            <a:extLst>
              <a:ext uri="{FF2B5EF4-FFF2-40B4-BE49-F238E27FC236}">
                <a16:creationId xmlns:a16="http://schemas.microsoft.com/office/drawing/2014/main" id="{43F650AF-C54A-AC45-9FEC-1591FD7AE163}"/>
              </a:ext>
            </a:extLst>
          </p:cNvPr>
          <p:cNvSpPr>
            <a:spLocks noGrp="1"/>
          </p:cNvSpPr>
          <p:nvPr>
            <p:ph idx="4294967295"/>
          </p:nvPr>
        </p:nvSpPr>
        <p:spPr>
          <a:xfrm>
            <a:off x="630840" y="1463675"/>
            <a:ext cx="10869009" cy="3868738"/>
          </a:xfrm>
        </p:spPr>
        <p:txBody>
          <a:bodyPr>
            <a:normAutofit/>
          </a:bodyPr>
          <a:lstStyle/>
          <a:p>
            <a:r>
              <a:rPr lang="en-US" sz="4000" dirty="0" err="1"/>
              <a:t>Yrs</a:t>
            </a:r>
            <a:r>
              <a:rPr lang="en-US" sz="4000" dirty="0"/>
              <a:t> 1-2: intervention enhancement, 3 test cycles</a:t>
            </a:r>
          </a:p>
          <a:p>
            <a:r>
              <a:rPr lang="en-US" sz="4000" dirty="0" err="1"/>
              <a:t>Yrs</a:t>
            </a:r>
            <a:r>
              <a:rPr lang="en-US" sz="4000" dirty="0"/>
              <a:t> 2-5: larger RCT of enhanced YORS</a:t>
            </a:r>
          </a:p>
        </p:txBody>
      </p:sp>
      <p:pic>
        <p:nvPicPr>
          <p:cNvPr id="4" name="Picture 2">
            <a:extLst>
              <a:ext uri="{FF2B5EF4-FFF2-40B4-BE49-F238E27FC236}">
                <a16:creationId xmlns:a16="http://schemas.microsoft.com/office/drawing/2014/main" id="{CB26428B-3CC4-490F-86A6-3102BD519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686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8F12-18EF-D44A-B965-9D2A99C300BB}"/>
              </a:ext>
            </a:extLst>
          </p:cNvPr>
          <p:cNvSpPr>
            <a:spLocks noGrp="1"/>
          </p:cNvSpPr>
          <p:nvPr>
            <p:ph type="title"/>
          </p:nvPr>
        </p:nvSpPr>
        <p:spPr>
          <a:solidFill>
            <a:schemeClr val="accent1"/>
          </a:solidFill>
        </p:spPr>
        <p:txBody>
          <a:bodyPr/>
          <a:lstStyle/>
          <a:p>
            <a:r>
              <a:rPr lang="en-US" dirty="0">
                <a:solidFill>
                  <a:schemeClr val="bg1"/>
                </a:solidFill>
                <a:latin typeface="Arial" panose="020B0604020202020204" pitchFamily="34" charset="0"/>
                <a:cs typeface="Arial" panose="020B0604020202020204" pitchFamily="34" charset="0"/>
              </a:rPr>
              <a:t>Enhancement test cycles</a:t>
            </a:r>
          </a:p>
        </p:txBody>
      </p:sp>
      <p:sp>
        <p:nvSpPr>
          <p:cNvPr id="3" name="Content Placeholder 2">
            <a:extLst>
              <a:ext uri="{FF2B5EF4-FFF2-40B4-BE49-F238E27FC236}">
                <a16:creationId xmlns:a16="http://schemas.microsoft.com/office/drawing/2014/main" id="{8F8CAA10-21BB-4B46-84F9-9C3E80CB763A}"/>
              </a:ext>
            </a:extLst>
          </p:cNvPr>
          <p:cNvSpPr>
            <a:spLocks noGrp="1"/>
          </p:cNvSpPr>
          <p:nvPr>
            <p:ph idx="4294967295"/>
          </p:nvPr>
        </p:nvSpPr>
        <p:spPr>
          <a:xfrm>
            <a:off x="312811" y="1528611"/>
            <a:ext cx="6546623" cy="5088771"/>
          </a:xfrm>
        </p:spPr>
        <p:txBody>
          <a:bodyPr>
            <a:normAutofit/>
          </a:bodyPr>
          <a:lstStyle/>
          <a:p>
            <a:r>
              <a:rPr lang="en-US" sz="2400" dirty="0"/>
              <a:t>Test cycle #1: </a:t>
            </a:r>
            <a:r>
              <a:rPr lang="en-US" sz="2400" dirty="0" err="1"/>
              <a:t>Covid</a:t>
            </a:r>
            <a:r>
              <a:rPr lang="en-US" sz="2400" dirty="0"/>
              <a:t> adaptations</a:t>
            </a:r>
          </a:p>
          <a:p>
            <a:pPr lvl="1"/>
            <a:r>
              <a:rPr lang="en-US" sz="2400" dirty="0"/>
              <a:t>Use of telehealth</a:t>
            </a:r>
          </a:p>
          <a:p>
            <a:pPr lvl="1"/>
            <a:r>
              <a:rPr lang="en-US" sz="2400" dirty="0"/>
              <a:t>Mobile van delivery</a:t>
            </a:r>
          </a:p>
          <a:p>
            <a:pPr lvl="1"/>
            <a:endParaRPr lang="en-US" sz="2400" dirty="0"/>
          </a:p>
          <a:p>
            <a:r>
              <a:rPr lang="en-US" sz="2400" dirty="0"/>
              <a:t>Test cycle #2: </a:t>
            </a:r>
            <a:r>
              <a:rPr lang="en-US" sz="2400" dirty="0" err="1"/>
              <a:t>reSet</a:t>
            </a:r>
            <a:r>
              <a:rPr lang="en-US" sz="2400" dirty="0"/>
              <a:t> m-health app</a:t>
            </a:r>
          </a:p>
          <a:p>
            <a:pPr marL="0" indent="0">
              <a:buNone/>
            </a:pPr>
            <a:endParaRPr lang="en-US" sz="2400" dirty="0"/>
          </a:p>
          <a:p>
            <a:r>
              <a:rPr lang="en-US" sz="2400" dirty="0"/>
              <a:t>Future</a:t>
            </a:r>
          </a:p>
          <a:p>
            <a:pPr lvl="1"/>
            <a:r>
              <a:rPr lang="en-US" sz="2400" dirty="0"/>
              <a:t>Parent peers?</a:t>
            </a:r>
          </a:p>
          <a:p>
            <a:pPr lvl="1"/>
            <a:r>
              <a:rPr lang="en-US" sz="2400" dirty="0"/>
              <a:t>Parent CM?</a:t>
            </a:r>
          </a:p>
          <a:p>
            <a:pPr lvl="1"/>
            <a:r>
              <a:rPr lang="en-US" sz="2400" dirty="0"/>
              <a:t>Home  (or van) delivered counseling</a:t>
            </a:r>
          </a:p>
          <a:p>
            <a:pPr lvl="1"/>
            <a:r>
              <a:rPr lang="en-US" sz="2400" dirty="0"/>
              <a:t>Others?</a:t>
            </a:r>
          </a:p>
          <a:p>
            <a:endParaRPr lang="en-US" dirty="0"/>
          </a:p>
          <a:p>
            <a:pPr lvl="1"/>
            <a:endParaRPr lang="en-US" dirty="0"/>
          </a:p>
        </p:txBody>
      </p:sp>
      <p:sp>
        <p:nvSpPr>
          <p:cNvPr id="4" name="TextBox 3">
            <a:extLst>
              <a:ext uri="{FF2B5EF4-FFF2-40B4-BE49-F238E27FC236}">
                <a16:creationId xmlns:a16="http://schemas.microsoft.com/office/drawing/2014/main" id="{B55CE275-A0EC-044E-95C5-74233472B898}"/>
              </a:ext>
            </a:extLst>
          </p:cNvPr>
          <p:cNvSpPr txBox="1"/>
          <p:nvPr/>
        </p:nvSpPr>
        <p:spPr>
          <a:xfrm>
            <a:off x="4417255" y="5862041"/>
            <a:ext cx="6091311" cy="1107996"/>
          </a:xfrm>
          <a:prstGeom prst="rect">
            <a:avLst/>
          </a:prstGeom>
          <a:noFill/>
        </p:spPr>
        <p:txBody>
          <a:bodyPr wrap="square" rtlCol="0">
            <a:spAutoFit/>
          </a:bodyPr>
          <a:lstStyle/>
          <a:p>
            <a:pPr algn="ctr"/>
            <a:r>
              <a:rPr lang="en-US" sz="1600" dirty="0"/>
              <a:t>Wenzel and Fishman. Mobile van delivery of extended-release buprenorphine and extended-release naltrexone for youth with OUD: An adaptation to the COVID-19 emergency. </a:t>
            </a:r>
            <a:r>
              <a:rPr lang="en-US" sz="1600" i="1" dirty="0"/>
              <a:t>JSAT</a:t>
            </a:r>
            <a:r>
              <a:rPr lang="en-US" sz="1600" dirty="0"/>
              <a:t>. In press. 2020</a:t>
            </a:r>
          </a:p>
          <a:p>
            <a:pPr algn="ctr"/>
            <a:endParaRPr lang="en-US" dirty="0"/>
          </a:p>
        </p:txBody>
      </p:sp>
      <p:pic>
        <p:nvPicPr>
          <p:cNvPr id="6" name="Picture 5">
            <a:extLst>
              <a:ext uri="{FF2B5EF4-FFF2-40B4-BE49-F238E27FC236}">
                <a16:creationId xmlns:a16="http://schemas.microsoft.com/office/drawing/2014/main" id="{C963CCD6-5529-4448-BB7B-CC0B8A4B12DD}"/>
              </a:ext>
            </a:extLst>
          </p:cNvPr>
          <p:cNvPicPr>
            <a:picLocks noChangeAspect="1"/>
          </p:cNvPicPr>
          <p:nvPr/>
        </p:nvPicPr>
        <p:blipFill>
          <a:blip r:embed="rId2"/>
          <a:stretch>
            <a:fillRect/>
          </a:stretch>
        </p:blipFill>
        <p:spPr>
          <a:xfrm>
            <a:off x="6416375" y="1497254"/>
            <a:ext cx="5109513" cy="3832135"/>
          </a:xfrm>
          <a:prstGeom prst="rect">
            <a:avLst/>
          </a:prstGeom>
        </p:spPr>
      </p:pic>
      <p:pic>
        <p:nvPicPr>
          <p:cNvPr id="7" name="Picture 2">
            <a:extLst>
              <a:ext uri="{FF2B5EF4-FFF2-40B4-BE49-F238E27FC236}">
                <a16:creationId xmlns:a16="http://schemas.microsoft.com/office/drawing/2014/main" id="{B08F5E4C-A8CA-4720-80DD-7AB0F2D61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8028"/>
            <a:ext cx="1786284" cy="77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39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6F6CA3-8D9E-4DA7-8F1A-BEB0501EE398}"/>
              </a:ext>
            </a:extLst>
          </p:cNvPr>
          <p:cNvSpPr txBox="1"/>
          <p:nvPr/>
        </p:nvSpPr>
        <p:spPr>
          <a:xfrm>
            <a:off x="585788" y="1760538"/>
            <a:ext cx="7062511" cy="3210815"/>
          </a:xfrm>
          <a:prstGeom prst="rect">
            <a:avLst/>
          </a:prstGeom>
          <a:noFill/>
        </p:spPr>
        <p:txBody>
          <a:bodyPr wrap="square" rtlCol="0" anchor="t">
            <a:spAutoFit/>
          </a:bodyPr>
          <a:lstStyle/>
          <a:p>
            <a:pPr marL="381019" indent="-381019">
              <a:buFont typeface="Arial" panose="020B0604020202020204" pitchFamily="34" charset="0"/>
              <a:buChar char="•"/>
            </a:pPr>
            <a:r>
              <a:rPr lang="en-US" sz="2933"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MOUD in youth serving primary care (</a:t>
            </a:r>
            <a:r>
              <a:rPr lang="en-US" sz="2933" b="1" dirty="0">
                <a:solidFill>
                  <a:srgbClr val="4280A5"/>
                </a:solidFill>
                <a:latin typeface="Lato" panose="020F0502020204030203" pitchFamily="34" charset="0"/>
                <a:ea typeface="Lato" panose="020F0502020204030203" pitchFamily="34" charset="0"/>
                <a:cs typeface="Lato" panose="020F0502020204030203" pitchFamily="34" charset="0"/>
              </a:rPr>
              <a:t>spokes</a:t>
            </a:r>
            <a:r>
              <a:rPr lang="en-US" sz="2933"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a:t>
            </a:r>
          </a:p>
          <a:p>
            <a:pPr marL="381019" indent="-381019">
              <a:buFont typeface="Arial" panose="020B0604020202020204" pitchFamily="34" charset="0"/>
              <a:buChar char="•"/>
            </a:pPr>
            <a:endParaRPr lang="en-US" sz="2933"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933"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Consultation and support from regional special center (</a:t>
            </a:r>
            <a:r>
              <a:rPr lang="en-US" sz="2933" b="1" dirty="0">
                <a:solidFill>
                  <a:srgbClr val="4280A5"/>
                </a:solidFill>
                <a:latin typeface="Lato" panose="020F0502020204030203" pitchFamily="34" charset="0"/>
                <a:ea typeface="Lato" panose="020F0502020204030203" pitchFamily="34" charset="0"/>
                <a:cs typeface="Lato" panose="020F0502020204030203" pitchFamily="34" charset="0"/>
              </a:rPr>
              <a:t>hub</a:t>
            </a:r>
            <a:r>
              <a:rPr lang="en-US" sz="2933"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a:t>
            </a:r>
          </a:p>
          <a:p>
            <a:pPr>
              <a:buClr>
                <a:srgbClr val="171C30"/>
              </a:buClr>
            </a:pPr>
            <a:endParaRPr lang="en-US" sz="2933" b="1" dirty="0">
              <a:solidFill>
                <a:srgbClr val="4280A5"/>
              </a:solidFill>
              <a:latin typeface="Lato" panose="020F0502020204030203" pitchFamily="34" charset="0"/>
              <a:ea typeface="Lato" panose="020F0502020204030203" pitchFamily="34" charset="0"/>
              <a:cs typeface="Lato" panose="020F0502020204030203" pitchFamily="34" charset="0"/>
            </a:endParaRPr>
          </a:p>
          <a:p>
            <a:endParaRPr lang="en-US" sz="2667" dirty="0"/>
          </a:p>
        </p:txBody>
      </p:sp>
      <p:sp>
        <p:nvSpPr>
          <p:cNvPr id="4" name="TextBox 3">
            <a:extLst>
              <a:ext uri="{FF2B5EF4-FFF2-40B4-BE49-F238E27FC236}">
                <a16:creationId xmlns:a16="http://schemas.microsoft.com/office/drawing/2014/main" id="{1FF3E04D-6C58-4367-9548-CDEB8B1D01A4}"/>
              </a:ext>
            </a:extLst>
          </p:cNvPr>
          <p:cNvSpPr txBox="1"/>
          <p:nvPr/>
        </p:nvSpPr>
        <p:spPr>
          <a:xfrm>
            <a:off x="1132142" y="6157294"/>
            <a:ext cx="4341195" cy="564129"/>
          </a:xfrm>
          <a:prstGeom prst="rect">
            <a:avLst/>
          </a:prstGeom>
          <a:noFill/>
        </p:spPr>
        <p:txBody>
          <a:bodyPr wrap="square" rtlCol="0">
            <a:spAutoFit/>
          </a:bodyPr>
          <a:lstStyle/>
          <a:p>
            <a:r>
              <a:rPr lang="en-US" sz="933" dirty="0">
                <a:latin typeface="Lato" panose="020F0502020204030203" pitchFamily="34" charset="0"/>
                <a:ea typeface="Lato" panose="020F0502020204030203" pitchFamily="34" charset="0"/>
                <a:cs typeface="Lato" panose="020F0502020204030203" pitchFamily="34" charset="0"/>
                <a:sym typeface="Calibri"/>
              </a:rPr>
              <a:t>Levy S, et al. A Novel Approach to Treating Adolescents with Opioid Use Disorder in Pediatric Primary Care. </a:t>
            </a:r>
            <a:r>
              <a:rPr lang="en-US" sz="933" i="1" dirty="0">
                <a:latin typeface="Lato" panose="020F0502020204030203" pitchFamily="34" charset="0"/>
                <a:ea typeface="Lato" panose="020F0502020204030203" pitchFamily="34" charset="0"/>
                <a:cs typeface="Lato" panose="020F0502020204030203" pitchFamily="34" charset="0"/>
                <a:sym typeface="Calibri"/>
              </a:rPr>
              <a:t>Substance Abuse. </a:t>
            </a:r>
            <a:r>
              <a:rPr lang="en-US" sz="933" dirty="0">
                <a:latin typeface="Lato" panose="020F0502020204030203" pitchFamily="34" charset="0"/>
                <a:ea typeface="Lato" panose="020F0502020204030203" pitchFamily="34" charset="0"/>
                <a:cs typeface="Lato" panose="020F0502020204030203" pitchFamily="34" charset="0"/>
                <a:sym typeface="Calibri"/>
              </a:rPr>
              <a:t>2018</a:t>
            </a:r>
            <a:endParaRPr lang="en-US" sz="933" dirty="0">
              <a:latin typeface="Lato" panose="020F0502020204030203" pitchFamily="34" charset="0"/>
              <a:ea typeface="Lato" panose="020F0502020204030203" pitchFamily="34" charset="0"/>
              <a:cs typeface="Lato" panose="020F0502020204030203" pitchFamily="34" charset="0"/>
            </a:endParaRPr>
          </a:p>
          <a:p>
            <a:endParaRPr lang="en-US" sz="1200" dirty="0"/>
          </a:p>
        </p:txBody>
      </p:sp>
      <p:pic>
        <p:nvPicPr>
          <p:cNvPr id="14338" name="Picture 2" descr="four person looking at the city">
            <a:extLst>
              <a:ext uri="{FF2B5EF4-FFF2-40B4-BE49-F238E27FC236}">
                <a16:creationId xmlns:a16="http://schemas.microsoft.com/office/drawing/2014/main" id="{B19D1A1C-575C-413E-AA59-D54B4AD93C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20" r="15440"/>
          <a:stretch/>
        </p:blipFill>
        <p:spPr bwMode="auto">
          <a:xfrm>
            <a:off x="8013453" y="0"/>
            <a:ext cx="417854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825D7497-6B68-4493-92DB-E46D9F89BF0E}"/>
              </a:ext>
            </a:extLst>
          </p:cNvPr>
          <p:cNvSpPr txBox="1">
            <a:spLocks noGrp="1"/>
          </p:cNvSpPr>
          <p:nvPr>
            <p:ph type="title"/>
          </p:nvPr>
        </p:nvSpPr>
        <p:spPr>
          <a:xfrm>
            <a:off x="585788" y="425450"/>
            <a:ext cx="10553700" cy="909638"/>
          </a:xfrm>
          <a:prstGeom prst="rect">
            <a:avLst/>
          </a:prstGeom>
        </p:spPr>
        <p:txBody>
          <a:bodyPr vert="horz" lIns="60960" tIns="30480" rIns="60960" bIns="30480" rtlCol="0" anchor="ctr">
            <a:noAutofit/>
          </a:bodyPr>
          <a:lstStyle/>
          <a:p>
            <a:pPr defTabSz="609630">
              <a:lnSpc>
                <a:spcPct val="90000"/>
              </a:lnSpc>
              <a:spcBef>
                <a:spcPct val="0"/>
              </a:spcBef>
              <a:spcAft>
                <a:spcPts val="400"/>
              </a:spcAft>
            </a:pPr>
            <a:r>
              <a:rPr lang="en-US" sz="3200" b="1" dirty="0">
                <a:solidFill>
                  <a:schemeClr val="bg1"/>
                </a:solidFill>
                <a:latin typeface="+mj-lt"/>
                <a:ea typeface="+mj-ea"/>
                <a:cs typeface="+mj-cs"/>
              </a:rPr>
              <a:t>Example of Innovative Intervention</a:t>
            </a:r>
            <a:br>
              <a:rPr lang="en-US" sz="3200" b="1" dirty="0">
                <a:solidFill>
                  <a:schemeClr val="bg1"/>
                </a:solidFill>
                <a:latin typeface="+mj-lt"/>
                <a:ea typeface="+mj-ea"/>
                <a:cs typeface="+mj-cs"/>
              </a:rPr>
            </a:br>
            <a:r>
              <a:rPr lang="en-US" sz="2400" b="1" dirty="0">
                <a:solidFill>
                  <a:schemeClr val="bg1"/>
                </a:solidFill>
                <a:latin typeface="+mj-lt"/>
                <a:ea typeface="+mj-ea"/>
                <a:cs typeface="+mj-cs"/>
              </a:rPr>
              <a:t>Primary Care Delivery, Hub and Spoke</a:t>
            </a:r>
          </a:p>
        </p:txBody>
      </p:sp>
    </p:spTree>
    <p:extLst>
      <p:ext uri="{BB962C8B-B14F-4D97-AF65-F5344CB8AC3E}">
        <p14:creationId xmlns:p14="http://schemas.microsoft.com/office/powerpoint/2010/main" val="1574572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55A1-5585-AE4F-AE99-A1B54C0B0644}"/>
              </a:ext>
            </a:extLst>
          </p:cNvPr>
          <p:cNvSpPr>
            <a:spLocks noGrp="1"/>
          </p:cNvSpPr>
          <p:nvPr>
            <p:ph type="title"/>
          </p:nvPr>
        </p:nvSpPr>
        <p:spPr>
          <a:solidFill>
            <a:schemeClr val="accent1"/>
          </a:solidFill>
        </p:spPr>
        <p:txBody>
          <a:bodyPr>
            <a:noAutofit/>
          </a:bodyPr>
          <a:lstStyle/>
          <a:p>
            <a:r>
              <a:rPr lang="en-US" sz="3200" dirty="0">
                <a:solidFill>
                  <a:schemeClr val="bg1"/>
                </a:solidFill>
                <a:cs typeface="Arial" panose="020B0604020202020204" pitchFamily="34" charset="0"/>
              </a:rPr>
              <a:t>Example of innovative intervention</a:t>
            </a:r>
            <a:br>
              <a:rPr lang="en-US" sz="3200" dirty="0">
                <a:solidFill>
                  <a:schemeClr val="bg1"/>
                </a:solidFill>
                <a:cs typeface="Arial" panose="020B0604020202020204" pitchFamily="34" charset="0"/>
              </a:rPr>
            </a:br>
            <a:r>
              <a:rPr lang="en-US" sz="3200" dirty="0">
                <a:solidFill>
                  <a:schemeClr val="bg1"/>
                </a:solidFill>
                <a:cs typeface="Arial" panose="020B0604020202020204" pitchFamily="34" charset="0"/>
              </a:rPr>
              <a:t>Youth OUD recovery housing</a:t>
            </a:r>
          </a:p>
        </p:txBody>
      </p:sp>
      <p:sp>
        <p:nvSpPr>
          <p:cNvPr id="3" name="Content Placeholder 2">
            <a:extLst>
              <a:ext uri="{FF2B5EF4-FFF2-40B4-BE49-F238E27FC236}">
                <a16:creationId xmlns:a16="http://schemas.microsoft.com/office/drawing/2014/main" id="{EAC6A48C-8F6D-9649-AA1C-7BEF409670DB}"/>
              </a:ext>
            </a:extLst>
          </p:cNvPr>
          <p:cNvSpPr>
            <a:spLocks noGrp="1"/>
          </p:cNvSpPr>
          <p:nvPr>
            <p:ph idx="4294967295"/>
          </p:nvPr>
        </p:nvSpPr>
        <p:spPr>
          <a:xfrm>
            <a:off x="679268" y="1463674"/>
            <a:ext cx="10820581" cy="4460331"/>
          </a:xfrm>
        </p:spPr>
        <p:txBody>
          <a:bodyPr>
            <a:normAutofit/>
          </a:bodyPr>
          <a:lstStyle/>
          <a:p>
            <a:r>
              <a:rPr lang="en-US" sz="3600" dirty="0"/>
              <a:t>Youth-specific</a:t>
            </a:r>
          </a:p>
          <a:p>
            <a:r>
              <a:rPr lang="en-US" sz="3600" dirty="0"/>
              <a:t>OUD-specific</a:t>
            </a:r>
          </a:p>
          <a:p>
            <a:r>
              <a:rPr lang="en-US" sz="3600" dirty="0"/>
              <a:t>Emphasis on MOUD, co-occurring disorder treatment, and accommodation to youth shenanigans</a:t>
            </a:r>
          </a:p>
          <a:p>
            <a:r>
              <a:rPr lang="en-US" sz="3600" dirty="0"/>
              <a:t>Embedded in full continuum of care</a:t>
            </a:r>
          </a:p>
        </p:txBody>
      </p:sp>
      <p:pic>
        <p:nvPicPr>
          <p:cNvPr id="4" name="Picture 2">
            <a:extLst>
              <a:ext uri="{FF2B5EF4-FFF2-40B4-BE49-F238E27FC236}">
                <a16:creationId xmlns:a16="http://schemas.microsoft.com/office/drawing/2014/main" id="{145060B4-FBEC-44C0-9F7F-9B8028C84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825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Recommendations</a:t>
            </a:r>
            <a:br>
              <a:rPr lang="en-US" sz="3200" dirty="0"/>
            </a:br>
            <a:r>
              <a:rPr lang="en-US" sz="3200" dirty="0"/>
              <a:t>Low hanging fruit</a:t>
            </a:r>
          </a:p>
        </p:txBody>
      </p:sp>
      <p:sp>
        <p:nvSpPr>
          <p:cNvPr id="3" name="Content Placeholder 2"/>
          <p:cNvSpPr>
            <a:spLocks noGrp="1"/>
          </p:cNvSpPr>
          <p:nvPr>
            <p:ph idx="4294967295"/>
          </p:nvPr>
        </p:nvSpPr>
        <p:spPr>
          <a:xfrm>
            <a:off x="630840" y="1463675"/>
            <a:ext cx="10869009" cy="4634670"/>
          </a:xfrm>
        </p:spPr>
        <p:txBody>
          <a:bodyPr/>
          <a:lstStyle/>
          <a:p>
            <a:r>
              <a:rPr lang="en-US" sz="3200" dirty="0"/>
              <a:t>Youth SUD providers should prioritize OUD treatment including use of MOUD</a:t>
            </a:r>
          </a:p>
          <a:p>
            <a:r>
              <a:rPr lang="en-US" sz="3200" dirty="0"/>
              <a:t>Youth serving medical providers should identify OUD cases and treat with MOUD</a:t>
            </a:r>
          </a:p>
          <a:p>
            <a:r>
              <a:rPr lang="en-US" sz="3200" dirty="0"/>
              <a:t>Typical upstream </a:t>
            </a:r>
            <a:r>
              <a:rPr lang="en-US" sz="3200" dirty="0" err="1"/>
              <a:t>touchpoints</a:t>
            </a:r>
            <a:r>
              <a:rPr lang="en-US" sz="3200" dirty="0"/>
              <a:t> should trigger assertive treatment outreach – OD, ED, medical hospitalization, psychiatric hosp</a:t>
            </a:r>
          </a:p>
          <a:p>
            <a:endParaRPr lang="en-US" dirty="0"/>
          </a:p>
        </p:txBody>
      </p:sp>
      <p:pic>
        <p:nvPicPr>
          <p:cNvPr id="4" name="Picture 2">
            <a:extLst>
              <a:ext uri="{FF2B5EF4-FFF2-40B4-BE49-F238E27FC236}">
                <a16:creationId xmlns:a16="http://schemas.microsoft.com/office/drawing/2014/main" id="{913C1647-A23B-4765-8FAE-0A0B08209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61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Recommendations</a:t>
            </a:r>
            <a:br>
              <a:rPr lang="en-US" sz="3200" dirty="0"/>
            </a:br>
            <a:r>
              <a:rPr lang="en-US" sz="3200" dirty="0"/>
              <a:t>Not-so-low hanging fruit</a:t>
            </a:r>
          </a:p>
        </p:txBody>
      </p:sp>
      <p:sp>
        <p:nvSpPr>
          <p:cNvPr id="3" name="Content Placeholder 2"/>
          <p:cNvSpPr>
            <a:spLocks noGrp="1"/>
          </p:cNvSpPr>
          <p:nvPr>
            <p:ph idx="4294967295"/>
          </p:nvPr>
        </p:nvSpPr>
        <p:spPr>
          <a:xfrm>
            <a:off x="630840" y="1463674"/>
            <a:ext cx="10869009" cy="4499519"/>
          </a:xfrm>
        </p:spPr>
        <p:txBody>
          <a:bodyPr>
            <a:normAutofit/>
          </a:bodyPr>
          <a:lstStyle/>
          <a:p>
            <a:r>
              <a:rPr lang="en-US" sz="3600" dirty="0"/>
              <a:t>Development of innovative approaches needed to improve engagement and retention, </a:t>
            </a:r>
            <a:r>
              <a:rPr lang="en-US" sz="3600" dirty="0" err="1"/>
              <a:t>esp</a:t>
            </a:r>
            <a:r>
              <a:rPr lang="en-US" sz="3600" dirty="0"/>
              <a:t> for high-severity, high-</a:t>
            </a:r>
            <a:r>
              <a:rPr lang="en-US" sz="3600" dirty="0" err="1"/>
              <a:t>chronicity</a:t>
            </a:r>
            <a:r>
              <a:rPr lang="en-US" sz="3600" dirty="0"/>
              <a:t> patients</a:t>
            </a:r>
          </a:p>
        </p:txBody>
      </p:sp>
      <p:pic>
        <p:nvPicPr>
          <p:cNvPr id="4" name="Picture 2">
            <a:extLst>
              <a:ext uri="{FF2B5EF4-FFF2-40B4-BE49-F238E27FC236}">
                <a16:creationId xmlns:a16="http://schemas.microsoft.com/office/drawing/2014/main" id="{55B836F0-1773-4A6A-9B1A-8D0EF01D6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5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BHIPP is Available to Provide Support to PCPs During the Pandemic</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65590" y="1707615"/>
            <a:ext cx="6477919" cy="4318612"/>
          </a:xfrm>
          <a:prstGeom prst="rect">
            <a:avLst/>
          </a:prstGeom>
        </p:spPr>
      </p:pic>
      <p:sp>
        <p:nvSpPr>
          <p:cNvPr id="3" name="TextBox 2"/>
          <p:cNvSpPr txBox="1"/>
          <p:nvPr/>
        </p:nvSpPr>
        <p:spPr>
          <a:xfrm>
            <a:off x="7103891" y="1597243"/>
            <a:ext cx="4622519"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Ways to Connect: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Visit our COVID-19 Resource Page: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www.mdbhipp.org</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Sign up for our newsletter: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https://mdbhipp.org/contact.html</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Facebook: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6"/>
              </a:rPr>
              <a:t>https://www.facebook.com/MDBHIPP/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Twitter: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7"/>
              </a:rPr>
              <a:t>https://twitter.com/MDBHIPP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372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6F6CA3-8D9E-4DA7-8F1A-BEB0501EE398}"/>
              </a:ext>
            </a:extLst>
          </p:cNvPr>
          <p:cNvSpPr txBox="1"/>
          <p:nvPr/>
        </p:nvSpPr>
        <p:spPr>
          <a:xfrm>
            <a:off x="352697" y="1391802"/>
            <a:ext cx="6910252" cy="5324535"/>
          </a:xfrm>
          <a:prstGeom prst="rect">
            <a:avLst/>
          </a:prstGeom>
          <a:noFill/>
        </p:spPr>
        <p:txBody>
          <a:bodyPr wrap="square" rtlCol="0" anchor="t">
            <a:spAutoFit/>
          </a:bodyPr>
          <a:lstStyle/>
          <a:p>
            <a:pPr marL="381019" indent="-381019">
              <a:buFont typeface="Arial" panose="020B0604020202020204" pitchFamily="34" charset="0"/>
              <a:buChar char="•"/>
            </a:pPr>
            <a:r>
              <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We are at a crossroads</a:t>
            </a:r>
          </a:p>
          <a:p>
            <a:pPr marL="381019" indent="-381019">
              <a:buFont typeface="Arial" panose="020B0604020202020204" pitchFamily="34" charset="0"/>
              <a:buChar char="•"/>
            </a:pPr>
            <a:endPar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We have an existing and emerging toolbox but an </a:t>
            </a:r>
            <a:r>
              <a:rPr lang="en-US" sz="2000" b="1" dirty="0">
                <a:solidFill>
                  <a:srgbClr val="C00000"/>
                </a:solidFill>
                <a:latin typeface="Lato" panose="020F0502020204030203" pitchFamily="34" charset="0"/>
                <a:ea typeface="Lato" panose="020F0502020204030203" pitchFamily="34" charset="0"/>
                <a:cs typeface="Lato" panose="020F0502020204030203" pitchFamily="34" charset="0"/>
              </a:rPr>
              <a:t>alarmingly low level</a:t>
            </a:r>
            <a:r>
              <a:rPr lang="en-US" sz="2000" dirty="0">
                <a:solidFill>
                  <a:srgbClr val="C00000"/>
                </a:solidFill>
                <a:latin typeface="Lato" panose="020F0502020204030203" pitchFamily="34" charset="0"/>
                <a:ea typeface="Lato" panose="020F0502020204030203" pitchFamily="34" charset="0"/>
                <a:cs typeface="Lato" panose="020F0502020204030203" pitchFamily="34" charset="0"/>
              </a:rPr>
              <a:t> </a:t>
            </a:r>
            <a:r>
              <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of adoption and utilization</a:t>
            </a:r>
          </a:p>
          <a:p>
            <a:pPr marL="381019" indent="-381019">
              <a:buFont typeface="Arial" panose="020B0604020202020204" pitchFamily="34" charset="0"/>
              <a:buChar char="•"/>
            </a:pPr>
            <a:endPar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Emerging research and clinical consensus support </a:t>
            </a:r>
            <a:r>
              <a:rPr lang="en-US" sz="2000" b="1" dirty="0">
                <a:solidFill>
                  <a:srgbClr val="C00000"/>
                </a:solidFill>
                <a:latin typeface="Lato" panose="020F0502020204030203" pitchFamily="34" charset="0"/>
                <a:ea typeface="Lato" panose="020F0502020204030203" pitchFamily="34" charset="0"/>
                <a:cs typeface="Lato" panose="020F0502020204030203" pitchFamily="34" charset="0"/>
              </a:rPr>
              <a:t>aggressive treatment of youth</a:t>
            </a:r>
            <a:r>
              <a:rPr lang="en-US" sz="2000" dirty="0">
                <a:solidFill>
                  <a:srgbClr val="C00000"/>
                </a:solidFill>
                <a:latin typeface="Lato" panose="020F0502020204030203" pitchFamily="34" charset="0"/>
                <a:ea typeface="Lato" panose="020F0502020204030203" pitchFamily="34" charset="0"/>
                <a:cs typeface="Lato" panose="020F0502020204030203" pitchFamily="34" charset="0"/>
              </a:rPr>
              <a:t> </a:t>
            </a:r>
            <a:r>
              <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with OUD including MOUD</a:t>
            </a:r>
          </a:p>
          <a:p>
            <a:pPr marL="381019" indent="-381019">
              <a:buFont typeface="Arial" panose="020B0604020202020204" pitchFamily="34" charset="0"/>
              <a:buChar char="•"/>
            </a:pPr>
            <a:endPar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Therapeutic optimism remains one of our best tools!</a:t>
            </a:r>
          </a:p>
          <a:p>
            <a:pPr marL="381019" indent="-381019">
              <a:buFont typeface="Arial" panose="020B0604020202020204" pitchFamily="34" charset="0"/>
              <a:buChar char="•"/>
            </a:pPr>
            <a:endParaRPr lang="en-US" sz="2000" dirty="0">
              <a:solidFill>
                <a:schemeClr val="tx1">
                  <a:lumMod val="90000"/>
                  <a:lumOff val="10000"/>
                </a:schemeClr>
              </a:solidFill>
              <a:latin typeface="Lato" panose="020F0502020204030203" pitchFamily="34" charset="0"/>
            </a:endParaRPr>
          </a:p>
          <a:p>
            <a:pPr marL="381019" indent="-381019">
              <a:buFont typeface="Arial" panose="020B0604020202020204" pitchFamily="34" charset="0"/>
              <a:buChar char="•"/>
            </a:pPr>
            <a:r>
              <a:rPr lang="en-US" sz="2000" dirty="0">
                <a:solidFill>
                  <a:schemeClr val="tx1">
                    <a:lumMod val="90000"/>
                    <a:lumOff val="10000"/>
                  </a:schemeClr>
                </a:solidFill>
                <a:latin typeface="Lato" panose="020F0502020204030203" pitchFamily="34" charset="0"/>
              </a:rPr>
              <a:t>We are saving lives, but we need to do better</a:t>
            </a:r>
          </a:p>
          <a:p>
            <a:endParaRPr lang="en-US" sz="2000" dirty="0">
              <a:solidFill>
                <a:schemeClr val="tx1">
                  <a:lumMod val="90000"/>
                  <a:lumOff val="10000"/>
                </a:schemeClr>
              </a:solidFill>
              <a:latin typeface="Lato" panose="020F0502020204030203" pitchFamily="34" charset="0"/>
            </a:endParaRPr>
          </a:p>
          <a:p>
            <a:pPr marL="381019" indent="-381019">
              <a:buFont typeface="Arial" panose="020B0604020202020204" pitchFamily="34" charset="0"/>
              <a:buChar char="•"/>
            </a:pPr>
            <a:r>
              <a:rPr lang="en-US" sz="2000" b="1" dirty="0">
                <a:solidFill>
                  <a:srgbClr val="C00000"/>
                </a:solidFill>
                <a:latin typeface="Lato" panose="020F0502020204030203" pitchFamily="34" charset="0"/>
              </a:rPr>
              <a:t>Developmentally-informed assertive interventions </a:t>
            </a:r>
            <a:r>
              <a:rPr lang="en-US" sz="2000" dirty="0">
                <a:solidFill>
                  <a:schemeClr val="tx1">
                    <a:lumMod val="90000"/>
                    <a:lumOff val="10000"/>
                  </a:schemeClr>
                </a:solidFill>
                <a:latin typeface="Lato" panose="020F0502020204030203" pitchFamily="34" charset="0"/>
              </a:rPr>
              <a:t>might help</a:t>
            </a:r>
          </a:p>
          <a:p>
            <a:pPr marL="381019" indent="-381019">
              <a:buFont typeface="Arial" panose="020B0604020202020204" pitchFamily="34" charset="0"/>
              <a:buChar char="•"/>
            </a:pPr>
            <a:endPar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0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If not now, then when?</a:t>
            </a:r>
          </a:p>
        </p:txBody>
      </p:sp>
      <p:pic>
        <p:nvPicPr>
          <p:cNvPr id="7" name="Picture 3">
            <a:extLst>
              <a:ext uri="{FF2B5EF4-FFF2-40B4-BE49-F238E27FC236}">
                <a16:creationId xmlns:a16="http://schemas.microsoft.com/office/drawing/2014/main" id="{6A873330-24CA-1540-A476-168457827E67}"/>
              </a:ext>
            </a:extLst>
          </p:cNvPr>
          <p:cNvPicPr>
            <a:picLocks noChangeAspect="1" noChangeArrowheads="1"/>
          </p:cNvPicPr>
          <p:nvPr/>
        </p:nvPicPr>
        <p:blipFill rotWithShape="1">
          <a:blip r:embed="rId3"/>
          <a:srcRect l="28835" t="9091" r="6530" b="-2"/>
          <a:stretch/>
        </p:blipFill>
        <p:spPr bwMode="auto">
          <a:xfrm>
            <a:off x="7125517" y="2044945"/>
            <a:ext cx="4866730" cy="4688958"/>
          </a:xfrm>
          <a:prstGeom prst="rect">
            <a:avLst/>
          </a:prstGeom>
          <a:noFill/>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2877112-1AA5-9040-9E4D-46C471E52986}"/>
              </a:ext>
            </a:extLst>
          </p:cNvPr>
          <p:cNvSpPr txBox="1"/>
          <p:nvPr/>
        </p:nvSpPr>
        <p:spPr>
          <a:xfrm>
            <a:off x="7393306" y="1391802"/>
            <a:ext cx="4220066" cy="523220"/>
          </a:xfrm>
          <a:prstGeom prst="rect">
            <a:avLst/>
          </a:prstGeom>
          <a:noFill/>
        </p:spPr>
        <p:txBody>
          <a:bodyPr wrap="none" rtlCol="0">
            <a:spAutoFit/>
          </a:bodyPr>
          <a:lstStyle/>
          <a:p>
            <a:r>
              <a:rPr lang="en-US" sz="2800" dirty="0">
                <a:solidFill>
                  <a:srgbClr val="7030A0"/>
                </a:solidFill>
              </a:rPr>
              <a:t>Hypothetical miracle cures?</a:t>
            </a:r>
          </a:p>
        </p:txBody>
      </p:sp>
      <p:sp>
        <p:nvSpPr>
          <p:cNvPr id="3" name="Title 2">
            <a:extLst>
              <a:ext uri="{FF2B5EF4-FFF2-40B4-BE49-F238E27FC236}">
                <a16:creationId xmlns:a16="http://schemas.microsoft.com/office/drawing/2014/main" id="{227E3FF0-F072-438D-BAC6-ABB114FD3927}"/>
              </a:ext>
            </a:extLst>
          </p:cNvPr>
          <p:cNvSpPr>
            <a:spLocks noGrp="1"/>
          </p:cNvSpPr>
          <p:nvPr>
            <p:ph type="title"/>
          </p:nvPr>
        </p:nvSpPr>
        <p:spPr/>
        <p:txBody>
          <a:bodyPr/>
          <a:lstStyle/>
          <a:p>
            <a:r>
              <a:rPr lang="en-US" dirty="0"/>
              <a:t>A Call to Action</a:t>
            </a:r>
          </a:p>
        </p:txBody>
      </p:sp>
    </p:spTree>
    <p:extLst>
      <p:ext uri="{BB962C8B-B14F-4D97-AF65-F5344CB8AC3E}">
        <p14:creationId xmlns:p14="http://schemas.microsoft.com/office/powerpoint/2010/main" val="11073196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1A9B-9556-2545-B65B-6979D5377C9C}"/>
              </a:ext>
            </a:extLst>
          </p:cNvPr>
          <p:cNvSpPr>
            <a:spLocks noGrp="1"/>
          </p:cNvSpPr>
          <p:nvPr>
            <p:ph type="title"/>
          </p:nvPr>
        </p:nvSpPr>
        <p:spPr/>
        <p:txBody>
          <a:bodyPr/>
          <a:lstStyle/>
          <a:p>
            <a:r>
              <a:rPr lang="en-US" dirty="0"/>
              <a:t>Selected References</a:t>
            </a:r>
          </a:p>
        </p:txBody>
      </p:sp>
      <p:sp>
        <p:nvSpPr>
          <p:cNvPr id="3" name="Content Placeholder 2">
            <a:extLst>
              <a:ext uri="{FF2B5EF4-FFF2-40B4-BE49-F238E27FC236}">
                <a16:creationId xmlns:a16="http://schemas.microsoft.com/office/drawing/2014/main" id="{52895C3C-B00B-504A-A607-EC579B274AF8}"/>
              </a:ext>
            </a:extLst>
          </p:cNvPr>
          <p:cNvSpPr>
            <a:spLocks noGrp="1"/>
          </p:cNvSpPr>
          <p:nvPr>
            <p:ph idx="4294967295"/>
          </p:nvPr>
        </p:nvSpPr>
        <p:spPr>
          <a:xfrm>
            <a:off x="630840" y="1463674"/>
            <a:ext cx="10869009" cy="4231731"/>
          </a:xfrm>
        </p:spPr>
        <p:txBody>
          <a:bodyPr>
            <a:noAutofit/>
          </a:bodyPr>
          <a:lstStyle/>
          <a:p>
            <a:r>
              <a:rPr lang="en-US" sz="1400" dirty="0"/>
              <a:t>Wenzel et al. Choice of extended release medication for OUD in young adults (buprenorphine or naltrexone): a pilot enhancement of the Youth Opioid Recovery Support (YORS) intervention. </a:t>
            </a:r>
            <a:r>
              <a:rPr lang="en-US" sz="1400" i="1" dirty="0"/>
              <a:t>JSAT</a:t>
            </a:r>
            <a:r>
              <a:rPr lang="en-US" sz="1400" dirty="0"/>
              <a:t>. Under revision. 2020. </a:t>
            </a:r>
          </a:p>
          <a:p>
            <a:r>
              <a:rPr lang="en-US" sz="1400" dirty="0"/>
              <a:t>Wenzel K and Fishman M. Mobile van delivery of extended-release buprenorphine and extended-release naltrexone for youth with OUD: An adaptation to the COVID-19 emergency. </a:t>
            </a:r>
            <a:r>
              <a:rPr lang="en-US" sz="1400" i="1" dirty="0"/>
              <a:t>JSAT</a:t>
            </a:r>
            <a:r>
              <a:rPr lang="en-US" sz="1400" dirty="0"/>
              <a:t>. In press. 2020</a:t>
            </a:r>
          </a:p>
          <a:p>
            <a:r>
              <a:rPr lang="en-US" sz="1400" dirty="0"/>
              <a:t>Hogue A, Becker S, Fishman M, Henderson C, Levy S. Youth OUD Treatment During and After COVID: Increasing Family Involvement across the Services Continuum. </a:t>
            </a:r>
            <a:r>
              <a:rPr lang="en-US" sz="1400" i="1" dirty="0"/>
              <a:t>JSAT</a:t>
            </a:r>
            <a:r>
              <a:rPr lang="en-US" sz="1400" dirty="0"/>
              <a:t>. In press. 2020.</a:t>
            </a:r>
          </a:p>
          <a:p>
            <a:r>
              <a:rPr lang="en-US" sz="1400" dirty="0"/>
              <a:t>Fishman M, Wenzel K, </a:t>
            </a:r>
            <a:r>
              <a:rPr lang="en-US" sz="1400" dirty="0" err="1"/>
              <a:t>Scodes</a:t>
            </a:r>
            <a:r>
              <a:rPr lang="en-US" sz="1400" dirty="0"/>
              <a:t> J, </a:t>
            </a:r>
            <a:r>
              <a:rPr lang="en-US" sz="1400" dirty="0" err="1"/>
              <a:t>Pavlicova</a:t>
            </a:r>
            <a:r>
              <a:rPr lang="en-US" sz="1400" dirty="0"/>
              <a:t> M, Lee J, </a:t>
            </a:r>
            <a:r>
              <a:rPr lang="en-US" sz="1400" dirty="0" err="1"/>
              <a:t>Rotrosen</a:t>
            </a:r>
            <a:r>
              <a:rPr lang="en-US" sz="1400" dirty="0"/>
              <a:t> J, Nunes E. Young adults have worse outcomes than older adults: Secondary analysis of a medication trial for opioid use disorder. </a:t>
            </a:r>
            <a:r>
              <a:rPr lang="en-US" sz="1400" i="1" dirty="0"/>
              <a:t>J </a:t>
            </a:r>
            <a:r>
              <a:rPr lang="en-US" sz="1400" i="1" dirty="0" err="1"/>
              <a:t>Adol</a:t>
            </a:r>
            <a:r>
              <a:rPr lang="en-US" sz="1400" i="1" dirty="0"/>
              <a:t> Health</a:t>
            </a:r>
            <a:r>
              <a:rPr lang="en-US" sz="1400" dirty="0"/>
              <a:t>. In Press. 2020. </a:t>
            </a:r>
          </a:p>
          <a:p>
            <a:r>
              <a:rPr lang="en-US" sz="1400" dirty="0"/>
              <a:t>Fishman M, Wenzel K, Vo H, </a:t>
            </a:r>
            <a:r>
              <a:rPr lang="en-US" sz="1400" dirty="0" err="1"/>
              <a:t>Wildberger</a:t>
            </a:r>
            <a:r>
              <a:rPr lang="en-US" sz="1400" dirty="0"/>
              <a:t> J, </a:t>
            </a:r>
            <a:r>
              <a:rPr lang="en-US" sz="1400" dirty="0" err="1"/>
              <a:t>Burgower</a:t>
            </a:r>
            <a:r>
              <a:rPr lang="en-US" sz="1400" dirty="0"/>
              <a:t> R. “A pilot randomized controlled trial of assertive treatment including family involvement and home delivery of medication for young adults with opioid use disorder.” </a:t>
            </a:r>
            <a:r>
              <a:rPr lang="en-US" sz="1400" i="1" dirty="0"/>
              <a:t>Addiction</a:t>
            </a:r>
            <a:r>
              <a:rPr lang="en-US" sz="1400" dirty="0"/>
              <a:t>. In Press. 2020. .</a:t>
            </a:r>
          </a:p>
          <a:p>
            <a:r>
              <a:rPr lang="en-US" sz="1400" dirty="0"/>
              <a:t>Woody G, Fishman M. “Medication for Opioid-Addicted Youth – What are We Waiting For?” </a:t>
            </a:r>
            <a:r>
              <a:rPr lang="en-US" sz="1400" i="1" dirty="0"/>
              <a:t>J </a:t>
            </a:r>
            <a:r>
              <a:rPr lang="en-US" sz="1400" i="1" dirty="0" err="1"/>
              <a:t>Adol</a:t>
            </a:r>
            <a:r>
              <a:rPr lang="en-US" sz="1400" i="1" dirty="0"/>
              <a:t> Health</a:t>
            </a:r>
            <a:r>
              <a:rPr lang="en-US" sz="1400" dirty="0"/>
              <a:t>. 67: 9-10. July 2020. </a:t>
            </a:r>
          </a:p>
          <a:p>
            <a:r>
              <a:rPr lang="en-US" sz="1400" dirty="0" err="1"/>
              <a:t>Monico</a:t>
            </a:r>
            <a:r>
              <a:rPr lang="en-US" sz="1400" dirty="0"/>
              <a:t> L, Ludwig A, </a:t>
            </a:r>
            <a:r>
              <a:rPr lang="en-US" sz="1400" dirty="0" err="1"/>
              <a:t>Lertch</a:t>
            </a:r>
            <a:r>
              <a:rPr lang="en-US" sz="1400" dirty="0"/>
              <a:t> E, Dionne R, Fishman M, Schwartz R, Mitchell S. “Opioid overdose experiences in a sample of US adolescents and young adults: a thematic analysis." </a:t>
            </a:r>
            <a:r>
              <a:rPr lang="en-US" sz="1400" i="1" dirty="0"/>
              <a:t>Addiction</a:t>
            </a:r>
            <a:r>
              <a:rPr lang="en-US" sz="1400" dirty="0"/>
              <a:t>. In Press. 2020.</a:t>
            </a:r>
          </a:p>
          <a:p>
            <a:r>
              <a:rPr lang="en-US" sz="1400" dirty="0"/>
              <a:t>Vo H, </a:t>
            </a:r>
            <a:r>
              <a:rPr lang="en-US" sz="1400" dirty="0" err="1"/>
              <a:t>Burgower</a:t>
            </a:r>
            <a:r>
              <a:rPr lang="en-US" sz="1400" dirty="0"/>
              <a:t> R, </a:t>
            </a:r>
            <a:r>
              <a:rPr lang="en-US" sz="1400" dirty="0" err="1"/>
              <a:t>Rozenberg</a:t>
            </a:r>
            <a:r>
              <a:rPr lang="en-US" sz="1400" dirty="0"/>
              <a:t> I, Fishman M. Home-based Delivery of XR-NTX in Youth with Opioid Addiction. </a:t>
            </a:r>
            <a:r>
              <a:rPr lang="en-US" sz="1400" i="1" dirty="0"/>
              <a:t>J </a:t>
            </a:r>
            <a:r>
              <a:rPr lang="en-US" sz="1400" i="1" dirty="0" err="1"/>
              <a:t>Subst</a:t>
            </a:r>
            <a:r>
              <a:rPr lang="en-US" sz="1400" i="1" dirty="0"/>
              <a:t> Abuse Treat.</a:t>
            </a:r>
            <a:r>
              <a:rPr lang="en-US" sz="1400" dirty="0"/>
              <a:t> 85 (2018) 84–89.  PMID: 28867062</a:t>
            </a:r>
          </a:p>
        </p:txBody>
      </p:sp>
      <p:pic>
        <p:nvPicPr>
          <p:cNvPr id="4" name="Picture 2">
            <a:extLst>
              <a:ext uri="{FF2B5EF4-FFF2-40B4-BE49-F238E27FC236}">
                <a16:creationId xmlns:a16="http://schemas.microsoft.com/office/drawing/2014/main" id="{00EEFD1C-4725-4B24-9EEB-FDDD51EA3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353786" y="2890391"/>
            <a:ext cx="11484427" cy="1384995"/>
          </a:xfrm>
          <a:prstGeom prst="rect">
            <a:avLst/>
          </a:prstGeom>
          <a:noFill/>
        </p:spPr>
        <p:txBody>
          <a:bodyPr wrap="square" rtlCol="0">
            <a:spAutoFit/>
          </a:bodyPr>
          <a:lstStyle/>
          <a:p>
            <a:pPr algn="ctr"/>
            <a:r>
              <a:rPr lang="en-US" sz="4800" dirty="0">
                <a:solidFill>
                  <a:schemeClr val="tx1">
                    <a:lumMod val="65000"/>
                    <a:lumOff val="35000"/>
                  </a:schemeClr>
                </a:solidFill>
              </a:rPr>
              <a:t>Questions?</a:t>
            </a:r>
          </a:p>
          <a:p>
            <a:endParaRPr lang="en-US" dirty="0"/>
          </a:p>
          <a:p>
            <a:pPr algn="ctr"/>
            <a:endParaRPr lang="en-US" dirty="0"/>
          </a:p>
        </p:txBody>
      </p:sp>
      <p:pic>
        <p:nvPicPr>
          <p:cNvPr id="4" name="Picture 2">
            <a:extLst>
              <a:ext uri="{FF2B5EF4-FFF2-40B4-BE49-F238E27FC236}">
                <a16:creationId xmlns:a16="http://schemas.microsoft.com/office/drawing/2014/main" id="{5BA88704-8106-4072-AD5C-C082AD16D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3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D78C0A-23DA-40D3-86E7-2D3B6491EFF8}"/>
              </a:ext>
            </a:extLst>
          </p:cNvPr>
          <p:cNvSpPr txBox="1">
            <a:spLocks/>
          </p:cNvSpPr>
          <p:nvPr/>
        </p:nvSpPr>
        <p:spPr>
          <a:xfrm>
            <a:off x="552450" y="1733550"/>
            <a:ext cx="11106150" cy="481965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Georgia" panose="02040502050405020303"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eorgia" panose="02040502050405020303" pitchFamily="18" charset="0"/>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Georgia" panose="02040502050405020303" pitchFamily="18" charset="0"/>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Georgia" panose="02040502050405020303" pitchFamily="18" charset="0"/>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Georgia" panose="020405020504050203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eaLnBrk="0" fontAlgn="base" hangingPunct="0">
              <a:spcBef>
                <a:spcPct val="0"/>
              </a:spcBef>
              <a:spcAft>
                <a:spcPct val="0"/>
              </a:spcAft>
              <a:buNone/>
            </a:pPr>
            <a:r>
              <a:rPr lang="en-US" altLang="en-US" sz="2000" i="1" dirty="0">
                <a:solidFill>
                  <a:sysClr val="windowText" lastClr="000000"/>
                </a:solidFill>
                <a:latin typeface="+mn-lt"/>
              </a:rPr>
              <a:t>Provides support to prescribers and their practices in addressing the needs of their patients with substance use disorders and chronic pain management.</a:t>
            </a:r>
          </a:p>
          <a:p>
            <a:pPr marL="0" indent="0" algn="ctr" defTabSz="342900" eaLnBrk="0" fontAlgn="base" hangingPunct="0">
              <a:spcBef>
                <a:spcPct val="0"/>
              </a:spcBef>
              <a:spcAft>
                <a:spcPct val="0"/>
              </a:spcAft>
              <a:buNone/>
            </a:pPr>
            <a:endParaRPr lang="en-US" altLang="en-US" sz="2000" dirty="0">
              <a:solidFill>
                <a:sysClr val="windowText" lastClr="000000"/>
              </a:solidFill>
              <a:latin typeface="+mn-lt"/>
            </a:endParaRPr>
          </a:p>
          <a:p>
            <a:pPr marL="0" indent="0" defTabSz="342900">
              <a:spcAft>
                <a:spcPts val="563"/>
              </a:spcAft>
              <a:buNone/>
            </a:pPr>
            <a:r>
              <a:rPr lang="en-US" sz="2000" b="1" u="sng" dirty="0">
                <a:solidFill>
                  <a:sysClr val="windowText" lastClr="000000"/>
                </a:solidFill>
                <a:latin typeface="+mn-lt"/>
              </a:rPr>
              <a:t>All Services are FREE</a:t>
            </a:r>
            <a:endParaRPr lang="en-US" sz="2000" dirty="0">
              <a:solidFill>
                <a:sysClr val="windowText" lastClr="000000"/>
              </a:solidFill>
              <a:latin typeface="+mn-lt"/>
            </a:endParaRPr>
          </a:p>
          <a:p>
            <a:pPr marL="257175" indent="-257175" defTabSz="342900">
              <a:spcAft>
                <a:spcPts val="563"/>
              </a:spcAft>
            </a:pPr>
            <a:r>
              <a:rPr lang="en-US" sz="2000" dirty="0">
                <a:solidFill>
                  <a:sysClr val="windowText" lastClr="000000"/>
                </a:solidFill>
                <a:latin typeface="+mn-lt"/>
              </a:rPr>
              <a:t>Phone consultation for clinical questions</a:t>
            </a:r>
          </a:p>
          <a:p>
            <a:pPr marL="257175" indent="-257175" defTabSz="342900">
              <a:spcAft>
                <a:spcPts val="563"/>
              </a:spcAft>
            </a:pPr>
            <a:r>
              <a:rPr lang="en-US" sz="2000" dirty="0">
                <a:solidFill>
                  <a:sysClr val="windowText" lastClr="000000"/>
                </a:solidFill>
                <a:latin typeface="+mn-lt"/>
              </a:rPr>
              <a:t>Education and training opportunities related to substance use disorders and chronic pain management</a:t>
            </a:r>
          </a:p>
          <a:p>
            <a:pPr marL="257175" indent="-257175" defTabSz="342900">
              <a:spcAft>
                <a:spcPts val="563"/>
              </a:spcAft>
            </a:pPr>
            <a:r>
              <a:rPr lang="en-US" sz="2000" dirty="0">
                <a:solidFill>
                  <a:sysClr val="windowText" lastClr="000000"/>
                </a:solidFill>
                <a:latin typeface="+mn-lt"/>
              </a:rPr>
              <a:t>Assistance with addiction and behavioral health resources and referrals</a:t>
            </a:r>
          </a:p>
          <a:p>
            <a:pPr marL="257175" indent="-257175" defTabSz="342900">
              <a:spcAft>
                <a:spcPts val="563"/>
              </a:spcAft>
            </a:pPr>
            <a:r>
              <a:rPr lang="en-US" sz="2000" dirty="0">
                <a:solidFill>
                  <a:sysClr val="windowText" lastClr="000000"/>
                </a:solidFill>
                <a:latin typeface="+mn-lt"/>
              </a:rPr>
              <a:t>Technical assistance to practices implementing or expanding office-based addiction treatment services</a:t>
            </a:r>
          </a:p>
          <a:p>
            <a:pPr marL="257175" indent="-257175" defTabSz="342900">
              <a:spcAft>
                <a:spcPts val="563"/>
              </a:spcAft>
            </a:pPr>
            <a:r>
              <a:rPr lang="en-US" sz="2000" dirty="0">
                <a:solidFill>
                  <a:sysClr val="windowText" lastClr="000000"/>
                </a:solidFill>
                <a:latin typeface="+mn-lt"/>
              </a:rPr>
              <a:t>MACS </a:t>
            </a:r>
            <a:r>
              <a:rPr lang="en-US" sz="2000" dirty="0" err="1">
                <a:solidFill>
                  <a:sysClr val="windowText" lastClr="000000"/>
                </a:solidFill>
                <a:latin typeface="+mn-lt"/>
              </a:rPr>
              <a:t>TeleECHO</a:t>
            </a:r>
            <a:r>
              <a:rPr lang="en-US" sz="2000" dirty="0">
                <a:solidFill>
                  <a:sysClr val="windowText" lastClr="000000"/>
                </a:solidFill>
                <a:latin typeface="+mn-lt"/>
              </a:rPr>
              <a:t>™ Clinics: collaborative medical education through didactic presentations and case-based learning</a:t>
            </a:r>
          </a:p>
          <a:p>
            <a:pPr marL="257175" indent="-257175" defTabSz="342900"/>
            <a:endParaRPr lang="en-US" sz="2100" dirty="0">
              <a:solidFill>
                <a:sysClr val="windowText" lastClr="000000"/>
              </a:solidFill>
            </a:endParaRPr>
          </a:p>
        </p:txBody>
      </p:sp>
      <p:sp>
        <p:nvSpPr>
          <p:cNvPr id="8" name="TextBox 7">
            <a:extLst>
              <a:ext uri="{FF2B5EF4-FFF2-40B4-BE49-F238E27FC236}">
                <a16:creationId xmlns:a16="http://schemas.microsoft.com/office/drawing/2014/main" id="{0268FB2D-0B0B-43CC-A77B-1CA1E3D0953E}"/>
              </a:ext>
            </a:extLst>
          </p:cNvPr>
          <p:cNvSpPr txBox="1"/>
          <p:nvPr/>
        </p:nvSpPr>
        <p:spPr>
          <a:xfrm>
            <a:off x="3398337" y="5755534"/>
            <a:ext cx="5395323" cy="392415"/>
          </a:xfrm>
          <a:prstGeom prst="rect">
            <a:avLst/>
          </a:prstGeom>
          <a:noFill/>
        </p:spPr>
        <p:txBody>
          <a:bodyPr wrap="none" rtlCol="0">
            <a:spAutoFit/>
          </a:bodyPr>
          <a:lstStyle/>
          <a:p>
            <a:pPr defTabSz="457200"/>
            <a:r>
              <a:rPr lang="en-US" sz="1950" dirty="0">
                <a:solidFill>
                  <a:prstClr val="black"/>
                </a:solidFill>
              </a:rPr>
              <a:t>1-855-337-MACS (6227) </a:t>
            </a:r>
            <a:r>
              <a:rPr lang="en-US" sz="1950" dirty="0">
                <a:solidFill>
                  <a:prstClr val="black"/>
                </a:solidFill>
                <a:sym typeface="Symbol" panose="05050102010706020507" pitchFamily="18" charset="2"/>
              </a:rPr>
              <a:t> www.marylandMACS.org</a:t>
            </a:r>
            <a:endParaRPr lang="en-US" sz="1950" dirty="0">
              <a:solidFill>
                <a:prstClr val="black"/>
              </a:solidFill>
            </a:endParaRPr>
          </a:p>
        </p:txBody>
      </p:sp>
      <p:pic>
        <p:nvPicPr>
          <p:cNvPr id="5" name="Picture 4">
            <a:extLst>
              <a:ext uri="{FF2B5EF4-FFF2-40B4-BE49-F238E27FC236}">
                <a16:creationId xmlns:a16="http://schemas.microsoft.com/office/drawing/2014/main" id="{424ABDDE-D512-4902-819F-990DFE8F9A7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38778" y="6120239"/>
            <a:ext cx="1540145" cy="547468"/>
          </a:xfrm>
          <a:prstGeom prst="rect">
            <a:avLst/>
          </a:prstGeom>
        </p:spPr>
      </p:pic>
      <p:sp>
        <p:nvSpPr>
          <p:cNvPr id="6" name="Title 1">
            <a:extLst>
              <a:ext uri="{FF2B5EF4-FFF2-40B4-BE49-F238E27FC236}">
                <a16:creationId xmlns:a16="http://schemas.microsoft.com/office/drawing/2014/main" id="{F19F6AE8-E9D1-4DDC-8F13-B8143E72C253}"/>
              </a:ext>
            </a:extLst>
          </p:cNvPr>
          <p:cNvSpPr>
            <a:spLocks noGrp="1"/>
          </p:cNvSpPr>
          <p:nvPr>
            <p:ph type="title"/>
          </p:nvPr>
        </p:nvSpPr>
        <p:spPr>
          <a:xfrm>
            <a:off x="2529151" y="59940"/>
            <a:ext cx="8499543" cy="994172"/>
          </a:xfrm>
        </p:spPr>
        <p:txBody>
          <a:bodyPr>
            <a:normAutofit/>
          </a:bodyPr>
          <a:lstStyle/>
          <a:p>
            <a:r>
              <a:rPr lang="en-US" sz="3200" dirty="0">
                <a:solidFill>
                  <a:schemeClr val="bg1"/>
                </a:solidFill>
              </a:rPr>
              <a:t>Maryland Addiction Consultation Service (MACS)</a:t>
            </a:r>
          </a:p>
        </p:txBody>
      </p:sp>
    </p:spTree>
    <p:extLst>
      <p:ext uri="{BB962C8B-B14F-4D97-AF65-F5344CB8AC3E}">
        <p14:creationId xmlns:p14="http://schemas.microsoft.com/office/powerpoint/2010/main" val="167485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Disclosures</a:t>
            </a:r>
          </a:p>
        </p:txBody>
      </p:sp>
      <p:sp>
        <p:nvSpPr>
          <p:cNvPr id="3" name="Content Placeholder 2"/>
          <p:cNvSpPr>
            <a:spLocks noGrp="1"/>
          </p:cNvSpPr>
          <p:nvPr>
            <p:ph idx="4294967295"/>
          </p:nvPr>
        </p:nvSpPr>
        <p:spPr>
          <a:xfrm>
            <a:off x="630841" y="1681163"/>
            <a:ext cx="10871005" cy="4419600"/>
          </a:xfrm>
        </p:spPr>
        <p:txBody>
          <a:bodyPr>
            <a:noAutofit/>
          </a:bodyPr>
          <a:lstStyle/>
          <a:p>
            <a:pPr>
              <a:spcBef>
                <a:spcPts val="0"/>
              </a:spcBef>
            </a:pPr>
            <a:endParaRPr lang="en-US" sz="2000" b="1" dirty="0">
              <a:ea typeface="Times New Roman"/>
              <a:cs typeface="Times New Roman"/>
            </a:endParaRPr>
          </a:p>
          <a:p>
            <a:pPr marL="0" indent="0">
              <a:spcBef>
                <a:spcPts val="0"/>
              </a:spcBef>
              <a:buNone/>
            </a:pPr>
            <a:r>
              <a:rPr lang="en-US" sz="2000" dirty="0">
                <a:ea typeface="Times New Roman"/>
                <a:cs typeface="Times New Roman"/>
              </a:rPr>
              <a:t>Consultant for Alkermes, US World Meds, Drug </a:t>
            </a:r>
            <a:r>
              <a:rPr lang="en-US" sz="2000" dirty="0" err="1">
                <a:ea typeface="Times New Roman"/>
                <a:cs typeface="Times New Roman"/>
              </a:rPr>
              <a:t>Delivey</a:t>
            </a:r>
            <a:r>
              <a:rPr lang="en-US" sz="2000" dirty="0">
                <a:ea typeface="Times New Roman"/>
                <a:cs typeface="Times New Roman"/>
              </a:rPr>
              <a:t> LLC, Verily Life Sciences, </a:t>
            </a:r>
            <a:r>
              <a:rPr lang="en-US" sz="2000" dirty="0" err="1">
                <a:ea typeface="Times New Roman"/>
                <a:cs typeface="Times New Roman"/>
              </a:rPr>
              <a:t>Danya</a:t>
            </a:r>
            <a:r>
              <a:rPr lang="en-US" sz="2000" dirty="0">
                <a:ea typeface="Times New Roman"/>
                <a:cs typeface="Times New Roman"/>
              </a:rPr>
              <a:t>, ASAM</a:t>
            </a:r>
          </a:p>
          <a:p>
            <a:pPr marL="0" indent="0">
              <a:spcBef>
                <a:spcPts val="0"/>
              </a:spcBef>
              <a:buNone/>
            </a:pPr>
            <a:endParaRPr lang="en-US" sz="2000" dirty="0">
              <a:ea typeface="Times New Roman"/>
              <a:cs typeface="Times New Roman"/>
            </a:endParaRPr>
          </a:p>
          <a:p>
            <a:pPr marL="0" indent="0">
              <a:spcBef>
                <a:spcPts val="0"/>
              </a:spcBef>
              <a:buNone/>
            </a:pPr>
            <a:r>
              <a:rPr lang="en-US" sz="2000" dirty="0">
                <a:ea typeface="Times New Roman"/>
                <a:cs typeface="Times New Roman"/>
              </a:rPr>
              <a:t>Research funding from Alkermes, US World Meds, NIH, Arnold Foundation, University of MD</a:t>
            </a:r>
            <a:endParaRPr lang="en-US" dirty="0">
              <a:ea typeface="Times New Roman"/>
              <a:cs typeface="Times New Roman"/>
            </a:endParaRPr>
          </a:p>
          <a:p>
            <a:pPr marL="0" indent="0">
              <a:spcBef>
                <a:spcPts val="0"/>
              </a:spcBef>
              <a:buNone/>
            </a:pPr>
            <a:endParaRPr lang="en-US" dirty="0">
              <a:ea typeface="Times New Roman"/>
              <a:cs typeface="Times New Roman"/>
            </a:endParaRPr>
          </a:p>
        </p:txBody>
      </p:sp>
      <p:pic>
        <p:nvPicPr>
          <p:cNvPr id="4" name="Picture 2">
            <a:extLst>
              <a:ext uri="{FF2B5EF4-FFF2-40B4-BE49-F238E27FC236}">
                <a16:creationId xmlns:a16="http://schemas.microsoft.com/office/drawing/2014/main" id="{7F50C84D-8237-41C4-98A6-C9F94DEF9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3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Outline</a:t>
            </a:r>
          </a:p>
        </p:txBody>
      </p:sp>
      <p:sp>
        <p:nvSpPr>
          <p:cNvPr id="3" name="Content Placeholder 2"/>
          <p:cNvSpPr>
            <a:spLocks noGrp="1"/>
          </p:cNvSpPr>
          <p:nvPr>
            <p:ph idx="4294967295"/>
          </p:nvPr>
        </p:nvSpPr>
        <p:spPr>
          <a:xfrm>
            <a:off x="630841" y="1681163"/>
            <a:ext cx="10871005" cy="4419600"/>
          </a:xfrm>
        </p:spPr>
        <p:txBody>
          <a:bodyPr>
            <a:noAutofit/>
          </a:bodyPr>
          <a:lstStyle/>
          <a:p>
            <a:r>
              <a:rPr lang="en-US" sz="2800" dirty="0"/>
              <a:t>Background and scope of the problem</a:t>
            </a:r>
          </a:p>
          <a:p>
            <a:r>
              <a:rPr lang="en-US" sz="2800" dirty="0"/>
              <a:t>Barriers to success along the OUD treatment cascade</a:t>
            </a:r>
          </a:p>
          <a:p>
            <a:r>
              <a:rPr lang="en-US" sz="2800" dirty="0"/>
              <a:t>Treatment: Survey of current evidence and emerging models of care</a:t>
            </a:r>
          </a:p>
          <a:p>
            <a:r>
              <a:rPr lang="en-US" sz="2800" dirty="0"/>
              <a:t>New directions: </a:t>
            </a:r>
          </a:p>
          <a:p>
            <a:pPr lvl="1"/>
            <a:r>
              <a:rPr lang="en-US" sz="2800" dirty="0"/>
              <a:t>Engaging families and home delivery</a:t>
            </a:r>
          </a:p>
          <a:p>
            <a:pPr lvl="1"/>
            <a:r>
              <a:rPr lang="en-US" sz="2800" dirty="0"/>
              <a:t>Primary care integration</a:t>
            </a:r>
          </a:p>
          <a:p>
            <a:pPr lvl="1"/>
            <a:r>
              <a:rPr lang="en-US" sz="2800" dirty="0"/>
              <a:t>Recovery housing</a:t>
            </a:r>
          </a:p>
          <a:p>
            <a:r>
              <a:rPr lang="en-US" sz="2800" dirty="0"/>
              <a:t>Conclusions</a:t>
            </a:r>
          </a:p>
          <a:p>
            <a:pPr marL="0" indent="0">
              <a:spcBef>
                <a:spcPts val="0"/>
              </a:spcBef>
              <a:buNone/>
            </a:pPr>
            <a:endParaRPr lang="en-US" dirty="0">
              <a:ea typeface="Times New Roman"/>
              <a:cs typeface="Times New Roman"/>
            </a:endParaRPr>
          </a:p>
        </p:txBody>
      </p:sp>
      <p:pic>
        <p:nvPicPr>
          <p:cNvPr id="4" name="Picture 2">
            <a:extLst>
              <a:ext uri="{FF2B5EF4-FFF2-40B4-BE49-F238E27FC236}">
                <a16:creationId xmlns:a16="http://schemas.microsoft.com/office/drawing/2014/main" id="{B3CC3332-72FB-4462-B280-BECD5A3F2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236" y="575440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5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169064-EE40-49CB-BD7D-1DEE70D36535}"/>
              </a:ext>
            </a:extLst>
          </p:cNvPr>
          <p:cNvSpPr>
            <a:spLocks noGrp="1"/>
          </p:cNvSpPr>
          <p:nvPr>
            <p:ph type="title"/>
          </p:nvPr>
        </p:nvSpPr>
        <p:spPr/>
        <p:txBody>
          <a:bodyPr/>
          <a:lstStyle/>
          <a:p>
            <a:r>
              <a:rPr lang="en-US" dirty="0"/>
              <a:t>Background</a:t>
            </a:r>
          </a:p>
        </p:txBody>
      </p:sp>
      <p:sp>
        <p:nvSpPr>
          <p:cNvPr id="3" name="TextBox 2">
            <a:extLst>
              <a:ext uri="{FF2B5EF4-FFF2-40B4-BE49-F238E27FC236}">
                <a16:creationId xmlns:a16="http://schemas.microsoft.com/office/drawing/2014/main" id="{1D31B80D-D976-4FD7-8069-287BA0B21D94}"/>
              </a:ext>
            </a:extLst>
          </p:cNvPr>
          <p:cNvSpPr txBox="1"/>
          <p:nvPr/>
        </p:nvSpPr>
        <p:spPr>
          <a:xfrm>
            <a:off x="345716" y="1325881"/>
            <a:ext cx="11500567" cy="4996542"/>
          </a:xfrm>
          <a:prstGeom prst="rect">
            <a:avLst/>
          </a:prstGeom>
        </p:spPr>
        <p:txBody>
          <a:bodyPr vert="horz" lIns="91440" tIns="45720" rIns="91440" bIns="45720" rtlCol="0" anchor="ctr">
            <a:normAutofit/>
          </a:bodyPr>
          <a:lstStyle/>
          <a:p>
            <a:pPr marL="457223" indent="-182880">
              <a:lnSpc>
                <a:spcPct val="90000"/>
              </a:lnSpc>
              <a:spcAft>
                <a:spcPts val="600"/>
              </a:spcAft>
              <a:buClr>
                <a:schemeClr val="accent1"/>
              </a:buClr>
              <a:buFont typeface="Wingdings 2" pitchFamily="18" charset="2"/>
              <a:buChar char=""/>
            </a:pPr>
            <a:r>
              <a:rPr lang="en-US" sz="2400" dirty="0">
                <a:solidFill>
                  <a:schemeClr val="tx1">
                    <a:lumMod val="65000"/>
                    <a:lumOff val="35000"/>
                  </a:schemeClr>
                </a:solidFill>
              </a:rPr>
              <a:t>Opioid use disorder (OUD) is an advanced, malignant form of substance use disorder (SUD), usually beginning in </a:t>
            </a:r>
            <a:r>
              <a:rPr lang="en-US" sz="2400" b="1" dirty="0">
                <a:solidFill>
                  <a:schemeClr val="tx1">
                    <a:lumMod val="65000"/>
                    <a:lumOff val="35000"/>
                  </a:schemeClr>
                </a:solidFill>
              </a:rPr>
              <a:t>youth</a:t>
            </a:r>
            <a:endParaRPr lang="en-US" sz="2400" i="1" dirty="0">
              <a:solidFill>
                <a:schemeClr val="tx1">
                  <a:lumMod val="65000"/>
                  <a:lumOff val="35000"/>
                </a:schemeClr>
              </a:solidFill>
            </a:endParaRPr>
          </a:p>
          <a:p>
            <a:pPr marL="457223" indent="-182880">
              <a:lnSpc>
                <a:spcPct val="90000"/>
              </a:lnSpc>
              <a:spcAft>
                <a:spcPts val="600"/>
              </a:spcAft>
              <a:buClr>
                <a:schemeClr val="accent1"/>
              </a:buClr>
              <a:buFont typeface="Wingdings 2" pitchFamily="18" charset="2"/>
              <a:buChar char=""/>
            </a:pPr>
            <a:r>
              <a:rPr lang="en-US" sz="2400" dirty="0">
                <a:solidFill>
                  <a:schemeClr val="tx1">
                    <a:lumMod val="65000"/>
                    <a:lumOff val="35000"/>
                  </a:schemeClr>
                </a:solidFill>
              </a:rPr>
              <a:t>Young adults are disproportionately affected by the opioid epidemic</a:t>
            </a:r>
          </a:p>
          <a:p>
            <a:pPr marL="457223" indent="-182880">
              <a:lnSpc>
                <a:spcPct val="90000"/>
              </a:lnSpc>
              <a:spcAft>
                <a:spcPts val="600"/>
              </a:spcAft>
              <a:buClr>
                <a:schemeClr val="accent1"/>
              </a:buClr>
              <a:buFont typeface="Wingdings 2" pitchFamily="18" charset="2"/>
              <a:buChar char=""/>
            </a:pPr>
            <a:r>
              <a:rPr lang="en-US" sz="2400" dirty="0">
                <a:solidFill>
                  <a:schemeClr val="tx1">
                    <a:lumMod val="65000"/>
                    <a:lumOff val="35000"/>
                  </a:schemeClr>
                </a:solidFill>
              </a:rPr>
              <a:t>There is evidence and consensus for </a:t>
            </a:r>
            <a:r>
              <a:rPr lang="en-US" sz="2400" b="1" dirty="0">
                <a:solidFill>
                  <a:schemeClr val="tx1">
                    <a:lumMod val="65000"/>
                    <a:lumOff val="35000"/>
                  </a:schemeClr>
                </a:solidFill>
              </a:rPr>
              <a:t>medications in OUD </a:t>
            </a:r>
            <a:r>
              <a:rPr lang="en-US" sz="2400" dirty="0">
                <a:solidFill>
                  <a:schemeClr val="tx1">
                    <a:lumMod val="65000"/>
                    <a:lumOff val="35000"/>
                  </a:schemeClr>
                </a:solidFill>
              </a:rPr>
              <a:t>(MOUD) in youth, but dissemination is poor due to problems with capacity, misinformation, and prejudice</a:t>
            </a:r>
          </a:p>
          <a:p>
            <a:pPr marL="457223" indent="-182880">
              <a:lnSpc>
                <a:spcPct val="90000"/>
              </a:lnSpc>
              <a:spcAft>
                <a:spcPts val="600"/>
              </a:spcAft>
              <a:buClr>
                <a:schemeClr val="accent1"/>
              </a:buClr>
              <a:buFont typeface="Wingdings 2" pitchFamily="18" charset="2"/>
              <a:buChar char=""/>
            </a:pPr>
            <a:r>
              <a:rPr lang="en-US" sz="2400" dirty="0">
                <a:solidFill>
                  <a:schemeClr val="tx1">
                    <a:lumMod val="65000"/>
                    <a:lumOff val="35000"/>
                  </a:schemeClr>
                </a:solidFill>
              </a:rPr>
              <a:t>Developmental vulnerability in youth is prominent </a:t>
            </a:r>
          </a:p>
          <a:p>
            <a:pPr marL="457223" indent="-182880">
              <a:lnSpc>
                <a:spcPct val="90000"/>
              </a:lnSpc>
              <a:spcAft>
                <a:spcPts val="600"/>
              </a:spcAft>
              <a:buClr>
                <a:schemeClr val="accent1"/>
              </a:buClr>
              <a:buFont typeface="Wingdings 2" pitchFamily="18" charset="2"/>
              <a:buChar char=""/>
            </a:pPr>
            <a:r>
              <a:rPr lang="en-US" sz="2400" dirty="0">
                <a:solidFill>
                  <a:schemeClr val="tx1">
                    <a:lumMod val="65000"/>
                    <a:lumOff val="35000"/>
                  </a:schemeClr>
                </a:solidFill>
              </a:rPr>
              <a:t>Youth have </a:t>
            </a:r>
            <a:r>
              <a:rPr lang="en-US" sz="2400" b="1" dirty="0">
                <a:solidFill>
                  <a:schemeClr val="tx1">
                    <a:lumMod val="65000"/>
                    <a:lumOff val="35000"/>
                  </a:schemeClr>
                </a:solidFill>
              </a:rPr>
              <a:t>worse outcomes </a:t>
            </a:r>
            <a:r>
              <a:rPr lang="en-US" sz="2400" dirty="0">
                <a:solidFill>
                  <a:schemeClr val="tx1">
                    <a:lumMod val="65000"/>
                    <a:lumOff val="35000"/>
                  </a:schemeClr>
                </a:solidFill>
              </a:rPr>
              <a:t>than mature adults</a:t>
            </a:r>
          </a:p>
          <a:p>
            <a:pPr marL="457223" indent="-182880">
              <a:lnSpc>
                <a:spcPct val="90000"/>
              </a:lnSpc>
              <a:spcAft>
                <a:spcPts val="600"/>
              </a:spcAft>
              <a:buClr>
                <a:schemeClr val="accent1"/>
              </a:buClr>
              <a:buFont typeface="Wingdings 2" pitchFamily="18" charset="2"/>
              <a:buChar char=""/>
            </a:pPr>
            <a:r>
              <a:rPr lang="en-US" sz="2400" dirty="0">
                <a:solidFill>
                  <a:schemeClr val="tx1">
                    <a:lumMod val="65000"/>
                    <a:lumOff val="35000"/>
                  </a:schemeClr>
                </a:solidFill>
              </a:rPr>
              <a:t>Improved, developmentally-informed strategies that target engagement, retention and medication adherence could help </a:t>
            </a:r>
          </a:p>
          <a:p>
            <a:pPr marL="457223" indent="-182880">
              <a:lnSpc>
                <a:spcPct val="90000"/>
              </a:lnSpc>
              <a:spcAft>
                <a:spcPts val="600"/>
              </a:spcAft>
              <a:buClr>
                <a:schemeClr val="accent1"/>
              </a:buClr>
              <a:buFont typeface="Wingdings 2" pitchFamily="18" charset="2"/>
              <a:buChar char=""/>
            </a:pPr>
            <a:r>
              <a:rPr lang="en-US" sz="2400" dirty="0">
                <a:solidFill>
                  <a:schemeClr val="tx1">
                    <a:lumMod val="65000"/>
                    <a:lumOff val="35000"/>
                  </a:schemeClr>
                </a:solidFill>
              </a:rPr>
              <a:t>The Youth Opioid Recovery Support (YORS) intervention and others have promise as innovative approaches</a:t>
            </a:r>
          </a:p>
          <a:p>
            <a:pPr marL="457223" indent="-182880">
              <a:lnSpc>
                <a:spcPct val="90000"/>
              </a:lnSpc>
              <a:spcAft>
                <a:spcPts val="600"/>
              </a:spcAft>
              <a:buClr>
                <a:schemeClr val="accent1"/>
              </a:buClr>
              <a:buFont typeface="Wingdings 2" pitchFamily="18" charset="2"/>
              <a:buChar char=""/>
            </a:pPr>
            <a:endParaRPr lang="en-US" sz="1300" dirty="0">
              <a:solidFill>
                <a:schemeClr val="tx1">
                  <a:lumMod val="65000"/>
                  <a:lumOff val="35000"/>
                </a:schemeClr>
              </a:solidFill>
            </a:endParaRPr>
          </a:p>
        </p:txBody>
      </p:sp>
      <p:pic>
        <p:nvPicPr>
          <p:cNvPr id="4" name="Picture 2">
            <a:extLst>
              <a:ext uri="{FF2B5EF4-FFF2-40B4-BE49-F238E27FC236}">
                <a16:creationId xmlns:a16="http://schemas.microsoft.com/office/drawing/2014/main" id="{56E873E3-845D-4CA4-B26E-AED8A7E1D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236" y="5759943"/>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194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lide temp" id="{6D679304-279B-4F1B-B40F-9E3105DA08CF}" vid="{9E318BC3-D04B-4C63-8B52-B62143B63211}"/>
    </a:ext>
  </a:extLst>
</a:theme>
</file>

<file path=ppt/theme/theme2.xml><?xml version="1.0" encoding="utf-8"?>
<a:theme xmlns:a="http://schemas.openxmlformats.org/drawingml/2006/main" name="1_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lide temp" id="{6D679304-279B-4F1B-B40F-9E3105DA08CF}" vid="{9E318BC3-D04B-4C63-8B52-B62143B63211}"/>
    </a:ext>
  </a:extLst>
</a:theme>
</file>

<file path=ppt/theme/theme3.xml><?xml version="1.0" encoding="utf-8"?>
<a:theme xmlns:a="http://schemas.openxmlformats.org/drawingml/2006/main" name="ASAM">
  <a:themeElements>
    <a:clrScheme name="ASAM Colors">
      <a:dk1>
        <a:srgbClr val="171C30"/>
      </a:dk1>
      <a:lt1>
        <a:srgbClr val="FFFFFF"/>
      </a:lt1>
      <a:dk2>
        <a:srgbClr val="858591"/>
      </a:dk2>
      <a:lt2>
        <a:srgbClr val="F2F2F5"/>
      </a:lt2>
      <a:accent1>
        <a:srgbClr val="4A86FF"/>
      </a:accent1>
      <a:accent2>
        <a:srgbClr val="C0C0C8"/>
      </a:accent2>
      <a:accent3>
        <a:srgbClr val="4A86FF"/>
      </a:accent3>
      <a:accent4>
        <a:srgbClr val="FFFFFF"/>
      </a:accent4>
      <a:accent5>
        <a:srgbClr val="4A86FF"/>
      </a:accent5>
      <a:accent6>
        <a:srgbClr val="4A86FF"/>
      </a:accent6>
      <a:hlink>
        <a:srgbClr val="4A86FF"/>
      </a:hlink>
      <a:folHlink>
        <a:srgbClr val="4A86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ASAM" id="{1B747866-30F4-4DB7-B4DE-BEF063CC2BC6}" vid="{5C314AD8-07F9-4B3B-AB9A-63BB350D30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DB7613D89CD249B5CE484E756C3084" ma:contentTypeVersion="12" ma:contentTypeDescription="Create a new document." ma:contentTypeScope="" ma:versionID="3653bf4abf230cd8fa1400a47ab00f9f">
  <xsd:schema xmlns:xsd="http://www.w3.org/2001/XMLSchema" xmlns:xs="http://www.w3.org/2001/XMLSchema" xmlns:p="http://schemas.microsoft.com/office/2006/metadata/properties" xmlns:ns3="8932288d-b535-45ae-82d7-700525c65dd4" xmlns:ns4="849c1f26-20c3-4f3c-a865-ef6bd5499786" targetNamespace="http://schemas.microsoft.com/office/2006/metadata/properties" ma:root="true" ma:fieldsID="877ab3cc9f12ea02ab3cf1f23a47b3c4" ns3:_="" ns4:_="">
    <xsd:import namespace="8932288d-b535-45ae-82d7-700525c65dd4"/>
    <xsd:import namespace="849c1f26-20c3-4f3c-a865-ef6bd549978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2288d-b535-45ae-82d7-700525c65d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9c1f26-20c3-4f3c-a865-ef6bd5499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160D2F-BAF7-4657-9AD8-8E2A1294C820}">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849c1f26-20c3-4f3c-a865-ef6bd5499786"/>
    <ds:schemaRef ds:uri="8932288d-b535-45ae-82d7-700525c65dd4"/>
    <ds:schemaRef ds:uri="http://www.w3.org/XML/1998/namespace"/>
    <ds:schemaRef ds:uri="http://purl.org/dc/dcmitype/"/>
  </ds:schemaRefs>
</ds:datastoreItem>
</file>

<file path=customXml/itemProps2.xml><?xml version="1.0" encoding="utf-8"?>
<ds:datastoreItem xmlns:ds="http://schemas.openxmlformats.org/officeDocument/2006/customXml" ds:itemID="{F752A06F-8620-4454-97DD-DCAB0AE49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2288d-b535-45ae-82d7-700525c65dd4"/>
    <ds:schemaRef ds:uri="849c1f26-20c3-4f3c-a865-ef6bd5499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7D2A26-DDB0-422E-8773-9784957D9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3113</Words>
  <Application>Microsoft Office PowerPoint</Application>
  <PresentationFormat>Widescreen</PresentationFormat>
  <Paragraphs>371</Paragraphs>
  <Slides>52</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Calibri</vt:lpstr>
      <vt:lpstr>Georgia</vt:lpstr>
      <vt:lpstr>Lato</vt:lpstr>
      <vt:lpstr>Times New Roman</vt:lpstr>
      <vt:lpstr>Wingdings</vt:lpstr>
      <vt:lpstr>Wingdings 2</vt:lpstr>
      <vt:lpstr>Frame</vt:lpstr>
      <vt:lpstr>1_Frame</vt:lpstr>
      <vt:lpstr>ASAM</vt:lpstr>
      <vt:lpstr>Maryland BHIPP Improving Treatment of  OUD in Youth December 18th, 2020 12:30 – 1:30 PM  Marc Fishman, M.D. </vt:lpstr>
      <vt:lpstr>Meet The Presenter</vt:lpstr>
      <vt:lpstr>Who We Are – Maryland BHIPP</vt:lpstr>
      <vt:lpstr>Partners &amp; Funding</vt:lpstr>
      <vt:lpstr>BHIPP is Available to Provide Support to PCPs During the Pandemic</vt:lpstr>
      <vt:lpstr>Maryland Addiction Consultation Service (MACS)</vt:lpstr>
      <vt:lpstr>Disclosures</vt:lpstr>
      <vt:lpstr>Outline</vt:lpstr>
      <vt:lpstr>Background</vt:lpstr>
      <vt:lpstr>Intervention for youth substance use is Prevention for youth OUD</vt:lpstr>
      <vt:lpstr>PowerPoint Presentation</vt:lpstr>
      <vt:lpstr>PowerPoint Presentation</vt:lpstr>
      <vt:lpstr>CTN Youth Buprenorphine Study  Opioid Positive Urines: 12 weeks Bup vs Detox </vt:lpstr>
      <vt:lpstr>PowerPoint Presentation</vt:lpstr>
      <vt:lpstr>Medications promote retention for youth (But poor uptake)</vt:lpstr>
      <vt:lpstr>  </vt:lpstr>
      <vt:lpstr>PowerPoint Presentation</vt:lpstr>
      <vt:lpstr>Young adults have worse outcomes vs older adults: XBOT secondary analysis</vt:lpstr>
      <vt:lpstr>MOUD for adolescents and young adults Summary of the evidence</vt:lpstr>
      <vt:lpstr>PowerPoint Presentation</vt:lpstr>
      <vt:lpstr>How should we help this young person?</vt:lpstr>
      <vt:lpstr>Features of youth opioid treatment</vt:lpstr>
      <vt:lpstr>  </vt:lpstr>
      <vt:lpstr>MOUD feasible for youth in real world But poor adherence in community treatment</vt:lpstr>
      <vt:lpstr>Example of Innovative Intervention Youth Opioid Recovery Support (YORS)</vt:lpstr>
      <vt:lpstr>PowerPoint Presentation</vt:lpstr>
      <vt:lpstr>PowerPoint Presentation</vt:lpstr>
      <vt:lpstr>PowerPoint Presentation</vt:lpstr>
      <vt:lpstr>Family Framework Elements</vt:lpstr>
      <vt:lpstr>Principles of Family Negotiation The Art of the Deal</vt:lpstr>
      <vt:lpstr>Additional Components</vt:lpstr>
      <vt:lpstr>PowerPoint Presentation</vt:lpstr>
      <vt:lpstr>Engagement – monitoring </vt:lpstr>
      <vt:lpstr>Maintaining therapeutic optimism</vt:lpstr>
      <vt:lpstr>Balancing parental and young adult empowerment</vt:lpstr>
      <vt:lpstr>Keep your eyes on the prize</vt:lpstr>
      <vt:lpstr>Don’t take no for an answer</vt:lpstr>
      <vt:lpstr>YORS Pilot RCT</vt:lpstr>
      <vt:lpstr>Receipt of Cumulative XR-MOUD Doses</vt:lpstr>
      <vt:lpstr>  </vt:lpstr>
      <vt:lpstr>YORS pilot Study #2</vt:lpstr>
      <vt:lpstr>Mean outpatient MOUD doses received</vt:lpstr>
      <vt:lpstr>YORS Outcomes: Opiod Relapse-Free Survival</vt:lpstr>
      <vt:lpstr>YORS HEAL</vt:lpstr>
      <vt:lpstr>Enhancement test cycles</vt:lpstr>
      <vt:lpstr>Example of Innovative Intervention Primary Care Delivery, Hub and Spoke</vt:lpstr>
      <vt:lpstr>Example of innovative intervention Youth OUD recovery housing</vt:lpstr>
      <vt:lpstr>Recommendations Low hanging fruit</vt:lpstr>
      <vt:lpstr>Recommendations Not-so-low hanging fruit</vt:lpstr>
      <vt:lpstr>A Call to Action</vt:lpstr>
      <vt:lpstr>Selected 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BHIPP  Improving Treatment of OUD in Youth December 17th, 2020 12:30 – 1:30 PM  Mark Fishman, M.D.</dc:title>
  <dc:creator>Ader, Chelsie</dc:creator>
  <cp:lastModifiedBy>Rebecca Ferro</cp:lastModifiedBy>
  <cp:revision>8</cp:revision>
  <dcterms:created xsi:type="dcterms:W3CDTF">2020-12-17T17:44:52Z</dcterms:created>
  <dcterms:modified xsi:type="dcterms:W3CDTF">2020-12-21T13:46:08Z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0x0101001ADB7613D89CD249B5CE484E756C3084</vt:lpwstr>
  </property>
</Properties>
</file>