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9"/>
  </p:notesMasterIdLst>
  <p:handoutMasterIdLst>
    <p:handoutMasterId r:id="rId70"/>
  </p:handoutMasterIdLst>
  <p:sldIdLst>
    <p:sldId id="342" r:id="rId5"/>
    <p:sldId id="556" r:id="rId6"/>
    <p:sldId id="561" r:id="rId7"/>
    <p:sldId id="557" r:id="rId8"/>
    <p:sldId id="558" r:id="rId9"/>
    <p:sldId id="549" r:id="rId10"/>
    <p:sldId id="499" r:id="rId11"/>
    <p:sldId id="501" r:id="rId12"/>
    <p:sldId id="500" r:id="rId13"/>
    <p:sldId id="502" r:id="rId14"/>
    <p:sldId id="524" r:id="rId15"/>
    <p:sldId id="559" r:id="rId16"/>
    <p:sldId id="562" r:id="rId17"/>
    <p:sldId id="455" r:id="rId18"/>
    <p:sldId id="570" r:id="rId19"/>
    <p:sldId id="530" r:id="rId20"/>
    <p:sldId id="560" r:id="rId21"/>
    <p:sldId id="526" r:id="rId22"/>
    <p:sldId id="528" r:id="rId23"/>
    <p:sldId id="529" r:id="rId24"/>
    <p:sldId id="531" r:id="rId25"/>
    <p:sldId id="532" r:id="rId26"/>
    <p:sldId id="533" r:id="rId27"/>
    <p:sldId id="571" r:id="rId28"/>
    <p:sldId id="563" r:id="rId29"/>
    <p:sldId id="564" r:id="rId30"/>
    <p:sldId id="534" r:id="rId31"/>
    <p:sldId id="572" r:id="rId32"/>
    <p:sldId id="540" r:id="rId33"/>
    <p:sldId id="541" r:id="rId34"/>
    <p:sldId id="542" r:id="rId35"/>
    <p:sldId id="580" r:id="rId36"/>
    <p:sldId id="565" r:id="rId37"/>
    <p:sldId id="452" r:id="rId38"/>
    <p:sldId id="453" r:id="rId39"/>
    <p:sldId id="454" r:id="rId40"/>
    <p:sldId id="573" r:id="rId41"/>
    <p:sldId id="456" r:id="rId42"/>
    <p:sldId id="566" r:id="rId43"/>
    <p:sldId id="259" r:id="rId44"/>
    <p:sldId id="263" r:id="rId45"/>
    <p:sldId id="264" r:id="rId46"/>
    <p:sldId id="265" r:id="rId47"/>
    <p:sldId id="266" r:id="rId48"/>
    <p:sldId id="567" r:id="rId49"/>
    <p:sldId id="577" r:id="rId50"/>
    <p:sldId id="568" r:id="rId51"/>
    <p:sldId id="271" r:id="rId52"/>
    <p:sldId id="280" r:id="rId53"/>
    <p:sldId id="272" r:id="rId54"/>
    <p:sldId id="273" r:id="rId55"/>
    <p:sldId id="574" r:id="rId56"/>
    <p:sldId id="543" r:id="rId57"/>
    <p:sldId id="275" r:id="rId58"/>
    <p:sldId id="544" r:id="rId59"/>
    <p:sldId id="270" r:id="rId60"/>
    <p:sldId id="555" r:id="rId61"/>
    <p:sldId id="284" r:id="rId62"/>
    <p:sldId id="285" r:id="rId63"/>
    <p:sldId id="579" r:id="rId64"/>
    <p:sldId id="576" r:id="rId65"/>
    <p:sldId id="548" r:id="rId66"/>
    <p:sldId id="578" r:id="rId67"/>
    <p:sldId id="37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3" clrIdx="0">
    <p:extLst>
      <p:ext uri="{19B8F6BF-5375-455C-9EA6-DF929625EA0E}">
        <p15:presenceInfo xmlns:p15="http://schemas.microsoft.com/office/powerpoint/2012/main" userId="S-1-5-21-1214440339-484763869-725345543-3782617" providerId="AD"/>
      </p:ext>
    </p:extLst>
  </p:cmAuthor>
  <p:cmAuthor id="2" name="Jami-Lin Williams" initials="JW" lastIdx="15" clrIdx="1">
    <p:extLst>
      <p:ext uri="{19B8F6BF-5375-455C-9EA6-DF929625EA0E}">
        <p15:presenceInfo xmlns:p15="http://schemas.microsoft.com/office/powerpoint/2012/main" userId="S-1-5-21-1214440339-484763869-725345543-412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4019" autoAdjust="0"/>
  </p:normalViewPr>
  <p:slideViewPr>
    <p:cSldViewPr snapToGrid="0">
      <p:cViewPr varScale="1">
        <p:scale>
          <a:sx n="57" d="100"/>
          <a:sy n="57" d="100"/>
        </p:scale>
        <p:origin x="1072" y="36"/>
      </p:cViewPr>
      <p:guideLst>
        <p:guide orient="horz" pos="2160"/>
        <p:guide pos="3840"/>
      </p:guideLst>
    </p:cSldViewPr>
  </p:slideViewPr>
  <p:outlineViewPr>
    <p:cViewPr>
      <p:scale>
        <a:sx n="33" d="100"/>
        <a:sy n="33" d="100"/>
      </p:scale>
      <p:origin x="0" y="-60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2E83C-5157-439B-8C06-657A5C88FC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5E3971-E1FF-4FD2-A629-491FFECFF0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316C7-9B95-4150-85E4-C53AE16787BB}" type="datetimeFigureOut">
              <a:rPr lang="en-US" smtClean="0"/>
              <a:t>10/5/2021</a:t>
            </a:fld>
            <a:endParaRPr lang="en-US"/>
          </a:p>
        </p:txBody>
      </p:sp>
      <p:sp>
        <p:nvSpPr>
          <p:cNvPr id="4" name="Footer Placeholder 3">
            <a:extLst>
              <a:ext uri="{FF2B5EF4-FFF2-40B4-BE49-F238E27FC236}">
                <a16:creationId xmlns:a16="http://schemas.microsoft.com/office/drawing/2014/main" id="{04BE79A8-C38D-4744-B756-A1A744C8C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FF175-D15F-4FD6-A43F-BBAAACE79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C852B0-AFCE-49F2-843F-ACD7F28F8312}" type="slidenum">
              <a:rPr lang="en-US" smtClean="0"/>
              <a:t>‹#›</a:t>
            </a:fld>
            <a:endParaRPr lang="en-US"/>
          </a:p>
        </p:txBody>
      </p:sp>
    </p:spTree>
    <p:extLst>
      <p:ext uri="{BB962C8B-B14F-4D97-AF65-F5344CB8AC3E}">
        <p14:creationId xmlns:p14="http://schemas.microsoft.com/office/powerpoint/2010/main" val="245155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16480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panose="02020603050405020304" pitchFamily="18" charset="0"/>
              </a:defRPr>
            </a:lvl1pPr>
            <a:lvl2pPr marL="742950" indent="-285750">
              <a:defRPr sz="6000">
                <a:solidFill>
                  <a:schemeClr val="tx1"/>
                </a:solidFill>
                <a:latin typeface="Times New Roman" panose="02020603050405020304" pitchFamily="18" charset="0"/>
              </a:defRPr>
            </a:lvl2pPr>
            <a:lvl3pPr marL="1143000" indent="-228600">
              <a:defRPr sz="6000">
                <a:solidFill>
                  <a:schemeClr val="tx1"/>
                </a:solidFill>
                <a:latin typeface="Times New Roman" panose="02020603050405020304" pitchFamily="18" charset="0"/>
              </a:defRPr>
            </a:lvl3pPr>
            <a:lvl4pPr marL="1600200" indent="-228600">
              <a:defRPr sz="6000">
                <a:solidFill>
                  <a:schemeClr val="tx1"/>
                </a:solidFill>
                <a:latin typeface="Times New Roman" panose="02020603050405020304" pitchFamily="18" charset="0"/>
              </a:defRPr>
            </a:lvl4pPr>
            <a:lvl5pPr marL="2057400" indent="-228600">
              <a:defRPr sz="6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6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6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6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6000">
                <a:solidFill>
                  <a:schemeClr val="tx1"/>
                </a:solidFill>
                <a:latin typeface="Times New Roman" panose="02020603050405020304" pitchFamily="18" charset="0"/>
              </a:defRPr>
            </a:lvl9pPr>
          </a:lstStyle>
          <a:p>
            <a:fld id="{103F3AE8-FF0C-47B2-9D83-4D6FCB8477EF}" type="slidenum">
              <a:rPr lang="en-US" altLang="en-US" sz="1200" smtClean="0"/>
              <a:pPr/>
              <a:t>54</a:t>
            </a:fld>
            <a:endParaRPr lang="en-US" altLang="en-US" sz="1200"/>
          </a:p>
        </p:txBody>
      </p:sp>
    </p:spTree>
    <p:extLst>
      <p:ext uri="{BB962C8B-B14F-4D97-AF65-F5344CB8AC3E}">
        <p14:creationId xmlns:p14="http://schemas.microsoft.com/office/powerpoint/2010/main" val="209667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Dysphoria is more common in younger pts; about 10% in PATS</a:t>
            </a:r>
          </a:p>
          <a:p>
            <a:r>
              <a:rPr lang="en-US" altLang="en-US"/>
              <a:t>Constriction is worse at higher doses</a:t>
            </a:r>
          </a:p>
          <a:p>
            <a:r>
              <a:rPr lang="en-US" altLang="en-US"/>
              <a:t>*added cardiac to the slide</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panose="02020603050405020304" pitchFamily="18" charset="0"/>
              </a:defRPr>
            </a:lvl1pPr>
            <a:lvl2pPr marL="742950" indent="-285750">
              <a:defRPr sz="6000">
                <a:solidFill>
                  <a:schemeClr val="tx1"/>
                </a:solidFill>
                <a:latin typeface="Times New Roman" panose="02020603050405020304" pitchFamily="18" charset="0"/>
              </a:defRPr>
            </a:lvl2pPr>
            <a:lvl3pPr marL="1143000" indent="-228600">
              <a:defRPr sz="6000">
                <a:solidFill>
                  <a:schemeClr val="tx1"/>
                </a:solidFill>
                <a:latin typeface="Times New Roman" panose="02020603050405020304" pitchFamily="18" charset="0"/>
              </a:defRPr>
            </a:lvl3pPr>
            <a:lvl4pPr marL="1600200" indent="-228600">
              <a:defRPr sz="6000">
                <a:solidFill>
                  <a:schemeClr val="tx1"/>
                </a:solidFill>
                <a:latin typeface="Times New Roman" panose="02020603050405020304" pitchFamily="18" charset="0"/>
              </a:defRPr>
            </a:lvl4pPr>
            <a:lvl5pPr marL="2057400" indent="-228600">
              <a:defRPr sz="6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6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6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6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6000">
                <a:solidFill>
                  <a:schemeClr val="tx1"/>
                </a:solidFill>
                <a:latin typeface="Times New Roman" panose="02020603050405020304" pitchFamily="18" charset="0"/>
              </a:defRPr>
            </a:lvl9pPr>
          </a:lstStyle>
          <a:p>
            <a:fld id="{79A12853-885A-4DF5-9CD6-AAF97C1CFA40}" type="slidenum">
              <a:rPr lang="en-US" altLang="en-US" sz="1200" smtClean="0"/>
              <a:pPr/>
              <a:t>55</a:t>
            </a:fld>
            <a:endParaRPr lang="en-US" altLang="en-US" sz="1200"/>
          </a:p>
        </p:txBody>
      </p:sp>
    </p:spTree>
    <p:extLst>
      <p:ext uri="{BB962C8B-B14F-4D97-AF65-F5344CB8AC3E}">
        <p14:creationId xmlns:p14="http://schemas.microsoft.com/office/powerpoint/2010/main" val="47184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specific and nonspecific</a:t>
            </a:r>
          </a:p>
        </p:txBody>
      </p:sp>
      <p:sp>
        <p:nvSpPr>
          <p:cNvPr id="4" name="Slide Number Placeholder 3"/>
          <p:cNvSpPr>
            <a:spLocks noGrp="1"/>
          </p:cNvSpPr>
          <p:nvPr>
            <p:ph type="sldNum" sz="quarter" idx="10"/>
          </p:nvPr>
        </p:nvSpPr>
        <p:spPr/>
        <p:txBody>
          <a:bodyPr/>
          <a:lstStyle/>
          <a:p>
            <a:fld id="{1EB43070-2990-FB4D-8EDF-28A8BDABAC41}" type="slidenum">
              <a:rPr lang="en-US" smtClean="0"/>
              <a:t>56</a:t>
            </a:fld>
            <a:endParaRPr lang="en-US"/>
          </a:p>
        </p:txBody>
      </p:sp>
    </p:spTree>
    <p:extLst>
      <p:ext uri="{BB962C8B-B14F-4D97-AF65-F5344CB8AC3E}">
        <p14:creationId xmlns:p14="http://schemas.microsoft.com/office/powerpoint/2010/main" val="402527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61</a:t>
            </a:fld>
            <a:endParaRPr lang="en-US"/>
          </a:p>
        </p:txBody>
      </p:sp>
    </p:spTree>
    <p:extLst>
      <p:ext uri="{BB962C8B-B14F-4D97-AF65-F5344CB8AC3E}">
        <p14:creationId xmlns:p14="http://schemas.microsoft.com/office/powerpoint/2010/main" val="152809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64</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35</a:t>
            </a:fld>
            <a:endParaRPr lang="en-US"/>
          </a:p>
        </p:txBody>
      </p:sp>
    </p:spTree>
    <p:extLst>
      <p:ext uri="{BB962C8B-B14F-4D97-AF65-F5344CB8AC3E}">
        <p14:creationId xmlns:p14="http://schemas.microsoft.com/office/powerpoint/2010/main" val="265711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36</a:t>
            </a:fld>
            <a:endParaRPr lang="en-US"/>
          </a:p>
        </p:txBody>
      </p:sp>
    </p:spTree>
    <p:extLst>
      <p:ext uri="{BB962C8B-B14F-4D97-AF65-F5344CB8AC3E}">
        <p14:creationId xmlns:p14="http://schemas.microsoft.com/office/powerpoint/2010/main" val="399903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PT is a strategy for changing child behavior by strengthening parenting skills</a:t>
            </a:r>
          </a:p>
        </p:txBody>
      </p:sp>
      <p:sp>
        <p:nvSpPr>
          <p:cNvPr id="4" name="Slide Number Placeholder 3"/>
          <p:cNvSpPr>
            <a:spLocks noGrp="1"/>
          </p:cNvSpPr>
          <p:nvPr>
            <p:ph type="sldNum" sz="quarter" idx="10"/>
          </p:nvPr>
        </p:nvSpPr>
        <p:spPr/>
        <p:txBody>
          <a:bodyPr/>
          <a:lstStyle/>
          <a:p>
            <a:fld id="{593FF2D7-5857-4A2B-B56C-0827CD3DCE99}" type="slidenum">
              <a:rPr lang="en-US" smtClean="0"/>
              <a:t>40</a:t>
            </a:fld>
            <a:endParaRPr lang="en-US"/>
          </a:p>
        </p:txBody>
      </p:sp>
    </p:spTree>
    <p:extLst>
      <p:ext uri="{BB962C8B-B14F-4D97-AF65-F5344CB8AC3E}">
        <p14:creationId xmlns:p14="http://schemas.microsoft.com/office/powerpoint/2010/main" val="334233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hundreds of evidence-based parenting skills programs. They all are based on a similar underlying theory and cover strategies focused on positive reinforcement to strengthen the parent child relationship as well as limit setting skills. Many also include a focus on problem-solving skills, managing parent’s own stress and employ practice assignments</a:t>
            </a:r>
          </a:p>
        </p:txBody>
      </p:sp>
      <p:sp>
        <p:nvSpPr>
          <p:cNvPr id="4" name="Slide Number Placeholder 3"/>
          <p:cNvSpPr>
            <a:spLocks noGrp="1"/>
          </p:cNvSpPr>
          <p:nvPr>
            <p:ph type="sldNum" sz="quarter" idx="10"/>
          </p:nvPr>
        </p:nvSpPr>
        <p:spPr/>
        <p:txBody>
          <a:bodyPr/>
          <a:lstStyle/>
          <a:p>
            <a:fld id="{593FF2D7-5857-4A2B-B56C-0827CD3DCE99}" type="slidenum">
              <a:rPr lang="en-US" smtClean="0"/>
              <a:t>41</a:t>
            </a:fld>
            <a:endParaRPr lang="en-US"/>
          </a:p>
        </p:txBody>
      </p:sp>
    </p:spTree>
    <p:extLst>
      <p:ext uri="{BB962C8B-B14F-4D97-AF65-F5344CB8AC3E}">
        <p14:creationId xmlns:p14="http://schemas.microsoft.com/office/powerpoint/2010/main" val="166194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42</a:t>
            </a:fld>
            <a:endParaRPr lang="en-US"/>
          </a:p>
        </p:txBody>
      </p:sp>
    </p:spTree>
    <p:extLst>
      <p:ext uri="{BB962C8B-B14F-4D97-AF65-F5344CB8AC3E}">
        <p14:creationId xmlns:p14="http://schemas.microsoft.com/office/powerpoint/2010/main" val="49088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43</a:t>
            </a:fld>
            <a:endParaRPr lang="en-US"/>
          </a:p>
        </p:txBody>
      </p:sp>
    </p:spTree>
    <p:extLst>
      <p:ext uri="{BB962C8B-B14F-4D97-AF65-F5344CB8AC3E}">
        <p14:creationId xmlns:p14="http://schemas.microsoft.com/office/powerpoint/2010/main" val="89061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Role of the provider in the context of implementing a PT program is to help parents clarify the behaviors they really like and learn the necessary strategies to reinforce those desired behaviors. Its also to help parents identify the misbehaviors they are most concerned about and to identify and practice the strategies to address the misbehaviors by reducing the attention they give to them, setting effective limits on them, and following through on those limits.</a:t>
            </a:r>
          </a:p>
        </p:txBody>
      </p:sp>
      <p:sp>
        <p:nvSpPr>
          <p:cNvPr id="4" name="Slide Number Placeholder 3"/>
          <p:cNvSpPr>
            <a:spLocks noGrp="1"/>
          </p:cNvSpPr>
          <p:nvPr>
            <p:ph type="sldNum" sz="quarter" idx="10"/>
          </p:nvPr>
        </p:nvSpPr>
        <p:spPr/>
        <p:txBody>
          <a:bodyPr/>
          <a:lstStyle/>
          <a:p>
            <a:fld id="{593FF2D7-5857-4A2B-B56C-0827CD3DCE99}" type="slidenum">
              <a:rPr lang="en-US" smtClean="0"/>
              <a:t>44</a:t>
            </a:fld>
            <a:endParaRPr lang="en-US"/>
          </a:p>
        </p:txBody>
      </p:sp>
    </p:spTree>
    <p:extLst>
      <p:ext uri="{BB962C8B-B14F-4D97-AF65-F5344CB8AC3E}">
        <p14:creationId xmlns:p14="http://schemas.microsoft.com/office/powerpoint/2010/main" val="302778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All caps= no generic available</a:t>
            </a:r>
          </a:p>
          <a:p>
            <a:r>
              <a:rPr lang="en-US" altLang="en-US" dirty="0"/>
              <a:t>Notes about Vyvanse 1. it is  a </a:t>
            </a:r>
            <a:r>
              <a:rPr lang="en-US" altLang="en-US" dirty="0" err="1"/>
              <a:t>dex</a:t>
            </a:r>
            <a:r>
              <a:rPr lang="en-US" altLang="en-US" dirty="0"/>
              <a:t> + lysine; takes 15 to 45 mins to break bond</a:t>
            </a:r>
          </a:p>
          <a:p>
            <a:r>
              <a:rPr lang="en-US" altLang="en-US" dirty="0"/>
              <a:t> 2.  there are no clear equivalents for conversion; it has about 6 hour action and peaks midday, creates lunch appetite problems</a:t>
            </a:r>
          </a:p>
          <a:p>
            <a:r>
              <a:rPr lang="en-US" altLang="en-US" dirty="0"/>
              <a:t>3. Costs $4-5 per tab—one reason not to use it</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panose="02020603050405020304" pitchFamily="18" charset="0"/>
              </a:defRPr>
            </a:lvl1pPr>
            <a:lvl2pPr marL="742950" indent="-285750">
              <a:defRPr sz="6000">
                <a:solidFill>
                  <a:schemeClr val="tx1"/>
                </a:solidFill>
                <a:latin typeface="Times New Roman" panose="02020603050405020304" pitchFamily="18" charset="0"/>
              </a:defRPr>
            </a:lvl2pPr>
            <a:lvl3pPr marL="1143000" indent="-228600">
              <a:defRPr sz="6000">
                <a:solidFill>
                  <a:schemeClr val="tx1"/>
                </a:solidFill>
                <a:latin typeface="Times New Roman" panose="02020603050405020304" pitchFamily="18" charset="0"/>
              </a:defRPr>
            </a:lvl3pPr>
            <a:lvl4pPr marL="1600200" indent="-228600">
              <a:defRPr sz="6000">
                <a:solidFill>
                  <a:schemeClr val="tx1"/>
                </a:solidFill>
                <a:latin typeface="Times New Roman" panose="02020603050405020304" pitchFamily="18" charset="0"/>
              </a:defRPr>
            </a:lvl4pPr>
            <a:lvl5pPr marL="2057400" indent="-228600">
              <a:defRPr sz="6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6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6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6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6000">
                <a:solidFill>
                  <a:schemeClr val="tx1"/>
                </a:solidFill>
                <a:latin typeface="Times New Roman" panose="02020603050405020304" pitchFamily="18" charset="0"/>
              </a:defRPr>
            </a:lvl9pPr>
          </a:lstStyle>
          <a:p>
            <a:fld id="{FC646F48-986A-4645-88FC-EBF279752004}" type="slidenum">
              <a:rPr lang="en-US" altLang="en-US" sz="1200" smtClean="0"/>
              <a:pPr/>
              <a:t>53</a:t>
            </a:fld>
            <a:endParaRPr lang="en-US" altLang="en-US" sz="1200"/>
          </a:p>
        </p:txBody>
      </p:sp>
    </p:spTree>
    <p:extLst>
      <p:ext uri="{BB962C8B-B14F-4D97-AF65-F5344CB8AC3E}">
        <p14:creationId xmlns:p14="http://schemas.microsoft.com/office/powerpoint/2010/main" val="366302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24474042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660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133158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72217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10/5/2021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1AD1DE2F-0CBE-4866-A375-69AA680591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9523" y="5332451"/>
            <a:ext cx="4714754" cy="1389025"/>
          </a:xfrm>
          <a:prstGeom prst="rect">
            <a:avLst/>
          </a:prstGeom>
        </p:spPr>
      </p:pic>
    </p:spTree>
    <p:extLst>
      <p:ext uri="{BB962C8B-B14F-4D97-AF65-F5344CB8AC3E}">
        <p14:creationId xmlns:p14="http://schemas.microsoft.com/office/powerpoint/2010/main" val="9046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C41A63-B1EC-4E20-AF7D-95FCC0BCECBF}"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B7603-5688-4803-BCC5-9D7E65C22BD3}" type="slidenum">
              <a:rPr lang="en-US" smtClean="0"/>
              <a:t>‹#›</a:t>
            </a:fld>
            <a:endParaRPr lang="en-US"/>
          </a:p>
        </p:txBody>
      </p:sp>
    </p:spTree>
    <p:extLst>
      <p:ext uri="{BB962C8B-B14F-4D97-AF65-F5344CB8AC3E}">
        <p14:creationId xmlns:p14="http://schemas.microsoft.com/office/powerpoint/2010/main" val="259130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11452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939467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10/5/2021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1943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10/5/2021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375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957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10/5/2021</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5637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10/5/2021</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1971270487"/>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86" r:id="rId7"/>
    <p:sldLayoutId id="2147483680" r:id="rId8"/>
    <p:sldLayoutId id="2147483681" r:id="rId9"/>
    <p:sldLayoutId id="2147483682" r:id="rId10"/>
    <p:sldLayoutId id="2147483683" r:id="rId11"/>
    <p:sldLayoutId id="2147483684" r:id="rId12"/>
    <p:sldLayoutId id="2147483687" r:id="rId13"/>
    <p:sldLayoutId id="2147483688" r:id="rId14"/>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eneral.org/psychiatry/treatments-and-services/pediatric-symptom-checklist" TargetMode="External"/><Relationship Id="rId2" Type="http://schemas.openxmlformats.org/officeDocument/2006/relationships/hyperlink" Target="https://www.seattlechildrens.org/globalassets/documents/healthcare-professionals/pal/ratings/psc-17-rating-scale.pdf"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www.russellbarkley.org/" TargetMode="External"/><Relationship Id="rId2" Type="http://schemas.openxmlformats.org/officeDocument/2006/relationships/hyperlink" Target="https://chadd.org/"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135" y="569626"/>
            <a:ext cx="10789921" cy="3372787"/>
          </a:xfrm>
        </p:spPr>
        <p:txBody>
          <a:bodyPr>
            <a:normAutofit fontScale="90000"/>
          </a:bodyPr>
          <a:lstStyle/>
          <a:p>
            <a:r>
              <a:rPr lang="en-US" sz="4400" dirty="0"/>
              <a:t>Maryland Behavioral Health Integration in Pediatric Primary Care (MD BHIPP)</a:t>
            </a:r>
            <a:br>
              <a:rPr lang="en-US" sz="4400" dirty="0"/>
            </a:br>
            <a:br>
              <a:rPr lang="en-US" sz="4400" dirty="0"/>
            </a:br>
            <a:r>
              <a:rPr lang="en-US" sz="3700" i="1" dirty="0"/>
              <a:t>Resilience Break: Helping Families Manage ADHD in Primary Care </a:t>
            </a:r>
            <a:br>
              <a:rPr lang="en-US" sz="3200" i="1" dirty="0"/>
            </a:br>
            <a:r>
              <a:rPr lang="en-US" sz="3200" dirty="0"/>
              <a:t>October 8</a:t>
            </a:r>
            <a:r>
              <a:rPr lang="en-US" sz="3200" baseline="30000" dirty="0"/>
              <a:t>th</a:t>
            </a:r>
            <a:r>
              <a:rPr lang="en-US" sz="3200" dirty="0"/>
              <a:t>, 2021</a:t>
            </a:r>
            <a:br>
              <a:rPr lang="en-US" sz="3200" dirty="0"/>
            </a:br>
            <a:br>
              <a:rPr lang="en-US" sz="3200" dirty="0"/>
            </a:br>
            <a:r>
              <a:rPr lang="en-US" sz="3100" dirty="0"/>
              <a:t>Mark A. Riddle, M.D.</a:t>
            </a:r>
            <a:br>
              <a:rPr lang="en-US" sz="3200" dirty="0"/>
            </a:br>
            <a:endParaRPr lang="en-US" sz="4400" dirty="0"/>
          </a:p>
        </p:txBody>
      </p:sp>
      <p:sp>
        <p:nvSpPr>
          <p:cNvPr id="3" name="Subtitle 2"/>
          <p:cNvSpPr>
            <a:spLocks noGrp="1"/>
          </p:cNvSpPr>
          <p:nvPr>
            <p:ph type="subTitle" idx="1"/>
          </p:nvPr>
        </p:nvSpPr>
        <p:spPr>
          <a:xfrm>
            <a:off x="4571979" y="4499477"/>
            <a:ext cx="6925078" cy="1559947"/>
          </a:xfrm>
        </p:spPr>
        <p:txBody>
          <a:bodyPr>
            <a:normAutofit fontScale="92500"/>
          </a:bodyPr>
          <a:lstStyle/>
          <a:p>
            <a:pPr lvl="0">
              <a:buClr>
                <a:srgbClr val="C00000"/>
              </a:buClr>
            </a:pPr>
            <a:r>
              <a:rPr lang="en-US" dirty="0">
                <a:solidFill>
                  <a:srgbClr val="FFFFFF"/>
                </a:solidFill>
              </a:rPr>
              <a:t>1-855-MD-BHIPP (632-4477)</a:t>
            </a:r>
          </a:p>
          <a:p>
            <a:pPr lvl="0">
              <a:buClr>
                <a:srgbClr val="C00000"/>
              </a:buClr>
            </a:pPr>
            <a:r>
              <a:rPr lang="en-US" dirty="0">
                <a:solidFill>
                  <a:srgbClr val="FFFFFF"/>
                </a:solidFill>
              </a:rPr>
              <a:t>www.mdbhipp.org</a:t>
            </a:r>
          </a:p>
          <a:p>
            <a:pPr lvl="0">
              <a:buClr>
                <a:srgbClr val="C00000"/>
              </a:buClr>
            </a:pPr>
            <a:r>
              <a:rPr lang="en-US" dirty="0">
                <a:solidFill>
                  <a:srgbClr val="FFFFFF"/>
                </a:solidFill>
              </a:rPr>
              <a:t>Follow us on Facebook, LinkedIn, and Twitter! @MDBHIPP </a:t>
            </a:r>
          </a:p>
        </p:txBody>
      </p:sp>
    </p:spTree>
    <p:extLst>
      <p:ext uri="{BB962C8B-B14F-4D97-AF65-F5344CB8AC3E}">
        <p14:creationId xmlns:p14="http://schemas.microsoft.com/office/powerpoint/2010/main" val="379129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3DDA8-B526-4A2B-A2FD-08CB114A6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57" y="763520"/>
            <a:ext cx="6364720" cy="53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60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2B8D-634C-4530-AE49-63435B9E50AC}"/>
              </a:ext>
            </a:extLst>
          </p:cNvPr>
          <p:cNvSpPr>
            <a:spLocks noGrp="1"/>
          </p:cNvSpPr>
          <p:nvPr>
            <p:ph type="title"/>
          </p:nvPr>
        </p:nvSpPr>
        <p:spPr/>
        <p:txBody>
          <a:bodyPr>
            <a:normAutofit/>
          </a:bodyPr>
          <a:lstStyle/>
          <a:p>
            <a:r>
              <a:rPr lang="en-US" dirty="0"/>
              <a:t>Prevalence and Natural History of ADHD </a:t>
            </a:r>
          </a:p>
        </p:txBody>
      </p:sp>
      <p:sp>
        <p:nvSpPr>
          <p:cNvPr id="3" name="Content Placeholder 2">
            <a:extLst>
              <a:ext uri="{FF2B5EF4-FFF2-40B4-BE49-F238E27FC236}">
                <a16:creationId xmlns:a16="http://schemas.microsoft.com/office/drawing/2014/main" id="{D8BC4841-6E6C-4D45-987F-4EF50D2B8D05}"/>
              </a:ext>
            </a:extLst>
          </p:cNvPr>
          <p:cNvSpPr>
            <a:spLocks noGrp="1"/>
          </p:cNvSpPr>
          <p:nvPr>
            <p:ph idx="1"/>
          </p:nvPr>
        </p:nvSpPr>
        <p:spPr>
          <a:xfrm>
            <a:off x="630841" y="1317126"/>
            <a:ext cx="11215441" cy="5015580"/>
          </a:xfrm>
        </p:spPr>
        <p:txBody>
          <a:bodyPr/>
          <a:lstStyle/>
          <a:p>
            <a:pPr>
              <a:buSzPct val="100000"/>
              <a:defRPr/>
            </a:pPr>
            <a:r>
              <a:rPr lang="en-US" sz="2400" dirty="0"/>
              <a:t>Diagnosis starts about age 3 &amp; peaks age 8</a:t>
            </a:r>
          </a:p>
          <a:p>
            <a:pPr>
              <a:buSzPct val="100000"/>
              <a:defRPr/>
            </a:pPr>
            <a:r>
              <a:rPr lang="en-US" sz="2400" dirty="0"/>
              <a:t>During normal development, beyond childhood, activity level &amp; impulsivity decrease </a:t>
            </a:r>
          </a:p>
          <a:p>
            <a:pPr lvl="1">
              <a:buSzPct val="100000"/>
              <a:defRPr/>
            </a:pPr>
            <a:r>
              <a:rPr lang="en-US" sz="2200" dirty="0"/>
              <a:t>But, distractibility usually continues into adulthood.</a:t>
            </a:r>
          </a:p>
          <a:p>
            <a:pPr>
              <a:buSzPct val="100000"/>
              <a:defRPr/>
            </a:pPr>
            <a:r>
              <a:rPr lang="en-US" sz="2400" dirty="0"/>
              <a:t>Natural history: of children diagnosed by age 12: </a:t>
            </a:r>
          </a:p>
          <a:p>
            <a:pPr lvl="1">
              <a:buSzPct val="100000"/>
              <a:defRPr/>
            </a:pPr>
            <a:r>
              <a:rPr lang="en-US" sz="2000" dirty="0"/>
              <a:t>1/2-3/4 continue into adolescence </a:t>
            </a:r>
          </a:p>
          <a:p>
            <a:pPr lvl="1">
              <a:spcAft>
                <a:spcPts val="600"/>
              </a:spcAft>
              <a:buSzPct val="100000"/>
              <a:defRPr/>
            </a:pPr>
            <a:r>
              <a:rPr lang="en-US" sz="2000" dirty="0"/>
              <a:t>1/3-1/2 continue into adulthood</a:t>
            </a:r>
          </a:p>
          <a:p>
            <a:pPr>
              <a:buSzPct val="100000"/>
              <a:defRPr/>
            </a:pPr>
            <a:r>
              <a:rPr lang="en-US" sz="2400" dirty="0"/>
              <a:t>Earlier onset likely associated with stability of ADHD diagnosis over time</a:t>
            </a:r>
            <a:endParaRPr lang="en-US" dirty="0"/>
          </a:p>
          <a:p>
            <a:pPr>
              <a:buSzPct val="100000"/>
              <a:defRPr/>
            </a:pPr>
            <a:r>
              <a:rPr lang="en-US" sz="2400" dirty="0"/>
              <a:t>Estimated prevalence = 6% to 10% (6-17 </a:t>
            </a:r>
            <a:r>
              <a:rPr lang="en-US" sz="2400" dirty="0" err="1"/>
              <a:t>yo</a:t>
            </a:r>
            <a:r>
              <a:rPr lang="en-US" sz="2400" dirty="0"/>
              <a:t>)</a:t>
            </a:r>
          </a:p>
        </p:txBody>
      </p:sp>
      <p:sp>
        <p:nvSpPr>
          <p:cNvPr id="4" name="TextBox 1">
            <a:extLst>
              <a:ext uri="{FF2B5EF4-FFF2-40B4-BE49-F238E27FC236}">
                <a16:creationId xmlns:a16="http://schemas.microsoft.com/office/drawing/2014/main" id="{57B3A194-594E-444B-907E-483E9D32C5CB}"/>
              </a:ext>
            </a:extLst>
          </p:cNvPr>
          <p:cNvSpPr txBox="1">
            <a:spLocks noChangeArrowheads="1"/>
          </p:cNvSpPr>
          <p:nvPr/>
        </p:nvSpPr>
        <p:spPr bwMode="auto">
          <a:xfrm>
            <a:off x="630841" y="5870743"/>
            <a:ext cx="641539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Times New Roman" pitchFamily="18" charset="0"/>
              </a:defRPr>
            </a:lvl1pPr>
            <a:lvl2pPr marL="742950" indent="-285750">
              <a:defRPr sz="6000">
                <a:solidFill>
                  <a:schemeClr val="tx1"/>
                </a:solidFill>
                <a:latin typeface="Times New Roman" pitchFamily="18" charset="0"/>
              </a:defRPr>
            </a:lvl2pPr>
            <a:lvl3pPr marL="1143000" indent="-228600">
              <a:defRPr sz="6000">
                <a:solidFill>
                  <a:schemeClr val="tx1"/>
                </a:solidFill>
                <a:latin typeface="Times New Roman" pitchFamily="18" charset="0"/>
              </a:defRPr>
            </a:lvl3pPr>
            <a:lvl4pPr marL="1600200" indent="-228600">
              <a:defRPr sz="6000">
                <a:solidFill>
                  <a:schemeClr val="tx1"/>
                </a:solidFill>
                <a:latin typeface="Times New Roman" pitchFamily="18" charset="0"/>
              </a:defRPr>
            </a:lvl4pPr>
            <a:lvl5pPr marL="2057400" indent="-228600">
              <a:defRPr sz="6000">
                <a:solidFill>
                  <a:schemeClr val="tx1"/>
                </a:solidFill>
                <a:latin typeface="Times New Roman" pitchFamily="18" charset="0"/>
              </a:defRPr>
            </a:lvl5pPr>
            <a:lvl6pPr marL="2514600" indent="-228600" eaLnBrk="0" fontAlgn="base" hangingPunct="0">
              <a:spcBef>
                <a:spcPct val="0"/>
              </a:spcBef>
              <a:spcAft>
                <a:spcPct val="0"/>
              </a:spcAft>
              <a:defRPr sz="6000">
                <a:solidFill>
                  <a:schemeClr val="tx1"/>
                </a:solidFill>
                <a:latin typeface="Times New Roman" pitchFamily="18" charset="0"/>
              </a:defRPr>
            </a:lvl6pPr>
            <a:lvl7pPr marL="2971800" indent="-228600" eaLnBrk="0" fontAlgn="base" hangingPunct="0">
              <a:spcBef>
                <a:spcPct val="0"/>
              </a:spcBef>
              <a:spcAft>
                <a:spcPct val="0"/>
              </a:spcAft>
              <a:defRPr sz="6000">
                <a:solidFill>
                  <a:schemeClr val="tx1"/>
                </a:solidFill>
                <a:latin typeface="Times New Roman" pitchFamily="18" charset="0"/>
              </a:defRPr>
            </a:lvl7pPr>
            <a:lvl8pPr marL="3429000" indent="-228600" eaLnBrk="0" fontAlgn="base" hangingPunct="0">
              <a:spcBef>
                <a:spcPct val="0"/>
              </a:spcBef>
              <a:spcAft>
                <a:spcPct val="0"/>
              </a:spcAft>
              <a:defRPr sz="6000">
                <a:solidFill>
                  <a:schemeClr val="tx1"/>
                </a:solidFill>
                <a:latin typeface="Times New Roman" pitchFamily="18" charset="0"/>
              </a:defRPr>
            </a:lvl8pPr>
            <a:lvl9pPr marL="3886200" indent="-228600" eaLnBrk="0" fontAlgn="base" hangingPunct="0">
              <a:spcBef>
                <a:spcPct val="0"/>
              </a:spcBef>
              <a:spcAft>
                <a:spcPct val="0"/>
              </a:spcAft>
              <a:defRPr sz="6000">
                <a:solidFill>
                  <a:schemeClr val="tx1"/>
                </a:solidFill>
                <a:latin typeface="Times New Roman" pitchFamily="18" charset="0"/>
              </a:defRPr>
            </a:lvl9pPr>
          </a:lstStyle>
          <a:p>
            <a:pPr>
              <a:defRPr/>
            </a:pPr>
            <a:r>
              <a:rPr lang="en-US" sz="1200" dirty="0">
                <a:latin typeface="+mn-lt"/>
              </a:rPr>
              <a:t>Riddle M et al. The Preschool Attention-deficit/hyperactivity disorder Treatment study (PATS) 6-year follow-up. </a:t>
            </a:r>
            <a:r>
              <a:rPr lang="en-US" sz="1200" i="1" dirty="0">
                <a:latin typeface="+mn-lt"/>
              </a:rPr>
              <a:t>Journal Of The American Academy Of Child &amp; Adolescent Psychiatry</a:t>
            </a:r>
            <a:r>
              <a:rPr lang="en-US" sz="1200" dirty="0">
                <a:latin typeface="+mn-lt"/>
              </a:rPr>
              <a:t> . 2013;52:264-278.</a:t>
            </a:r>
            <a:endParaRPr lang="en-US" sz="1200" dirty="0">
              <a:latin typeface="+mn-lt"/>
              <a:cs typeface="Tahoma" charset="0"/>
            </a:endParaRPr>
          </a:p>
        </p:txBody>
      </p:sp>
    </p:spTree>
    <p:extLst>
      <p:ext uri="{BB962C8B-B14F-4D97-AF65-F5344CB8AC3E}">
        <p14:creationId xmlns:p14="http://schemas.microsoft.com/office/powerpoint/2010/main" val="191603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b="1" dirty="0"/>
              <a:t>Clinical Assessment</a:t>
            </a:r>
          </a:p>
          <a:p>
            <a:r>
              <a:rPr lang="en-US" sz="3200" dirty="0"/>
              <a:t>Illness Education</a:t>
            </a:r>
          </a:p>
          <a:p>
            <a:r>
              <a:rPr lang="en-US" sz="3200" dirty="0"/>
              <a:t>Treatment Overview</a:t>
            </a:r>
          </a:p>
          <a:p>
            <a:r>
              <a:rPr lang="en-US" sz="3200" dirty="0"/>
              <a:t>Sleep, Exercise and Substances</a:t>
            </a:r>
          </a:p>
          <a:p>
            <a:r>
              <a:rPr lang="en-US" sz="3200" dirty="0"/>
              <a:t>Quick and Simple Behavioral Interventions</a:t>
            </a:r>
          </a:p>
          <a:p>
            <a:r>
              <a:rPr lang="en-US" sz="3200" dirty="0"/>
              <a:t>School Advocacy and Consultation</a:t>
            </a:r>
          </a:p>
          <a:p>
            <a:r>
              <a:rPr lang="en-US" sz="3200" dirty="0"/>
              <a:t>Medication</a:t>
            </a:r>
          </a:p>
        </p:txBody>
      </p:sp>
    </p:spTree>
    <p:extLst>
      <p:ext uri="{BB962C8B-B14F-4D97-AF65-F5344CB8AC3E}">
        <p14:creationId xmlns:p14="http://schemas.microsoft.com/office/powerpoint/2010/main" val="153288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427B-B2BC-4DD4-B1CF-56C8B49B82C6}"/>
              </a:ext>
            </a:extLst>
          </p:cNvPr>
          <p:cNvSpPr>
            <a:spLocks noGrp="1"/>
          </p:cNvSpPr>
          <p:nvPr>
            <p:ph type="title"/>
          </p:nvPr>
        </p:nvSpPr>
        <p:spPr/>
        <p:txBody>
          <a:bodyPr/>
          <a:lstStyle/>
          <a:p>
            <a:r>
              <a:rPr lang="en-US" dirty="0"/>
              <a:t>Screening Options for ADHD</a:t>
            </a:r>
          </a:p>
        </p:txBody>
      </p:sp>
      <p:sp>
        <p:nvSpPr>
          <p:cNvPr id="3" name="Content Placeholder 2">
            <a:extLst>
              <a:ext uri="{FF2B5EF4-FFF2-40B4-BE49-F238E27FC236}">
                <a16:creationId xmlns:a16="http://schemas.microsoft.com/office/drawing/2014/main" id="{CD460D9F-E386-4A1C-A588-2A68A4A2BB44}"/>
              </a:ext>
            </a:extLst>
          </p:cNvPr>
          <p:cNvSpPr>
            <a:spLocks noGrp="1"/>
          </p:cNvSpPr>
          <p:nvPr>
            <p:ph idx="1"/>
          </p:nvPr>
        </p:nvSpPr>
        <p:spPr>
          <a:xfrm>
            <a:off x="345715" y="1463041"/>
            <a:ext cx="11559240" cy="3869595"/>
          </a:xfrm>
        </p:spPr>
        <p:txBody>
          <a:bodyPr>
            <a:normAutofit/>
          </a:bodyPr>
          <a:lstStyle/>
          <a:p>
            <a:r>
              <a:rPr lang="en-US" sz="2800" dirty="0"/>
              <a:t>Pediatric Symptom Checklist, 35 or 17 items</a:t>
            </a:r>
          </a:p>
          <a:p>
            <a:pPr lvl="1"/>
            <a:r>
              <a:rPr lang="en-US" sz="2600" dirty="0"/>
              <a:t>Problem because doesn’t just focus on ADHD</a:t>
            </a:r>
          </a:p>
          <a:p>
            <a:r>
              <a:rPr lang="en-US" sz="2800" dirty="0"/>
              <a:t>Daycare and/or Preschool and/or School concerns</a:t>
            </a:r>
          </a:p>
          <a:p>
            <a:pPr lvl="1"/>
            <a:r>
              <a:rPr lang="en-US" sz="2600" dirty="0"/>
              <a:t>Problem if staff don’t raise valid concerns with parents/caregivers</a:t>
            </a:r>
          </a:p>
          <a:p>
            <a:r>
              <a:rPr lang="en-US" sz="2800" dirty="0"/>
              <a:t>Annual Well Checks</a:t>
            </a:r>
          </a:p>
          <a:p>
            <a:pPr lvl="1"/>
            <a:r>
              <a:rPr lang="en-US" sz="2600" dirty="0"/>
              <a:t>Problem if parents/ caregivers don’t raise valid concerns</a:t>
            </a:r>
          </a:p>
          <a:p>
            <a:pPr lvl="1"/>
            <a:r>
              <a:rPr lang="en-US" sz="2600" dirty="0"/>
              <a:t>Symptoms, especially inattention, may not be obvious in the office setting</a:t>
            </a:r>
          </a:p>
        </p:txBody>
      </p:sp>
    </p:spTree>
    <p:extLst>
      <p:ext uri="{BB962C8B-B14F-4D97-AF65-F5344CB8AC3E}">
        <p14:creationId xmlns:p14="http://schemas.microsoft.com/office/powerpoint/2010/main" val="142001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30BB-BAC5-450F-9DAB-2AF3E53A9764}"/>
              </a:ext>
            </a:extLst>
          </p:cNvPr>
          <p:cNvSpPr>
            <a:spLocks noGrp="1"/>
          </p:cNvSpPr>
          <p:nvPr>
            <p:ph type="title"/>
          </p:nvPr>
        </p:nvSpPr>
        <p:spPr>
          <a:xfrm>
            <a:off x="630841" y="305554"/>
            <a:ext cx="10553627" cy="723146"/>
          </a:xfrm>
        </p:spPr>
        <p:txBody>
          <a:bodyPr/>
          <a:lstStyle/>
          <a:p>
            <a:r>
              <a:rPr lang="en-US" dirty="0"/>
              <a:t>Screen for ADHD &amp; more: </a:t>
            </a:r>
            <a:r>
              <a:rPr lang="en-US" b="1" dirty="0"/>
              <a:t>Pediatric Symptom Checklist-17 (PSC-17)</a:t>
            </a:r>
          </a:p>
        </p:txBody>
      </p:sp>
      <p:sp>
        <p:nvSpPr>
          <p:cNvPr id="4" name="Content Placeholder 3">
            <a:extLst>
              <a:ext uri="{FF2B5EF4-FFF2-40B4-BE49-F238E27FC236}">
                <a16:creationId xmlns:a16="http://schemas.microsoft.com/office/drawing/2014/main" id="{6C50E83C-9C52-4FBD-8657-A6332EAC14FD}"/>
              </a:ext>
            </a:extLst>
          </p:cNvPr>
          <p:cNvSpPr>
            <a:spLocks noGrp="1"/>
          </p:cNvSpPr>
          <p:nvPr>
            <p:ph sz="half" idx="2"/>
          </p:nvPr>
        </p:nvSpPr>
        <p:spPr>
          <a:xfrm>
            <a:off x="5232401" y="1257301"/>
            <a:ext cx="6584174" cy="3340100"/>
          </a:xfrm>
        </p:spPr>
        <p:txBody>
          <a:bodyPr>
            <a:normAutofit fontScale="85000" lnSpcReduction="10000"/>
          </a:bodyPr>
          <a:lstStyle/>
          <a:p>
            <a:r>
              <a:rPr lang="en-US" dirty="0"/>
              <a:t>For ages 8-15</a:t>
            </a:r>
          </a:p>
          <a:p>
            <a:r>
              <a:rPr lang="en-US" dirty="0"/>
              <a:t>Child self-report and parent-report versions</a:t>
            </a:r>
          </a:p>
          <a:p>
            <a:r>
              <a:rPr lang="en-US" dirty="0"/>
              <a:t>Brief version of PSC-35 that correlates well with longer comprehensive measures (e.g., CBCL)</a:t>
            </a:r>
          </a:p>
          <a:p>
            <a:r>
              <a:rPr lang="en-US" dirty="0"/>
              <a:t>takes approximately 3–5 minutes for parents/caretakers to complete</a:t>
            </a:r>
          </a:p>
          <a:p>
            <a:r>
              <a:rPr lang="en-US" dirty="0">
                <a:hlinkClick r:id="rId2"/>
              </a:rPr>
              <a:t>https://www.seattlechildrens.org/globalassets/documents/healthcare-professionals/pal/ratings/psc-17-rating-scale.pdf</a:t>
            </a:r>
            <a:r>
              <a:rPr lang="en-US" dirty="0"/>
              <a:t>  </a:t>
            </a:r>
            <a:r>
              <a:rPr lang="en-US" dirty="0">
                <a:sym typeface="Wingdings" panose="05000000000000000000" pitchFamily="2" charset="2"/>
              </a:rPr>
              <a:t> PSC-17</a:t>
            </a:r>
            <a:endParaRPr lang="en-US" dirty="0"/>
          </a:p>
          <a:p>
            <a:r>
              <a:rPr lang="en-US" dirty="0">
                <a:hlinkClick r:id="rId3"/>
              </a:rPr>
              <a:t>https://www.massgeneral.org/psychiatry/treatments-and-services/pediatric-symptom-checklist</a:t>
            </a:r>
            <a:r>
              <a:rPr lang="en-US" dirty="0"/>
              <a:t> </a:t>
            </a:r>
          </a:p>
          <a:p>
            <a:pPr lvl="1"/>
            <a:r>
              <a:rPr lang="en-US" dirty="0"/>
              <a:t>Includes multiple language, cartoon version, PSC-17 and PSC-35</a:t>
            </a:r>
          </a:p>
          <a:p>
            <a:r>
              <a:rPr lang="en-US" sz="1400" dirty="0"/>
              <a:t>W Gardner, A Lucas, DJ Kolko, JV Campo “Comparison of the PSC-17 and Alternative Mental Health Screens in an At-Risk Primary Care Sample” JAACAP 46:5, May 2007, 611-618</a:t>
            </a:r>
          </a:p>
        </p:txBody>
      </p:sp>
      <p:pic>
        <p:nvPicPr>
          <p:cNvPr id="5" name="Picture 4">
            <a:extLst>
              <a:ext uri="{FF2B5EF4-FFF2-40B4-BE49-F238E27FC236}">
                <a16:creationId xmlns:a16="http://schemas.microsoft.com/office/drawing/2014/main" id="{09997B20-62B3-464D-BDFB-91825521AB02}"/>
              </a:ext>
            </a:extLst>
          </p:cNvPr>
          <p:cNvPicPr>
            <a:picLocks noChangeAspect="1"/>
          </p:cNvPicPr>
          <p:nvPr/>
        </p:nvPicPr>
        <p:blipFill>
          <a:blip r:embed="rId4"/>
          <a:stretch>
            <a:fillRect/>
          </a:stretch>
        </p:blipFill>
        <p:spPr>
          <a:xfrm>
            <a:off x="529167" y="923416"/>
            <a:ext cx="4436533" cy="5934584"/>
          </a:xfrm>
          <a:prstGeom prst="rect">
            <a:avLst/>
          </a:prstGeom>
        </p:spPr>
      </p:pic>
      <p:pic>
        <p:nvPicPr>
          <p:cNvPr id="6" name="Picture 5">
            <a:extLst>
              <a:ext uri="{FF2B5EF4-FFF2-40B4-BE49-F238E27FC236}">
                <a16:creationId xmlns:a16="http://schemas.microsoft.com/office/drawing/2014/main" id="{CE5A1EF7-9151-46AD-9BA7-AA89C54F40EF}"/>
              </a:ext>
            </a:extLst>
          </p:cNvPr>
          <p:cNvPicPr>
            <a:picLocks noChangeAspect="1"/>
          </p:cNvPicPr>
          <p:nvPr/>
        </p:nvPicPr>
        <p:blipFill>
          <a:blip r:embed="rId5"/>
          <a:stretch>
            <a:fillRect/>
          </a:stretch>
        </p:blipFill>
        <p:spPr>
          <a:xfrm>
            <a:off x="5232401" y="4597400"/>
            <a:ext cx="4436533" cy="1250829"/>
          </a:xfrm>
          <a:prstGeom prst="rect">
            <a:avLst/>
          </a:prstGeom>
        </p:spPr>
      </p:pic>
    </p:spTree>
    <p:extLst>
      <p:ext uri="{BB962C8B-B14F-4D97-AF65-F5344CB8AC3E}">
        <p14:creationId xmlns:p14="http://schemas.microsoft.com/office/powerpoint/2010/main" val="283237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788821-BA9E-4559-96F9-19D83EA0DC78}"/>
              </a:ext>
            </a:extLst>
          </p:cNvPr>
          <p:cNvSpPr>
            <a:spLocks noGrp="1"/>
          </p:cNvSpPr>
          <p:nvPr>
            <p:ph type="title"/>
          </p:nvPr>
        </p:nvSpPr>
        <p:spPr/>
        <p:txBody>
          <a:bodyPr/>
          <a:lstStyle/>
          <a:p>
            <a:r>
              <a:rPr lang="en-US" dirty="0"/>
              <a:t>ADHD Items on PSC-17</a:t>
            </a:r>
          </a:p>
        </p:txBody>
      </p:sp>
      <p:sp>
        <p:nvSpPr>
          <p:cNvPr id="6" name="Content Placeholder 5">
            <a:extLst>
              <a:ext uri="{FF2B5EF4-FFF2-40B4-BE49-F238E27FC236}">
                <a16:creationId xmlns:a16="http://schemas.microsoft.com/office/drawing/2014/main" id="{8FC40C1B-F5BF-4CE2-9B6C-B5476669E9EC}"/>
              </a:ext>
            </a:extLst>
          </p:cNvPr>
          <p:cNvSpPr>
            <a:spLocks noGrp="1"/>
          </p:cNvSpPr>
          <p:nvPr>
            <p:ph idx="1"/>
          </p:nvPr>
        </p:nvSpPr>
        <p:spPr/>
        <p:txBody>
          <a:bodyPr>
            <a:normAutofit/>
          </a:bodyPr>
          <a:lstStyle/>
          <a:p>
            <a:r>
              <a:rPr lang="en-US" sz="2800" dirty="0"/>
              <a:t>1 Fidgety, unable to sit still</a:t>
            </a:r>
          </a:p>
          <a:p>
            <a:r>
              <a:rPr lang="en-US" sz="2800" dirty="0"/>
              <a:t>3 (Daydreams too much)</a:t>
            </a:r>
          </a:p>
          <a:p>
            <a:r>
              <a:rPr lang="en-US" sz="2800" dirty="0"/>
              <a:t>7 Has trouble concentrating</a:t>
            </a:r>
          </a:p>
          <a:p>
            <a:r>
              <a:rPr lang="en-US" sz="2800" dirty="0"/>
              <a:t>12 (Does not listen to rules)</a:t>
            </a:r>
          </a:p>
          <a:p>
            <a:r>
              <a:rPr lang="en-US" sz="2800" dirty="0"/>
              <a:t>13 Acts as if driven by a motor</a:t>
            </a:r>
          </a:p>
          <a:p>
            <a:r>
              <a:rPr lang="en-US" sz="2800" dirty="0"/>
              <a:t>17 Distracted easily</a:t>
            </a:r>
          </a:p>
        </p:txBody>
      </p:sp>
    </p:spTree>
    <p:extLst>
      <p:ext uri="{BB962C8B-B14F-4D97-AF65-F5344CB8AC3E}">
        <p14:creationId xmlns:p14="http://schemas.microsoft.com/office/powerpoint/2010/main" val="320475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F730-C726-4766-A06D-25360D844604}"/>
              </a:ext>
            </a:extLst>
          </p:cNvPr>
          <p:cNvSpPr>
            <a:spLocks noGrp="1"/>
          </p:cNvSpPr>
          <p:nvPr>
            <p:ph type="title"/>
          </p:nvPr>
        </p:nvSpPr>
        <p:spPr/>
        <p:txBody>
          <a:bodyPr/>
          <a:lstStyle/>
          <a:p>
            <a:r>
              <a:rPr lang="en-US" dirty="0"/>
              <a:t>ADHD: 3 Subtypes in DSM-5</a:t>
            </a:r>
          </a:p>
        </p:txBody>
      </p:sp>
      <p:sp>
        <p:nvSpPr>
          <p:cNvPr id="3" name="Content Placeholder 2">
            <a:extLst>
              <a:ext uri="{FF2B5EF4-FFF2-40B4-BE49-F238E27FC236}">
                <a16:creationId xmlns:a16="http://schemas.microsoft.com/office/drawing/2014/main" id="{C6FCF06B-F2BE-47D5-BFBD-192486BC67EF}"/>
              </a:ext>
            </a:extLst>
          </p:cNvPr>
          <p:cNvSpPr>
            <a:spLocks noGrp="1"/>
          </p:cNvSpPr>
          <p:nvPr>
            <p:ph idx="1"/>
          </p:nvPr>
        </p:nvSpPr>
        <p:spPr>
          <a:xfrm>
            <a:off x="630841" y="1463041"/>
            <a:ext cx="11215441" cy="5089405"/>
          </a:xfrm>
        </p:spPr>
        <p:txBody>
          <a:bodyPr>
            <a:normAutofit/>
          </a:bodyPr>
          <a:lstStyle/>
          <a:p>
            <a:pPr>
              <a:buSzPct val="100000"/>
            </a:pPr>
            <a:r>
              <a:rPr lang="en-US" altLang="en-US" sz="2800" u="sng" dirty="0"/>
              <a:t>Combined</a:t>
            </a:r>
          </a:p>
          <a:p>
            <a:pPr lvl="1">
              <a:buSzPct val="100000"/>
            </a:pPr>
            <a:r>
              <a:rPr lang="en-US" altLang="en-US" sz="2400" dirty="0"/>
              <a:t>6 of 9 inattention </a:t>
            </a:r>
            <a:r>
              <a:rPr lang="en-US" altLang="en-US" sz="2400" b="1" dirty="0"/>
              <a:t>+</a:t>
            </a:r>
            <a:r>
              <a:rPr lang="en-US" altLang="en-US" sz="2400" dirty="0"/>
              <a:t> 6 of 9 hyperactivity/impulsivity items positive</a:t>
            </a:r>
          </a:p>
          <a:p>
            <a:pPr lvl="1">
              <a:buSzPct val="100000"/>
            </a:pPr>
            <a:r>
              <a:rPr lang="en-US" altLang="en-US" sz="2400" dirty="0"/>
              <a:t>common</a:t>
            </a:r>
          </a:p>
          <a:p>
            <a:pPr lvl="1">
              <a:buSzPct val="100000"/>
            </a:pPr>
            <a:r>
              <a:rPr lang="en-US" altLang="en-US" sz="2400" i="1" dirty="0"/>
              <a:t>mostly in boys</a:t>
            </a:r>
          </a:p>
          <a:p>
            <a:pPr>
              <a:buSzPct val="100000"/>
            </a:pPr>
            <a:r>
              <a:rPr lang="en-US" altLang="en-US" sz="2800" u="sng" dirty="0"/>
              <a:t>Inattentive</a:t>
            </a:r>
          </a:p>
          <a:p>
            <a:pPr lvl="1">
              <a:buSzPct val="100000"/>
            </a:pPr>
            <a:r>
              <a:rPr lang="en-US" altLang="en-US" sz="2400" dirty="0"/>
              <a:t>6 of 9 inattention</a:t>
            </a:r>
          </a:p>
          <a:p>
            <a:pPr lvl="1">
              <a:buSzPct val="100000"/>
            </a:pPr>
            <a:r>
              <a:rPr lang="en-US" altLang="en-US" sz="2400" dirty="0"/>
              <a:t>less common</a:t>
            </a:r>
          </a:p>
          <a:p>
            <a:pPr lvl="1">
              <a:buSzPct val="100000"/>
            </a:pPr>
            <a:r>
              <a:rPr lang="en-US" altLang="en-US" sz="2400" i="1" dirty="0"/>
              <a:t>mostly in girls and adults</a:t>
            </a:r>
          </a:p>
          <a:p>
            <a:pPr>
              <a:buSzPct val="100000"/>
            </a:pPr>
            <a:r>
              <a:rPr lang="en-US" altLang="en-US" sz="2000" u="sng" dirty="0"/>
              <a:t>Hyperactive-Impulsive</a:t>
            </a:r>
          </a:p>
          <a:p>
            <a:pPr lvl="1">
              <a:buSzPct val="100000"/>
            </a:pPr>
            <a:r>
              <a:rPr lang="en-US" altLang="en-US" sz="2000" dirty="0"/>
              <a:t>6 of 9 H/I symptoms</a:t>
            </a:r>
          </a:p>
          <a:p>
            <a:pPr lvl="1">
              <a:buSzPct val="100000"/>
            </a:pPr>
            <a:r>
              <a:rPr lang="en-US" altLang="en-US" sz="2000" i="1" dirty="0"/>
              <a:t>uncommon; may be something else</a:t>
            </a:r>
          </a:p>
        </p:txBody>
      </p:sp>
    </p:spTree>
    <p:extLst>
      <p:ext uri="{BB962C8B-B14F-4D97-AF65-F5344CB8AC3E}">
        <p14:creationId xmlns:p14="http://schemas.microsoft.com/office/powerpoint/2010/main" val="248656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12CE-8976-4C38-8E3C-509754E35E06}"/>
              </a:ext>
            </a:extLst>
          </p:cNvPr>
          <p:cNvSpPr>
            <a:spLocks noGrp="1"/>
          </p:cNvSpPr>
          <p:nvPr>
            <p:ph type="title"/>
          </p:nvPr>
        </p:nvSpPr>
        <p:spPr/>
        <p:txBody>
          <a:bodyPr/>
          <a:lstStyle/>
          <a:p>
            <a:r>
              <a:rPr lang="en-US" dirty="0"/>
              <a:t>Child you know well brought by mother for concerns from school</a:t>
            </a:r>
          </a:p>
        </p:txBody>
      </p:sp>
      <p:sp>
        <p:nvSpPr>
          <p:cNvPr id="3" name="Content Placeholder 2">
            <a:extLst>
              <a:ext uri="{FF2B5EF4-FFF2-40B4-BE49-F238E27FC236}">
                <a16:creationId xmlns:a16="http://schemas.microsoft.com/office/drawing/2014/main" id="{FB1B1D6D-B8AB-4540-BBE9-646342BA5E65}"/>
              </a:ext>
            </a:extLst>
          </p:cNvPr>
          <p:cNvSpPr>
            <a:spLocks noGrp="1"/>
          </p:cNvSpPr>
          <p:nvPr>
            <p:ph idx="1"/>
          </p:nvPr>
        </p:nvSpPr>
        <p:spPr>
          <a:xfrm>
            <a:off x="345715" y="1463041"/>
            <a:ext cx="11500567" cy="4875615"/>
          </a:xfrm>
        </p:spPr>
        <p:txBody>
          <a:bodyPr>
            <a:normAutofit/>
          </a:bodyPr>
          <a:lstStyle/>
          <a:p>
            <a:r>
              <a:rPr lang="en-US" sz="2400" dirty="0"/>
              <a:t>6 </a:t>
            </a:r>
            <a:r>
              <a:rPr lang="en-US" sz="2400" dirty="0" err="1"/>
              <a:t>yo</a:t>
            </a:r>
            <a:r>
              <a:rPr lang="en-US" sz="2400" dirty="0"/>
              <a:t> boy (PJ)</a:t>
            </a:r>
          </a:p>
          <a:p>
            <a:r>
              <a:rPr lang="en-US" sz="2400" dirty="0"/>
              <a:t>First grade in public school</a:t>
            </a:r>
          </a:p>
          <a:p>
            <a:r>
              <a:rPr lang="en-US" sz="2400" dirty="0"/>
              <a:t>Struggled some in kindergarten: very active and sometimes inattentive</a:t>
            </a:r>
          </a:p>
          <a:p>
            <a:r>
              <a:rPr lang="en-US" sz="2400" dirty="0"/>
              <a:t>Primary teacher shared with parents concern that learning may be impaired by PJ’s </a:t>
            </a:r>
            <a:r>
              <a:rPr lang="en-US" sz="2400" dirty="0">
                <a:solidFill>
                  <a:srgbClr val="0070C0"/>
                </a:solidFill>
              </a:rPr>
              <a:t>trouble focusing </a:t>
            </a:r>
            <a:r>
              <a:rPr lang="en-US" sz="2400" dirty="0"/>
              <a:t>and </a:t>
            </a:r>
            <a:r>
              <a:rPr lang="en-US" sz="2400" dirty="0">
                <a:solidFill>
                  <a:srgbClr val="0070C0"/>
                </a:solidFill>
              </a:rPr>
              <a:t>behaviors that disrupt the class</a:t>
            </a:r>
          </a:p>
          <a:p>
            <a:r>
              <a:rPr lang="en-US" sz="2400" dirty="0"/>
              <a:t>Primary teacher has given PJ as much individual attention as possible, but that hasn’t been sufficient</a:t>
            </a:r>
          </a:p>
          <a:p>
            <a:r>
              <a:rPr lang="en-US" sz="2400" dirty="0"/>
              <a:t>Parents have observed that PJ is </a:t>
            </a:r>
            <a:r>
              <a:rPr lang="en-US" sz="2400" dirty="0">
                <a:solidFill>
                  <a:srgbClr val="0070C0"/>
                </a:solidFill>
              </a:rPr>
              <a:t>more active and impulsive </a:t>
            </a:r>
            <a:r>
              <a:rPr lang="en-US" sz="2400" dirty="0"/>
              <a:t>than older sister and brother, but have become concerned because his </a:t>
            </a:r>
            <a:r>
              <a:rPr lang="en-US" sz="2400" dirty="0">
                <a:solidFill>
                  <a:srgbClr val="0070C0"/>
                </a:solidFill>
              </a:rPr>
              <a:t>behavior is now disruptive at home</a:t>
            </a:r>
          </a:p>
          <a:p>
            <a:r>
              <a:rPr lang="en-US" sz="2400" dirty="0"/>
              <a:t>No history of trauma</a:t>
            </a:r>
          </a:p>
          <a:p>
            <a:r>
              <a:rPr lang="en-US" sz="2400" dirty="0"/>
              <a:t>No other neurodevelopmental or cognitive concerns</a:t>
            </a:r>
          </a:p>
        </p:txBody>
      </p:sp>
    </p:spTree>
    <p:extLst>
      <p:ext uri="{BB962C8B-B14F-4D97-AF65-F5344CB8AC3E}">
        <p14:creationId xmlns:p14="http://schemas.microsoft.com/office/powerpoint/2010/main" val="78428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94A6-1B2C-493E-B1AD-C94CB72622D5}"/>
              </a:ext>
            </a:extLst>
          </p:cNvPr>
          <p:cNvSpPr>
            <a:spLocks noGrp="1"/>
          </p:cNvSpPr>
          <p:nvPr>
            <p:ph type="title"/>
          </p:nvPr>
        </p:nvSpPr>
        <p:spPr/>
        <p:txBody>
          <a:bodyPr/>
          <a:lstStyle/>
          <a:p>
            <a:r>
              <a:rPr lang="en-US" dirty="0"/>
              <a:t>Vanderbilt – Parent – Inattention</a:t>
            </a:r>
          </a:p>
        </p:txBody>
      </p:sp>
      <p:sp>
        <p:nvSpPr>
          <p:cNvPr id="3" name="Content Placeholder 2">
            <a:extLst>
              <a:ext uri="{FF2B5EF4-FFF2-40B4-BE49-F238E27FC236}">
                <a16:creationId xmlns:a16="http://schemas.microsoft.com/office/drawing/2014/main" id="{4ED7F070-0ED5-482C-8530-FA488868C3CB}"/>
              </a:ext>
            </a:extLst>
          </p:cNvPr>
          <p:cNvSpPr>
            <a:spLocks noGrp="1"/>
          </p:cNvSpPr>
          <p:nvPr>
            <p:ph idx="1"/>
          </p:nvPr>
        </p:nvSpPr>
        <p:spPr>
          <a:xfrm>
            <a:off x="630841" y="1624415"/>
            <a:ext cx="11215441" cy="4928031"/>
          </a:xfrm>
        </p:spPr>
        <p:txBody>
          <a:bodyPr>
            <a:normAutofit lnSpcReduction="10000"/>
          </a:bodyPr>
          <a:lstStyle/>
          <a:p>
            <a:pPr marL="457200" indent="-457200">
              <a:buFontTx/>
              <a:buAutoNum type="arabicPeriod"/>
              <a:defRPr/>
            </a:pPr>
            <a:r>
              <a:rPr lang="en-US" sz="2400" b="1" dirty="0">
                <a:solidFill>
                  <a:srgbClr val="FF0000"/>
                </a:solidFill>
              </a:rPr>
              <a:t>Does not pay attention to details </a:t>
            </a:r>
            <a:r>
              <a:rPr lang="en-US" sz="2400" b="1" dirty="0"/>
              <a:t>or makes careless mistakes</a:t>
            </a:r>
            <a:r>
              <a:rPr lang="en-US" sz="2400" dirty="0"/>
              <a:t>, such as in homework. </a:t>
            </a:r>
          </a:p>
          <a:p>
            <a:pPr marL="457200" indent="-457200">
              <a:buFontTx/>
              <a:buAutoNum type="arabicPeriod"/>
              <a:defRPr/>
            </a:pPr>
            <a:r>
              <a:rPr lang="en-US" sz="2400" dirty="0"/>
              <a:t>Has </a:t>
            </a:r>
            <a:r>
              <a:rPr lang="en-US" sz="2400" b="1" dirty="0">
                <a:solidFill>
                  <a:srgbClr val="FF0000"/>
                </a:solidFill>
              </a:rPr>
              <a:t>difficulty sustaining attention </a:t>
            </a:r>
            <a:r>
              <a:rPr lang="en-US" sz="2400" dirty="0"/>
              <a:t>to tasks or activities.</a:t>
            </a:r>
          </a:p>
          <a:p>
            <a:pPr marL="457200" indent="-457200">
              <a:buFontTx/>
              <a:buAutoNum type="arabicPeriod"/>
              <a:defRPr/>
            </a:pPr>
            <a:r>
              <a:rPr lang="en-US" sz="2400" b="1" dirty="0"/>
              <a:t>Does not seem to listen </a:t>
            </a:r>
            <a:r>
              <a:rPr lang="en-US" sz="2400" dirty="0"/>
              <a:t>when spoken to directly.</a:t>
            </a:r>
          </a:p>
          <a:p>
            <a:pPr marL="457200" indent="-457200">
              <a:buFontTx/>
              <a:buAutoNum type="arabicPeriod"/>
              <a:defRPr/>
            </a:pPr>
            <a:r>
              <a:rPr lang="en-US" sz="2400" b="1" dirty="0"/>
              <a:t>Does not follow through on instruction </a:t>
            </a:r>
            <a:r>
              <a:rPr lang="en-US" sz="2400" dirty="0"/>
              <a:t>and fails to finish schoolwork (not due to oppositional behavior or failure to understand).</a:t>
            </a:r>
          </a:p>
          <a:p>
            <a:pPr marL="457200" indent="-457200">
              <a:buFontTx/>
              <a:buAutoNum type="arabicPeriod"/>
              <a:defRPr/>
            </a:pPr>
            <a:r>
              <a:rPr lang="en-US" sz="2400" dirty="0"/>
              <a:t>Has </a:t>
            </a:r>
            <a:r>
              <a:rPr lang="en-US" sz="2400" b="1" dirty="0">
                <a:solidFill>
                  <a:srgbClr val="00B0F0"/>
                </a:solidFill>
              </a:rPr>
              <a:t>difficulty organizing </a:t>
            </a:r>
            <a:r>
              <a:rPr lang="en-US" sz="2400" dirty="0"/>
              <a:t>tasks and activities.</a:t>
            </a:r>
          </a:p>
          <a:p>
            <a:pPr marL="457200" indent="-457200">
              <a:buFontTx/>
              <a:buAutoNum type="arabicPeriod"/>
              <a:defRPr/>
            </a:pPr>
            <a:r>
              <a:rPr lang="en-US" sz="2400" dirty="0"/>
              <a:t>Avoids, dislikes, or is reluctant to engage in tasks that require </a:t>
            </a:r>
            <a:r>
              <a:rPr lang="en-US" sz="2400" b="1" dirty="0"/>
              <a:t>sustained mental effort</a:t>
            </a:r>
            <a:r>
              <a:rPr lang="en-US" sz="2400" dirty="0"/>
              <a:t>.</a:t>
            </a:r>
          </a:p>
          <a:p>
            <a:pPr marL="457200" indent="-457200">
              <a:buFontTx/>
              <a:buAutoNum type="arabicPeriod"/>
              <a:defRPr/>
            </a:pPr>
            <a:r>
              <a:rPr lang="en-US" sz="2400" b="1" dirty="0">
                <a:solidFill>
                  <a:srgbClr val="00B0F0"/>
                </a:solidFill>
              </a:rPr>
              <a:t>Loses things </a:t>
            </a:r>
            <a:r>
              <a:rPr lang="en-US" sz="2400" dirty="0"/>
              <a:t>necessary for tasks or activities (school assignments, pencils, or books).</a:t>
            </a:r>
          </a:p>
          <a:p>
            <a:pPr marL="457200" indent="-457200">
              <a:buFontTx/>
              <a:buAutoNum type="arabicPeriod"/>
              <a:defRPr/>
            </a:pPr>
            <a:r>
              <a:rPr lang="en-US" sz="2400" dirty="0"/>
              <a:t>Is </a:t>
            </a:r>
            <a:r>
              <a:rPr lang="en-US" sz="2400" b="1" dirty="0">
                <a:solidFill>
                  <a:srgbClr val="FF0000"/>
                </a:solidFill>
              </a:rPr>
              <a:t>easily distracted by extraneous stimuli</a:t>
            </a:r>
            <a:r>
              <a:rPr lang="en-US" sz="2400" dirty="0"/>
              <a:t>.</a:t>
            </a:r>
          </a:p>
          <a:p>
            <a:pPr marL="457200" indent="-457200">
              <a:buFontTx/>
              <a:buAutoNum type="arabicPeriod"/>
              <a:defRPr/>
            </a:pPr>
            <a:r>
              <a:rPr lang="en-US" sz="2400" dirty="0"/>
              <a:t>Is </a:t>
            </a:r>
            <a:r>
              <a:rPr lang="en-US" sz="2400" b="1" dirty="0">
                <a:solidFill>
                  <a:srgbClr val="00B0F0"/>
                </a:solidFill>
              </a:rPr>
              <a:t>forgetful</a:t>
            </a:r>
            <a:r>
              <a:rPr lang="en-US" sz="2400" dirty="0">
                <a:solidFill>
                  <a:srgbClr val="00B0F0"/>
                </a:solidFill>
              </a:rPr>
              <a:t> </a:t>
            </a:r>
            <a:r>
              <a:rPr lang="en-US" sz="2400" dirty="0"/>
              <a:t>in daily activities.</a:t>
            </a:r>
          </a:p>
          <a:p>
            <a:endParaRPr lang="en-US" dirty="0"/>
          </a:p>
        </p:txBody>
      </p:sp>
    </p:spTree>
    <p:extLst>
      <p:ext uri="{BB962C8B-B14F-4D97-AF65-F5344CB8AC3E}">
        <p14:creationId xmlns:p14="http://schemas.microsoft.com/office/powerpoint/2010/main" val="228928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1CE-8D82-43EF-BD28-574375AABDA3}"/>
              </a:ext>
            </a:extLst>
          </p:cNvPr>
          <p:cNvSpPr>
            <a:spLocks noGrp="1"/>
          </p:cNvSpPr>
          <p:nvPr>
            <p:ph type="title"/>
          </p:nvPr>
        </p:nvSpPr>
        <p:spPr/>
        <p:txBody>
          <a:bodyPr/>
          <a:lstStyle/>
          <a:p>
            <a:r>
              <a:rPr lang="en-US" dirty="0"/>
              <a:t>Distraction: external vs. internal</a:t>
            </a:r>
          </a:p>
        </p:txBody>
      </p:sp>
      <p:pic>
        <p:nvPicPr>
          <p:cNvPr id="4" name="Picture 2" descr="Image result for adhd graphic">
            <a:extLst>
              <a:ext uri="{FF2B5EF4-FFF2-40B4-BE49-F238E27FC236}">
                <a16:creationId xmlns:a16="http://schemas.microsoft.com/office/drawing/2014/main" id="{9A1CDDE3-3EC3-43B2-926D-240BB1A6D3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9574"/>
          <a:stretch>
            <a:fillRect/>
          </a:stretch>
        </p:blipFill>
        <p:spPr bwMode="auto">
          <a:xfrm>
            <a:off x="817039" y="1785362"/>
            <a:ext cx="2930745" cy="28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mind full of worries">
            <a:extLst>
              <a:ext uri="{FF2B5EF4-FFF2-40B4-BE49-F238E27FC236}">
                <a16:creationId xmlns:a16="http://schemas.microsoft.com/office/drawing/2014/main" id="{75EAFFA6-EE31-4027-B8AC-B3FC3C45D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090" y="1669204"/>
            <a:ext cx="2954338"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8FFA5B4-3CCB-4247-B179-CB074A3007D6}"/>
              </a:ext>
            </a:extLst>
          </p:cNvPr>
          <p:cNvSpPr/>
          <p:nvPr/>
        </p:nvSpPr>
        <p:spPr>
          <a:xfrm>
            <a:off x="828372" y="5116226"/>
            <a:ext cx="2919412" cy="1219200"/>
          </a:xfrm>
          <a:prstGeom prst="rect">
            <a:avLst/>
          </a:prstGeom>
          <a:solidFill>
            <a:srgbClr val="94B6D2"/>
          </a:solidFill>
          <a:ln w="19050" cap="flat" cmpd="sng" algn="ctr">
            <a:solidFill>
              <a:srgbClr val="94B6D2">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500" b="0" i="0" u="none" strike="noStrike" kern="0" cap="none" spc="0" normalizeH="0" baseline="0" noProof="0" dirty="0">
                <a:ln>
                  <a:noFill/>
                </a:ln>
                <a:solidFill>
                  <a:prstClr val="black">
                    <a:lumMod val="75000"/>
                    <a:lumOff val="25000"/>
                  </a:prstClr>
                </a:solidFill>
                <a:effectLst/>
                <a:uLnTx/>
                <a:uFillTx/>
                <a:latin typeface="Arial"/>
                <a:ea typeface="+mn-ea"/>
                <a:cs typeface="+mn-cs"/>
              </a:rPr>
              <a:t>ADHD</a:t>
            </a:r>
            <a:r>
              <a:rPr kumimoji="0" lang="en-US" sz="4500" b="0" i="0" u="none" strike="noStrike" kern="0" cap="none" spc="0" normalizeH="0" baseline="0" noProof="0" dirty="0">
                <a:ln>
                  <a:noFill/>
                </a:ln>
                <a:solidFill>
                  <a:srgbClr val="A5AB81">
                    <a:lumMod val="60000"/>
                    <a:lumOff val="40000"/>
                  </a:srgbClr>
                </a:solidFill>
                <a:effectLst/>
                <a:uLnTx/>
                <a:uFillTx/>
                <a:latin typeface="Arial"/>
                <a:ea typeface="+mn-ea"/>
                <a:cs typeface="+mn-cs"/>
              </a:rPr>
              <a:t> external</a:t>
            </a:r>
          </a:p>
        </p:txBody>
      </p:sp>
      <p:pic>
        <p:nvPicPr>
          <p:cNvPr id="8" name="Picture 7">
            <a:extLst>
              <a:ext uri="{FF2B5EF4-FFF2-40B4-BE49-F238E27FC236}">
                <a16:creationId xmlns:a16="http://schemas.microsoft.com/office/drawing/2014/main" id="{DEDC6B8F-CC3B-4C5E-89A6-F1BFF2436D31}"/>
              </a:ext>
            </a:extLst>
          </p:cNvPr>
          <p:cNvPicPr>
            <a:picLocks noChangeAspect="1"/>
          </p:cNvPicPr>
          <p:nvPr/>
        </p:nvPicPr>
        <p:blipFill>
          <a:blip r:embed="rId4"/>
          <a:stretch>
            <a:fillRect/>
          </a:stretch>
        </p:blipFill>
        <p:spPr>
          <a:xfrm>
            <a:off x="4273419" y="4961980"/>
            <a:ext cx="2969009" cy="1896020"/>
          </a:xfrm>
          <a:prstGeom prst="rect">
            <a:avLst/>
          </a:prstGeom>
        </p:spPr>
      </p:pic>
    </p:spTree>
    <p:extLst>
      <p:ext uri="{BB962C8B-B14F-4D97-AF65-F5344CB8AC3E}">
        <p14:creationId xmlns:p14="http://schemas.microsoft.com/office/powerpoint/2010/main" val="287304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7C41-E58E-4C1B-8D90-2982AE7ECA8D}"/>
              </a:ext>
            </a:extLst>
          </p:cNvPr>
          <p:cNvSpPr>
            <a:spLocks noGrp="1"/>
          </p:cNvSpPr>
          <p:nvPr>
            <p:ph type="title"/>
          </p:nvPr>
        </p:nvSpPr>
        <p:spPr/>
        <p:txBody>
          <a:bodyPr>
            <a:normAutofit/>
          </a:bodyPr>
          <a:lstStyle/>
          <a:p>
            <a:r>
              <a:rPr lang="en-US" sz="3600" dirty="0"/>
              <a:t>Personal, Professional or Financial Conflicts of Interest</a:t>
            </a:r>
          </a:p>
        </p:txBody>
      </p:sp>
      <p:sp>
        <p:nvSpPr>
          <p:cNvPr id="3" name="Content Placeholder 2">
            <a:extLst>
              <a:ext uri="{FF2B5EF4-FFF2-40B4-BE49-F238E27FC236}">
                <a16:creationId xmlns:a16="http://schemas.microsoft.com/office/drawing/2014/main" id="{36F20F8C-10F8-4825-B8D8-FCDE819AFDBF}"/>
              </a:ext>
            </a:extLst>
          </p:cNvPr>
          <p:cNvSpPr>
            <a:spLocks noGrp="1"/>
          </p:cNvSpPr>
          <p:nvPr>
            <p:ph idx="1"/>
          </p:nvPr>
        </p:nvSpPr>
        <p:spPr/>
        <p:txBody>
          <a:bodyPr>
            <a:normAutofit/>
          </a:bodyPr>
          <a:lstStyle/>
          <a:p>
            <a:r>
              <a:rPr lang="en-US" sz="4000" dirty="0"/>
              <a:t>None</a:t>
            </a:r>
          </a:p>
        </p:txBody>
      </p:sp>
    </p:spTree>
    <p:extLst>
      <p:ext uri="{BB962C8B-B14F-4D97-AF65-F5344CB8AC3E}">
        <p14:creationId xmlns:p14="http://schemas.microsoft.com/office/powerpoint/2010/main" val="423036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171F-7DFE-4193-BF64-FC13F4521692}"/>
              </a:ext>
            </a:extLst>
          </p:cNvPr>
          <p:cNvSpPr>
            <a:spLocks noGrp="1"/>
          </p:cNvSpPr>
          <p:nvPr>
            <p:ph type="title"/>
          </p:nvPr>
        </p:nvSpPr>
        <p:spPr/>
        <p:txBody>
          <a:bodyPr/>
          <a:lstStyle/>
          <a:p>
            <a:r>
              <a:rPr lang="en-US" dirty="0"/>
              <a:t>Vanderbilt – Parent – Hyperactivity and Impulsivity</a:t>
            </a:r>
          </a:p>
        </p:txBody>
      </p:sp>
      <p:sp>
        <p:nvSpPr>
          <p:cNvPr id="3" name="Content Placeholder 2">
            <a:extLst>
              <a:ext uri="{FF2B5EF4-FFF2-40B4-BE49-F238E27FC236}">
                <a16:creationId xmlns:a16="http://schemas.microsoft.com/office/drawing/2014/main" id="{04CEACAC-8DC8-4F0A-A131-6BF322AD9A17}"/>
              </a:ext>
            </a:extLst>
          </p:cNvPr>
          <p:cNvSpPr>
            <a:spLocks noGrp="1"/>
          </p:cNvSpPr>
          <p:nvPr>
            <p:ph idx="1"/>
          </p:nvPr>
        </p:nvSpPr>
        <p:spPr>
          <a:xfrm>
            <a:off x="630841" y="1394948"/>
            <a:ext cx="11215441" cy="4840482"/>
          </a:xfrm>
        </p:spPr>
        <p:txBody>
          <a:bodyPr>
            <a:normAutofit/>
          </a:bodyPr>
          <a:lstStyle/>
          <a:p>
            <a:pPr marL="457200" indent="-457200">
              <a:buFont typeface="Tw Cen MT" pitchFamily="34" charset="0"/>
              <a:buAutoNum type="arabicPeriod" startAt="10"/>
              <a:defRPr/>
            </a:pPr>
            <a:r>
              <a:rPr lang="en-US" sz="2000" b="1" dirty="0"/>
              <a:t>Fidgets</a:t>
            </a:r>
            <a:r>
              <a:rPr lang="en-US" sz="2000" dirty="0"/>
              <a:t> with hands or feet or squirms in seat.</a:t>
            </a:r>
          </a:p>
          <a:p>
            <a:pPr marL="457200" indent="-457200">
              <a:buFontTx/>
              <a:buAutoNum type="arabicPeriod" startAt="10"/>
              <a:defRPr/>
            </a:pPr>
            <a:r>
              <a:rPr lang="en-US" sz="2000" b="1" dirty="0"/>
              <a:t>Leaves seat </a:t>
            </a:r>
            <a:r>
              <a:rPr lang="en-US" sz="2000" dirty="0"/>
              <a:t>when remaining seated is expected.</a:t>
            </a:r>
          </a:p>
          <a:p>
            <a:pPr marL="457200" indent="-457200">
              <a:buFontTx/>
              <a:buAutoNum type="arabicPeriod" startAt="10"/>
              <a:defRPr/>
            </a:pPr>
            <a:r>
              <a:rPr lang="en-US" sz="2000" b="1" dirty="0"/>
              <a:t>Runs about or climbs excessively </a:t>
            </a:r>
            <a:r>
              <a:rPr lang="en-US" sz="2000" dirty="0"/>
              <a:t>in situations when remaining seated is expected.</a:t>
            </a:r>
          </a:p>
          <a:p>
            <a:pPr marL="457200" indent="-457200">
              <a:buFontTx/>
              <a:buAutoNum type="arabicPeriod" startAt="10"/>
              <a:defRPr/>
            </a:pPr>
            <a:r>
              <a:rPr lang="en-US" sz="2000" dirty="0"/>
              <a:t>Has </a:t>
            </a:r>
            <a:r>
              <a:rPr lang="en-US" sz="2000" b="1" dirty="0"/>
              <a:t>difficulty playing </a:t>
            </a:r>
            <a:r>
              <a:rPr lang="en-US" sz="2000" dirty="0"/>
              <a:t>or engaging in leisure activities </a:t>
            </a:r>
            <a:r>
              <a:rPr lang="en-US" sz="2000" b="1" dirty="0"/>
              <a:t>quietly</a:t>
            </a:r>
            <a:r>
              <a:rPr lang="en-US" sz="2000" dirty="0"/>
              <a:t>.</a:t>
            </a:r>
          </a:p>
          <a:p>
            <a:pPr marL="457200" indent="-457200">
              <a:buFontTx/>
              <a:buAutoNum type="arabicPeriod" startAt="10"/>
              <a:defRPr/>
            </a:pPr>
            <a:r>
              <a:rPr lang="en-US" sz="2000" dirty="0"/>
              <a:t>Is </a:t>
            </a:r>
            <a:r>
              <a:rPr lang="en-US" sz="2000" b="1" dirty="0"/>
              <a:t>“on the go”</a:t>
            </a:r>
            <a:r>
              <a:rPr lang="en-US" sz="2000" dirty="0"/>
              <a:t> or often acts as if “</a:t>
            </a:r>
            <a:r>
              <a:rPr lang="en-US" sz="2000" b="1" dirty="0"/>
              <a:t>driven by a motor</a:t>
            </a:r>
            <a:r>
              <a:rPr lang="en-US" sz="2000" dirty="0"/>
              <a:t>.”</a:t>
            </a:r>
          </a:p>
          <a:p>
            <a:pPr marL="457200" indent="-457200">
              <a:spcAft>
                <a:spcPts val="1200"/>
              </a:spcAft>
              <a:buFontTx/>
              <a:buAutoNum type="arabicPeriod" startAt="10"/>
              <a:defRPr/>
            </a:pPr>
            <a:r>
              <a:rPr lang="en-US" sz="2000" b="1" dirty="0"/>
              <a:t>Talks too much</a:t>
            </a:r>
            <a:r>
              <a:rPr lang="en-US" sz="2000" dirty="0"/>
              <a:t>.</a:t>
            </a:r>
          </a:p>
          <a:p>
            <a:pPr marL="457200" indent="-457200">
              <a:spcAft>
                <a:spcPts val="0"/>
              </a:spcAft>
              <a:buFontTx/>
              <a:buAutoNum type="arabicPeriod" startAt="10"/>
              <a:defRPr/>
            </a:pPr>
            <a:r>
              <a:rPr lang="en-US" sz="2000" b="1" dirty="0"/>
              <a:t>Blurts out answers </a:t>
            </a:r>
            <a:r>
              <a:rPr lang="en-US" sz="2000" dirty="0"/>
              <a:t>before questions have been completed.</a:t>
            </a:r>
          </a:p>
          <a:p>
            <a:pPr marL="457200" indent="-457200">
              <a:spcAft>
                <a:spcPts val="0"/>
              </a:spcAft>
              <a:buFontTx/>
              <a:buAutoNum type="arabicPeriod" startAt="10"/>
              <a:defRPr/>
            </a:pPr>
            <a:r>
              <a:rPr lang="en-US" sz="2000" dirty="0"/>
              <a:t>Has </a:t>
            </a:r>
            <a:r>
              <a:rPr lang="en-US" sz="2000" b="1" dirty="0"/>
              <a:t>difficulty waiting his or her turn</a:t>
            </a:r>
            <a:r>
              <a:rPr lang="en-US" sz="2000" dirty="0"/>
              <a:t>.</a:t>
            </a:r>
          </a:p>
          <a:p>
            <a:pPr marL="457200" indent="-457200">
              <a:buFontTx/>
              <a:buAutoNum type="arabicPeriod" startAt="10"/>
              <a:defRPr/>
            </a:pPr>
            <a:r>
              <a:rPr lang="en-US" sz="2000" dirty="0"/>
              <a:t>Interrupts or intrudes on others (</a:t>
            </a:r>
            <a:r>
              <a:rPr lang="en-US" sz="2000" b="1" dirty="0"/>
              <a:t>butts into conversations or games</a:t>
            </a:r>
            <a:r>
              <a:rPr lang="en-US" sz="2000" dirty="0"/>
              <a:t>).</a:t>
            </a:r>
          </a:p>
          <a:p>
            <a:endParaRPr lang="en-US" dirty="0"/>
          </a:p>
        </p:txBody>
      </p:sp>
    </p:spTree>
    <p:extLst>
      <p:ext uri="{BB962C8B-B14F-4D97-AF65-F5344CB8AC3E}">
        <p14:creationId xmlns:p14="http://schemas.microsoft.com/office/powerpoint/2010/main" val="322820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182B-1B16-448E-8D3C-D9A61ACAB943}"/>
              </a:ext>
            </a:extLst>
          </p:cNvPr>
          <p:cNvSpPr>
            <a:spLocks noGrp="1"/>
          </p:cNvSpPr>
          <p:nvPr>
            <p:ph type="title"/>
          </p:nvPr>
        </p:nvSpPr>
        <p:spPr/>
        <p:txBody>
          <a:bodyPr/>
          <a:lstStyle/>
          <a:p>
            <a:r>
              <a:rPr lang="en-US" dirty="0"/>
              <a:t>Other Dsm-5 ADHD Criteria</a:t>
            </a:r>
          </a:p>
        </p:txBody>
      </p:sp>
      <p:sp>
        <p:nvSpPr>
          <p:cNvPr id="3" name="Content Placeholder 2">
            <a:extLst>
              <a:ext uri="{FF2B5EF4-FFF2-40B4-BE49-F238E27FC236}">
                <a16:creationId xmlns:a16="http://schemas.microsoft.com/office/drawing/2014/main" id="{401F4B6D-765C-42AB-BD55-E6D049FBD523}"/>
              </a:ext>
            </a:extLst>
          </p:cNvPr>
          <p:cNvSpPr>
            <a:spLocks noGrp="1"/>
          </p:cNvSpPr>
          <p:nvPr>
            <p:ph idx="1"/>
          </p:nvPr>
        </p:nvSpPr>
        <p:spPr>
          <a:xfrm>
            <a:off x="630841" y="1463041"/>
            <a:ext cx="11215441" cy="5015580"/>
          </a:xfrm>
        </p:spPr>
        <p:txBody>
          <a:bodyPr/>
          <a:lstStyle/>
          <a:p>
            <a:pPr>
              <a:buSzPct val="100000"/>
            </a:pPr>
            <a:r>
              <a:rPr lang="en-US" altLang="en-US" sz="3200" dirty="0"/>
              <a:t>Symptoms persist for 6+ months</a:t>
            </a:r>
          </a:p>
          <a:p>
            <a:pPr>
              <a:buSzPct val="100000"/>
            </a:pPr>
            <a:r>
              <a:rPr lang="en-US" altLang="en-US" sz="3200" dirty="0"/>
              <a:t>Symptoms present prior to age 12 years</a:t>
            </a:r>
          </a:p>
          <a:p>
            <a:pPr>
              <a:buSzPct val="100000"/>
            </a:pPr>
            <a:r>
              <a:rPr lang="en-US" altLang="en-US" sz="4000" i="1" dirty="0"/>
              <a:t>Symptoms in 2 or more settings</a:t>
            </a:r>
          </a:p>
          <a:p>
            <a:pPr>
              <a:buSzPct val="100000"/>
            </a:pPr>
            <a:r>
              <a:rPr lang="en-US" altLang="en-US" sz="4000" i="1" dirty="0"/>
              <a:t>Symptoms impact social, academic or occupational functioning</a:t>
            </a:r>
          </a:p>
          <a:p>
            <a:pPr>
              <a:buSzPct val="100000"/>
            </a:pPr>
            <a:r>
              <a:rPr lang="en-US" altLang="en-US" sz="3200" dirty="0"/>
              <a:t>Symptoms not due to another disorder</a:t>
            </a:r>
          </a:p>
          <a:p>
            <a:endParaRPr lang="en-US" dirty="0"/>
          </a:p>
        </p:txBody>
      </p:sp>
    </p:spTree>
    <p:extLst>
      <p:ext uri="{BB962C8B-B14F-4D97-AF65-F5344CB8AC3E}">
        <p14:creationId xmlns:p14="http://schemas.microsoft.com/office/powerpoint/2010/main" val="32957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4A30-02A6-436A-B2FF-50213BAF73F4}"/>
              </a:ext>
            </a:extLst>
          </p:cNvPr>
          <p:cNvSpPr>
            <a:spLocks noGrp="1"/>
          </p:cNvSpPr>
          <p:nvPr>
            <p:ph type="title"/>
          </p:nvPr>
        </p:nvSpPr>
        <p:spPr/>
        <p:txBody>
          <a:bodyPr/>
          <a:lstStyle/>
          <a:p>
            <a:r>
              <a:rPr lang="en-US" dirty="0"/>
              <a:t>Common Comorbidities</a:t>
            </a:r>
          </a:p>
        </p:txBody>
      </p:sp>
      <p:sp>
        <p:nvSpPr>
          <p:cNvPr id="3" name="Content Placeholder 2">
            <a:extLst>
              <a:ext uri="{FF2B5EF4-FFF2-40B4-BE49-F238E27FC236}">
                <a16:creationId xmlns:a16="http://schemas.microsoft.com/office/drawing/2014/main" id="{3735498B-3F4D-436B-915B-F79995FAE748}"/>
              </a:ext>
            </a:extLst>
          </p:cNvPr>
          <p:cNvSpPr>
            <a:spLocks noGrp="1"/>
          </p:cNvSpPr>
          <p:nvPr>
            <p:ph idx="1"/>
          </p:nvPr>
        </p:nvSpPr>
        <p:spPr>
          <a:xfrm>
            <a:off x="630841" y="1463041"/>
            <a:ext cx="11215441" cy="5394959"/>
          </a:xfrm>
        </p:spPr>
        <p:txBody>
          <a:bodyPr>
            <a:normAutofit/>
          </a:bodyPr>
          <a:lstStyle/>
          <a:p>
            <a:pPr>
              <a:buSzPct val="100000"/>
            </a:pPr>
            <a:r>
              <a:rPr lang="en-US" altLang="en-US" sz="2400" dirty="0"/>
              <a:t>Behavioral Disorders (ODD 3-5% [</a:t>
            </a:r>
            <a:r>
              <a:rPr lang="en-US" altLang="en-US" sz="2400" b="1" dirty="0"/>
              <a:t>but 50% in those with ADHD]</a:t>
            </a:r>
            <a:r>
              <a:rPr lang="en-US" altLang="en-US" sz="2400" dirty="0"/>
              <a:t> CD, IED)</a:t>
            </a:r>
          </a:p>
          <a:p>
            <a:pPr>
              <a:buSzPct val="100000"/>
            </a:pPr>
            <a:r>
              <a:rPr lang="en-US" altLang="en-US" sz="2400" dirty="0"/>
              <a:t>Learning Disabilities (5-10%)</a:t>
            </a:r>
          </a:p>
          <a:p>
            <a:pPr>
              <a:buSzPct val="100000"/>
            </a:pPr>
            <a:r>
              <a:rPr lang="en-US" altLang="en-US" sz="2400" dirty="0"/>
              <a:t>Intellectual Disability (2.5%)</a:t>
            </a:r>
          </a:p>
          <a:p>
            <a:pPr>
              <a:buSzPct val="100000"/>
            </a:pPr>
            <a:r>
              <a:rPr lang="en-US" altLang="en-US" sz="2400" dirty="0"/>
              <a:t>Autism Spectrum Disorder (1-2%)</a:t>
            </a:r>
          </a:p>
          <a:p>
            <a:pPr>
              <a:buSzPct val="100000"/>
            </a:pPr>
            <a:r>
              <a:rPr lang="en-US" altLang="en-US" sz="2400" dirty="0"/>
              <a:t>Substance Use Disorders</a:t>
            </a:r>
          </a:p>
          <a:p>
            <a:pPr>
              <a:buSzPct val="100000"/>
            </a:pPr>
            <a:r>
              <a:rPr lang="en-US" altLang="en-US" sz="2400" dirty="0"/>
              <a:t>Anxiety Disorders</a:t>
            </a:r>
          </a:p>
          <a:p>
            <a:pPr>
              <a:buSzPct val="100000"/>
            </a:pPr>
            <a:r>
              <a:rPr lang="en-US" altLang="en-US" sz="2400" dirty="0"/>
              <a:t>Depressive Disorders </a:t>
            </a:r>
          </a:p>
          <a:p>
            <a:pPr>
              <a:buSzPct val="100000"/>
            </a:pPr>
            <a:r>
              <a:rPr lang="en-US" altLang="en-US" sz="2000" i="1" dirty="0"/>
              <a:t>Demoralization</a:t>
            </a:r>
          </a:p>
          <a:p>
            <a:pPr>
              <a:buSzPct val="100000"/>
            </a:pPr>
            <a:r>
              <a:rPr lang="en-US" altLang="en-US" sz="2000" i="1" dirty="0"/>
              <a:t>Parent-Child Interaction Problems</a:t>
            </a:r>
          </a:p>
          <a:p>
            <a:pPr>
              <a:buSzPct val="100000"/>
            </a:pPr>
            <a:r>
              <a:rPr lang="en-US" altLang="en-US" sz="2000" i="1" dirty="0"/>
              <a:t>Peer Interaction Problems</a:t>
            </a:r>
          </a:p>
          <a:p>
            <a:endParaRPr lang="en-US" sz="1800" dirty="0"/>
          </a:p>
        </p:txBody>
      </p:sp>
    </p:spTree>
    <p:extLst>
      <p:ext uri="{BB962C8B-B14F-4D97-AF65-F5344CB8AC3E}">
        <p14:creationId xmlns:p14="http://schemas.microsoft.com/office/powerpoint/2010/main" val="45537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C6E9-0A8D-437D-BF2F-97964719F521}"/>
              </a:ext>
            </a:extLst>
          </p:cNvPr>
          <p:cNvSpPr>
            <a:spLocks noGrp="1"/>
          </p:cNvSpPr>
          <p:nvPr>
            <p:ph type="title"/>
          </p:nvPr>
        </p:nvSpPr>
        <p:spPr>
          <a:xfrm>
            <a:off x="630841" y="305554"/>
            <a:ext cx="11087683" cy="909304"/>
          </a:xfrm>
        </p:spPr>
        <p:txBody>
          <a:bodyPr>
            <a:normAutofit/>
          </a:bodyPr>
          <a:lstStyle/>
          <a:p>
            <a:r>
              <a:rPr lang="en-US" dirty="0"/>
              <a:t>Vanderbilt – Parent – Oppositional Defiant Disorder = behavior + mood</a:t>
            </a:r>
          </a:p>
        </p:txBody>
      </p:sp>
      <p:sp>
        <p:nvSpPr>
          <p:cNvPr id="3" name="Content Placeholder 2">
            <a:extLst>
              <a:ext uri="{FF2B5EF4-FFF2-40B4-BE49-F238E27FC236}">
                <a16:creationId xmlns:a16="http://schemas.microsoft.com/office/drawing/2014/main" id="{5C9F058F-7701-4131-8EE6-A54FA4838D3C}"/>
              </a:ext>
            </a:extLst>
          </p:cNvPr>
          <p:cNvSpPr>
            <a:spLocks noGrp="1"/>
          </p:cNvSpPr>
          <p:nvPr>
            <p:ph idx="1"/>
          </p:nvPr>
        </p:nvSpPr>
        <p:spPr>
          <a:xfrm>
            <a:off x="630841" y="1463041"/>
            <a:ext cx="11215441" cy="5249044"/>
          </a:xfrm>
        </p:spPr>
        <p:txBody>
          <a:bodyPr/>
          <a:lstStyle/>
          <a:p>
            <a:pPr marL="457200" indent="-457200">
              <a:buFont typeface="Tw Cen MT" pitchFamily="34" charset="0"/>
              <a:buAutoNum type="arabicPeriod" startAt="19"/>
              <a:defRPr/>
            </a:pPr>
            <a:r>
              <a:rPr lang="en-US" sz="2800" dirty="0"/>
              <a:t>Argues with adults</a:t>
            </a:r>
          </a:p>
          <a:p>
            <a:pPr marL="457200" indent="-457200">
              <a:buFontTx/>
              <a:buAutoNum type="arabicPeriod" startAt="19"/>
              <a:defRPr/>
            </a:pPr>
            <a:r>
              <a:rPr lang="en-US" sz="2800" i="1" u="sng" dirty="0"/>
              <a:t>Loses temper</a:t>
            </a:r>
          </a:p>
          <a:p>
            <a:pPr marL="457200" indent="-457200">
              <a:buFontTx/>
              <a:buAutoNum type="arabicPeriod" startAt="19"/>
              <a:defRPr/>
            </a:pPr>
            <a:r>
              <a:rPr lang="en-US" sz="2800" dirty="0"/>
              <a:t>Actively defies or refuses to comply with adults’ requests or rules</a:t>
            </a:r>
          </a:p>
          <a:p>
            <a:pPr marL="457200" indent="-457200">
              <a:buFontTx/>
              <a:buAutoNum type="arabicPeriod" startAt="19"/>
              <a:defRPr/>
            </a:pPr>
            <a:r>
              <a:rPr lang="en-US" sz="2800" dirty="0"/>
              <a:t>Deliberately annoys people</a:t>
            </a:r>
          </a:p>
          <a:p>
            <a:pPr marL="457200" indent="-457200">
              <a:buFontTx/>
              <a:buAutoNum type="arabicPeriod" startAt="19"/>
              <a:defRPr/>
            </a:pPr>
            <a:r>
              <a:rPr lang="en-US" sz="2800" dirty="0"/>
              <a:t>Blames others for his or her mistakes or misbehaviors</a:t>
            </a:r>
          </a:p>
          <a:p>
            <a:pPr marL="457200" indent="-457200">
              <a:buFontTx/>
              <a:buAutoNum type="arabicPeriod" startAt="19"/>
              <a:defRPr/>
            </a:pPr>
            <a:r>
              <a:rPr lang="en-US" sz="2800" dirty="0"/>
              <a:t>Is </a:t>
            </a:r>
            <a:r>
              <a:rPr lang="en-US" sz="2800" i="1" u="sng" dirty="0"/>
              <a:t>touchy or easily annoyed </a:t>
            </a:r>
            <a:r>
              <a:rPr lang="en-US" sz="2800" dirty="0"/>
              <a:t>by others</a:t>
            </a:r>
          </a:p>
          <a:p>
            <a:pPr marL="457200" indent="-457200">
              <a:buFontTx/>
              <a:buAutoNum type="arabicPeriod" startAt="19"/>
              <a:defRPr/>
            </a:pPr>
            <a:r>
              <a:rPr lang="en-US" sz="2800" dirty="0"/>
              <a:t>Is </a:t>
            </a:r>
            <a:r>
              <a:rPr lang="en-US" sz="2800" i="1" u="sng" dirty="0"/>
              <a:t>angry</a:t>
            </a:r>
            <a:r>
              <a:rPr lang="en-US" sz="2800" u="sng" dirty="0"/>
              <a:t> </a:t>
            </a:r>
            <a:r>
              <a:rPr lang="en-US" sz="2800" dirty="0"/>
              <a:t>or resentful</a:t>
            </a:r>
          </a:p>
          <a:p>
            <a:pPr marL="457200" indent="-457200">
              <a:buFontTx/>
              <a:buAutoNum type="arabicPeriod" startAt="19"/>
              <a:defRPr/>
            </a:pPr>
            <a:r>
              <a:rPr lang="en-US" sz="2800" dirty="0"/>
              <a:t>Is spiteful and vindictive</a:t>
            </a:r>
          </a:p>
          <a:p>
            <a:endParaRPr lang="en-US" dirty="0"/>
          </a:p>
        </p:txBody>
      </p:sp>
    </p:spTree>
    <p:extLst>
      <p:ext uri="{BB962C8B-B14F-4D97-AF65-F5344CB8AC3E}">
        <p14:creationId xmlns:p14="http://schemas.microsoft.com/office/powerpoint/2010/main" val="208390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B16E-6700-4A5A-A311-2D96523B06C6}"/>
              </a:ext>
            </a:extLst>
          </p:cNvPr>
          <p:cNvSpPr>
            <a:spLocks noGrp="1"/>
          </p:cNvSpPr>
          <p:nvPr>
            <p:ph type="title"/>
          </p:nvPr>
        </p:nvSpPr>
        <p:spPr/>
        <p:txBody>
          <a:bodyPr/>
          <a:lstStyle/>
          <a:p>
            <a:r>
              <a:rPr lang="en-US" dirty="0"/>
              <a:t>Information for Making the Diagnosis</a:t>
            </a:r>
          </a:p>
        </p:txBody>
      </p:sp>
      <p:sp>
        <p:nvSpPr>
          <p:cNvPr id="3" name="Content Placeholder 2">
            <a:extLst>
              <a:ext uri="{FF2B5EF4-FFF2-40B4-BE49-F238E27FC236}">
                <a16:creationId xmlns:a16="http://schemas.microsoft.com/office/drawing/2014/main" id="{56C720F6-3A8B-4A70-BEFD-9A4D11D40C0D}"/>
              </a:ext>
            </a:extLst>
          </p:cNvPr>
          <p:cNvSpPr>
            <a:spLocks noGrp="1"/>
          </p:cNvSpPr>
          <p:nvPr>
            <p:ph idx="1"/>
          </p:nvPr>
        </p:nvSpPr>
        <p:spPr/>
        <p:txBody>
          <a:bodyPr>
            <a:normAutofit/>
          </a:bodyPr>
          <a:lstStyle/>
          <a:p>
            <a:r>
              <a:rPr lang="en-US" sz="2800" dirty="0"/>
              <a:t>Parent reports (Vanderbilt for past week)</a:t>
            </a:r>
          </a:p>
          <a:p>
            <a:r>
              <a:rPr lang="en-US" sz="2800" dirty="0"/>
              <a:t>Teacher reports (Vanderbilt for past week)</a:t>
            </a:r>
          </a:p>
          <a:p>
            <a:r>
              <a:rPr lang="en-US" sz="2800" dirty="0"/>
              <a:t>Observations in office (problem is absence of a symptom doesn’t exclude it)</a:t>
            </a:r>
          </a:p>
          <a:p>
            <a:r>
              <a:rPr lang="en-US" sz="2800" dirty="0"/>
              <a:t>Discussion with parents about functional impact</a:t>
            </a:r>
          </a:p>
        </p:txBody>
      </p:sp>
    </p:spTree>
    <p:extLst>
      <p:ext uri="{BB962C8B-B14F-4D97-AF65-F5344CB8AC3E}">
        <p14:creationId xmlns:p14="http://schemas.microsoft.com/office/powerpoint/2010/main" val="11496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dirty="0"/>
              <a:t>Clinical Assessment</a:t>
            </a:r>
          </a:p>
          <a:p>
            <a:r>
              <a:rPr lang="en-US" sz="3200" b="1" dirty="0"/>
              <a:t>Illness Education</a:t>
            </a:r>
          </a:p>
          <a:p>
            <a:r>
              <a:rPr lang="en-US" sz="3200" dirty="0"/>
              <a:t>Treatment Overview</a:t>
            </a:r>
          </a:p>
          <a:p>
            <a:r>
              <a:rPr lang="en-US" sz="3200" dirty="0"/>
              <a:t>Sleep, Exercise and Substances</a:t>
            </a:r>
          </a:p>
          <a:p>
            <a:r>
              <a:rPr lang="en-US" sz="3200" dirty="0"/>
              <a:t>Quick and Simple Behavioral Interventions</a:t>
            </a:r>
          </a:p>
          <a:p>
            <a:r>
              <a:rPr lang="en-US" sz="3200" dirty="0"/>
              <a:t>School Advocacy and Consultation</a:t>
            </a:r>
          </a:p>
          <a:p>
            <a:r>
              <a:rPr lang="en-US" sz="3200" dirty="0"/>
              <a:t>Medication</a:t>
            </a:r>
          </a:p>
        </p:txBody>
      </p:sp>
    </p:spTree>
    <p:extLst>
      <p:ext uri="{BB962C8B-B14F-4D97-AF65-F5344CB8AC3E}">
        <p14:creationId xmlns:p14="http://schemas.microsoft.com/office/powerpoint/2010/main" val="331449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6077-122F-4669-8CE8-2754A125945E}"/>
              </a:ext>
            </a:extLst>
          </p:cNvPr>
          <p:cNvSpPr>
            <a:spLocks noGrp="1"/>
          </p:cNvSpPr>
          <p:nvPr>
            <p:ph type="title"/>
          </p:nvPr>
        </p:nvSpPr>
        <p:spPr/>
        <p:txBody>
          <a:bodyPr/>
          <a:lstStyle/>
          <a:p>
            <a:r>
              <a:rPr lang="en-US" dirty="0"/>
              <a:t>Illness Education (and more) for ADHD</a:t>
            </a:r>
          </a:p>
        </p:txBody>
      </p:sp>
      <p:sp>
        <p:nvSpPr>
          <p:cNvPr id="3" name="Content Placeholder 2">
            <a:extLst>
              <a:ext uri="{FF2B5EF4-FFF2-40B4-BE49-F238E27FC236}">
                <a16:creationId xmlns:a16="http://schemas.microsoft.com/office/drawing/2014/main" id="{26585048-5771-4158-94B7-B39437360643}"/>
              </a:ext>
            </a:extLst>
          </p:cNvPr>
          <p:cNvSpPr>
            <a:spLocks noGrp="1"/>
          </p:cNvSpPr>
          <p:nvPr>
            <p:ph idx="1"/>
          </p:nvPr>
        </p:nvSpPr>
        <p:spPr/>
        <p:txBody>
          <a:bodyPr>
            <a:normAutofit/>
          </a:bodyPr>
          <a:lstStyle/>
          <a:p>
            <a:r>
              <a:rPr lang="en-US" sz="2400" dirty="0"/>
              <a:t>ADHD is a common disorder and is no one’s fault</a:t>
            </a:r>
          </a:p>
          <a:p>
            <a:r>
              <a:rPr lang="en-US" sz="2400" dirty="0"/>
              <a:t>Over 9% of children in the US have received a diagnosis of ADHD (CDC survey data)</a:t>
            </a:r>
          </a:p>
          <a:p>
            <a:r>
              <a:rPr lang="en-US" sz="2400" dirty="0"/>
              <a:t>ADHD often runs in families (discuss, again, affected family member’s experience)</a:t>
            </a:r>
          </a:p>
          <a:p>
            <a:r>
              <a:rPr lang="en-US" sz="2400" dirty="0"/>
              <a:t>Available treatments are effective and outcomes are positive for most children</a:t>
            </a:r>
          </a:p>
          <a:p>
            <a:r>
              <a:rPr lang="en-US" sz="2400" dirty="0"/>
              <a:t>Even w/o treatment, hyperactivity &amp; impulsivity decrease with age &amp; are less problematic</a:t>
            </a:r>
          </a:p>
          <a:p>
            <a:r>
              <a:rPr lang="en-US" sz="2400" dirty="0"/>
              <a:t>I will work with you and your son’s school and any other involved clinicians </a:t>
            </a:r>
          </a:p>
          <a:p>
            <a:r>
              <a:rPr lang="en-US" sz="2400" dirty="0"/>
              <a:t>Questions?</a:t>
            </a:r>
          </a:p>
        </p:txBody>
      </p:sp>
    </p:spTree>
    <p:extLst>
      <p:ext uri="{BB962C8B-B14F-4D97-AF65-F5344CB8AC3E}">
        <p14:creationId xmlns:p14="http://schemas.microsoft.com/office/powerpoint/2010/main" val="1784921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26F9-F339-4C5B-8F9C-3A99A457D7C4}"/>
              </a:ext>
            </a:extLst>
          </p:cNvPr>
          <p:cNvSpPr>
            <a:spLocks noGrp="1"/>
          </p:cNvSpPr>
          <p:nvPr>
            <p:ph type="title"/>
          </p:nvPr>
        </p:nvSpPr>
        <p:spPr/>
        <p:txBody>
          <a:bodyPr/>
          <a:lstStyle/>
          <a:p>
            <a:r>
              <a:rPr lang="en-US" dirty="0"/>
              <a:t>FYI (not for family now) Functional Consequences of ADHD in Children</a:t>
            </a:r>
          </a:p>
        </p:txBody>
      </p:sp>
      <p:sp>
        <p:nvSpPr>
          <p:cNvPr id="3" name="Content Placeholder 2">
            <a:extLst>
              <a:ext uri="{FF2B5EF4-FFF2-40B4-BE49-F238E27FC236}">
                <a16:creationId xmlns:a16="http://schemas.microsoft.com/office/drawing/2014/main" id="{680AA799-0A9E-47AF-9380-35A775649F7E}"/>
              </a:ext>
            </a:extLst>
          </p:cNvPr>
          <p:cNvSpPr>
            <a:spLocks noGrp="1"/>
          </p:cNvSpPr>
          <p:nvPr>
            <p:ph idx="1"/>
          </p:nvPr>
        </p:nvSpPr>
        <p:spPr>
          <a:xfrm>
            <a:off x="630841" y="1463041"/>
            <a:ext cx="11215441" cy="5190678"/>
          </a:xfrm>
        </p:spPr>
        <p:txBody>
          <a:bodyPr>
            <a:normAutofit lnSpcReduction="10000"/>
          </a:bodyPr>
          <a:lstStyle/>
          <a:p>
            <a:pPr>
              <a:buSzPct val="100000"/>
              <a:defRPr/>
            </a:pPr>
            <a:r>
              <a:rPr lang="en-US" sz="3200" dirty="0"/>
              <a:t>During Childhood</a:t>
            </a:r>
          </a:p>
          <a:p>
            <a:pPr lvl="1">
              <a:spcAft>
                <a:spcPts val="0"/>
              </a:spcAft>
              <a:buSzPct val="100000"/>
              <a:defRPr/>
            </a:pPr>
            <a:r>
              <a:rPr lang="en-US" sz="2800" dirty="0"/>
              <a:t>Reduced school performance</a:t>
            </a:r>
          </a:p>
          <a:p>
            <a:pPr lvl="1">
              <a:spcAft>
                <a:spcPts val="0"/>
              </a:spcAft>
              <a:buSzPct val="100000"/>
              <a:defRPr/>
            </a:pPr>
            <a:r>
              <a:rPr lang="en-US" sz="2800" dirty="0"/>
              <a:t>Social rejection</a:t>
            </a:r>
          </a:p>
          <a:p>
            <a:pPr lvl="1">
              <a:spcAft>
                <a:spcPts val="0"/>
              </a:spcAft>
              <a:buSzPct val="100000"/>
              <a:defRPr/>
            </a:pPr>
            <a:r>
              <a:rPr lang="en-US" sz="2800" dirty="0"/>
              <a:t>Conduct Disorder in adolescence</a:t>
            </a:r>
          </a:p>
          <a:p>
            <a:pPr>
              <a:buSzPct val="100000"/>
              <a:defRPr/>
            </a:pPr>
            <a:r>
              <a:rPr lang="en-US" sz="3200" dirty="0"/>
              <a:t>During Adulthood</a:t>
            </a:r>
          </a:p>
          <a:p>
            <a:pPr lvl="1">
              <a:spcAft>
                <a:spcPts val="0"/>
              </a:spcAft>
              <a:buSzPct val="100000"/>
              <a:defRPr/>
            </a:pPr>
            <a:r>
              <a:rPr lang="en-US" sz="2800" dirty="0"/>
              <a:t>Antisocial Personality Disorder as adult</a:t>
            </a:r>
          </a:p>
          <a:p>
            <a:pPr lvl="1">
              <a:spcAft>
                <a:spcPts val="0"/>
              </a:spcAft>
              <a:buSzPct val="100000"/>
              <a:defRPr/>
            </a:pPr>
            <a:r>
              <a:rPr lang="en-US" sz="2800" dirty="0"/>
              <a:t>Subsequent substance abuse disorders</a:t>
            </a:r>
          </a:p>
          <a:p>
            <a:pPr lvl="1">
              <a:spcAft>
                <a:spcPts val="0"/>
              </a:spcAft>
              <a:buSzPct val="100000"/>
              <a:defRPr/>
            </a:pPr>
            <a:r>
              <a:rPr lang="en-US" sz="2800" dirty="0"/>
              <a:t>Poorer occupational performance</a:t>
            </a:r>
          </a:p>
          <a:p>
            <a:pPr lvl="1">
              <a:spcAft>
                <a:spcPts val="0"/>
              </a:spcAft>
              <a:buSzPct val="100000"/>
              <a:defRPr/>
            </a:pPr>
            <a:r>
              <a:rPr lang="en-US" sz="2800" dirty="0"/>
              <a:t>Higher probability of unemployment</a:t>
            </a:r>
          </a:p>
          <a:p>
            <a:pPr lvl="1">
              <a:spcAft>
                <a:spcPts val="0"/>
              </a:spcAft>
              <a:buSzPct val="100000"/>
              <a:defRPr/>
            </a:pPr>
            <a:r>
              <a:rPr lang="en-US" sz="2800" dirty="0"/>
              <a:t>Elevated interpersonal conflict</a:t>
            </a:r>
          </a:p>
          <a:p>
            <a:pPr lvl="1">
              <a:spcAft>
                <a:spcPts val="0"/>
              </a:spcAft>
              <a:buSzPct val="100000"/>
              <a:defRPr/>
            </a:pPr>
            <a:r>
              <a:rPr lang="en-US" sz="2800" dirty="0"/>
              <a:t>Unplanned pregnancy</a:t>
            </a:r>
          </a:p>
          <a:p>
            <a:pPr lvl="1">
              <a:spcAft>
                <a:spcPts val="0"/>
              </a:spcAft>
              <a:buSzPct val="100000"/>
              <a:defRPr/>
            </a:pPr>
            <a:r>
              <a:rPr lang="en-US" sz="2800" dirty="0"/>
              <a:t>Increased motor vehicle accidents</a:t>
            </a:r>
          </a:p>
          <a:p>
            <a:endParaRPr lang="en-US" dirty="0"/>
          </a:p>
        </p:txBody>
      </p:sp>
    </p:spTree>
    <p:extLst>
      <p:ext uri="{BB962C8B-B14F-4D97-AF65-F5344CB8AC3E}">
        <p14:creationId xmlns:p14="http://schemas.microsoft.com/office/powerpoint/2010/main" val="258416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dirty="0"/>
              <a:t>Clinical Assessment</a:t>
            </a:r>
          </a:p>
          <a:p>
            <a:r>
              <a:rPr lang="en-US" sz="3200" dirty="0"/>
              <a:t>Illness Education</a:t>
            </a:r>
          </a:p>
          <a:p>
            <a:r>
              <a:rPr lang="en-US" sz="3200" b="1" dirty="0"/>
              <a:t>Treatment Overview</a:t>
            </a:r>
          </a:p>
          <a:p>
            <a:r>
              <a:rPr lang="en-US" sz="3200" dirty="0"/>
              <a:t>Sleep, Exercise and Substances</a:t>
            </a:r>
          </a:p>
          <a:p>
            <a:r>
              <a:rPr lang="en-US" sz="3200" dirty="0"/>
              <a:t>Quick and Simple Behavioral Interventions</a:t>
            </a:r>
          </a:p>
          <a:p>
            <a:r>
              <a:rPr lang="en-US" sz="3200" dirty="0"/>
              <a:t>School Advocacy and Consultation</a:t>
            </a:r>
          </a:p>
          <a:p>
            <a:r>
              <a:rPr lang="en-US" sz="3200" dirty="0"/>
              <a:t>Medication</a:t>
            </a:r>
          </a:p>
        </p:txBody>
      </p:sp>
    </p:spTree>
    <p:extLst>
      <p:ext uri="{BB962C8B-B14F-4D97-AF65-F5344CB8AC3E}">
        <p14:creationId xmlns:p14="http://schemas.microsoft.com/office/powerpoint/2010/main" val="38042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93271" y="201385"/>
            <a:ext cx="8877300" cy="914400"/>
          </a:xfrm>
        </p:spPr>
        <p:txBody>
          <a:bodyPr>
            <a:normAutofit fontScale="90000"/>
          </a:bodyPr>
          <a:lstStyle/>
          <a:p>
            <a:pPr eaLnBrk="1" hangingPunct="1"/>
            <a:br>
              <a:rPr lang="en-US" altLang="en-US" sz="3600" dirty="0"/>
            </a:br>
            <a:r>
              <a:rPr lang="en-US" altLang="en-US" sz="3600" b="1" dirty="0"/>
              <a:t>Definitive Study: </a:t>
            </a:r>
            <a:r>
              <a:rPr lang="en-US" altLang="en-US" sz="3200" dirty="0"/>
              <a:t>Multimodal Treatment of ADHD (MTA) </a:t>
            </a:r>
            <a:br>
              <a:rPr lang="en-US" altLang="en-US" sz="2800" dirty="0"/>
            </a:br>
            <a:endParaRPr lang="en-US" altLang="en-US" sz="1600" dirty="0"/>
          </a:p>
        </p:txBody>
      </p:sp>
      <p:sp>
        <p:nvSpPr>
          <p:cNvPr id="51203" name="Content Placeholder 2"/>
          <p:cNvSpPr>
            <a:spLocks noGrp="1"/>
          </p:cNvSpPr>
          <p:nvPr>
            <p:ph idx="1"/>
          </p:nvPr>
        </p:nvSpPr>
        <p:spPr>
          <a:xfrm>
            <a:off x="593271" y="1349828"/>
            <a:ext cx="9971315" cy="4278085"/>
          </a:xfrm>
        </p:spPr>
        <p:txBody>
          <a:bodyPr>
            <a:normAutofit/>
          </a:bodyPr>
          <a:lstStyle/>
          <a:p>
            <a:pPr eaLnBrk="1" hangingPunct="1">
              <a:buSzPct val="100000"/>
              <a:buFont typeface="Arial" panose="020B0604020202020204" pitchFamily="34" charset="0"/>
              <a:buChar char="•"/>
            </a:pPr>
            <a:r>
              <a:rPr lang="en-US" altLang="en-US" sz="3200" dirty="0"/>
              <a:t>Participants: 579 ages 7.0-9.9 years</a:t>
            </a:r>
          </a:p>
          <a:p>
            <a:pPr eaLnBrk="1" hangingPunct="1">
              <a:buSzPct val="100000"/>
              <a:buFont typeface="Arial" panose="020B0604020202020204" pitchFamily="34" charset="0"/>
              <a:buChar char="•"/>
            </a:pPr>
            <a:r>
              <a:rPr lang="en-US" altLang="en-US" sz="3200" dirty="0"/>
              <a:t>Diagnosis: ADHD Combined Type</a:t>
            </a:r>
          </a:p>
          <a:p>
            <a:pPr eaLnBrk="1" hangingPunct="1">
              <a:buSzPct val="100000"/>
              <a:buFont typeface="Arial" panose="020B0604020202020204" pitchFamily="34" charset="0"/>
              <a:buChar char="•"/>
            </a:pPr>
            <a:r>
              <a:rPr lang="en-US" altLang="en-US" sz="3200" dirty="0"/>
              <a:t>Randomization: to 1 of 4 interventions</a:t>
            </a:r>
          </a:p>
          <a:p>
            <a:pPr eaLnBrk="1" hangingPunct="1">
              <a:buSzPct val="100000"/>
              <a:buFont typeface="Arial" panose="020B0604020202020204" pitchFamily="34" charset="0"/>
              <a:buChar char="•"/>
            </a:pPr>
            <a:r>
              <a:rPr lang="en-US" altLang="en-US" sz="3200" dirty="0"/>
              <a:t>Duration: 4 mo. treatment; 10 mo. maintenance</a:t>
            </a:r>
          </a:p>
          <a:p>
            <a:pPr eaLnBrk="1" hangingPunct="1">
              <a:buSzPct val="100000"/>
              <a:buFont typeface="Arial" panose="020B0604020202020204" pitchFamily="34" charset="0"/>
              <a:buChar char="•"/>
            </a:pPr>
            <a:r>
              <a:rPr lang="en-US" altLang="en-US" sz="3200" dirty="0"/>
              <a:t>Outcomes in multiple domains</a:t>
            </a:r>
          </a:p>
          <a:p>
            <a:pPr eaLnBrk="1" hangingPunct="1">
              <a:buSzPct val="100000"/>
              <a:buFont typeface="Arial" panose="020B0604020202020204" pitchFamily="34" charset="0"/>
              <a:buChar char="•"/>
            </a:pPr>
            <a:r>
              <a:rPr lang="en-US" altLang="en-US" sz="3200" dirty="0"/>
              <a:t>Long-term f/u at 2, 3, &amp; 8 years </a:t>
            </a:r>
          </a:p>
        </p:txBody>
      </p:sp>
      <p:sp>
        <p:nvSpPr>
          <p:cNvPr id="2" name="TextBox 1"/>
          <p:cNvSpPr txBox="1"/>
          <p:nvPr/>
        </p:nvSpPr>
        <p:spPr>
          <a:xfrm>
            <a:off x="593271" y="5508172"/>
            <a:ext cx="9530443" cy="461963"/>
          </a:xfrm>
          <a:prstGeom prst="rect">
            <a:avLst/>
          </a:prstGeom>
          <a:noFill/>
        </p:spPr>
        <p:txBody>
          <a:bodyPr wrap="square">
            <a:spAutoFit/>
          </a:bodyPr>
          <a:lstStyle/>
          <a:p>
            <a:pPr>
              <a:defRPr/>
            </a:pPr>
            <a:r>
              <a:rPr lang="en-US" sz="1200" dirty="0"/>
              <a:t>A 14-month randomized clinical trial of treatment strategies for attention-deficit/hyperactivity disorder. </a:t>
            </a:r>
            <a:r>
              <a:rPr lang="en-US" sz="1200" i="1" dirty="0"/>
              <a:t>Archives Of General Psychiatry</a:t>
            </a:r>
            <a:r>
              <a:rPr lang="en-US" sz="1200" dirty="0"/>
              <a:t> [serial online]. December 1999;56(12):1073-1086.</a:t>
            </a:r>
          </a:p>
        </p:txBody>
      </p:sp>
    </p:spTree>
    <p:extLst>
      <p:ext uri="{BB962C8B-B14F-4D97-AF65-F5344CB8AC3E}">
        <p14:creationId xmlns:p14="http://schemas.microsoft.com/office/powerpoint/2010/main" val="344118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949A-EE93-4971-AFEF-B34BA0EE6F74}"/>
              </a:ext>
            </a:extLst>
          </p:cNvPr>
          <p:cNvSpPr>
            <a:spLocks noGrp="1"/>
          </p:cNvSpPr>
          <p:nvPr>
            <p:ph type="title"/>
          </p:nvPr>
        </p:nvSpPr>
        <p:spPr/>
        <p:txBody>
          <a:bodyPr>
            <a:normAutofit/>
          </a:bodyPr>
          <a:lstStyle/>
          <a:p>
            <a:r>
              <a:rPr lang="en-US" sz="3600" dirty="0"/>
              <a:t>Learning Objectives</a:t>
            </a:r>
          </a:p>
        </p:txBody>
      </p:sp>
      <p:sp>
        <p:nvSpPr>
          <p:cNvPr id="3" name="Content Placeholder 2">
            <a:extLst>
              <a:ext uri="{FF2B5EF4-FFF2-40B4-BE49-F238E27FC236}">
                <a16:creationId xmlns:a16="http://schemas.microsoft.com/office/drawing/2014/main" id="{A50E41EB-6070-464B-9CCF-B379BC5DEB22}"/>
              </a:ext>
            </a:extLst>
          </p:cNvPr>
          <p:cNvSpPr>
            <a:spLocks noGrp="1"/>
          </p:cNvSpPr>
          <p:nvPr>
            <p:ph idx="1"/>
          </p:nvPr>
        </p:nvSpPr>
        <p:spPr/>
        <p:txBody>
          <a:bodyPr/>
          <a:lstStyle/>
          <a:p>
            <a:r>
              <a:rPr lang="en-US" sz="3200" dirty="0"/>
              <a:t>Be able to screen and assess a child with possible ADHD</a:t>
            </a:r>
          </a:p>
          <a:p>
            <a:r>
              <a:rPr lang="en-US" sz="3200" dirty="0"/>
              <a:t>Be able to manage the child’s care by working with caregivers and school</a:t>
            </a:r>
          </a:p>
          <a:p>
            <a:r>
              <a:rPr lang="en-US" sz="3200" dirty="0"/>
              <a:t>Be able to effectively prescribe medication and manage side effects</a:t>
            </a:r>
          </a:p>
          <a:p>
            <a:endParaRPr lang="en-US" dirty="0"/>
          </a:p>
        </p:txBody>
      </p:sp>
    </p:spTree>
    <p:extLst>
      <p:ext uri="{BB962C8B-B14F-4D97-AF65-F5344CB8AC3E}">
        <p14:creationId xmlns:p14="http://schemas.microsoft.com/office/powerpoint/2010/main" val="1311431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277586"/>
            <a:ext cx="9829800" cy="1066800"/>
          </a:xfrm>
        </p:spPr>
        <p:txBody>
          <a:bodyPr/>
          <a:lstStyle/>
          <a:p>
            <a:pPr eaLnBrk="1" hangingPunct="1"/>
            <a:r>
              <a:rPr lang="en-US" altLang="en-US" sz="3600" b="1" dirty="0"/>
              <a:t>MTA Design: </a:t>
            </a:r>
            <a:r>
              <a:rPr lang="en-US" altLang="en-US" sz="3200" dirty="0"/>
              <a:t>Random Assignment to Treatment Arm</a:t>
            </a:r>
          </a:p>
        </p:txBody>
      </p:sp>
      <p:sp>
        <p:nvSpPr>
          <p:cNvPr id="52227" name="Rectangle 3"/>
          <p:cNvSpPr>
            <a:spLocks noGrp="1" noChangeArrowheads="1"/>
          </p:cNvSpPr>
          <p:nvPr>
            <p:ph idx="1"/>
          </p:nvPr>
        </p:nvSpPr>
        <p:spPr>
          <a:xfrm>
            <a:off x="609599" y="1774373"/>
            <a:ext cx="10722429" cy="3617913"/>
          </a:xfrm>
        </p:spPr>
        <p:txBody>
          <a:bodyPr>
            <a:normAutofit/>
          </a:bodyPr>
          <a:lstStyle/>
          <a:p>
            <a:pPr>
              <a:buSzPct val="100000"/>
            </a:pPr>
            <a:r>
              <a:rPr lang="en-US" altLang="en-US" sz="3600" dirty="0"/>
              <a:t>Medication (MED; start with stimulant)</a:t>
            </a:r>
          </a:p>
          <a:p>
            <a:pPr>
              <a:buSzPct val="100000"/>
            </a:pPr>
            <a:r>
              <a:rPr lang="en-US" altLang="en-US" sz="3600" dirty="0"/>
              <a:t>Intensive Psychosocial Intervention (BEH)</a:t>
            </a:r>
          </a:p>
          <a:p>
            <a:pPr>
              <a:buSzPct val="100000"/>
            </a:pPr>
            <a:r>
              <a:rPr lang="en-US" altLang="en-US" sz="3600" dirty="0"/>
              <a:t>Combination (COMB = MED + BEH)</a:t>
            </a:r>
          </a:p>
          <a:p>
            <a:pPr>
              <a:buSzPct val="100000"/>
            </a:pPr>
            <a:r>
              <a:rPr lang="en-US" altLang="en-US" sz="3600" dirty="0"/>
              <a:t>Community Control (CC; referral)</a:t>
            </a:r>
          </a:p>
        </p:txBody>
      </p:sp>
    </p:spTree>
    <p:extLst>
      <p:ext uri="{BB962C8B-B14F-4D97-AF65-F5344CB8AC3E}">
        <p14:creationId xmlns:p14="http://schemas.microsoft.com/office/powerpoint/2010/main" val="403958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MTA Study:  Primary Results</a:t>
            </a:r>
            <a:endParaRPr lang="en-US" altLang="en-US" dirty="0"/>
          </a:p>
        </p:txBody>
      </p:sp>
      <p:sp>
        <p:nvSpPr>
          <p:cNvPr id="53251" name="Content Placeholder 2"/>
          <p:cNvSpPr>
            <a:spLocks noGrp="1"/>
          </p:cNvSpPr>
          <p:nvPr>
            <p:ph idx="1"/>
          </p:nvPr>
        </p:nvSpPr>
        <p:spPr/>
        <p:txBody>
          <a:bodyPr>
            <a:normAutofit/>
          </a:bodyPr>
          <a:lstStyle/>
          <a:p>
            <a:r>
              <a:rPr lang="en-US" altLang="en-US" sz="2800" dirty="0"/>
              <a:t>All 4 groups showed sizable reductions in ADHD symptoms over time.</a:t>
            </a:r>
          </a:p>
          <a:p>
            <a:r>
              <a:rPr lang="en-US" altLang="en-US" sz="2800" dirty="0"/>
              <a:t>For most core ADHD symptoms COMB and MED &gt; BEH and CC.</a:t>
            </a:r>
          </a:p>
          <a:p>
            <a:r>
              <a:rPr lang="en-US" altLang="en-US" sz="2800" dirty="0"/>
              <a:t>COMB &gt; MED for: oppositional, aggressive &amp; internalizing symptoms; teacher-rated social skills; parent-child relations; reading achievement.</a:t>
            </a:r>
          </a:p>
          <a:p>
            <a:endParaRPr lang="en-US" altLang="en-US" sz="2800" dirty="0"/>
          </a:p>
          <a:p>
            <a:r>
              <a:rPr lang="en-US" altLang="en-US" sz="2800" dirty="0"/>
              <a:t>CONCLUSION: Psychosocial  &amp; medication treatment important</a:t>
            </a:r>
          </a:p>
          <a:p>
            <a:r>
              <a:rPr lang="en-US" altLang="en-US" sz="2800" dirty="0">
                <a:solidFill>
                  <a:srgbClr val="0070C0"/>
                </a:solidFill>
              </a:rPr>
              <a:t>JUST DO SOMETHING!</a:t>
            </a:r>
          </a:p>
        </p:txBody>
      </p:sp>
    </p:spTree>
    <p:extLst>
      <p:ext uri="{BB962C8B-B14F-4D97-AF65-F5344CB8AC3E}">
        <p14:creationId xmlns:p14="http://schemas.microsoft.com/office/powerpoint/2010/main" val="4022956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0903-05E4-47FA-9E65-3221E1F1F160}"/>
              </a:ext>
            </a:extLst>
          </p:cNvPr>
          <p:cNvSpPr>
            <a:spLocks noGrp="1"/>
          </p:cNvSpPr>
          <p:nvPr>
            <p:ph type="title"/>
          </p:nvPr>
        </p:nvSpPr>
        <p:spPr/>
        <p:txBody>
          <a:bodyPr/>
          <a:lstStyle/>
          <a:p>
            <a:r>
              <a:rPr lang="en-US" dirty="0"/>
              <a:t>New Medical Treatments</a:t>
            </a:r>
          </a:p>
        </p:txBody>
      </p:sp>
      <p:sp>
        <p:nvSpPr>
          <p:cNvPr id="3" name="Content Placeholder 2">
            <a:extLst>
              <a:ext uri="{FF2B5EF4-FFF2-40B4-BE49-F238E27FC236}">
                <a16:creationId xmlns:a16="http://schemas.microsoft.com/office/drawing/2014/main" id="{DC140910-1D1B-4CE8-81BD-52401C9750C5}"/>
              </a:ext>
            </a:extLst>
          </p:cNvPr>
          <p:cNvSpPr>
            <a:spLocks noGrp="1"/>
          </p:cNvSpPr>
          <p:nvPr>
            <p:ph idx="1"/>
          </p:nvPr>
        </p:nvSpPr>
        <p:spPr/>
        <p:txBody>
          <a:bodyPr/>
          <a:lstStyle/>
          <a:p>
            <a:r>
              <a:rPr lang="en-US" sz="2000" dirty="0"/>
              <a:t>Monarch </a:t>
            </a:r>
            <a:r>
              <a:rPr lang="en-US" sz="2000" dirty="0" err="1"/>
              <a:t>eTMS</a:t>
            </a:r>
            <a:r>
              <a:rPr lang="en-US" sz="2000" dirty="0"/>
              <a:t> (external Trigeminal Nerve Stimulator)</a:t>
            </a:r>
          </a:p>
          <a:p>
            <a:pPr lvl="1"/>
            <a:r>
              <a:rPr lang="en-US" sz="1800" dirty="0"/>
              <a:t>FDA approved 2019 for 7-12 year </a:t>
            </a:r>
            <a:r>
              <a:rPr lang="en-US" sz="1800" dirty="0" err="1"/>
              <a:t>olds</a:t>
            </a:r>
            <a:r>
              <a:rPr lang="en-US" sz="1800" dirty="0"/>
              <a:t> with moderate-to-severe ADHD</a:t>
            </a:r>
          </a:p>
          <a:p>
            <a:pPr lvl="1"/>
            <a:r>
              <a:rPr lang="en-US" sz="1800" dirty="0"/>
              <a:t>Approval based on limited data on 62 participants on active or “placebo” device using ADHD rating scale</a:t>
            </a:r>
          </a:p>
          <a:p>
            <a:pPr lvl="1"/>
            <a:r>
              <a:rPr lang="en-US" sz="1800" dirty="0"/>
              <a:t>AEs: drowsiness, increased appetite, trouble sleeping, teeth clenching, headache and fatigue</a:t>
            </a:r>
          </a:p>
          <a:p>
            <a:r>
              <a:rPr lang="en-US" sz="2000" dirty="0" err="1"/>
              <a:t>EndeavorRX</a:t>
            </a:r>
            <a:r>
              <a:rPr lang="en-US" sz="2000" dirty="0"/>
              <a:t> video game (TOVA = Test of Variables of Attention)</a:t>
            </a:r>
          </a:p>
          <a:p>
            <a:pPr lvl="1"/>
            <a:r>
              <a:rPr lang="en-US" sz="1800" dirty="0"/>
              <a:t>FDA approved in 2020 for 8-12 year </a:t>
            </a:r>
            <a:r>
              <a:rPr lang="en-US" sz="1800" dirty="0" err="1"/>
              <a:t>olds</a:t>
            </a:r>
            <a:r>
              <a:rPr lang="en-US" sz="1800" dirty="0"/>
              <a:t> with mild-to-moderate ADHD</a:t>
            </a:r>
          </a:p>
          <a:p>
            <a:pPr lvl="1"/>
            <a:r>
              <a:rPr lang="en-US" sz="1800" dirty="0"/>
              <a:t>Approval based on limited data showing improvement in TOVA but not in academic or behavioral parameters</a:t>
            </a:r>
          </a:p>
          <a:p>
            <a:pPr lvl="1"/>
            <a:r>
              <a:rPr lang="en-US" dirty="0"/>
              <a:t>AEs: </a:t>
            </a:r>
            <a:r>
              <a:rPr lang="en-US" sz="1800" dirty="0"/>
              <a:t>frustration, headache, dizziness, emotional reaction, aggression</a:t>
            </a:r>
            <a:endParaRPr lang="en-US" dirty="0"/>
          </a:p>
        </p:txBody>
      </p:sp>
    </p:spTree>
    <p:extLst>
      <p:ext uri="{BB962C8B-B14F-4D97-AF65-F5344CB8AC3E}">
        <p14:creationId xmlns:p14="http://schemas.microsoft.com/office/powerpoint/2010/main" val="103259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dirty="0"/>
              <a:t>Clinical Assessment</a:t>
            </a:r>
          </a:p>
          <a:p>
            <a:r>
              <a:rPr lang="en-US" sz="3200" dirty="0"/>
              <a:t>Illness Education</a:t>
            </a:r>
          </a:p>
          <a:p>
            <a:r>
              <a:rPr lang="en-US" sz="3200" dirty="0"/>
              <a:t>Treatment Overview</a:t>
            </a:r>
          </a:p>
          <a:p>
            <a:r>
              <a:rPr lang="en-US" sz="3200" b="1" dirty="0"/>
              <a:t>Sleep, Exercise and Substances</a:t>
            </a:r>
          </a:p>
          <a:p>
            <a:r>
              <a:rPr lang="en-US" sz="3200" dirty="0"/>
              <a:t>Quick and Simple Behavioral Interventions</a:t>
            </a:r>
          </a:p>
          <a:p>
            <a:r>
              <a:rPr lang="en-US" sz="3200" dirty="0"/>
              <a:t>School Advocacy and Consultation</a:t>
            </a:r>
          </a:p>
          <a:p>
            <a:r>
              <a:rPr lang="en-US" sz="3200" dirty="0"/>
              <a:t>Medication</a:t>
            </a:r>
          </a:p>
        </p:txBody>
      </p:sp>
    </p:spTree>
    <p:extLst>
      <p:ext uri="{BB962C8B-B14F-4D97-AF65-F5344CB8AC3E}">
        <p14:creationId xmlns:p14="http://schemas.microsoft.com/office/powerpoint/2010/main" val="4255951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Sleep</a:t>
            </a:r>
          </a:p>
        </p:txBody>
      </p:sp>
      <p:sp>
        <p:nvSpPr>
          <p:cNvPr id="3" name="Content Placeholder 2"/>
          <p:cNvSpPr>
            <a:spLocks noGrp="1"/>
          </p:cNvSpPr>
          <p:nvPr>
            <p:ph idx="4294967295"/>
          </p:nvPr>
        </p:nvSpPr>
        <p:spPr>
          <a:xfrm>
            <a:off x="723417" y="1304310"/>
            <a:ext cx="10961687" cy="4648200"/>
          </a:xfrm>
        </p:spPr>
        <p:txBody>
          <a:bodyPr>
            <a:noAutofit/>
          </a:bodyPr>
          <a:lstStyle/>
          <a:p>
            <a:r>
              <a:rPr lang="en-US" sz="2600" dirty="0">
                <a:solidFill>
                  <a:schemeClr val="tx1"/>
                </a:solidFill>
              </a:rPr>
              <a:t>Children with ADHD have higher rates of insomnia; stimulant medications can worsen difficulty falling asleep if given too late in the day</a:t>
            </a:r>
          </a:p>
          <a:p>
            <a:r>
              <a:rPr lang="en-US" sz="2600" dirty="0">
                <a:solidFill>
                  <a:schemeClr val="tx1"/>
                </a:solidFill>
              </a:rPr>
              <a:t>There is a </a:t>
            </a:r>
            <a:r>
              <a:rPr lang="en-US" sz="2600" b="1" i="1" dirty="0">
                <a:solidFill>
                  <a:schemeClr val="tx1"/>
                </a:solidFill>
              </a:rPr>
              <a:t>simple brief psychotherapy (CBT) </a:t>
            </a:r>
            <a:r>
              <a:rPr lang="en-US" sz="2600" b="1" dirty="0">
                <a:solidFill>
                  <a:schemeClr val="tx1"/>
                </a:solidFill>
              </a:rPr>
              <a:t>for insomnia </a:t>
            </a:r>
            <a:r>
              <a:rPr lang="en-US" sz="2600" dirty="0">
                <a:solidFill>
                  <a:schemeClr val="tx1"/>
                </a:solidFill>
              </a:rPr>
              <a:t>in adults; it has been adapted for use in adolescents</a:t>
            </a:r>
          </a:p>
          <a:p>
            <a:r>
              <a:rPr lang="en-US" sz="2600" b="1" i="1" dirty="0">
                <a:solidFill>
                  <a:schemeClr val="tx1"/>
                </a:solidFill>
              </a:rPr>
              <a:t>Sleep hygiene counseling </a:t>
            </a:r>
            <a:r>
              <a:rPr lang="en-US" sz="2600" dirty="0">
                <a:solidFill>
                  <a:schemeClr val="tx1"/>
                </a:solidFill>
              </a:rPr>
              <a:t>works but requires persistence!</a:t>
            </a:r>
          </a:p>
          <a:p>
            <a:pPr lvl="1"/>
            <a:r>
              <a:rPr lang="en-US" sz="2600" i="1" dirty="0">
                <a:solidFill>
                  <a:schemeClr val="tx1"/>
                </a:solidFill>
              </a:rPr>
              <a:t>Scheduled regular awakening (but a bit later on weekends for teens)</a:t>
            </a:r>
          </a:p>
          <a:p>
            <a:pPr lvl="1"/>
            <a:r>
              <a:rPr lang="en-US" sz="2600" dirty="0">
                <a:solidFill>
                  <a:schemeClr val="tx1"/>
                </a:solidFill>
              </a:rPr>
              <a:t>Daytime sleep restriction (no naps) and caffeine restriction</a:t>
            </a:r>
          </a:p>
          <a:p>
            <a:pPr lvl="1"/>
            <a:r>
              <a:rPr lang="en-US" sz="2600" dirty="0">
                <a:solidFill>
                  <a:schemeClr val="tx1"/>
                </a:solidFill>
              </a:rPr>
              <a:t>Bedtime stimulus control (lights, electronics, music, etc.)</a:t>
            </a:r>
          </a:p>
          <a:p>
            <a:r>
              <a:rPr lang="en-US" sz="2600" dirty="0">
                <a:solidFill>
                  <a:schemeClr val="tx1"/>
                </a:solidFill>
              </a:rPr>
              <a:t>Melatonin, a sedative at higher doses, is a popular sleep aid, but…… </a:t>
            </a:r>
          </a:p>
        </p:txBody>
      </p:sp>
    </p:spTree>
    <p:extLst>
      <p:ext uri="{BB962C8B-B14F-4D97-AF65-F5344CB8AC3E}">
        <p14:creationId xmlns:p14="http://schemas.microsoft.com/office/powerpoint/2010/main" val="3671301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Melatonin</a:t>
            </a:r>
          </a:p>
        </p:txBody>
      </p:sp>
      <p:sp>
        <p:nvSpPr>
          <p:cNvPr id="3" name="Content Placeholder 2"/>
          <p:cNvSpPr>
            <a:spLocks noGrp="1"/>
          </p:cNvSpPr>
          <p:nvPr>
            <p:ph idx="4294967295"/>
          </p:nvPr>
        </p:nvSpPr>
        <p:spPr>
          <a:xfrm>
            <a:off x="522360" y="1562100"/>
            <a:ext cx="11250540" cy="4476750"/>
          </a:xfrm>
        </p:spPr>
        <p:txBody>
          <a:bodyPr>
            <a:noAutofit/>
          </a:bodyPr>
          <a:lstStyle/>
          <a:p>
            <a:r>
              <a:rPr lang="en-US" sz="2400" dirty="0">
                <a:solidFill>
                  <a:schemeClr val="tx1"/>
                </a:solidFill>
              </a:rPr>
              <a:t>Pineal gland hormone regulates 24-hour sleep-wake cycle and other circadian rhythms</a:t>
            </a:r>
          </a:p>
          <a:p>
            <a:r>
              <a:rPr lang="en-US" sz="2400" dirty="0">
                <a:solidFill>
                  <a:schemeClr val="tx1"/>
                </a:solidFill>
              </a:rPr>
              <a:t>Peak levels during night</a:t>
            </a:r>
          </a:p>
          <a:p>
            <a:r>
              <a:rPr lang="en-US" sz="2400" dirty="0">
                <a:solidFill>
                  <a:schemeClr val="tx1"/>
                </a:solidFill>
              </a:rPr>
              <a:t>Daytime dose in young adults of 0.1-0.3 mg increased plasma melatonin to normal night range</a:t>
            </a:r>
          </a:p>
          <a:p>
            <a:r>
              <a:rPr lang="en-US" sz="2400" dirty="0">
                <a:solidFill>
                  <a:schemeClr val="tx1"/>
                </a:solidFill>
              </a:rPr>
              <a:t>Melatonin has </a:t>
            </a:r>
            <a:r>
              <a:rPr lang="en-US" sz="2400" b="1" dirty="0">
                <a:solidFill>
                  <a:schemeClr val="tx1"/>
                </a:solidFill>
              </a:rPr>
              <a:t>sedative </a:t>
            </a:r>
            <a:r>
              <a:rPr lang="en-US" sz="2400" dirty="0">
                <a:solidFill>
                  <a:schemeClr val="tx1"/>
                </a:solidFill>
              </a:rPr>
              <a:t>effect at higher doses</a:t>
            </a:r>
          </a:p>
          <a:p>
            <a:r>
              <a:rPr lang="en-US" sz="2400" dirty="0">
                <a:solidFill>
                  <a:schemeClr val="tx1"/>
                </a:solidFill>
              </a:rPr>
              <a:t>Adult data: sleep onset about 30 minutes earlier; this effect wears off in about 4 weeks</a:t>
            </a:r>
          </a:p>
          <a:p>
            <a:r>
              <a:rPr lang="en-US" sz="2400" dirty="0">
                <a:solidFill>
                  <a:schemeClr val="tx1"/>
                </a:solidFill>
              </a:rPr>
              <a:t>OTC melatonin preparations range from 1 to 10 mg </a:t>
            </a:r>
          </a:p>
          <a:p>
            <a:r>
              <a:rPr lang="en-US" sz="2400" dirty="0">
                <a:solidFill>
                  <a:schemeClr val="tx1"/>
                </a:solidFill>
              </a:rPr>
              <a:t>In a study of 31 melatonin preparations, melatonin varied from -83% to + 478% of labeled content</a:t>
            </a:r>
          </a:p>
          <a:p>
            <a:r>
              <a:rPr lang="en-US" sz="2400" i="1" dirty="0">
                <a:solidFill>
                  <a:schemeClr val="tx1"/>
                </a:solidFill>
              </a:rPr>
              <a:t>USP verified </a:t>
            </a:r>
            <a:r>
              <a:rPr lang="en-US" sz="2400" dirty="0">
                <a:solidFill>
                  <a:schemeClr val="tx1"/>
                </a:solidFill>
              </a:rPr>
              <a:t>preps are accurate, but cost more and only available in 3 and 5 mgs dosages</a:t>
            </a:r>
            <a:endParaRPr lang="en-US" sz="2400" dirty="0"/>
          </a:p>
        </p:txBody>
      </p:sp>
    </p:spTree>
    <p:extLst>
      <p:ext uri="{BB962C8B-B14F-4D97-AF65-F5344CB8AC3E}">
        <p14:creationId xmlns:p14="http://schemas.microsoft.com/office/powerpoint/2010/main" val="761857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Melatonin and Children</a:t>
            </a:r>
          </a:p>
        </p:txBody>
      </p:sp>
      <p:sp>
        <p:nvSpPr>
          <p:cNvPr id="3" name="Content Placeholder 2"/>
          <p:cNvSpPr>
            <a:spLocks noGrp="1"/>
          </p:cNvSpPr>
          <p:nvPr>
            <p:ph idx="4294967295"/>
          </p:nvPr>
        </p:nvSpPr>
        <p:spPr>
          <a:xfrm>
            <a:off x="630841" y="1708150"/>
            <a:ext cx="10870597" cy="4635500"/>
          </a:xfrm>
        </p:spPr>
        <p:txBody>
          <a:bodyPr>
            <a:noAutofit/>
          </a:bodyPr>
          <a:lstStyle/>
          <a:p>
            <a:r>
              <a:rPr lang="en-US" sz="2800" dirty="0">
                <a:solidFill>
                  <a:schemeClr val="tx1"/>
                </a:solidFill>
              </a:rPr>
              <a:t>Used by lots of parents with or without recommendation of PCP</a:t>
            </a:r>
          </a:p>
          <a:p>
            <a:r>
              <a:rPr lang="en-US" sz="2800" dirty="0">
                <a:solidFill>
                  <a:schemeClr val="tx1"/>
                </a:solidFill>
              </a:rPr>
              <a:t>Best efficacy data for autism, some for ADHD</a:t>
            </a:r>
          </a:p>
          <a:p>
            <a:r>
              <a:rPr lang="en-US" sz="2800" dirty="0">
                <a:solidFill>
                  <a:schemeClr val="tx1"/>
                </a:solidFill>
              </a:rPr>
              <a:t>“Data supporting use of melatonin in developmentally normal children are limited and its long-term safety is unknown.” (</a:t>
            </a:r>
            <a:r>
              <a:rPr lang="en-US" sz="2800" i="1" dirty="0">
                <a:solidFill>
                  <a:schemeClr val="tx1"/>
                </a:solidFill>
              </a:rPr>
              <a:t>Medical Letter</a:t>
            </a:r>
            <a:r>
              <a:rPr lang="en-US" sz="2800" dirty="0">
                <a:solidFill>
                  <a:schemeClr val="tx1"/>
                </a:solidFill>
              </a:rPr>
              <a:t>, June 29, 2020)</a:t>
            </a:r>
          </a:p>
          <a:p>
            <a:r>
              <a:rPr lang="en-US" sz="2800" dirty="0">
                <a:solidFill>
                  <a:schemeClr val="tx1"/>
                </a:solidFill>
              </a:rPr>
              <a:t>Long-term melatonin supplementation can suppress the hypothalamic-gonadal axis and may be associated with delayed onset of puberty, possibly by preventing the decline in nocturnal levels of melatonin that occur during the onset of puberty</a:t>
            </a:r>
          </a:p>
          <a:p>
            <a:r>
              <a:rPr lang="en-US" sz="2800" dirty="0">
                <a:solidFill>
                  <a:schemeClr val="tx1"/>
                </a:solidFill>
              </a:rPr>
              <a:t>Melatonin may be the most benign sedative for sleep onset, with above caveats, although no meds preferred, if possible</a:t>
            </a:r>
          </a:p>
          <a:p>
            <a:endParaRPr lang="en-US" sz="2200" dirty="0"/>
          </a:p>
        </p:txBody>
      </p:sp>
    </p:spTree>
    <p:extLst>
      <p:ext uri="{BB962C8B-B14F-4D97-AF65-F5344CB8AC3E}">
        <p14:creationId xmlns:p14="http://schemas.microsoft.com/office/powerpoint/2010/main" val="128010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Exercise</a:t>
            </a:r>
            <a:endParaRPr lang="en-US" sz="3600" dirty="0"/>
          </a:p>
        </p:txBody>
      </p:sp>
      <p:sp>
        <p:nvSpPr>
          <p:cNvPr id="3" name="Content Placeholder 2"/>
          <p:cNvSpPr>
            <a:spLocks noGrp="1"/>
          </p:cNvSpPr>
          <p:nvPr>
            <p:ph idx="4294967295"/>
          </p:nvPr>
        </p:nvSpPr>
        <p:spPr>
          <a:xfrm>
            <a:off x="630840" y="1463675"/>
            <a:ext cx="10869009" cy="3868738"/>
          </a:xfrm>
        </p:spPr>
        <p:txBody>
          <a:bodyPr>
            <a:normAutofit/>
          </a:bodyPr>
          <a:lstStyle/>
          <a:p>
            <a:r>
              <a:rPr lang="en-US" sz="3600" dirty="0"/>
              <a:t>Just do something—some better than none</a:t>
            </a:r>
          </a:p>
          <a:p>
            <a:r>
              <a:rPr lang="en-US" sz="3600" dirty="0"/>
              <a:t>Child’s choice</a:t>
            </a:r>
          </a:p>
          <a:p>
            <a:r>
              <a:rPr lang="en-US" sz="3600" dirty="0"/>
              <a:t>Rewards (not Snickers)</a:t>
            </a:r>
          </a:p>
        </p:txBody>
      </p:sp>
    </p:spTree>
    <p:extLst>
      <p:ext uri="{BB962C8B-B14F-4D97-AF65-F5344CB8AC3E}">
        <p14:creationId xmlns:p14="http://schemas.microsoft.com/office/powerpoint/2010/main" val="2452122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Substances</a:t>
            </a:r>
          </a:p>
        </p:txBody>
      </p:sp>
      <p:sp>
        <p:nvSpPr>
          <p:cNvPr id="3" name="Content Placeholder 2"/>
          <p:cNvSpPr>
            <a:spLocks noGrp="1"/>
          </p:cNvSpPr>
          <p:nvPr>
            <p:ph idx="4294967295"/>
          </p:nvPr>
        </p:nvSpPr>
        <p:spPr>
          <a:xfrm>
            <a:off x="536028" y="1463675"/>
            <a:ext cx="11294022" cy="3868738"/>
          </a:xfrm>
        </p:spPr>
        <p:txBody>
          <a:bodyPr>
            <a:normAutofit/>
          </a:bodyPr>
          <a:lstStyle/>
          <a:p>
            <a:r>
              <a:rPr lang="en-US" sz="3600" dirty="0"/>
              <a:t>Caffeine in soft drinks and coffee on weekends, if not used on Monday, leads to reduced school performance that day</a:t>
            </a:r>
          </a:p>
          <a:p>
            <a:r>
              <a:rPr lang="en-US" sz="3600" dirty="0"/>
              <a:t>Stimulant abuse and diversion: </a:t>
            </a:r>
            <a:r>
              <a:rPr lang="en-US" sz="3600" dirty="0" err="1"/>
              <a:t>eg</a:t>
            </a:r>
            <a:r>
              <a:rPr lang="en-US" sz="3600" dirty="0"/>
              <a:t>, amphetamine, Adderall</a:t>
            </a:r>
          </a:p>
          <a:p>
            <a:r>
              <a:rPr lang="en-US" sz="3600" dirty="0"/>
              <a:t>Marijuana—anxiety treatment that does help while high; but lowers motivation; prevents recovery</a:t>
            </a:r>
          </a:p>
          <a:p>
            <a:r>
              <a:rPr lang="en-US" sz="3600" dirty="0"/>
              <a:t>Alcohol—another anxiety treatment</a:t>
            </a:r>
          </a:p>
        </p:txBody>
      </p:sp>
    </p:spTree>
    <p:extLst>
      <p:ext uri="{BB962C8B-B14F-4D97-AF65-F5344CB8AC3E}">
        <p14:creationId xmlns:p14="http://schemas.microsoft.com/office/powerpoint/2010/main" val="39572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dirty="0"/>
              <a:t>Clinical Assessment</a:t>
            </a:r>
          </a:p>
          <a:p>
            <a:r>
              <a:rPr lang="en-US" sz="3200" dirty="0"/>
              <a:t>Illness Education</a:t>
            </a:r>
          </a:p>
          <a:p>
            <a:r>
              <a:rPr lang="en-US" sz="3200" dirty="0"/>
              <a:t>Treatment Overview</a:t>
            </a:r>
          </a:p>
          <a:p>
            <a:r>
              <a:rPr lang="en-US" sz="3200" dirty="0"/>
              <a:t>Sleep, Exercise and Substances</a:t>
            </a:r>
          </a:p>
          <a:p>
            <a:r>
              <a:rPr lang="en-US" sz="3200" b="1" dirty="0"/>
              <a:t>Quick and Simple Behavioral Interventions</a:t>
            </a:r>
          </a:p>
          <a:p>
            <a:r>
              <a:rPr lang="en-US" sz="3200" dirty="0"/>
              <a:t>School Advocacy and Consultation</a:t>
            </a:r>
          </a:p>
          <a:p>
            <a:r>
              <a:rPr lang="en-US" sz="3200" dirty="0"/>
              <a:t>Medication</a:t>
            </a:r>
          </a:p>
        </p:txBody>
      </p:sp>
    </p:spTree>
    <p:extLst>
      <p:ext uri="{BB962C8B-B14F-4D97-AF65-F5344CB8AC3E}">
        <p14:creationId xmlns:p14="http://schemas.microsoft.com/office/powerpoint/2010/main" val="210225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b="1" dirty="0"/>
              <a:t>Background Information</a:t>
            </a:r>
          </a:p>
          <a:p>
            <a:r>
              <a:rPr lang="en-US" sz="3200" dirty="0"/>
              <a:t>Clinical Assessment</a:t>
            </a:r>
          </a:p>
          <a:p>
            <a:r>
              <a:rPr lang="en-US" sz="3200" dirty="0"/>
              <a:t>Illness Education</a:t>
            </a:r>
          </a:p>
          <a:p>
            <a:r>
              <a:rPr lang="en-US" sz="3200" dirty="0"/>
              <a:t>Treatment Overview</a:t>
            </a:r>
          </a:p>
          <a:p>
            <a:r>
              <a:rPr lang="en-US" sz="3200" dirty="0"/>
              <a:t>Sleep, Exercise and Substances</a:t>
            </a:r>
          </a:p>
          <a:p>
            <a:r>
              <a:rPr lang="en-US" sz="3200" dirty="0"/>
              <a:t>Quick and Simple Behavioral Interventions</a:t>
            </a:r>
          </a:p>
          <a:p>
            <a:r>
              <a:rPr lang="en-US" sz="3200" dirty="0"/>
              <a:t>School Advocacy and Consultation</a:t>
            </a:r>
          </a:p>
          <a:p>
            <a:r>
              <a:rPr lang="en-US" sz="3200" dirty="0"/>
              <a:t>Medication</a:t>
            </a:r>
          </a:p>
        </p:txBody>
      </p:sp>
    </p:spTree>
    <p:extLst>
      <p:ext uri="{BB962C8B-B14F-4D97-AF65-F5344CB8AC3E}">
        <p14:creationId xmlns:p14="http://schemas.microsoft.com/office/powerpoint/2010/main" val="3635616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Parenting Skills Training (PT) Defined</a:t>
            </a:r>
          </a:p>
        </p:txBody>
      </p:sp>
      <p:sp>
        <p:nvSpPr>
          <p:cNvPr id="3" name="Content Placeholder 2"/>
          <p:cNvSpPr>
            <a:spLocks noGrp="1"/>
          </p:cNvSpPr>
          <p:nvPr>
            <p:ph idx="1"/>
          </p:nvPr>
        </p:nvSpPr>
        <p:spPr>
          <a:xfrm>
            <a:off x="345715" y="1463041"/>
            <a:ext cx="6353259" cy="4609768"/>
          </a:xfrm>
        </p:spPr>
        <p:txBody>
          <a:bodyPr>
            <a:noAutofit/>
          </a:bodyPr>
          <a:lstStyle/>
          <a:p>
            <a:r>
              <a:rPr lang="en-US" sz="2400" dirty="0"/>
              <a:t>A treatment modality for improving parent-child relationships and reducing child behavior problems such as:</a:t>
            </a:r>
          </a:p>
          <a:p>
            <a:pPr lvl="1"/>
            <a:r>
              <a:rPr lang="en-US" sz="2000" dirty="0"/>
              <a:t>Noncompliance</a:t>
            </a:r>
          </a:p>
          <a:p>
            <a:pPr lvl="1"/>
            <a:r>
              <a:rPr lang="en-US" sz="2000" dirty="0"/>
              <a:t>Tantrums</a:t>
            </a:r>
          </a:p>
          <a:p>
            <a:pPr lvl="1"/>
            <a:r>
              <a:rPr lang="en-US" sz="2000" dirty="0"/>
              <a:t>Aggression</a:t>
            </a:r>
          </a:p>
          <a:p>
            <a:pPr lvl="1"/>
            <a:r>
              <a:rPr lang="en-US" sz="2000" dirty="0"/>
              <a:t>School avoidance</a:t>
            </a:r>
          </a:p>
          <a:p>
            <a:r>
              <a:rPr lang="en-US" sz="2400" dirty="0"/>
              <a:t>Can be used to prevent </a:t>
            </a:r>
            <a:r>
              <a:rPr lang="en-US" sz="2400" i="1" dirty="0"/>
              <a:t>AND</a:t>
            </a:r>
            <a:r>
              <a:rPr lang="en-US" sz="2400" dirty="0"/>
              <a:t> treat child behavior problems</a:t>
            </a:r>
          </a:p>
          <a:p>
            <a:r>
              <a:rPr lang="en-US" sz="2400" dirty="0"/>
              <a:t>Underlying assumption - parents can be taught to become </a:t>
            </a:r>
            <a:r>
              <a:rPr lang="en-US" sz="2400" i="1" dirty="0"/>
              <a:t>change agents</a:t>
            </a:r>
            <a:r>
              <a:rPr lang="en-US" sz="2400" dirty="0"/>
              <a:t> for their children’s behavioral difficulties </a:t>
            </a:r>
            <a:r>
              <a:rPr lang="en-US" sz="2400" i="1" dirty="0"/>
              <a:t>by </a:t>
            </a:r>
            <a:r>
              <a:rPr lang="en-US" sz="2400" i="1" u="sng" dirty="0"/>
              <a:t>changing their own behavior</a:t>
            </a:r>
          </a:p>
        </p:txBody>
      </p:sp>
      <p:sp>
        <p:nvSpPr>
          <p:cNvPr id="6" name="Footer Placeholder 5"/>
          <p:cNvSpPr>
            <a:spLocks noGrp="1"/>
          </p:cNvSpPr>
          <p:nvPr>
            <p:ph type="ftr" sz="quarter" idx="11"/>
          </p:nvPr>
        </p:nvSpPr>
        <p:spPr>
          <a:xfrm>
            <a:off x="3869268" y="6461702"/>
            <a:ext cx="5911517" cy="309470"/>
          </a:xfrm>
        </p:spPr>
        <p:txBody>
          <a:bodyPr/>
          <a:lstStyle/>
          <a:p>
            <a:r>
              <a:rPr lang="en-US" sz="1600" dirty="0"/>
              <a:t>Maryland BHIPP</a:t>
            </a:r>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010400" y="1789042"/>
            <a:ext cx="4740493" cy="3940245"/>
          </a:xfrm>
        </p:spPr>
      </p:pic>
    </p:spTree>
    <p:extLst>
      <p:ext uri="{BB962C8B-B14F-4D97-AF65-F5344CB8AC3E}">
        <p14:creationId xmlns:p14="http://schemas.microsoft.com/office/powerpoint/2010/main" val="388948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1572"/>
          </a:xfrm>
        </p:spPr>
        <p:txBody>
          <a:bodyPr/>
          <a:lstStyle/>
          <a:p>
            <a:pPr algn="ctr"/>
            <a:r>
              <a:rPr lang="en-US" dirty="0"/>
              <a:t>Common elements of all PT programs</a:t>
            </a:r>
          </a:p>
        </p:txBody>
      </p:sp>
      <p:sp>
        <p:nvSpPr>
          <p:cNvPr id="3" name="Content Placeholder 2"/>
          <p:cNvSpPr>
            <a:spLocks noGrp="1"/>
          </p:cNvSpPr>
          <p:nvPr>
            <p:ph sz="half" idx="1"/>
          </p:nvPr>
        </p:nvSpPr>
        <p:spPr>
          <a:xfrm>
            <a:off x="1344408" y="1372339"/>
            <a:ext cx="5049719" cy="4620879"/>
          </a:xfrm>
        </p:spPr>
        <p:txBody>
          <a:bodyPr>
            <a:normAutofit/>
          </a:bodyPr>
          <a:lstStyle/>
          <a:p>
            <a:r>
              <a:rPr lang="en-US" sz="2400" dirty="0"/>
              <a:t>Similar underlying theory</a:t>
            </a:r>
          </a:p>
          <a:p>
            <a:r>
              <a:rPr lang="en-US" sz="2400" dirty="0"/>
              <a:t>Use of positive reinforcement to build parent-child relationship </a:t>
            </a:r>
          </a:p>
          <a:p>
            <a:r>
              <a:rPr lang="en-US" sz="2400" dirty="0"/>
              <a:t>Effective limit setting strategies</a:t>
            </a:r>
          </a:p>
          <a:p>
            <a:r>
              <a:rPr lang="en-US" sz="2400" dirty="0"/>
              <a:t>Problem-solving skills</a:t>
            </a:r>
          </a:p>
          <a:p>
            <a:r>
              <a:rPr lang="en-US" sz="2400" dirty="0"/>
              <a:t>Managing stress/negative affect</a:t>
            </a:r>
          </a:p>
          <a:p>
            <a:r>
              <a:rPr lang="en-US" sz="2400" dirty="0"/>
              <a:t>“Homework” to practice new skills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26654" y="1556084"/>
            <a:ext cx="3381197" cy="4620879"/>
          </a:xfrm>
        </p:spPr>
      </p:pic>
      <p:sp>
        <p:nvSpPr>
          <p:cNvPr id="6" name="Footer Placeholder 5"/>
          <p:cNvSpPr>
            <a:spLocks noGrp="1"/>
          </p:cNvSpPr>
          <p:nvPr>
            <p:ph type="ftr" sz="quarter" idx="11"/>
          </p:nvPr>
        </p:nvSpPr>
        <p:spPr>
          <a:xfrm>
            <a:off x="3869268" y="6412006"/>
            <a:ext cx="5911517" cy="309470"/>
          </a:xfrm>
        </p:spPr>
        <p:txBody>
          <a:bodyPr/>
          <a:lstStyle/>
          <a:p>
            <a:r>
              <a:rPr lang="en-US" sz="1600" dirty="0"/>
              <a:t>Maryland BHIPP</a:t>
            </a:r>
          </a:p>
        </p:txBody>
      </p:sp>
    </p:spTree>
    <p:extLst>
      <p:ext uri="{BB962C8B-B14F-4D97-AF65-F5344CB8AC3E}">
        <p14:creationId xmlns:p14="http://schemas.microsoft.com/office/powerpoint/2010/main" val="3743190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93370"/>
            <a:ext cx="10556345" cy="1485900"/>
          </a:xfrm>
        </p:spPr>
        <p:txBody>
          <a:bodyPr/>
          <a:lstStyle/>
          <a:p>
            <a:pPr algn="ctr"/>
            <a:r>
              <a:rPr lang="en-US" dirty="0"/>
              <a:t>Theory underlying PT Programs: </a:t>
            </a:r>
            <a:br>
              <a:rPr lang="en-US" dirty="0"/>
            </a:br>
            <a:r>
              <a:rPr lang="en-US" dirty="0"/>
              <a:t>Coercive Family Process Model</a:t>
            </a:r>
          </a:p>
        </p:txBody>
      </p:sp>
      <p:sp>
        <p:nvSpPr>
          <p:cNvPr id="5" name="Text Placeholder 4"/>
          <p:cNvSpPr>
            <a:spLocks noGrp="1"/>
          </p:cNvSpPr>
          <p:nvPr>
            <p:ph type="body" idx="1"/>
          </p:nvPr>
        </p:nvSpPr>
        <p:spPr>
          <a:xfrm>
            <a:off x="839788" y="1681163"/>
            <a:ext cx="5802047" cy="1101794"/>
          </a:xfrm>
        </p:spPr>
        <p:txBody>
          <a:bodyPr>
            <a:normAutofit/>
          </a:bodyPr>
          <a:lstStyle/>
          <a:p>
            <a:r>
              <a:rPr lang="en-US" sz="2800" dirty="0"/>
              <a:t>Parents inadvertently reinforce undesired behaviors in their children</a:t>
            </a:r>
          </a:p>
        </p:txBody>
      </p:sp>
      <p:sp>
        <p:nvSpPr>
          <p:cNvPr id="3" name="Content Placeholder 2"/>
          <p:cNvSpPr>
            <a:spLocks noGrp="1"/>
          </p:cNvSpPr>
          <p:nvPr>
            <p:ph sz="half" idx="2"/>
          </p:nvPr>
        </p:nvSpPr>
        <p:spPr>
          <a:xfrm>
            <a:off x="839788" y="3006725"/>
            <a:ext cx="5157787" cy="318293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accent2"/>
                </a:solidFill>
              </a:rPr>
              <a:t>Example</a:t>
            </a:r>
            <a:r>
              <a:rPr lang="en-US" sz="2400" dirty="0"/>
              <a:t>:</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Child has a tantrum in the grocery store because he is bored and wants to leave.  Embarrassed, parent gives the child some candy to quiet him and quickly leaves the grocery store</a:t>
            </a:r>
            <a:r>
              <a:rPr lang="en-US" sz="2400" dirty="0"/>
              <a:t>.</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56727" y="1983783"/>
            <a:ext cx="4243917" cy="3832391"/>
          </a:xfrm>
        </p:spPr>
      </p:pic>
      <p:sp>
        <p:nvSpPr>
          <p:cNvPr id="7" name="Footer Placeholder 6"/>
          <p:cNvSpPr>
            <a:spLocks noGrp="1"/>
          </p:cNvSpPr>
          <p:nvPr>
            <p:ph type="ftr" sz="quarter" idx="11"/>
          </p:nvPr>
        </p:nvSpPr>
        <p:spPr>
          <a:xfrm>
            <a:off x="3869268" y="6412006"/>
            <a:ext cx="5911517" cy="309470"/>
          </a:xfrm>
        </p:spPr>
        <p:txBody>
          <a:bodyPr/>
          <a:lstStyle/>
          <a:p>
            <a:r>
              <a:rPr lang="en-US" sz="1600" dirty="0"/>
              <a:t>Maryland BHIPP</a:t>
            </a:r>
          </a:p>
        </p:txBody>
      </p:sp>
    </p:spTree>
    <p:extLst>
      <p:ext uri="{BB962C8B-B14F-4D97-AF65-F5344CB8AC3E}">
        <p14:creationId xmlns:p14="http://schemas.microsoft.com/office/powerpoint/2010/main" val="390352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73" y="54611"/>
            <a:ext cx="10253689" cy="1485900"/>
          </a:xfrm>
        </p:spPr>
        <p:txBody>
          <a:bodyPr/>
          <a:lstStyle/>
          <a:p>
            <a:pPr algn="ctr"/>
            <a:r>
              <a:rPr lang="en-US" dirty="0"/>
              <a:t>Theory underlying PT Programs: </a:t>
            </a:r>
            <a:br>
              <a:rPr lang="en-US" dirty="0"/>
            </a:br>
            <a:r>
              <a:rPr lang="en-US" dirty="0"/>
              <a:t>Coercive Family Process Model</a:t>
            </a:r>
          </a:p>
        </p:txBody>
      </p:sp>
      <p:sp>
        <p:nvSpPr>
          <p:cNvPr id="6" name="Text Placeholder 5"/>
          <p:cNvSpPr>
            <a:spLocks noGrp="1"/>
          </p:cNvSpPr>
          <p:nvPr>
            <p:ph type="body" sz="quarter" idx="3"/>
          </p:nvPr>
        </p:nvSpPr>
        <p:spPr>
          <a:xfrm>
            <a:off x="943373" y="2152230"/>
            <a:ext cx="5183188" cy="823912"/>
          </a:xfrm>
        </p:spPr>
        <p:txBody>
          <a:bodyPr>
            <a:noAutofit/>
          </a:bodyPr>
          <a:lstStyle/>
          <a:p>
            <a:r>
              <a:rPr lang="en-US" sz="2800" dirty="0"/>
              <a:t>Children inadvertently reinforce undesired behaviors in their parents</a:t>
            </a:r>
          </a:p>
        </p:txBody>
      </p:sp>
      <p:sp>
        <p:nvSpPr>
          <p:cNvPr id="7" name="Content Placeholder 6"/>
          <p:cNvSpPr>
            <a:spLocks noGrp="1"/>
          </p:cNvSpPr>
          <p:nvPr>
            <p:ph sz="quarter" idx="4"/>
          </p:nvPr>
        </p:nvSpPr>
        <p:spPr>
          <a:xfrm>
            <a:off x="943373" y="3199910"/>
            <a:ext cx="5183188" cy="31829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accent2"/>
                </a:solidFill>
              </a:rPr>
              <a:t>Example</a:t>
            </a:r>
            <a:r>
              <a:rPr lang="en-US" sz="2400" dirty="0"/>
              <a:t>:</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Child does not put her toys away after being told repeatedly to do so.  Parent now threatens with a spanking and child quickly puts her toys away.  </a:t>
            </a:r>
          </a:p>
        </p:txBody>
      </p:sp>
      <p:sp>
        <p:nvSpPr>
          <p:cNvPr id="10" name="Footer Placeholder 9"/>
          <p:cNvSpPr>
            <a:spLocks noGrp="1"/>
          </p:cNvSpPr>
          <p:nvPr>
            <p:ph type="ftr" sz="quarter" idx="11"/>
          </p:nvPr>
        </p:nvSpPr>
        <p:spPr>
          <a:xfrm>
            <a:off x="3869268" y="6412006"/>
            <a:ext cx="5911517" cy="309470"/>
          </a:xfrm>
        </p:spPr>
        <p:txBody>
          <a:bodyPr/>
          <a:lstStyle/>
          <a:p>
            <a:r>
              <a:rPr lang="en-US" sz="1600" dirty="0"/>
              <a:t>Maryland BHIPP</a:t>
            </a:r>
          </a:p>
        </p:txBody>
      </p:sp>
      <p:pic>
        <p:nvPicPr>
          <p:cNvPr id="1026" name="Picture 2" descr="Image result for picture of parent threatening young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863" y="1825514"/>
            <a:ext cx="4267199" cy="401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68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Role of Provider in PT Programs </a:t>
            </a:r>
          </a:p>
        </p:txBody>
      </p:sp>
      <p:sp>
        <p:nvSpPr>
          <p:cNvPr id="3" name="Content Placeholder 2"/>
          <p:cNvSpPr>
            <a:spLocks noGrp="1"/>
          </p:cNvSpPr>
          <p:nvPr>
            <p:ph idx="1"/>
          </p:nvPr>
        </p:nvSpPr>
        <p:spPr>
          <a:xfrm>
            <a:off x="825296" y="1595415"/>
            <a:ext cx="10946494" cy="4182532"/>
          </a:xfrm>
        </p:spPr>
        <p:txBody>
          <a:bodyPr>
            <a:normAutofit/>
          </a:bodyPr>
          <a:lstStyle/>
          <a:p>
            <a:pPr marL="514350" indent="-514350">
              <a:buFont typeface="+mj-lt"/>
              <a:buAutoNum type="arabicPeriod"/>
            </a:pPr>
            <a:r>
              <a:rPr lang="en-US" sz="3200" dirty="0"/>
              <a:t>Help parents clarify the child behaviors they really like -- make a plan for consistently reinforcing those desired behaviors</a:t>
            </a:r>
          </a:p>
          <a:p>
            <a:pPr marL="514350" indent="-514350">
              <a:buFont typeface="+mj-lt"/>
              <a:buAutoNum type="arabicPeriod"/>
            </a:pPr>
            <a:endParaRPr lang="en-US" sz="2800" dirty="0"/>
          </a:p>
          <a:p>
            <a:pPr marL="514350" indent="-514350">
              <a:buFont typeface="+mj-lt"/>
              <a:buAutoNum type="arabicPeriod"/>
            </a:pPr>
            <a:r>
              <a:rPr lang="en-US" sz="3200" dirty="0"/>
              <a:t>Help parents to identify most problematic behaviors, and to -- make a plan for: </a:t>
            </a:r>
          </a:p>
          <a:p>
            <a:pPr marL="1371600" lvl="2" indent="-457200">
              <a:buAutoNum type="alphaLcParenBoth"/>
            </a:pPr>
            <a:r>
              <a:rPr lang="en-US" sz="2400" dirty="0"/>
              <a:t>reducing the attention they give to those behaviors, </a:t>
            </a:r>
          </a:p>
          <a:p>
            <a:pPr marL="1371600" lvl="2" indent="-457200">
              <a:buAutoNum type="alphaLcParenBoth"/>
            </a:pPr>
            <a:r>
              <a:rPr lang="en-US" sz="2400" dirty="0"/>
              <a:t>setting effective limits on those behaviors</a:t>
            </a:r>
          </a:p>
          <a:p>
            <a:pPr marL="1371600" lvl="2" indent="-457200">
              <a:buAutoNum type="alphaLcParenBoth"/>
            </a:pPr>
            <a:r>
              <a:rPr lang="en-US" sz="2400" dirty="0"/>
              <a:t>following through on their limits  </a:t>
            </a:r>
          </a:p>
        </p:txBody>
      </p:sp>
      <p:sp>
        <p:nvSpPr>
          <p:cNvPr id="5" name="Footer Placeholder 4"/>
          <p:cNvSpPr>
            <a:spLocks noGrp="1"/>
          </p:cNvSpPr>
          <p:nvPr>
            <p:ph type="ftr" sz="quarter" idx="11"/>
          </p:nvPr>
        </p:nvSpPr>
        <p:spPr>
          <a:xfrm>
            <a:off x="3869268" y="6412006"/>
            <a:ext cx="5911517" cy="309470"/>
          </a:xfrm>
        </p:spPr>
        <p:txBody>
          <a:bodyPr/>
          <a:lstStyle/>
          <a:p>
            <a:r>
              <a:rPr lang="en-US" dirty="0"/>
              <a:t>Maryland BHIPP</a:t>
            </a:r>
          </a:p>
        </p:txBody>
      </p:sp>
    </p:spTree>
    <p:extLst>
      <p:ext uri="{BB962C8B-B14F-4D97-AF65-F5344CB8AC3E}">
        <p14:creationId xmlns:p14="http://schemas.microsoft.com/office/powerpoint/2010/main" val="2440148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dirty="0"/>
              <a:t>Clinical Assessment</a:t>
            </a:r>
          </a:p>
          <a:p>
            <a:r>
              <a:rPr lang="en-US" sz="3200" dirty="0"/>
              <a:t>Illness Education</a:t>
            </a:r>
          </a:p>
          <a:p>
            <a:r>
              <a:rPr lang="en-US" sz="3200" dirty="0"/>
              <a:t>Treatment Overview</a:t>
            </a:r>
          </a:p>
          <a:p>
            <a:r>
              <a:rPr lang="en-US" sz="3200" dirty="0"/>
              <a:t>Sleep, Exercise and Substances</a:t>
            </a:r>
          </a:p>
          <a:p>
            <a:r>
              <a:rPr lang="en-US" sz="3200" dirty="0"/>
              <a:t>Quick and Simple Behavioral Interventions</a:t>
            </a:r>
          </a:p>
          <a:p>
            <a:r>
              <a:rPr lang="en-US" sz="3200" b="1" dirty="0"/>
              <a:t>School Advocacy and Consultation</a:t>
            </a:r>
          </a:p>
          <a:p>
            <a:r>
              <a:rPr lang="en-US" sz="3200" dirty="0"/>
              <a:t>Medication</a:t>
            </a:r>
          </a:p>
        </p:txBody>
      </p:sp>
    </p:spTree>
    <p:extLst>
      <p:ext uri="{BB962C8B-B14F-4D97-AF65-F5344CB8AC3E}">
        <p14:creationId xmlns:p14="http://schemas.microsoft.com/office/powerpoint/2010/main" val="3854110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DAAA-1C23-4B06-BFF5-10D9996B5829}"/>
              </a:ext>
            </a:extLst>
          </p:cNvPr>
          <p:cNvSpPr>
            <a:spLocks noGrp="1"/>
          </p:cNvSpPr>
          <p:nvPr>
            <p:ph type="title"/>
          </p:nvPr>
        </p:nvSpPr>
        <p:spPr/>
        <p:txBody>
          <a:bodyPr/>
          <a:lstStyle/>
          <a:p>
            <a:r>
              <a:rPr lang="en-US" dirty="0"/>
              <a:t>School Interventions</a:t>
            </a:r>
          </a:p>
        </p:txBody>
      </p:sp>
      <p:sp>
        <p:nvSpPr>
          <p:cNvPr id="3" name="Content Placeholder 2">
            <a:extLst>
              <a:ext uri="{FF2B5EF4-FFF2-40B4-BE49-F238E27FC236}">
                <a16:creationId xmlns:a16="http://schemas.microsoft.com/office/drawing/2014/main" id="{CFC60C31-D652-40B3-9A5C-8172DECADBC1}"/>
              </a:ext>
            </a:extLst>
          </p:cNvPr>
          <p:cNvSpPr>
            <a:spLocks noGrp="1"/>
          </p:cNvSpPr>
          <p:nvPr>
            <p:ph idx="1"/>
          </p:nvPr>
        </p:nvSpPr>
        <p:spPr/>
        <p:txBody>
          <a:bodyPr>
            <a:normAutofit/>
          </a:bodyPr>
          <a:lstStyle/>
          <a:p>
            <a:r>
              <a:rPr lang="en-US" sz="2800" dirty="0"/>
              <a:t>With recent return to school (from COVID), problems at school more likely</a:t>
            </a:r>
          </a:p>
          <a:p>
            <a:r>
              <a:rPr lang="en-US" sz="2800" dirty="0"/>
              <a:t>504 plans often helpful and sufficient</a:t>
            </a:r>
          </a:p>
          <a:p>
            <a:r>
              <a:rPr lang="en-US" sz="2800" dirty="0"/>
              <a:t>IEP may be needed in comorbid learning or other problems</a:t>
            </a:r>
          </a:p>
          <a:p>
            <a:r>
              <a:rPr lang="en-US" sz="2800" dirty="0"/>
              <a:t>Getting the parent(s) to make a formal, written request is most important</a:t>
            </a:r>
          </a:p>
          <a:p>
            <a:r>
              <a:rPr lang="en-US" sz="2800" dirty="0"/>
              <a:t>Getting teacher ratings of past week on Vanderbilt obviously important</a:t>
            </a:r>
          </a:p>
        </p:txBody>
      </p:sp>
    </p:spTree>
    <p:extLst>
      <p:ext uri="{BB962C8B-B14F-4D97-AF65-F5344CB8AC3E}">
        <p14:creationId xmlns:p14="http://schemas.microsoft.com/office/powerpoint/2010/main" val="291108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dirty="0"/>
              <a:t>Clinical Assessment</a:t>
            </a:r>
          </a:p>
          <a:p>
            <a:r>
              <a:rPr lang="en-US" sz="3200" dirty="0"/>
              <a:t>Illness Education</a:t>
            </a:r>
          </a:p>
          <a:p>
            <a:r>
              <a:rPr lang="en-US" sz="3200" dirty="0"/>
              <a:t>Treatment Overview</a:t>
            </a:r>
          </a:p>
          <a:p>
            <a:r>
              <a:rPr lang="en-US" sz="3200" dirty="0"/>
              <a:t>Sleep, Exercise and Substances</a:t>
            </a:r>
          </a:p>
          <a:p>
            <a:r>
              <a:rPr lang="en-US" sz="3200" dirty="0"/>
              <a:t>Quick and Simple Behavioral Interventions</a:t>
            </a:r>
          </a:p>
          <a:p>
            <a:r>
              <a:rPr lang="en-US" sz="3200" dirty="0"/>
              <a:t>School Advocacy and Consultation</a:t>
            </a:r>
          </a:p>
          <a:p>
            <a:r>
              <a:rPr lang="en-US" sz="3200" b="1" dirty="0"/>
              <a:t>Medication</a:t>
            </a:r>
          </a:p>
        </p:txBody>
      </p:sp>
    </p:spTree>
    <p:extLst>
      <p:ext uri="{BB962C8B-B14F-4D97-AF65-F5344CB8AC3E}">
        <p14:creationId xmlns:p14="http://schemas.microsoft.com/office/powerpoint/2010/main" val="3338973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524000" y="287792"/>
            <a:ext cx="9144000" cy="1015663"/>
          </a:xfrm>
          <a:prstGeom prst="rect">
            <a:avLst/>
          </a:prstGeom>
          <a:noFill/>
          <a:ln w="9525">
            <a:noFill/>
            <a:miter lim="800000"/>
            <a:headEnd/>
            <a:tailEnd/>
          </a:ln>
        </p:spPr>
        <p:txBody>
          <a:bodyPr>
            <a:spAutoFit/>
          </a:bodyPr>
          <a:lstStyle/>
          <a:p>
            <a:pPr algn="ctr">
              <a:defRPr/>
            </a:pPr>
            <a:r>
              <a:rPr lang="en-US" sz="3200" b="1" dirty="0">
                <a:solidFill>
                  <a:schemeClr val="tx2"/>
                </a:solidFill>
                <a:latin typeface="+mj-lt"/>
              </a:rPr>
              <a:t>Pediatric Psychopharmacology</a:t>
            </a:r>
          </a:p>
          <a:p>
            <a:pPr algn="ctr">
              <a:defRPr/>
            </a:pPr>
            <a:r>
              <a:rPr lang="en-US" sz="2800" b="1" dirty="0">
                <a:solidFill>
                  <a:schemeClr val="tx2"/>
                </a:solidFill>
                <a:latin typeface="+mj-lt"/>
              </a:rPr>
              <a:t>Level 1: ADHD</a:t>
            </a:r>
          </a:p>
        </p:txBody>
      </p:sp>
      <p:graphicFrame>
        <p:nvGraphicFramePr>
          <p:cNvPr id="6" name="Table 5"/>
          <p:cNvGraphicFramePr>
            <a:graphicFrameLocks noGrp="1"/>
          </p:cNvGraphicFramePr>
          <p:nvPr/>
        </p:nvGraphicFramePr>
        <p:xfrm>
          <a:off x="2068287" y="1605644"/>
          <a:ext cx="7930242" cy="4386941"/>
        </p:xfrm>
        <a:graphic>
          <a:graphicData uri="http://schemas.openxmlformats.org/drawingml/2006/table">
            <a:tbl>
              <a:tblPr/>
              <a:tblGrid>
                <a:gridCol w="2152097">
                  <a:extLst>
                    <a:ext uri="{9D8B030D-6E8A-4147-A177-3AD203B41FA5}">
                      <a16:colId xmlns:a16="http://schemas.microsoft.com/office/drawing/2014/main" val="20000"/>
                    </a:ext>
                  </a:extLst>
                </a:gridCol>
                <a:gridCol w="1385709">
                  <a:extLst>
                    <a:ext uri="{9D8B030D-6E8A-4147-A177-3AD203B41FA5}">
                      <a16:colId xmlns:a16="http://schemas.microsoft.com/office/drawing/2014/main" val="20001"/>
                    </a:ext>
                  </a:extLst>
                </a:gridCol>
                <a:gridCol w="1939666">
                  <a:extLst>
                    <a:ext uri="{9D8B030D-6E8A-4147-A177-3AD203B41FA5}">
                      <a16:colId xmlns:a16="http://schemas.microsoft.com/office/drawing/2014/main" val="20002"/>
                    </a:ext>
                  </a:extLst>
                </a:gridCol>
                <a:gridCol w="1277859">
                  <a:extLst>
                    <a:ext uri="{9D8B030D-6E8A-4147-A177-3AD203B41FA5}">
                      <a16:colId xmlns:a16="http://schemas.microsoft.com/office/drawing/2014/main" val="20003"/>
                    </a:ext>
                  </a:extLst>
                </a:gridCol>
                <a:gridCol w="1174911">
                  <a:extLst>
                    <a:ext uri="{9D8B030D-6E8A-4147-A177-3AD203B41FA5}">
                      <a16:colId xmlns:a16="http://schemas.microsoft.com/office/drawing/2014/main" val="20004"/>
                    </a:ext>
                  </a:extLst>
                </a:gridCol>
              </a:tblGrid>
              <a:tr h="101955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ill Sans MT" pitchFamily="29" charset="-18"/>
                          <a:ea typeface="ＭＳ Ｐゴシック" pitchFamily="29" charset="-128"/>
                        </a:rPr>
                        <a:t>Drug</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ill Sans MT" pitchFamily="29" charset="-18"/>
                          <a:ea typeface="ＭＳ Ｐゴシック" pitchFamily="29" charset="-128"/>
                        </a:rPr>
                        <a:t>(mode of action)</a:t>
                      </a: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ill Sans MT" pitchFamily="29" charset="-18"/>
                          <a:ea typeface="ＭＳ Ｐゴシック" pitchFamily="29" charset="-128"/>
                        </a:rPr>
                        <a:t>Indication</a:t>
                      </a: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ill Sans MT" pitchFamily="29" charset="-18"/>
                          <a:ea typeface="ＭＳ Ｐゴシック" pitchFamily="29" charset="-128"/>
                        </a:rPr>
                        <a:t>FDA Approval/</a:t>
                      </a: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ill Sans MT" pitchFamily="29" charset="-18"/>
                          <a:ea typeface="ＭＳ Ｐゴシック" pitchFamily="29" charset="-128"/>
                        </a:rPr>
                        <a:t>Approved Age</a:t>
                      </a: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ill Sans MT" pitchFamily="29" charset="-18"/>
                          <a:ea typeface="ＭＳ Ｐゴシック" pitchFamily="29" charset="-128"/>
                        </a:rPr>
                        <a:t>Level of Evidence</a:t>
                      </a: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ill Sans MT" pitchFamily="29" charset="-18"/>
                          <a:ea typeface="ＭＳ Ｐゴシック" pitchFamily="29" charset="-128"/>
                        </a:rPr>
                        <a:t>Generic</a:t>
                      </a:r>
                      <a:endParaRPr kumimoji="0" lang="en-US" sz="1800" b="1" i="0" u="none" strike="noStrike" cap="none" normalizeH="0" baseline="0" dirty="0">
                        <a:ln>
                          <a:noFill/>
                        </a:ln>
                        <a:solidFill>
                          <a:srgbClr val="FFFFFF"/>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56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29" charset="-18"/>
                          <a:ea typeface="ＭＳ Ｐゴシック" pitchFamily="29" charset="-128"/>
                        </a:rPr>
                        <a:t>Methylphenidate</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(stimulant)</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ADHD</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 ≥ 6</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797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29" charset="-18"/>
                          <a:ea typeface="ＭＳ Ｐゴシック" pitchFamily="29" charset="-128"/>
                        </a:rPr>
                        <a:t>Amphetamine</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(stimulant)</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ADHD</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 </a:t>
                      </a:r>
                      <a:r>
                        <a:rPr kumimoji="0" lang="en-US" sz="1800" b="0" i="0" u="sng" strike="noStrike" cap="none" normalizeH="0" baseline="0" dirty="0">
                          <a:ln>
                            <a:noFill/>
                          </a:ln>
                          <a:solidFill>
                            <a:srgbClr val="000000"/>
                          </a:solidFill>
                          <a:effectLst/>
                          <a:latin typeface="Gill Sans MT" pitchFamily="29" charset="-18"/>
                          <a:ea typeface="ＭＳ Ｐゴシック" pitchFamily="29" charset="-128"/>
                        </a:rPr>
                        <a:t>&gt;</a:t>
                      </a: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 6</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8114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29" charset="-18"/>
                          <a:ea typeface="ＭＳ Ｐゴシック" pitchFamily="29" charset="-128"/>
                        </a:rPr>
                        <a:t>Guanfacine</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t>
                      </a:r>
                      <a:r>
                        <a:rPr kumimoji="0" lang="en-US" sz="1800" b="0" i="0" u="none" strike="noStrike" cap="none" normalizeH="0" baseline="0" dirty="0">
                          <a:ln>
                            <a:noFill/>
                          </a:ln>
                          <a:solidFill>
                            <a:srgbClr val="000000"/>
                          </a:solidFill>
                          <a:effectLst/>
                          <a:latin typeface="Calibri" pitchFamily="29" charset="0"/>
                          <a:ea typeface="ＭＳ Ｐゴシック" pitchFamily="29" charset="-128"/>
                        </a:rPr>
                        <a:t> α</a:t>
                      </a: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-2 adren. agonist)</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ADHD</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 </a:t>
                      </a:r>
                      <a:r>
                        <a:rPr kumimoji="0" lang="en-US" sz="1800" b="0" i="0" u="sng" strike="noStrike" cap="none" normalizeH="0" baseline="0" dirty="0">
                          <a:ln>
                            <a:noFill/>
                          </a:ln>
                          <a:solidFill>
                            <a:srgbClr val="000000"/>
                          </a:solidFill>
                          <a:effectLst/>
                          <a:latin typeface="Gill Sans MT" pitchFamily="29" charset="-18"/>
                          <a:ea typeface="ＭＳ Ｐゴシック" pitchFamily="29" charset="-128"/>
                        </a:rPr>
                        <a:t>&gt;</a:t>
                      </a: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 6</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81143">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800" b="1" i="0" u="none" strike="noStrike" cap="none" normalizeH="0" baseline="0" dirty="0">
                          <a:ln>
                            <a:noFill/>
                          </a:ln>
                          <a:solidFill>
                            <a:srgbClr val="000000"/>
                          </a:solidFill>
                          <a:effectLst/>
                          <a:latin typeface="Gill Sans MT" pitchFamily="29" charset="-18"/>
                          <a:ea typeface="ＭＳ Ｐゴシック" pitchFamily="29" charset="-128"/>
                        </a:rPr>
                        <a:t>Clonidine</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t>
                      </a:r>
                      <a:r>
                        <a:rPr kumimoji="0" lang="en-US" sz="1800" b="0" i="0" u="none" strike="noStrike" cap="none" normalizeH="0" baseline="0" dirty="0">
                          <a:ln>
                            <a:noFill/>
                          </a:ln>
                          <a:solidFill>
                            <a:srgbClr val="000000"/>
                          </a:solidFill>
                          <a:effectLst/>
                          <a:latin typeface="Calibri" pitchFamily="29" charset="0"/>
                          <a:ea typeface="ＭＳ Ｐゴシック" pitchFamily="29" charset="-128"/>
                        </a:rPr>
                        <a:t> α</a:t>
                      </a: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-2 adren. agonist)</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ea typeface="ＭＳ Ｐゴシック" pitchFamily="29" charset="-128"/>
                        </a:rPr>
                        <a:t>ADHD</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ea typeface="ＭＳ Ｐゴシック" pitchFamily="29" charset="-128"/>
                        </a:rPr>
                        <a:t>Yes;&gt; 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ea typeface="ＭＳ Ｐゴシック" pitchFamily="29" charset="-128"/>
                        </a:rPr>
                        <a:t>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ea typeface="ＭＳ Ｐゴシック" pitchFamily="29" charset="-128"/>
                        </a:rPr>
                        <a:t>Yes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6797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29" charset="-18"/>
                          <a:ea typeface="ＭＳ Ｐゴシック" pitchFamily="29" charset="-128"/>
                        </a:rPr>
                        <a:t>Atomoxetine</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(NRI)</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A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ADHD</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A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 ≥ 6</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A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A</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A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29" charset="-18"/>
                          <a:ea typeface="ＭＳ Ｐゴシック" pitchFamily="29" charset="-128"/>
                        </a:rPr>
                        <a:t>Yes</a:t>
                      </a:r>
                      <a:endParaRPr kumimoji="0" lang="en-US" sz="1800" b="0" i="0" u="none" strike="noStrike" cap="none" normalizeH="0" baseline="0" dirty="0">
                        <a:ln>
                          <a:noFill/>
                        </a:ln>
                        <a:solidFill>
                          <a:srgbClr val="000000"/>
                        </a:solidFill>
                        <a:effectLst/>
                        <a:latin typeface="Calibri" pitchFamily="29" charset="0"/>
                        <a:ea typeface="ＭＳ Ｐゴシック" pitchFamily="29"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A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6677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4158" y="402770"/>
            <a:ext cx="6115050" cy="742950"/>
          </a:xfrm>
        </p:spPr>
        <p:txBody>
          <a:bodyPr>
            <a:normAutofit/>
          </a:bodyPr>
          <a:lstStyle/>
          <a:p>
            <a:pPr eaLnBrk="1" hangingPunct="1"/>
            <a:r>
              <a:rPr lang="en-US" altLang="en-US" sz="3600" dirty="0">
                <a:cs typeface="Calibri" panose="020F0502020204030204" pitchFamily="34" charset="0"/>
              </a:rPr>
              <a:t>Effect Sizes</a:t>
            </a:r>
          </a:p>
        </p:txBody>
      </p:sp>
      <p:sp>
        <p:nvSpPr>
          <p:cNvPr id="82947" name="Rectangle 3"/>
          <p:cNvSpPr>
            <a:spLocks noGrp="1" noChangeArrowheads="1"/>
          </p:cNvSpPr>
          <p:nvPr>
            <p:ph idx="1"/>
          </p:nvPr>
        </p:nvSpPr>
        <p:spPr>
          <a:xfrm>
            <a:off x="604157" y="1975756"/>
            <a:ext cx="11010899" cy="4196443"/>
          </a:xfrm>
        </p:spPr>
        <p:txBody>
          <a:bodyPr>
            <a:normAutofit fontScale="92500" lnSpcReduction="10000"/>
          </a:bodyPr>
          <a:lstStyle/>
          <a:p>
            <a:pPr>
              <a:buSzPct val="100000"/>
              <a:defRPr/>
            </a:pPr>
            <a:r>
              <a:rPr lang="en-US" sz="3600" dirty="0"/>
              <a:t>Stimulants for ADHD		1.0 </a:t>
            </a:r>
          </a:p>
          <a:p>
            <a:pPr>
              <a:buSzPct val="100000"/>
              <a:defRPr/>
            </a:pPr>
            <a:r>
              <a:rPr lang="en-US" sz="3600" dirty="0"/>
              <a:t>Guanfacine/Clonidine		0.6</a:t>
            </a:r>
          </a:p>
          <a:p>
            <a:pPr>
              <a:spcAft>
                <a:spcPts val="900"/>
              </a:spcAft>
              <a:buSzPct val="100000"/>
              <a:defRPr/>
            </a:pPr>
            <a:r>
              <a:rPr lang="en-US" sz="3600" dirty="0"/>
              <a:t>Atomoxetine				0.6</a:t>
            </a:r>
          </a:p>
          <a:p>
            <a:pPr>
              <a:buSzPct val="100000"/>
              <a:defRPr/>
            </a:pPr>
            <a:r>
              <a:rPr lang="en-US" sz="3600" dirty="0"/>
              <a:t>SSRIs for anxiety/OCD		0.7</a:t>
            </a:r>
          </a:p>
          <a:p>
            <a:pPr>
              <a:spcAft>
                <a:spcPts val="900"/>
              </a:spcAft>
              <a:buSzPct val="100000"/>
              <a:defRPr/>
            </a:pPr>
            <a:r>
              <a:rPr lang="en-US" sz="3600" dirty="0"/>
              <a:t>SSRIs for MDD				0.2</a:t>
            </a:r>
          </a:p>
          <a:p>
            <a:pPr>
              <a:spcBef>
                <a:spcPts val="0"/>
              </a:spcBef>
              <a:spcAft>
                <a:spcPts val="900"/>
              </a:spcAft>
              <a:buSzPct val="100000"/>
              <a:defRPr/>
            </a:pPr>
            <a:endParaRPr lang="en-US" sz="2400" dirty="0"/>
          </a:p>
          <a:p>
            <a:pPr>
              <a:spcBef>
                <a:spcPts val="0"/>
              </a:spcBef>
              <a:spcAft>
                <a:spcPts val="900"/>
              </a:spcAft>
              <a:buSzPct val="100000"/>
              <a:defRPr/>
            </a:pPr>
            <a:r>
              <a:rPr lang="en-US" sz="2600" dirty="0"/>
              <a:t>ES = </a:t>
            </a:r>
            <a:r>
              <a:rPr lang="en-US" sz="2600" u="sng" dirty="0"/>
              <a:t>change active – change placebo</a:t>
            </a:r>
          </a:p>
          <a:p>
            <a:pPr marL="0" indent="0">
              <a:spcBef>
                <a:spcPts val="0"/>
              </a:spcBef>
              <a:buSzPct val="100000"/>
              <a:buNone/>
              <a:defRPr/>
            </a:pPr>
            <a:r>
              <a:rPr lang="en-US" sz="2600" dirty="0"/>
              <a:t>                               S.D.</a:t>
            </a:r>
          </a:p>
          <a:p>
            <a:pPr>
              <a:buSzPct val="100000"/>
              <a:buFont typeface="Wingdings" panose="05000000000000000000" pitchFamily="2" charset="2"/>
              <a:buChar char="§"/>
              <a:defRPr/>
            </a:pPr>
            <a:endParaRPr lang="en-US" sz="2550" dirty="0"/>
          </a:p>
          <a:p>
            <a:pPr marL="240030" indent="-240030">
              <a:spcAft>
                <a:spcPts val="900"/>
              </a:spcAft>
              <a:buFont typeface="Wingdings"/>
              <a:buChar char=""/>
              <a:defRPr/>
            </a:pPr>
            <a:endParaRPr lang="en-US" u="sng" dirty="0"/>
          </a:p>
        </p:txBody>
      </p:sp>
    </p:spTree>
    <p:extLst>
      <p:ext uri="{BB962C8B-B14F-4D97-AF65-F5344CB8AC3E}">
        <p14:creationId xmlns:p14="http://schemas.microsoft.com/office/powerpoint/2010/main" val="15311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6775" y="228600"/>
            <a:ext cx="8153400" cy="990600"/>
          </a:xfrm>
        </p:spPr>
        <p:txBody>
          <a:bodyPr>
            <a:normAutofit/>
          </a:bodyPr>
          <a:lstStyle/>
          <a:p>
            <a:pPr algn="ctr"/>
            <a:r>
              <a:rPr lang="en-US" altLang="en-US" sz="3600" b="1" dirty="0"/>
              <a:t>Why ADHD?</a:t>
            </a:r>
          </a:p>
        </p:txBody>
      </p:sp>
      <p:sp>
        <p:nvSpPr>
          <p:cNvPr id="13315" name="Content Placeholder 2"/>
          <p:cNvSpPr>
            <a:spLocks noGrp="1"/>
          </p:cNvSpPr>
          <p:nvPr>
            <p:ph sz="quarter" idx="1"/>
          </p:nvPr>
        </p:nvSpPr>
        <p:spPr>
          <a:xfrm>
            <a:off x="914400" y="1820091"/>
            <a:ext cx="9527177" cy="3936274"/>
          </a:xfrm>
        </p:spPr>
        <p:txBody>
          <a:bodyPr>
            <a:normAutofit/>
          </a:bodyPr>
          <a:lstStyle/>
          <a:p>
            <a:r>
              <a:rPr lang="en-US" altLang="en-US" sz="2800" dirty="0"/>
              <a:t>Most common chronic illnesses in children and adolescents in the U.S. are asthma, obesity and </a:t>
            </a:r>
            <a:r>
              <a:rPr lang="en-US" altLang="en-US" sz="2800" i="1" dirty="0"/>
              <a:t>ADHD</a:t>
            </a:r>
            <a:endParaRPr lang="en-US" altLang="en-US" sz="2800" dirty="0"/>
          </a:p>
          <a:p>
            <a:r>
              <a:rPr lang="en-US" altLang="en-US" sz="2800" dirty="0"/>
              <a:t>Only about 60% of patients with ADHD get medical care</a:t>
            </a:r>
          </a:p>
          <a:p>
            <a:r>
              <a:rPr lang="en-US" altLang="en-US" sz="2800" dirty="0"/>
              <a:t>Academic, social and emotion consequences are substantial</a:t>
            </a:r>
          </a:p>
          <a:p>
            <a:r>
              <a:rPr lang="en-US" altLang="en-US" sz="2800" dirty="0"/>
              <a:t>Primary care clinicians are best suited to assess and treat ADHD</a:t>
            </a:r>
          </a:p>
          <a:p>
            <a:r>
              <a:rPr lang="en-US" altLang="en-US" sz="2800" dirty="0"/>
              <a:t>Treatments can be provided that are time- and cost-effective</a:t>
            </a:r>
          </a:p>
        </p:txBody>
      </p:sp>
    </p:spTree>
    <p:extLst>
      <p:ext uri="{BB962C8B-B14F-4D97-AF65-F5344CB8AC3E}">
        <p14:creationId xmlns:p14="http://schemas.microsoft.com/office/powerpoint/2010/main" val="1471341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606877" y="265093"/>
            <a:ext cx="11206843" cy="954107"/>
          </a:xfrm>
          <a:prstGeom prst="rect">
            <a:avLst/>
          </a:prstGeom>
          <a:noFill/>
          <a:ln w="9525">
            <a:noFill/>
            <a:miter lim="800000"/>
            <a:headEnd/>
            <a:tailEnd/>
          </a:ln>
        </p:spPr>
        <p:txBody>
          <a:bodyPr wrap="square">
            <a:spAutoFit/>
          </a:bodyPr>
          <a:lstStyle/>
          <a:p>
            <a:pPr algn="ctr">
              <a:defRPr/>
            </a:pPr>
            <a:r>
              <a:rPr lang="en-US" sz="2800" dirty="0">
                <a:solidFill>
                  <a:schemeClr val="tx2"/>
                </a:solidFill>
                <a:latin typeface="+mj-lt"/>
              </a:rPr>
              <a:t>Safety Profile of Four Medication Classes in Level 1 for Children and Adolescents </a:t>
            </a:r>
          </a:p>
        </p:txBody>
      </p:sp>
      <p:graphicFrame>
        <p:nvGraphicFramePr>
          <p:cNvPr id="7" name="Table 6"/>
          <p:cNvGraphicFramePr>
            <a:graphicFrameLocks noGrp="1"/>
          </p:cNvGraphicFramePr>
          <p:nvPr/>
        </p:nvGraphicFramePr>
        <p:xfrm>
          <a:off x="1774372" y="1611084"/>
          <a:ext cx="8539842" cy="4185556"/>
        </p:xfrm>
        <a:graphic>
          <a:graphicData uri="http://schemas.openxmlformats.org/drawingml/2006/table">
            <a:tbl>
              <a:tblPr/>
              <a:tblGrid>
                <a:gridCol w="1708673">
                  <a:extLst>
                    <a:ext uri="{9D8B030D-6E8A-4147-A177-3AD203B41FA5}">
                      <a16:colId xmlns:a16="http://schemas.microsoft.com/office/drawing/2014/main" val="20000"/>
                    </a:ext>
                  </a:extLst>
                </a:gridCol>
                <a:gridCol w="1706912">
                  <a:extLst>
                    <a:ext uri="{9D8B030D-6E8A-4147-A177-3AD203B41FA5}">
                      <a16:colId xmlns:a16="http://schemas.microsoft.com/office/drawing/2014/main" val="20001"/>
                    </a:ext>
                  </a:extLst>
                </a:gridCol>
                <a:gridCol w="1708673">
                  <a:extLst>
                    <a:ext uri="{9D8B030D-6E8A-4147-A177-3AD203B41FA5}">
                      <a16:colId xmlns:a16="http://schemas.microsoft.com/office/drawing/2014/main" val="20002"/>
                    </a:ext>
                  </a:extLst>
                </a:gridCol>
                <a:gridCol w="1764012">
                  <a:extLst>
                    <a:ext uri="{9D8B030D-6E8A-4147-A177-3AD203B41FA5}">
                      <a16:colId xmlns:a16="http://schemas.microsoft.com/office/drawing/2014/main" val="20003"/>
                    </a:ext>
                  </a:extLst>
                </a:gridCol>
                <a:gridCol w="1651572">
                  <a:extLst>
                    <a:ext uri="{9D8B030D-6E8A-4147-A177-3AD203B41FA5}">
                      <a16:colId xmlns:a16="http://schemas.microsoft.com/office/drawing/2014/main" val="20004"/>
                    </a:ext>
                  </a:extLst>
                </a:gridCol>
              </a:tblGrid>
              <a:tr h="11848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Safety Criteria</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Stimulants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α-2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Adrenergic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Agonists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Norepinephrine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Reuptake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Inhibitors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(NRIs)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n-lt"/>
                          <a:ea typeface="ＭＳ Ｐゴシック" pitchFamily="29" charset="-128"/>
                        </a:rPr>
                        <a:t>Selective Serotonin Reuptake Inhibitors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6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FDA youth approval</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a:ln>
                            <a:noFill/>
                          </a:ln>
                          <a:solidFill>
                            <a:srgbClr val="000000"/>
                          </a:solidFill>
                          <a:effectLst/>
                          <a:latin typeface="+mn-lt"/>
                          <a:ea typeface="ＭＳ Ｐゴシック" pitchFamily="29" charset="-128"/>
                        </a:rPr>
                        <a:t>&gt;</a:t>
                      </a:r>
                      <a:r>
                        <a:rPr kumimoji="0" lang="en-US" sz="1600" b="0" i="0" u="none" strike="noStrike" cap="none" normalizeH="0" baseline="0" dirty="0">
                          <a:ln>
                            <a:noFill/>
                          </a:ln>
                          <a:solidFill>
                            <a:srgbClr val="000000"/>
                          </a:solidFill>
                          <a:effectLst/>
                          <a:latin typeface="+mn-lt"/>
                          <a:ea typeface="ＭＳ Ｐゴシック" pitchFamily="29" charset="-128"/>
                        </a:rPr>
                        <a:t>6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a:ln>
                            <a:noFill/>
                          </a:ln>
                          <a:solidFill>
                            <a:srgbClr val="000000"/>
                          </a:solidFill>
                          <a:effectLst/>
                          <a:latin typeface="+mn-lt"/>
                          <a:ea typeface="ＭＳ Ｐゴシック" pitchFamily="29" charset="-128"/>
                        </a:rPr>
                        <a:t>&gt;</a:t>
                      </a:r>
                      <a:r>
                        <a:rPr kumimoji="0" lang="en-US" sz="1600" b="0" i="0" u="none" strike="noStrike" cap="none" normalizeH="0" baseline="0" dirty="0">
                          <a:ln>
                            <a:noFill/>
                          </a:ln>
                          <a:solidFill>
                            <a:srgbClr val="000000"/>
                          </a:solidFill>
                          <a:effectLst/>
                          <a:latin typeface="+mn-lt"/>
                          <a:ea typeface="ＭＳ Ｐゴシック" pitchFamily="29" charset="-128"/>
                        </a:rPr>
                        <a:t>6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a:ln>
                            <a:noFill/>
                          </a:ln>
                          <a:solidFill>
                            <a:srgbClr val="000000"/>
                          </a:solidFill>
                          <a:effectLst/>
                          <a:latin typeface="+mn-lt"/>
                          <a:ea typeface="ＭＳ Ｐゴシック" pitchFamily="29" charset="-128"/>
                        </a:rPr>
                        <a:t>&gt;</a:t>
                      </a:r>
                      <a:r>
                        <a:rPr kumimoji="0" lang="en-US" sz="1600" b="0" i="0" u="none" strike="noStrike" cap="none" normalizeH="0" baseline="0" dirty="0">
                          <a:ln>
                            <a:noFill/>
                          </a:ln>
                          <a:solidFill>
                            <a:srgbClr val="000000"/>
                          </a:solidFill>
                          <a:effectLst/>
                          <a:latin typeface="+mn-lt"/>
                          <a:ea typeface="ＭＳ Ｐゴシック" pitchFamily="29" charset="-128"/>
                        </a:rPr>
                        <a:t>6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a:ln>
                            <a:noFill/>
                          </a:ln>
                          <a:solidFill>
                            <a:srgbClr val="000000"/>
                          </a:solidFill>
                          <a:effectLst/>
                          <a:latin typeface="+mn-lt"/>
                          <a:ea typeface="ＭＳ Ｐゴシック" pitchFamily="29" charset="-128"/>
                        </a:rPr>
                        <a:t>&gt;</a:t>
                      </a:r>
                      <a:r>
                        <a:rPr kumimoji="0" lang="en-US" sz="1600" b="0" i="0" u="none" strike="noStrike" cap="none" normalizeH="0" baseline="0" dirty="0">
                          <a:ln>
                            <a:noFill/>
                          </a:ln>
                          <a:solidFill>
                            <a:srgbClr val="000000"/>
                          </a:solidFill>
                          <a:effectLst/>
                          <a:latin typeface="+mn-lt"/>
                          <a:ea typeface="ＭＳ Ｐゴシック" pitchFamily="29" charset="-128"/>
                        </a:rPr>
                        <a:t>6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63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10+ years on market</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&gt;50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&gt;20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&gt;10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&gt;25 years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63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Overdose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harm low</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low</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very low</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very low</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very low</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43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No major FDA boxed warning</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dependency</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“suicidality”</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“suicidality”</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43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Low long term health risk</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growth deceleration</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none known</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none known</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ＭＳ Ｐゴシック" pitchFamily="29" charset="-128"/>
                        </a:rPr>
                        <a:t>none known</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1444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58586" y="228600"/>
            <a:ext cx="8763000" cy="1066800"/>
          </a:xfrm>
        </p:spPr>
        <p:txBody>
          <a:bodyPr/>
          <a:lstStyle/>
          <a:p>
            <a:pPr eaLnBrk="1" hangingPunct="1"/>
            <a:r>
              <a:rPr lang="en-US" altLang="en-US" sz="3600" dirty="0"/>
              <a:t>Which ADHD Medication to Try First? </a:t>
            </a:r>
          </a:p>
        </p:txBody>
      </p:sp>
      <p:sp>
        <p:nvSpPr>
          <p:cNvPr id="63491" name="Content Placeholder 2"/>
          <p:cNvSpPr>
            <a:spLocks noGrp="1"/>
          </p:cNvSpPr>
          <p:nvPr>
            <p:ph idx="1"/>
          </p:nvPr>
        </p:nvSpPr>
        <p:spPr>
          <a:xfrm>
            <a:off x="658586" y="1600200"/>
            <a:ext cx="10411868" cy="4049486"/>
          </a:xfrm>
        </p:spPr>
        <p:txBody>
          <a:bodyPr>
            <a:normAutofit/>
          </a:bodyPr>
          <a:lstStyle/>
          <a:p>
            <a:pPr>
              <a:buSzPct val="100000"/>
            </a:pPr>
            <a:r>
              <a:rPr lang="en-US" altLang="en-US" sz="3600" dirty="0"/>
              <a:t>Either Methylphenidate or Amphetamine Preparation</a:t>
            </a:r>
          </a:p>
          <a:p>
            <a:pPr lvl="1">
              <a:buSzPct val="100000"/>
            </a:pPr>
            <a:r>
              <a:rPr lang="en-US" altLang="en-US" sz="3200" dirty="0"/>
              <a:t>AAP Practice Parameter (2019)</a:t>
            </a:r>
          </a:p>
          <a:p>
            <a:pPr lvl="1">
              <a:buSzPct val="100000"/>
            </a:pPr>
            <a:r>
              <a:rPr lang="en-US" altLang="en-US" sz="3200" dirty="0"/>
              <a:t>AACAP Practice Parameter (2021)</a:t>
            </a:r>
          </a:p>
          <a:p>
            <a:pPr>
              <a:buSzPct val="100000"/>
            </a:pPr>
            <a:r>
              <a:rPr lang="en-US" altLang="en-US" sz="3600" dirty="0"/>
              <a:t>Guanfacine, Clonidine or Atomoxetine</a:t>
            </a:r>
          </a:p>
          <a:p>
            <a:pPr lvl="1">
              <a:buSzPct val="100000"/>
            </a:pPr>
            <a:r>
              <a:rPr lang="en-US" altLang="en-US" sz="3200" dirty="0"/>
              <a:t>If concerns about specific stimulant AEs</a:t>
            </a:r>
          </a:p>
          <a:p>
            <a:pPr lvl="1">
              <a:buSzPct val="100000"/>
            </a:pPr>
            <a:r>
              <a:rPr lang="en-US" altLang="en-US" sz="3200" dirty="0"/>
              <a:t>If parental concern about stimulants</a:t>
            </a:r>
          </a:p>
        </p:txBody>
      </p:sp>
    </p:spTree>
    <p:extLst>
      <p:ext uri="{BB962C8B-B14F-4D97-AF65-F5344CB8AC3E}">
        <p14:creationId xmlns:p14="http://schemas.microsoft.com/office/powerpoint/2010/main" val="976070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3A6B-6120-4CEA-B8F1-6290BD7E0A85}"/>
              </a:ext>
            </a:extLst>
          </p:cNvPr>
          <p:cNvSpPr>
            <a:spLocks noGrp="1"/>
          </p:cNvSpPr>
          <p:nvPr>
            <p:ph type="title"/>
          </p:nvPr>
        </p:nvSpPr>
        <p:spPr/>
        <p:txBody>
          <a:bodyPr/>
          <a:lstStyle/>
          <a:p>
            <a:r>
              <a:rPr lang="en-US" dirty="0"/>
              <a:t>Methylphenidate vs Amphetamine</a:t>
            </a:r>
          </a:p>
        </p:txBody>
      </p:sp>
      <p:sp>
        <p:nvSpPr>
          <p:cNvPr id="3" name="Content Placeholder 2">
            <a:extLst>
              <a:ext uri="{FF2B5EF4-FFF2-40B4-BE49-F238E27FC236}">
                <a16:creationId xmlns:a16="http://schemas.microsoft.com/office/drawing/2014/main" id="{58AA1669-FE21-47BE-8482-A287E0BCC773}"/>
              </a:ext>
            </a:extLst>
          </p:cNvPr>
          <p:cNvSpPr>
            <a:spLocks noGrp="1"/>
          </p:cNvSpPr>
          <p:nvPr>
            <p:ph idx="1"/>
          </p:nvPr>
        </p:nvSpPr>
        <p:spPr>
          <a:xfrm>
            <a:off x="345715" y="1463041"/>
            <a:ext cx="11656895" cy="3869595"/>
          </a:xfrm>
        </p:spPr>
        <p:txBody>
          <a:bodyPr>
            <a:normAutofit/>
          </a:bodyPr>
          <a:lstStyle/>
          <a:p>
            <a:r>
              <a:rPr lang="en-US" sz="2400" dirty="0"/>
              <a:t>Some data and experience support the following points, but they are offered as </a:t>
            </a:r>
            <a:r>
              <a:rPr lang="en-US" sz="2400" dirty="0">
                <a:solidFill>
                  <a:srgbClr val="FF0000"/>
                </a:solidFill>
              </a:rPr>
              <a:t>opinion</a:t>
            </a:r>
            <a:r>
              <a:rPr lang="en-US" sz="2400" dirty="0"/>
              <a:t>, and are not definitive.</a:t>
            </a:r>
          </a:p>
          <a:p>
            <a:r>
              <a:rPr lang="en-US" sz="2400" dirty="0"/>
              <a:t>Adderall (mixed amphetamine salts) is the most popular prescription stimulant street drug.</a:t>
            </a:r>
          </a:p>
          <a:p>
            <a:r>
              <a:rPr lang="en-US" sz="2400" dirty="0"/>
              <a:t>Amphetamine reduces craving for cocaine, and is used in some treatment programs to assist with cocaine discontinuation; methylphenidate has no effect.</a:t>
            </a:r>
          </a:p>
          <a:p>
            <a:r>
              <a:rPr lang="en-US" sz="2400" dirty="0"/>
              <a:t>Personal experience with patients: some complain of increased motivation on therapeutic doses of Adderall or Adderall XR and don’t like this feeling. With switch to methylphenidate preparation, the motivation effect goes away. None have reported this effect on methylphenidate preparations.</a:t>
            </a:r>
          </a:p>
        </p:txBody>
      </p:sp>
    </p:spTree>
    <p:extLst>
      <p:ext uri="{BB962C8B-B14F-4D97-AF65-F5344CB8AC3E}">
        <p14:creationId xmlns:p14="http://schemas.microsoft.com/office/powerpoint/2010/main" val="3331404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705100" y="402771"/>
            <a:ext cx="6781800" cy="742950"/>
          </a:xfrm>
        </p:spPr>
        <p:txBody>
          <a:bodyPr>
            <a:normAutofit/>
          </a:bodyPr>
          <a:lstStyle/>
          <a:p>
            <a:pPr algn="ctr" eaLnBrk="1" hangingPunct="1"/>
            <a:r>
              <a:rPr lang="en-US" altLang="en-US" sz="3200" dirty="0">
                <a:cs typeface="Arial" panose="020B0604020202020204" pitchFamily="34" charset="0"/>
              </a:rPr>
              <a:t>Stimulant Delivery Systems </a:t>
            </a:r>
          </a:p>
        </p:txBody>
      </p:sp>
      <p:sp>
        <p:nvSpPr>
          <p:cNvPr id="19459" name="Content Placeholder 2"/>
          <p:cNvSpPr>
            <a:spLocks noGrp="1"/>
          </p:cNvSpPr>
          <p:nvPr>
            <p:ph idx="1"/>
          </p:nvPr>
        </p:nvSpPr>
        <p:spPr>
          <a:xfrm>
            <a:off x="2019300" y="1426028"/>
            <a:ext cx="8153400" cy="4566557"/>
          </a:xfrm>
        </p:spPr>
        <p:txBody>
          <a:bodyPr>
            <a:noAutofit/>
          </a:bodyPr>
          <a:lstStyle/>
          <a:p>
            <a:pPr eaLnBrk="1" hangingPunct="1">
              <a:buFont typeface="Wingdings" charset="0"/>
              <a:buNone/>
              <a:defRPr/>
            </a:pPr>
            <a:r>
              <a:rPr lang="en-US" sz="1800" u="sng" dirty="0">
                <a:cs typeface="Arial" charset="0"/>
              </a:rPr>
              <a:t>Preparation</a:t>
            </a:r>
            <a:r>
              <a:rPr lang="en-US" sz="1800" dirty="0">
                <a:cs typeface="Arial" charset="0"/>
              </a:rPr>
              <a:t>	</a:t>
            </a:r>
            <a:r>
              <a:rPr lang="en-US" sz="1800" u="sng" dirty="0">
                <a:cs typeface="Arial" charset="0"/>
              </a:rPr>
              <a:t>Time (</a:t>
            </a:r>
            <a:r>
              <a:rPr lang="en-US" sz="1800" u="sng" dirty="0" err="1">
                <a:cs typeface="Arial" charset="0"/>
              </a:rPr>
              <a:t>hrs</a:t>
            </a:r>
            <a:r>
              <a:rPr lang="en-US" sz="1800" u="sng" dirty="0">
                <a:cs typeface="Arial" charset="0"/>
              </a:rPr>
              <a:t>)</a:t>
            </a:r>
            <a:r>
              <a:rPr lang="en-US" sz="1800" dirty="0">
                <a:cs typeface="Arial" charset="0"/>
              </a:rPr>
              <a:t> 	</a:t>
            </a:r>
            <a:r>
              <a:rPr lang="en-US" sz="1800" u="sng" dirty="0">
                <a:cs typeface="Arial" charset="0"/>
              </a:rPr>
              <a:t>Methylphenidate</a:t>
            </a:r>
            <a:r>
              <a:rPr lang="en-US" sz="1800" dirty="0">
                <a:cs typeface="Arial" charset="0"/>
              </a:rPr>
              <a:t>	         </a:t>
            </a:r>
            <a:r>
              <a:rPr lang="en-US" sz="1800" u="sng" dirty="0">
                <a:cs typeface="Arial" charset="0"/>
              </a:rPr>
              <a:t>Amphetamine</a:t>
            </a:r>
          </a:p>
          <a:p>
            <a:pPr>
              <a:spcAft>
                <a:spcPts val="450"/>
              </a:spcAft>
              <a:buSzPct val="100000"/>
              <a:buFont typeface="Wingdings" charset="0"/>
              <a:buChar char="§"/>
              <a:defRPr/>
            </a:pPr>
            <a:r>
              <a:rPr lang="en-US" sz="1800" dirty="0">
                <a:cs typeface="Arial" charset="0"/>
              </a:rPr>
              <a:t>IR		 3-4  4-6 		</a:t>
            </a:r>
            <a:r>
              <a:rPr lang="en-US" sz="1800" dirty="0">
                <a:solidFill>
                  <a:srgbClr val="0070C0"/>
                </a:solidFill>
                <a:cs typeface="Arial" charset="0"/>
              </a:rPr>
              <a:t>Ritalin</a:t>
            </a:r>
            <a:r>
              <a:rPr lang="en-US" sz="1800" dirty="0">
                <a:cs typeface="Arial" charset="0"/>
              </a:rPr>
              <a:t>		         </a:t>
            </a:r>
            <a:r>
              <a:rPr lang="en-US" sz="1800" dirty="0">
                <a:solidFill>
                  <a:srgbClr val="0070C0"/>
                </a:solidFill>
                <a:cs typeface="Arial" charset="0"/>
              </a:rPr>
              <a:t>Adderall</a:t>
            </a:r>
            <a:r>
              <a:rPr lang="en-US" sz="1800" dirty="0">
                <a:cs typeface="Arial" charset="0"/>
              </a:rPr>
              <a:t>/</a:t>
            </a:r>
            <a:r>
              <a:rPr lang="en-US" sz="1800" dirty="0">
                <a:solidFill>
                  <a:srgbClr val="00B050"/>
                </a:solidFill>
                <a:cs typeface="Arial" charset="0"/>
              </a:rPr>
              <a:t>EVEKEO</a:t>
            </a:r>
            <a:r>
              <a:rPr lang="en-US" sz="1800" dirty="0">
                <a:cs typeface="Arial" charset="0"/>
              </a:rPr>
              <a:t> 				</a:t>
            </a:r>
            <a:r>
              <a:rPr lang="en-US" sz="1800" dirty="0">
                <a:solidFill>
                  <a:srgbClr val="FF0000"/>
                </a:solidFill>
                <a:cs typeface="Arial" charset="0"/>
              </a:rPr>
              <a:t>Focalin</a:t>
            </a:r>
            <a:r>
              <a:rPr lang="en-US" sz="1800" dirty="0">
                <a:cs typeface="Arial" charset="0"/>
              </a:rPr>
              <a:t>		         </a:t>
            </a:r>
            <a:r>
              <a:rPr lang="en-US" sz="1800" dirty="0">
                <a:solidFill>
                  <a:srgbClr val="00B050"/>
                </a:solidFill>
                <a:cs typeface="Arial" charset="0"/>
              </a:rPr>
              <a:t>ZENZEDI</a:t>
            </a:r>
            <a:r>
              <a:rPr lang="en-US" sz="1800" dirty="0">
                <a:cs typeface="Arial" charset="0"/>
              </a:rPr>
              <a:t> (</a:t>
            </a:r>
            <a:r>
              <a:rPr lang="en-US" sz="1800" dirty="0" err="1">
                <a:cs typeface="Arial" charset="0"/>
              </a:rPr>
              <a:t>dex</a:t>
            </a:r>
            <a:r>
              <a:rPr lang="en-US" sz="1800" dirty="0">
                <a:cs typeface="Arial" charset="0"/>
              </a:rPr>
              <a:t>)</a:t>
            </a:r>
          </a:p>
          <a:p>
            <a:pPr eaLnBrk="1" hangingPunct="1">
              <a:spcBef>
                <a:spcPct val="0"/>
              </a:spcBef>
              <a:buSzPct val="100000"/>
              <a:buFont typeface="Wingdings" charset="0"/>
              <a:buChar char="§"/>
              <a:defRPr/>
            </a:pPr>
            <a:r>
              <a:rPr lang="en-US" sz="1800" dirty="0">
                <a:cs typeface="Arial" charset="0"/>
              </a:rPr>
              <a:t>Pulse	    	    7-8		</a:t>
            </a:r>
            <a:r>
              <a:rPr lang="en-US" sz="1800" dirty="0" err="1">
                <a:cs typeface="Arial" charset="0"/>
              </a:rPr>
              <a:t>Metadate</a:t>
            </a:r>
            <a:r>
              <a:rPr lang="en-US" sz="1800" dirty="0">
                <a:cs typeface="Arial" charset="0"/>
              </a:rPr>
              <a:t> ER	         </a:t>
            </a:r>
            <a:r>
              <a:rPr lang="en-US" sz="1800" dirty="0" err="1">
                <a:cs typeface="Arial" charset="0"/>
              </a:rPr>
              <a:t>Dex</a:t>
            </a:r>
            <a:r>
              <a:rPr lang="en-US" sz="1800" dirty="0">
                <a:cs typeface="Arial" charset="0"/>
              </a:rPr>
              <a:t> </a:t>
            </a:r>
            <a:r>
              <a:rPr lang="en-US" sz="1800" dirty="0" err="1">
                <a:cs typeface="Arial" charset="0"/>
              </a:rPr>
              <a:t>Spansule</a:t>
            </a:r>
            <a:r>
              <a:rPr lang="en-US" sz="1800" dirty="0">
                <a:cs typeface="Arial" charset="0"/>
              </a:rPr>
              <a:t> 					</a:t>
            </a:r>
            <a:r>
              <a:rPr lang="en-US" sz="1800" i="1" dirty="0">
                <a:solidFill>
                  <a:srgbClr val="00B050"/>
                </a:solidFill>
                <a:cs typeface="Arial" charset="0"/>
              </a:rPr>
              <a:t>APTENSIO XR</a:t>
            </a:r>
            <a:r>
              <a:rPr lang="en-US" sz="1800" dirty="0">
                <a:solidFill>
                  <a:srgbClr val="FF0000"/>
                </a:solidFill>
                <a:cs typeface="Arial" charset="0"/>
              </a:rPr>
              <a:t>	         MYDAYIS</a:t>
            </a:r>
          </a:p>
          <a:p>
            <a:pPr eaLnBrk="1" hangingPunct="1">
              <a:spcBef>
                <a:spcPct val="0"/>
              </a:spcBef>
              <a:buSzPct val="100000"/>
              <a:buFont typeface="Wingdings" charset="0"/>
              <a:buNone/>
              <a:defRPr/>
            </a:pPr>
            <a:r>
              <a:rPr lang="en-US" sz="1800" dirty="0">
                <a:cs typeface="Arial" charset="0"/>
              </a:rPr>
              <a:t>					</a:t>
            </a:r>
          </a:p>
          <a:p>
            <a:pPr eaLnBrk="1" hangingPunct="1">
              <a:spcBef>
                <a:spcPct val="0"/>
              </a:spcBef>
              <a:buSzPct val="100000"/>
              <a:buFont typeface="Wingdings" charset="0"/>
              <a:buChar char="§"/>
              <a:defRPr/>
            </a:pPr>
            <a:r>
              <a:rPr lang="en-US" sz="1800" dirty="0">
                <a:cs typeface="Arial" charset="0"/>
              </a:rPr>
              <a:t>Pearls	  	  8-12		</a:t>
            </a:r>
            <a:r>
              <a:rPr lang="en-US" sz="1800" i="1" dirty="0" err="1">
                <a:solidFill>
                  <a:srgbClr val="0070C0"/>
                </a:solidFill>
                <a:cs typeface="Arial" charset="0"/>
              </a:rPr>
              <a:t>Metadate</a:t>
            </a:r>
            <a:r>
              <a:rPr lang="en-US" sz="1800" i="1" dirty="0">
                <a:solidFill>
                  <a:srgbClr val="0070C0"/>
                </a:solidFill>
                <a:cs typeface="Arial" charset="0"/>
              </a:rPr>
              <a:t> CD </a:t>
            </a:r>
            <a:r>
              <a:rPr lang="en-US" sz="1800" dirty="0">
                <a:solidFill>
                  <a:srgbClr val="0070C0"/>
                </a:solidFill>
                <a:cs typeface="Arial" charset="0"/>
              </a:rPr>
              <a:t>	         </a:t>
            </a:r>
            <a:r>
              <a:rPr lang="en-US" sz="1800" i="1" dirty="0">
                <a:solidFill>
                  <a:srgbClr val="0070C0"/>
                </a:solidFill>
                <a:cs typeface="Arial" charset="0"/>
              </a:rPr>
              <a:t>Adderall XR</a:t>
            </a:r>
            <a:r>
              <a:rPr lang="en-US" sz="1800" dirty="0">
                <a:solidFill>
                  <a:srgbClr val="0070C0"/>
                </a:solidFill>
                <a:cs typeface="Arial" charset="0"/>
              </a:rPr>
              <a:t>     					</a:t>
            </a:r>
            <a:r>
              <a:rPr lang="en-US" sz="1800" i="1" dirty="0">
                <a:solidFill>
                  <a:srgbClr val="0070C0"/>
                </a:solidFill>
                <a:cs typeface="Arial" charset="0"/>
              </a:rPr>
              <a:t>Ritalin LA </a:t>
            </a:r>
          </a:p>
          <a:p>
            <a:pPr marL="1200150" lvl="4" indent="0">
              <a:spcBef>
                <a:spcPct val="0"/>
              </a:spcBef>
              <a:spcAft>
                <a:spcPts val="450"/>
              </a:spcAft>
              <a:buSzPct val="100000"/>
              <a:buNone/>
              <a:defRPr/>
            </a:pPr>
            <a:r>
              <a:rPr lang="en-US" sz="1800" dirty="0">
                <a:cs typeface="Arial" charset="0"/>
              </a:rPr>
              <a:t>			</a:t>
            </a:r>
            <a:r>
              <a:rPr lang="en-US" sz="1800" dirty="0">
                <a:solidFill>
                  <a:srgbClr val="FF0000"/>
                </a:solidFill>
                <a:cs typeface="Arial" charset="0"/>
              </a:rPr>
              <a:t>Focalin XR</a:t>
            </a:r>
            <a:r>
              <a:rPr lang="en-US" sz="1800" dirty="0">
                <a:cs typeface="Arial" charset="0"/>
              </a:rPr>
              <a:t>		</a:t>
            </a:r>
          </a:p>
          <a:p>
            <a:pPr eaLnBrk="1" hangingPunct="1">
              <a:spcBef>
                <a:spcPct val="0"/>
              </a:spcBef>
              <a:buSzPct val="100000"/>
              <a:buFont typeface="Wingdings" charset="0"/>
              <a:buChar char="§"/>
              <a:defRPr/>
            </a:pPr>
            <a:r>
              <a:rPr lang="en-US" sz="1800" dirty="0">
                <a:cs typeface="Arial" charset="0"/>
              </a:rPr>
              <a:t>Pump  		    </a:t>
            </a:r>
            <a:r>
              <a:rPr lang="en-US" sz="1800" u="sng" dirty="0">
                <a:cs typeface="Arial" charset="0"/>
              </a:rPr>
              <a:t>&lt;</a:t>
            </a:r>
            <a:r>
              <a:rPr lang="en-US" sz="1800" dirty="0">
                <a:cs typeface="Arial" charset="0"/>
              </a:rPr>
              <a:t>12		</a:t>
            </a:r>
            <a:r>
              <a:rPr lang="en-US" sz="1800" i="1" dirty="0" err="1">
                <a:solidFill>
                  <a:srgbClr val="0070C0"/>
                </a:solidFill>
                <a:cs typeface="Arial" charset="0"/>
              </a:rPr>
              <a:t>Concerta</a:t>
            </a:r>
            <a:endParaRPr lang="en-US" sz="1800" i="1" dirty="0">
              <a:solidFill>
                <a:srgbClr val="0070C0"/>
              </a:solidFill>
              <a:cs typeface="Arial" charset="0"/>
            </a:endParaRPr>
          </a:p>
          <a:p>
            <a:pPr eaLnBrk="1" hangingPunct="1">
              <a:spcBef>
                <a:spcPct val="0"/>
              </a:spcBef>
              <a:buSzPct val="100000"/>
              <a:buFont typeface="Wingdings" charset="0"/>
              <a:buNone/>
              <a:defRPr/>
            </a:pPr>
            <a:r>
              <a:rPr lang="en-US" sz="1350" dirty="0">
                <a:cs typeface="Arial" charset="0"/>
              </a:rPr>
              <a:t>------------------------------------------------------------------------------------------------------------------------------------------</a:t>
            </a:r>
          </a:p>
          <a:p>
            <a:pPr>
              <a:spcBef>
                <a:spcPct val="0"/>
              </a:spcBef>
              <a:spcAft>
                <a:spcPts val="900"/>
              </a:spcAft>
              <a:buSzPct val="100000"/>
              <a:buFont typeface="Wingdings" charset="0"/>
              <a:buChar char="§"/>
              <a:defRPr/>
            </a:pPr>
            <a:r>
              <a:rPr lang="en-US" altLang="ja-JP" sz="1500" dirty="0">
                <a:cs typeface="Arial" charset="0"/>
              </a:rPr>
              <a:t>Modified IR</a:t>
            </a:r>
            <a:r>
              <a:rPr lang="en-US" sz="1500" dirty="0">
                <a:cs typeface="Arial" charset="0"/>
              </a:rPr>
              <a:t>	   </a:t>
            </a:r>
            <a:r>
              <a:rPr lang="en-US" sz="1500" u="sng" dirty="0">
                <a:cs typeface="Arial" charset="0"/>
              </a:rPr>
              <a:t>&lt;</a:t>
            </a:r>
            <a:r>
              <a:rPr lang="en-US" sz="1500" dirty="0">
                <a:cs typeface="Arial" charset="0"/>
              </a:rPr>
              <a:t>12				          </a:t>
            </a:r>
            <a:r>
              <a:rPr lang="en-US" sz="1500" dirty="0">
                <a:solidFill>
                  <a:srgbClr val="FF0000"/>
                </a:solidFill>
                <a:cs typeface="Arial" charset="0"/>
              </a:rPr>
              <a:t>VYVANSE</a:t>
            </a:r>
          </a:p>
          <a:p>
            <a:pPr>
              <a:spcBef>
                <a:spcPct val="0"/>
              </a:spcBef>
              <a:spcAft>
                <a:spcPts val="900"/>
              </a:spcAft>
              <a:buSzPct val="100000"/>
              <a:buFont typeface="Wingdings" charset="0"/>
              <a:buChar char="§"/>
              <a:defRPr/>
            </a:pPr>
            <a:r>
              <a:rPr lang="en-US" sz="1500" dirty="0">
                <a:cs typeface="Arial" charset="0"/>
              </a:rPr>
              <a:t>Solution//Chewable 3-5 (8-12)		</a:t>
            </a:r>
            <a:r>
              <a:rPr lang="en-US" sz="1500" dirty="0" err="1">
                <a:cs typeface="Arial" charset="0"/>
              </a:rPr>
              <a:t>Methylin</a:t>
            </a:r>
            <a:r>
              <a:rPr lang="en-US" sz="1500" dirty="0">
                <a:cs typeface="Arial" charset="0"/>
              </a:rPr>
              <a:t>//</a:t>
            </a:r>
            <a:r>
              <a:rPr lang="en-US" sz="1500" dirty="0" err="1">
                <a:cs typeface="Arial" charset="0"/>
              </a:rPr>
              <a:t>methylp</a:t>
            </a:r>
            <a:r>
              <a:rPr lang="en-US" sz="1500" dirty="0">
                <a:cs typeface="Arial" charset="0"/>
              </a:rPr>
              <a:t> </a:t>
            </a:r>
            <a:r>
              <a:rPr lang="en-US" sz="1500" dirty="0">
                <a:solidFill>
                  <a:srgbClr val="00B050"/>
                </a:solidFill>
                <a:cs typeface="Arial" charset="0"/>
              </a:rPr>
              <a:t>PROCENTRA &amp; (ADZENYS ER)</a:t>
            </a:r>
          </a:p>
          <a:p>
            <a:pPr>
              <a:spcBef>
                <a:spcPct val="0"/>
              </a:spcBef>
              <a:spcAft>
                <a:spcPts val="900"/>
              </a:spcAft>
              <a:buSzPct val="100000"/>
              <a:buFont typeface="Wingdings" charset="0"/>
              <a:buChar char="§"/>
              <a:defRPr/>
            </a:pPr>
            <a:r>
              <a:rPr lang="en-US" sz="1500" dirty="0">
                <a:cs typeface="Arial" charset="0"/>
              </a:rPr>
              <a:t>Liquid </a:t>
            </a:r>
            <a:r>
              <a:rPr lang="en-US" sz="1500" dirty="0" err="1">
                <a:cs typeface="Arial" charset="0"/>
              </a:rPr>
              <a:t>Susp</a:t>
            </a:r>
            <a:r>
              <a:rPr lang="en-US" sz="1500" dirty="0">
                <a:cs typeface="Arial" charset="0"/>
              </a:rPr>
              <a:t>.	   8-12		</a:t>
            </a:r>
            <a:r>
              <a:rPr lang="en-US" sz="1500" i="1" dirty="0">
                <a:solidFill>
                  <a:srgbClr val="0070C0"/>
                </a:solidFill>
                <a:cs typeface="Arial" charset="0"/>
              </a:rPr>
              <a:t>QUILLIVANT XR</a:t>
            </a:r>
            <a:r>
              <a:rPr lang="en-US" sz="1500" dirty="0">
                <a:solidFill>
                  <a:srgbClr val="00B050"/>
                </a:solidFill>
                <a:cs typeface="Arial" charset="0"/>
              </a:rPr>
              <a:t>	          DYANAVEL XR</a:t>
            </a:r>
            <a:r>
              <a:rPr lang="en-US" sz="1500" dirty="0">
                <a:cs typeface="Arial" charset="0"/>
              </a:rPr>
              <a:t>         </a:t>
            </a:r>
          </a:p>
          <a:p>
            <a:pPr>
              <a:spcBef>
                <a:spcPct val="0"/>
              </a:spcBef>
              <a:spcAft>
                <a:spcPts val="450"/>
              </a:spcAft>
              <a:buSzPct val="100000"/>
              <a:buFont typeface="Wingdings" charset="0"/>
              <a:buChar char="§"/>
              <a:defRPr/>
            </a:pPr>
            <a:r>
              <a:rPr lang="en-US" sz="1500" dirty="0">
                <a:cs typeface="Arial" charset="0"/>
              </a:rPr>
              <a:t>Chewable//</a:t>
            </a:r>
            <a:r>
              <a:rPr lang="en-US" sz="1500" dirty="0" err="1">
                <a:cs typeface="Arial" charset="0"/>
              </a:rPr>
              <a:t>Disint</a:t>
            </a:r>
            <a:r>
              <a:rPr lang="en-US" sz="1500" dirty="0">
                <a:cs typeface="Arial" charset="0"/>
              </a:rPr>
              <a:t>	   8-12		</a:t>
            </a:r>
            <a:r>
              <a:rPr lang="en-US" sz="1500" dirty="0">
                <a:solidFill>
                  <a:srgbClr val="00B050"/>
                </a:solidFill>
                <a:cs typeface="Arial" charset="0"/>
              </a:rPr>
              <a:t>QUILLICHEW ER    </a:t>
            </a:r>
            <a:r>
              <a:rPr lang="en-US" sz="1500" dirty="0">
                <a:solidFill>
                  <a:srgbClr val="FF0000"/>
                </a:solidFill>
                <a:cs typeface="Arial" charset="0"/>
              </a:rPr>
              <a:t>VYVANSE</a:t>
            </a:r>
            <a:r>
              <a:rPr lang="en-US" sz="1500" dirty="0">
                <a:cs typeface="Arial" charset="0"/>
              </a:rPr>
              <a:t>//</a:t>
            </a:r>
            <a:r>
              <a:rPr lang="en-US" sz="1500" dirty="0">
                <a:solidFill>
                  <a:srgbClr val="00B050"/>
                </a:solidFill>
                <a:cs typeface="Arial" charset="0"/>
              </a:rPr>
              <a:t>ADZENYS XR-ODT</a:t>
            </a:r>
          </a:p>
          <a:p>
            <a:pPr>
              <a:spcBef>
                <a:spcPct val="0"/>
              </a:spcBef>
              <a:spcAft>
                <a:spcPts val="450"/>
              </a:spcAft>
              <a:buSzPct val="100000"/>
              <a:buFont typeface="Wingdings" charset="0"/>
              <a:buChar char="§"/>
              <a:defRPr/>
            </a:pPr>
            <a:r>
              <a:rPr lang="en-US" sz="1500" dirty="0">
                <a:cs typeface="Arial" charset="0"/>
              </a:rPr>
              <a:t>Patch	    	   </a:t>
            </a:r>
            <a:r>
              <a:rPr lang="en-US" sz="1500" u="sng" dirty="0">
                <a:cs typeface="Arial" charset="0"/>
              </a:rPr>
              <a:t>&lt;</a:t>
            </a:r>
            <a:r>
              <a:rPr lang="en-US" sz="1500" dirty="0">
                <a:cs typeface="Arial" charset="0"/>
              </a:rPr>
              <a:t>12		</a:t>
            </a:r>
            <a:r>
              <a:rPr lang="en-US" sz="1500" dirty="0">
                <a:solidFill>
                  <a:srgbClr val="00B050"/>
                </a:solidFill>
                <a:cs typeface="Arial" charset="0"/>
              </a:rPr>
              <a:t>DAYTRANA</a:t>
            </a:r>
          </a:p>
        </p:txBody>
      </p:sp>
    </p:spTree>
    <p:extLst>
      <p:ext uri="{BB962C8B-B14F-4D97-AF65-F5344CB8AC3E}">
        <p14:creationId xmlns:p14="http://schemas.microsoft.com/office/powerpoint/2010/main" val="331460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b="9033"/>
          <a:stretch>
            <a:fillRect/>
          </a:stretch>
        </p:blipFill>
        <p:spPr bwMode="auto">
          <a:xfrm>
            <a:off x="364671" y="103047"/>
            <a:ext cx="11413671" cy="66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02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98714" y="310243"/>
            <a:ext cx="6343650" cy="912813"/>
          </a:xfrm>
        </p:spPr>
        <p:txBody>
          <a:bodyPr>
            <a:normAutofit/>
          </a:bodyPr>
          <a:lstStyle/>
          <a:p>
            <a:pPr eaLnBrk="1" hangingPunct="1"/>
            <a:r>
              <a:rPr lang="en-US" altLang="en-US" sz="3200" dirty="0">
                <a:cs typeface="Arial" panose="020B0604020202020204" pitchFamily="34" charset="0"/>
              </a:rPr>
              <a:t>Main Side Effects of Stimulants</a:t>
            </a:r>
          </a:p>
        </p:txBody>
      </p:sp>
      <p:sp>
        <p:nvSpPr>
          <p:cNvPr id="70659" name="Content Placeholder 2"/>
          <p:cNvSpPr>
            <a:spLocks noGrp="1"/>
          </p:cNvSpPr>
          <p:nvPr>
            <p:ph idx="1"/>
          </p:nvPr>
        </p:nvSpPr>
        <p:spPr>
          <a:xfrm>
            <a:off x="598715" y="1752599"/>
            <a:ext cx="9209314" cy="4405923"/>
          </a:xfrm>
        </p:spPr>
        <p:txBody>
          <a:bodyPr>
            <a:normAutofit fontScale="92500" lnSpcReduction="20000"/>
          </a:bodyPr>
          <a:lstStyle/>
          <a:p>
            <a:pPr marL="0" indent="0">
              <a:buSzPct val="150000"/>
              <a:buNone/>
            </a:pPr>
            <a:r>
              <a:rPr lang="en-US" altLang="en-US" sz="3200" dirty="0">
                <a:cs typeface="Arial" panose="020B0604020202020204" pitchFamily="34" charset="0"/>
              </a:rPr>
              <a:t>Most Common</a:t>
            </a:r>
          </a:p>
          <a:p>
            <a:pPr lvl="1" eaLnBrk="1" hangingPunct="1">
              <a:buSzPct val="150000"/>
              <a:buFont typeface="Arial" panose="020B0604020202020204" pitchFamily="34" charset="0"/>
              <a:buChar char="•"/>
            </a:pPr>
            <a:r>
              <a:rPr lang="en-US" altLang="en-US" sz="2800" dirty="0">
                <a:cs typeface="Arial" panose="020B0604020202020204" pitchFamily="34" charset="0"/>
              </a:rPr>
              <a:t>GI upset</a:t>
            </a:r>
          </a:p>
          <a:p>
            <a:pPr lvl="1" eaLnBrk="1" hangingPunct="1">
              <a:buSzPct val="150000"/>
              <a:buFont typeface="Arial" panose="020B0604020202020204" pitchFamily="34" charset="0"/>
              <a:buChar char="•"/>
            </a:pPr>
            <a:r>
              <a:rPr lang="en-US" altLang="en-US" sz="2800" dirty="0">
                <a:cs typeface="Arial" panose="020B0604020202020204" pitchFamily="34" charset="0"/>
              </a:rPr>
              <a:t>Appetite suppression</a:t>
            </a:r>
          </a:p>
          <a:p>
            <a:pPr lvl="1" eaLnBrk="1" hangingPunct="1">
              <a:buSzPct val="150000"/>
              <a:buFont typeface="Arial" panose="020B0604020202020204" pitchFamily="34" charset="0"/>
              <a:buChar char="•"/>
            </a:pPr>
            <a:r>
              <a:rPr lang="en-US" altLang="en-US" sz="2800" dirty="0">
                <a:cs typeface="Arial" panose="020B0604020202020204" pitchFamily="34" charset="0"/>
              </a:rPr>
              <a:t>Difficulty falling asleep</a:t>
            </a:r>
          </a:p>
          <a:p>
            <a:pPr marL="0" indent="0">
              <a:buSzPct val="150000"/>
              <a:buNone/>
            </a:pPr>
            <a:r>
              <a:rPr lang="en-US" altLang="en-US" sz="3200" dirty="0">
                <a:cs typeface="Arial" panose="020B0604020202020204" pitchFamily="34" charset="0"/>
              </a:rPr>
              <a:t>Less Common</a:t>
            </a:r>
          </a:p>
          <a:p>
            <a:pPr lvl="1" eaLnBrk="1" hangingPunct="1">
              <a:buSzPct val="150000"/>
              <a:buFont typeface="Arial" panose="020B0604020202020204" pitchFamily="34" charset="0"/>
              <a:buChar char="•"/>
            </a:pPr>
            <a:r>
              <a:rPr lang="en-US" altLang="en-US" sz="2800" dirty="0">
                <a:cs typeface="Arial" panose="020B0604020202020204" pitchFamily="34" charset="0"/>
              </a:rPr>
              <a:t>Long-term suppression of growth (2 cm, 2.7 kg, 3 years)</a:t>
            </a:r>
          </a:p>
          <a:p>
            <a:pPr lvl="1" eaLnBrk="1" hangingPunct="1">
              <a:buSzPct val="150000"/>
              <a:buFont typeface="Arial" panose="020B0604020202020204" pitchFamily="34" charset="0"/>
              <a:buChar char="•"/>
            </a:pPr>
            <a:r>
              <a:rPr lang="en-US" altLang="en-US" sz="2800" dirty="0">
                <a:cs typeface="Arial" panose="020B0604020202020204" pitchFamily="34" charset="0"/>
              </a:rPr>
              <a:t>Tics</a:t>
            </a:r>
          </a:p>
          <a:p>
            <a:pPr lvl="1" eaLnBrk="1" hangingPunct="1">
              <a:buSzPct val="150000"/>
              <a:buFont typeface="Arial" panose="020B0604020202020204" pitchFamily="34" charset="0"/>
              <a:buChar char="•"/>
            </a:pPr>
            <a:r>
              <a:rPr lang="en-US" altLang="en-US" sz="2800" dirty="0">
                <a:cs typeface="Arial" panose="020B0604020202020204" pitchFamily="34" charset="0"/>
              </a:rPr>
              <a:t>Cardiac/Hemodynamic (small increases)</a:t>
            </a:r>
          </a:p>
          <a:p>
            <a:pPr lvl="1">
              <a:buSzPct val="150000"/>
              <a:buFont typeface="Arial" panose="020B0604020202020204" pitchFamily="34" charset="0"/>
              <a:buChar char="•"/>
            </a:pPr>
            <a:r>
              <a:rPr lang="en-US" altLang="en-US" sz="2800" dirty="0">
                <a:cs typeface="Arial" panose="020B0604020202020204" pitchFamily="34" charset="0"/>
              </a:rPr>
              <a:t>Dysphoria (young patients)</a:t>
            </a:r>
          </a:p>
          <a:p>
            <a:pPr lvl="1">
              <a:buSzPct val="150000"/>
              <a:buFont typeface="Arial" panose="020B0604020202020204" pitchFamily="34" charset="0"/>
              <a:buChar char="•"/>
            </a:pPr>
            <a:r>
              <a:rPr lang="en-US" altLang="en-US" sz="2800" dirty="0">
                <a:cs typeface="Arial" panose="020B0604020202020204" pitchFamily="34" charset="0"/>
              </a:rPr>
              <a:t>Behavioral/cognitive constriction (high dose)</a:t>
            </a:r>
          </a:p>
          <a:p>
            <a:pPr marL="502920" lvl="1" indent="0">
              <a:buSzPct val="150000"/>
              <a:buNone/>
            </a:pPr>
            <a:r>
              <a:rPr lang="en-US" altLang="en-US" sz="2800" dirty="0">
                <a:cs typeface="Arial" panose="020B0604020202020204" pitchFamily="34" charset="0"/>
              </a:rPr>
              <a:t>*RARE: serious cardiovascular events </a:t>
            </a:r>
          </a:p>
          <a:p>
            <a:pPr marL="502920" lvl="1" indent="0">
              <a:buSzPct val="150000"/>
              <a:buNone/>
            </a:pPr>
            <a:endParaRPr lang="en-US" altLang="en-US" sz="2800" dirty="0">
              <a:cs typeface="Arial" panose="020B0604020202020204" pitchFamily="34" charset="0"/>
            </a:endParaRPr>
          </a:p>
        </p:txBody>
      </p:sp>
    </p:spTree>
    <p:extLst>
      <p:ext uri="{BB962C8B-B14F-4D97-AF65-F5344CB8AC3E}">
        <p14:creationId xmlns:p14="http://schemas.microsoft.com/office/powerpoint/2010/main" val="3733492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95500" y="261257"/>
            <a:ext cx="8115300" cy="1219200"/>
          </a:xfrm>
        </p:spPr>
        <p:txBody>
          <a:bodyPr>
            <a:normAutofit fontScale="90000"/>
          </a:bodyPr>
          <a:lstStyle/>
          <a:p>
            <a:pPr algn="ctr" eaLnBrk="1" hangingPunct="1"/>
            <a:r>
              <a:rPr lang="en-US" sz="4200" dirty="0">
                <a:latin typeface="Arial" charset="0"/>
                <a:cs typeface="Arial" charset="0"/>
              </a:rPr>
              <a:t>Alpha-2 Adrenergic Agonists:</a:t>
            </a:r>
            <a:br>
              <a:rPr lang="en-US" sz="4200" dirty="0">
                <a:latin typeface="Arial" charset="0"/>
                <a:cs typeface="Arial" charset="0"/>
              </a:rPr>
            </a:br>
            <a:r>
              <a:rPr lang="en-US" sz="4200" dirty="0" err="1">
                <a:latin typeface="Arial" charset="0"/>
                <a:cs typeface="Arial" charset="0"/>
              </a:rPr>
              <a:t>Guanfacine</a:t>
            </a:r>
            <a:r>
              <a:rPr lang="en-US" sz="4200" dirty="0">
                <a:latin typeface="Arial" charset="0"/>
                <a:cs typeface="Arial" charset="0"/>
              </a:rPr>
              <a:t> and Clonidine</a:t>
            </a:r>
          </a:p>
        </p:txBody>
      </p:sp>
      <p:sp>
        <p:nvSpPr>
          <p:cNvPr id="20483" name="Content Placeholder 2"/>
          <p:cNvSpPr>
            <a:spLocks noGrp="1"/>
          </p:cNvSpPr>
          <p:nvPr>
            <p:ph sz="quarter" idx="1"/>
          </p:nvPr>
        </p:nvSpPr>
        <p:spPr>
          <a:xfrm>
            <a:off x="2133600" y="2000794"/>
            <a:ext cx="8077200" cy="4495800"/>
          </a:xfrm>
        </p:spPr>
        <p:txBody>
          <a:bodyPr/>
          <a:lstStyle/>
          <a:p>
            <a:pPr marL="0" indent="0" eaLnBrk="1" hangingPunct="1">
              <a:buSzPct val="150000"/>
              <a:buNone/>
            </a:pPr>
            <a:r>
              <a:rPr lang="en-US" sz="3200" dirty="0">
                <a:latin typeface="Arial" charset="0"/>
                <a:cs typeface="Arial" charset="0"/>
              </a:rPr>
              <a:t>Developed as </a:t>
            </a:r>
            <a:r>
              <a:rPr lang="en-US" sz="3200" dirty="0" err="1">
                <a:latin typeface="Arial" charset="0"/>
                <a:cs typeface="Arial" charset="0"/>
              </a:rPr>
              <a:t>antihypertensives</a:t>
            </a:r>
            <a:endParaRPr lang="en-US" sz="3200" dirty="0">
              <a:latin typeface="Arial" charset="0"/>
              <a:cs typeface="Arial" charset="0"/>
            </a:endParaRPr>
          </a:p>
          <a:p>
            <a:pPr marL="0" indent="0" eaLnBrk="1" hangingPunct="1">
              <a:buSzPct val="150000"/>
              <a:buNone/>
            </a:pPr>
            <a:r>
              <a:rPr lang="en-US" sz="3200" dirty="0">
                <a:latin typeface="Arial" charset="0"/>
                <a:cs typeface="Arial" charset="0"/>
              </a:rPr>
              <a:t>Receptor subtypes:</a:t>
            </a:r>
          </a:p>
          <a:p>
            <a:pPr lvl="1" eaLnBrk="1" hangingPunct="1">
              <a:buSzPct val="150000"/>
              <a:buFont typeface="Arial" charset="0"/>
              <a:buChar char="•"/>
            </a:pPr>
            <a:r>
              <a:rPr lang="en-US" sz="2800" dirty="0">
                <a:latin typeface="Arial" charset="0"/>
                <a:cs typeface="Arial" charset="0"/>
              </a:rPr>
              <a:t>A  prefrontal (attention, inhibition, memory)</a:t>
            </a:r>
          </a:p>
          <a:p>
            <a:pPr lvl="1" eaLnBrk="1" hangingPunct="1">
              <a:buSzPct val="150000"/>
              <a:buFont typeface="Arial" charset="0"/>
              <a:buChar char="•"/>
            </a:pPr>
            <a:r>
              <a:rPr lang="en-US" sz="2800" dirty="0">
                <a:latin typeface="Arial" charset="0"/>
                <a:cs typeface="Arial" charset="0"/>
              </a:rPr>
              <a:t>B  baroreceptor (blood pressure &amp; pulse)</a:t>
            </a:r>
          </a:p>
          <a:p>
            <a:pPr lvl="1" eaLnBrk="1" hangingPunct="1">
              <a:buSzPct val="150000"/>
              <a:buFont typeface="Arial" charset="0"/>
              <a:buChar char="•"/>
            </a:pPr>
            <a:r>
              <a:rPr lang="en-US" sz="2800" dirty="0">
                <a:latin typeface="Arial" charset="0"/>
                <a:cs typeface="Arial" charset="0"/>
              </a:rPr>
              <a:t>C  striatum (activity?, stress response?</a:t>
            </a:r>
            <a:r>
              <a:rPr lang="en-US" sz="3200" dirty="0">
                <a:latin typeface="Arial" charset="0"/>
                <a:cs typeface="Arial" charset="0"/>
              </a:rPr>
              <a:t>)</a:t>
            </a:r>
          </a:p>
          <a:p>
            <a:pPr marL="0" indent="0" eaLnBrk="1" hangingPunct="1">
              <a:buSzPct val="150000"/>
              <a:buNone/>
            </a:pPr>
            <a:r>
              <a:rPr lang="en-US" sz="3200" dirty="0" err="1">
                <a:latin typeface="Arial" charset="0"/>
                <a:cs typeface="Arial" charset="0"/>
              </a:rPr>
              <a:t>Guanfacine</a:t>
            </a:r>
            <a:r>
              <a:rPr lang="en-US" sz="3200" dirty="0">
                <a:latin typeface="Arial" charset="0"/>
                <a:cs typeface="Arial" charset="0"/>
              </a:rPr>
              <a:t>: </a:t>
            </a:r>
            <a:r>
              <a:rPr lang="en-US" sz="3200" b="1" dirty="0">
                <a:latin typeface="Arial" charset="0"/>
                <a:cs typeface="Arial" charset="0"/>
              </a:rPr>
              <a:t>specific</a:t>
            </a:r>
            <a:r>
              <a:rPr lang="en-US" sz="3200" dirty="0">
                <a:latin typeface="Arial" charset="0"/>
                <a:cs typeface="Arial" charset="0"/>
              </a:rPr>
              <a:t> to A subtype</a:t>
            </a:r>
          </a:p>
          <a:p>
            <a:pPr marL="0" indent="0" eaLnBrk="1" hangingPunct="1">
              <a:buSzPct val="150000"/>
              <a:buNone/>
            </a:pPr>
            <a:r>
              <a:rPr lang="en-US" sz="3200" dirty="0">
                <a:latin typeface="Arial" charset="0"/>
                <a:cs typeface="Arial" charset="0"/>
              </a:rPr>
              <a:t>Clonidine: </a:t>
            </a:r>
            <a:r>
              <a:rPr lang="en-US" sz="3200" b="1" dirty="0">
                <a:latin typeface="Arial" charset="0"/>
                <a:cs typeface="Arial" charset="0"/>
              </a:rPr>
              <a:t>nonspecific</a:t>
            </a:r>
            <a:r>
              <a:rPr lang="en-US" sz="3200" dirty="0">
                <a:latin typeface="Arial" charset="0"/>
                <a:cs typeface="Arial" charset="0"/>
              </a:rPr>
              <a:t>: all 3 subtypes</a:t>
            </a:r>
          </a:p>
          <a:p>
            <a:pPr eaLnBrk="1" hangingPunct="1"/>
            <a:endParaRPr lang="en-US" dirty="0">
              <a:latin typeface="Tw Cen MT" charset="0"/>
            </a:endParaRPr>
          </a:p>
        </p:txBody>
      </p:sp>
    </p:spTree>
    <p:extLst>
      <p:ext uri="{BB962C8B-B14F-4D97-AF65-F5344CB8AC3E}">
        <p14:creationId xmlns:p14="http://schemas.microsoft.com/office/powerpoint/2010/main" val="3006091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4157" y="266700"/>
            <a:ext cx="8096704" cy="990600"/>
          </a:xfrm>
        </p:spPr>
        <p:txBody>
          <a:bodyPr>
            <a:normAutofit/>
          </a:bodyPr>
          <a:lstStyle/>
          <a:p>
            <a:pPr eaLnBrk="1" hangingPunct="1"/>
            <a:r>
              <a:rPr lang="en-US" altLang="en-US" sz="3600" dirty="0"/>
              <a:t>Dosing </a:t>
            </a:r>
            <a:r>
              <a:rPr lang="el-GR" altLang="en-US" sz="3600" dirty="0"/>
              <a:t>α</a:t>
            </a:r>
            <a:r>
              <a:rPr lang="en-US" altLang="en-US" sz="3600" dirty="0"/>
              <a:t>-Adrenergic Agonists</a:t>
            </a:r>
          </a:p>
        </p:txBody>
      </p:sp>
      <p:sp>
        <p:nvSpPr>
          <p:cNvPr id="118787" name="Content Placeholder 2"/>
          <p:cNvSpPr>
            <a:spLocks noGrp="1"/>
          </p:cNvSpPr>
          <p:nvPr>
            <p:ph idx="1"/>
          </p:nvPr>
        </p:nvSpPr>
        <p:spPr>
          <a:xfrm>
            <a:off x="547461" y="1159330"/>
            <a:ext cx="11097078" cy="4914900"/>
          </a:xfrm>
        </p:spPr>
        <p:txBody>
          <a:bodyPr/>
          <a:lstStyle/>
          <a:p>
            <a:pPr marL="0" indent="0">
              <a:buSzPct val="100000"/>
              <a:buNone/>
              <a:defRPr/>
            </a:pPr>
            <a:r>
              <a:rPr lang="en-US" sz="2400" dirty="0"/>
              <a:t>	           	</a:t>
            </a:r>
            <a:r>
              <a:rPr lang="en-US" sz="2400" u="sng" dirty="0"/>
              <a:t>Guanfacine</a:t>
            </a:r>
            <a:r>
              <a:rPr lang="en-US" sz="2400" dirty="0"/>
              <a:t>		</a:t>
            </a:r>
            <a:r>
              <a:rPr lang="en-US" sz="2400" u="sng" dirty="0"/>
              <a:t>Clonidine</a:t>
            </a:r>
          </a:p>
          <a:p>
            <a:pPr eaLnBrk="1" hangingPunct="1">
              <a:buSzPct val="100000"/>
              <a:buFont typeface="Wingdings" panose="05000000000000000000" pitchFamily="2" charset="2"/>
              <a:buChar char="§"/>
              <a:defRPr/>
            </a:pPr>
            <a:r>
              <a:rPr lang="en-US" sz="2400" dirty="0"/>
              <a:t>Start		0.5-1.0	 		0.05-0.1</a:t>
            </a:r>
          </a:p>
          <a:p>
            <a:pPr eaLnBrk="1" hangingPunct="1">
              <a:buSzPct val="100000"/>
              <a:buFont typeface="Wingdings" panose="05000000000000000000" pitchFamily="2" charset="2"/>
              <a:buChar char="§"/>
              <a:defRPr/>
            </a:pPr>
            <a:r>
              <a:rPr lang="en-US" sz="2400" dirty="0"/>
              <a:t>Increases	0.5-1.0	   		0.05-0.1</a:t>
            </a:r>
          </a:p>
          <a:p>
            <a:pPr eaLnBrk="1" hangingPunct="1">
              <a:buSzPct val="100000"/>
              <a:buFont typeface="Wingdings" panose="05000000000000000000" pitchFamily="2" charset="2"/>
              <a:buChar char="§"/>
              <a:defRPr/>
            </a:pPr>
            <a:r>
              <a:rPr lang="en-US" sz="2400" dirty="0"/>
              <a:t>Max/day	(4.0) 7.0		0.4</a:t>
            </a:r>
          </a:p>
          <a:p>
            <a:pPr eaLnBrk="1" hangingPunct="1">
              <a:buSzPct val="100000"/>
              <a:buFont typeface="Wingdings" panose="05000000000000000000" pitchFamily="2" charset="2"/>
              <a:buChar char="§"/>
              <a:defRPr/>
            </a:pPr>
            <a:r>
              <a:rPr lang="en-US" sz="2400" dirty="0"/>
              <a:t>Long-acting	 </a:t>
            </a:r>
            <a:r>
              <a:rPr lang="en-US" sz="2400" dirty="0" err="1"/>
              <a:t>Intuniv</a:t>
            </a:r>
            <a:r>
              <a:rPr lang="en-US" sz="2400" dirty="0"/>
              <a:t>®		</a:t>
            </a:r>
            <a:r>
              <a:rPr lang="en-US" sz="2400" dirty="0" err="1"/>
              <a:t>Kapvay</a:t>
            </a:r>
            <a:r>
              <a:rPr lang="en-US" sz="2400" dirty="0"/>
              <a:t>®</a:t>
            </a:r>
          </a:p>
          <a:p>
            <a:pPr eaLnBrk="1" hangingPunct="1">
              <a:buSzPct val="100000"/>
              <a:buFont typeface="Wingdings" panose="05000000000000000000" pitchFamily="2" charset="2"/>
              <a:buChar char="§"/>
              <a:defRPr/>
            </a:pPr>
            <a:endParaRPr lang="en-US" sz="2200" dirty="0"/>
          </a:p>
          <a:p>
            <a:pPr eaLnBrk="1" hangingPunct="1">
              <a:buSzPct val="100000"/>
              <a:buFont typeface="Wingdings" panose="05000000000000000000" pitchFamily="2" charset="2"/>
              <a:buChar char="§"/>
              <a:defRPr/>
            </a:pPr>
            <a:r>
              <a:rPr lang="en-US" sz="2200" dirty="0"/>
              <a:t>Start generic </a:t>
            </a:r>
            <a:r>
              <a:rPr lang="en-US" sz="2200" dirty="0" err="1"/>
              <a:t>Intuniv</a:t>
            </a:r>
            <a:r>
              <a:rPr lang="en-US" sz="2200" dirty="0"/>
              <a:t> at 1 mg/day (bedtime); increase weekly by 1/mg/day with </a:t>
            </a:r>
            <a:r>
              <a:rPr lang="en-US" sz="2200" u="sng" dirty="0"/>
              <a:t>once daily </a:t>
            </a:r>
            <a:r>
              <a:rPr lang="en-US" sz="2200" dirty="0"/>
              <a:t>dosing</a:t>
            </a:r>
          </a:p>
          <a:p>
            <a:pPr eaLnBrk="1" hangingPunct="1">
              <a:buSzPct val="100000"/>
              <a:buFont typeface="Wingdings" panose="05000000000000000000" pitchFamily="2" charset="2"/>
              <a:buChar char="§"/>
              <a:defRPr/>
            </a:pPr>
            <a:r>
              <a:rPr lang="en-US" sz="2200" dirty="0"/>
              <a:t>Start generic </a:t>
            </a:r>
            <a:r>
              <a:rPr lang="en-US" sz="2200" dirty="0" err="1"/>
              <a:t>Kapvay</a:t>
            </a:r>
            <a:r>
              <a:rPr lang="en-US" sz="2200" dirty="0"/>
              <a:t> at 0.1 mg at bedtime; increase weekly by 0.1 mg/day weekly with </a:t>
            </a:r>
            <a:r>
              <a:rPr lang="en-US" sz="2200" u="sng" dirty="0"/>
              <a:t>twice daily </a:t>
            </a:r>
            <a:r>
              <a:rPr lang="en-US" sz="2200" dirty="0"/>
              <a:t>dosing</a:t>
            </a:r>
          </a:p>
        </p:txBody>
      </p:sp>
    </p:spTree>
    <p:extLst>
      <p:ext uri="{BB962C8B-B14F-4D97-AF65-F5344CB8AC3E}">
        <p14:creationId xmlns:p14="http://schemas.microsoft.com/office/powerpoint/2010/main" val="2882641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304800"/>
            <a:ext cx="8153400" cy="990600"/>
          </a:xfrm>
        </p:spPr>
        <p:txBody>
          <a:bodyPr>
            <a:normAutofit/>
          </a:bodyPr>
          <a:lstStyle/>
          <a:p>
            <a:r>
              <a:rPr lang="en-US" altLang="en-US" sz="3200" dirty="0"/>
              <a:t>Atomoxetine: Strattera®</a:t>
            </a:r>
          </a:p>
        </p:txBody>
      </p:sp>
      <p:sp>
        <p:nvSpPr>
          <p:cNvPr id="79875" name="Content Placeholder 2"/>
          <p:cNvSpPr>
            <a:spLocks noGrp="1"/>
          </p:cNvSpPr>
          <p:nvPr>
            <p:ph idx="1"/>
          </p:nvPr>
        </p:nvSpPr>
        <p:spPr>
          <a:xfrm>
            <a:off x="685799" y="1714500"/>
            <a:ext cx="10842171" cy="3521529"/>
          </a:xfrm>
        </p:spPr>
        <p:txBody>
          <a:bodyPr>
            <a:normAutofit/>
          </a:bodyPr>
          <a:lstStyle/>
          <a:p>
            <a:pPr>
              <a:buSzPct val="100000"/>
            </a:pPr>
            <a:r>
              <a:rPr lang="en-US" altLang="en-US" sz="2800" dirty="0"/>
              <a:t>Selective norepinephrine reuptake inhibitor</a:t>
            </a:r>
          </a:p>
          <a:p>
            <a:pPr>
              <a:buSzPct val="100000"/>
            </a:pPr>
            <a:r>
              <a:rPr lang="en-US" altLang="en-US" sz="2800" dirty="0"/>
              <a:t>Metabolized by cytochrome P450 (CYP) 2D6 isoenzyme (CYP2D6)</a:t>
            </a:r>
          </a:p>
          <a:p>
            <a:pPr>
              <a:buSzPct val="100000"/>
            </a:pPr>
            <a:r>
              <a:rPr lang="en-US" altLang="en-US" sz="2800" dirty="0"/>
              <a:t>Depending on race, up to 10% of patients may be poor metabolizers; &amp; may have higher plasma and brain drug levels at comparable doses</a:t>
            </a:r>
          </a:p>
        </p:txBody>
      </p:sp>
    </p:spTree>
    <p:extLst>
      <p:ext uri="{BB962C8B-B14F-4D97-AF65-F5344CB8AC3E}">
        <p14:creationId xmlns:p14="http://schemas.microsoft.com/office/powerpoint/2010/main" val="1423994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31372" y="304800"/>
            <a:ext cx="8153400" cy="990600"/>
          </a:xfrm>
        </p:spPr>
        <p:txBody>
          <a:bodyPr>
            <a:normAutofit/>
          </a:bodyPr>
          <a:lstStyle/>
          <a:p>
            <a:r>
              <a:rPr lang="en-US" altLang="en-US" sz="3600" dirty="0"/>
              <a:t>Atomoxetine Adverse Events</a:t>
            </a:r>
          </a:p>
        </p:txBody>
      </p:sp>
      <p:sp>
        <p:nvSpPr>
          <p:cNvPr id="80899" name="Content Placeholder 2"/>
          <p:cNvSpPr>
            <a:spLocks noGrp="1"/>
          </p:cNvSpPr>
          <p:nvPr>
            <p:ph idx="1"/>
          </p:nvPr>
        </p:nvSpPr>
        <p:spPr>
          <a:xfrm>
            <a:off x="696686" y="1600200"/>
            <a:ext cx="9584871" cy="4408714"/>
          </a:xfrm>
        </p:spPr>
        <p:txBody>
          <a:bodyPr>
            <a:normAutofit/>
          </a:bodyPr>
          <a:lstStyle/>
          <a:p>
            <a:pPr>
              <a:buSzPct val="100000"/>
            </a:pPr>
            <a:r>
              <a:rPr lang="en-US" altLang="en-US" sz="2800" dirty="0"/>
              <a:t>“Common”</a:t>
            </a:r>
          </a:p>
          <a:p>
            <a:pPr lvl="1">
              <a:buSzPct val="100000"/>
            </a:pPr>
            <a:r>
              <a:rPr lang="en-US" altLang="en-US" sz="2400" dirty="0"/>
              <a:t>Nausea</a:t>
            </a:r>
          </a:p>
          <a:p>
            <a:pPr lvl="1">
              <a:buSzPct val="100000"/>
            </a:pPr>
            <a:r>
              <a:rPr lang="en-US" altLang="en-US" sz="2400" dirty="0"/>
              <a:t>Vomiting</a:t>
            </a:r>
          </a:p>
          <a:p>
            <a:pPr lvl="1">
              <a:buSzPct val="100000"/>
            </a:pPr>
            <a:r>
              <a:rPr lang="en-US" altLang="en-US" sz="2400" dirty="0"/>
              <a:t>Fatigue</a:t>
            </a:r>
          </a:p>
          <a:p>
            <a:pPr lvl="1">
              <a:buSzPct val="100000"/>
            </a:pPr>
            <a:r>
              <a:rPr lang="en-US" altLang="en-US" sz="2400" dirty="0"/>
              <a:t>Decreased appetite</a:t>
            </a:r>
          </a:p>
          <a:p>
            <a:pPr lvl="1">
              <a:buSzPct val="100000"/>
            </a:pPr>
            <a:r>
              <a:rPr lang="en-US" altLang="en-US" sz="2400" dirty="0"/>
              <a:t>Abdominal pain</a:t>
            </a:r>
          </a:p>
          <a:p>
            <a:pPr lvl="1">
              <a:buSzPct val="100000"/>
            </a:pPr>
            <a:r>
              <a:rPr lang="en-US" altLang="en-US" sz="2400" dirty="0"/>
              <a:t>Somnolence</a:t>
            </a:r>
          </a:p>
          <a:p>
            <a:pPr>
              <a:buSzPct val="100000"/>
            </a:pPr>
            <a:r>
              <a:rPr lang="en-US" altLang="en-US" sz="2800" dirty="0">
                <a:solidFill>
                  <a:schemeClr val="accent1"/>
                </a:solidFill>
              </a:rPr>
              <a:t>Warnings &amp; Precautions</a:t>
            </a:r>
            <a:r>
              <a:rPr lang="en-US" altLang="en-US" sz="2800" dirty="0"/>
              <a:t>: suicidal ideation, severe liver injury, serious cardiovascular events, major BP&amp;P changes, others</a:t>
            </a:r>
          </a:p>
        </p:txBody>
      </p:sp>
    </p:spTree>
    <p:extLst>
      <p:ext uri="{BB962C8B-B14F-4D97-AF65-F5344CB8AC3E}">
        <p14:creationId xmlns:p14="http://schemas.microsoft.com/office/powerpoint/2010/main" val="210118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5458-9E03-4696-8F44-A6BA5049C788}"/>
              </a:ext>
            </a:extLst>
          </p:cNvPr>
          <p:cNvSpPr>
            <a:spLocks noGrp="1"/>
          </p:cNvSpPr>
          <p:nvPr>
            <p:ph type="title"/>
          </p:nvPr>
        </p:nvSpPr>
        <p:spPr/>
        <p:txBody>
          <a:bodyPr/>
          <a:lstStyle/>
          <a:p>
            <a:pPr algn="ctr"/>
            <a:r>
              <a:rPr lang="en-US" dirty="0"/>
              <a:t>ADHD Treatment &amp; COVID-19: Was/Is a Perfect Hot Mess</a:t>
            </a:r>
          </a:p>
        </p:txBody>
      </p:sp>
      <p:sp>
        <p:nvSpPr>
          <p:cNvPr id="3" name="Content Placeholder 2">
            <a:extLst>
              <a:ext uri="{FF2B5EF4-FFF2-40B4-BE49-F238E27FC236}">
                <a16:creationId xmlns:a16="http://schemas.microsoft.com/office/drawing/2014/main" id="{FCDCCB50-C63C-4FD8-98A9-D243619ECFE3}"/>
              </a:ext>
            </a:extLst>
          </p:cNvPr>
          <p:cNvSpPr>
            <a:spLocks noGrp="1"/>
          </p:cNvSpPr>
          <p:nvPr>
            <p:ph idx="1"/>
          </p:nvPr>
        </p:nvSpPr>
        <p:spPr>
          <a:xfrm>
            <a:off x="630841" y="1704513"/>
            <a:ext cx="8954593" cy="4451524"/>
          </a:xfrm>
        </p:spPr>
        <p:txBody>
          <a:bodyPr>
            <a:normAutofit fontScale="92500"/>
          </a:bodyPr>
          <a:lstStyle/>
          <a:p>
            <a:r>
              <a:rPr lang="en-US" altLang="en-US" sz="3600" dirty="0"/>
              <a:t>Sleep Interventions</a:t>
            </a:r>
          </a:p>
          <a:p>
            <a:pPr lvl="1"/>
            <a:r>
              <a:rPr lang="en-US" altLang="en-US" sz="3400" dirty="0"/>
              <a:t>Disrupted by irregular schedule and less activity</a:t>
            </a:r>
          </a:p>
          <a:p>
            <a:r>
              <a:rPr lang="en-US" altLang="en-US" sz="3600" dirty="0"/>
              <a:t>Medication</a:t>
            </a:r>
          </a:p>
          <a:p>
            <a:pPr lvl="1"/>
            <a:r>
              <a:rPr lang="en-US" altLang="en-US" sz="3400" dirty="0"/>
              <a:t>Minimal useful teacher data for monitoring effect</a:t>
            </a:r>
          </a:p>
          <a:p>
            <a:r>
              <a:rPr lang="en-US" altLang="en-US" sz="3600" dirty="0"/>
              <a:t>Behavior Management Training</a:t>
            </a:r>
          </a:p>
          <a:p>
            <a:pPr lvl="1"/>
            <a:r>
              <a:rPr lang="en-US" altLang="en-US" sz="3400" dirty="0"/>
              <a:t>Parents must manage behavior during school</a:t>
            </a:r>
          </a:p>
          <a:p>
            <a:r>
              <a:rPr lang="en-US" altLang="en-US" sz="3600" dirty="0"/>
              <a:t>School Interventions (</a:t>
            </a:r>
            <a:r>
              <a:rPr lang="en-US" altLang="en-US" sz="3600" dirty="0" err="1"/>
              <a:t>eg</a:t>
            </a:r>
            <a:r>
              <a:rPr lang="en-US" altLang="en-US" sz="3600" dirty="0"/>
              <a:t>, 504, IEP)</a:t>
            </a:r>
          </a:p>
          <a:p>
            <a:pPr lvl="1"/>
            <a:r>
              <a:rPr lang="en-US" altLang="en-US" sz="3400" dirty="0"/>
              <a:t>Not as effective during virtual learning</a:t>
            </a:r>
          </a:p>
          <a:p>
            <a:endParaRPr lang="en-US" dirty="0"/>
          </a:p>
        </p:txBody>
      </p:sp>
    </p:spTree>
    <p:extLst>
      <p:ext uri="{BB962C8B-B14F-4D97-AF65-F5344CB8AC3E}">
        <p14:creationId xmlns:p14="http://schemas.microsoft.com/office/powerpoint/2010/main" val="1155014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A525-3546-4308-B700-7CEC3E8877E4}"/>
              </a:ext>
            </a:extLst>
          </p:cNvPr>
          <p:cNvSpPr>
            <a:spLocks noGrp="1"/>
          </p:cNvSpPr>
          <p:nvPr>
            <p:ph type="title"/>
          </p:nvPr>
        </p:nvSpPr>
        <p:spPr/>
        <p:txBody>
          <a:bodyPr/>
          <a:lstStyle/>
          <a:p>
            <a:r>
              <a:rPr lang="en-US" dirty="0"/>
              <a:t>Viloxazine (</a:t>
            </a:r>
            <a:r>
              <a:rPr lang="en-US" dirty="0" err="1"/>
              <a:t>Qelbree</a:t>
            </a:r>
            <a:r>
              <a:rPr lang="en-US" dirty="0"/>
              <a:t>)</a:t>
            </a:r>
          </a:p>
        </p:txBody>
      </p:sp>
      <p:sp>
        <p:nvSpPr>
          <p:cNvPr id="3" name="Content Placeholder 2">
            <a:extLst>
              <a:ext uri="{FF2B5EF4-FFF2-40B4-BE49-F238E27FC236}">
                <a16:creationId xmlns:a16="http://schemas.microsoft.com/office/drawing/2014/main" id="{FBBAFD0B-34D9-40B5-97F1-7F040446D58A}"/>
              </a:ext>
            </a:extLst>
          </p:cNvPr>
          <p:cNvSpPr>
            <a:spLocks noGrp="1"/>
          </p:cNvSpPr>
          <p:nvPr>
            <p:ph idx="1"/>
          </p:nvPr>
        </p:nvSpPr>
        <p:spPr>
          <a:xfrm>
            <a:off x="345715" y="1463041"/>
            <a:ext cx="11500567" cy="4454283"/>
          </a:xfrm>
        </p:spPr>
        <p:txBody>
          <a:bodyPr>
            <a:normAutofit lnSpcReduction="10000"/>
          </a:bodyPr>
          <a:lstStyle/>
          <a:p>
            <a:r>
              <a:rPr lang="en-US" sz="2400" dirty="0"/>
              <a:t>New (to US market in April, 2021) norepinephrine reuptake inhibitor (NRI)</a:t>
            </a:r>
          </a:p>
          <a:p>
            <a:r>
              <a:rPr lang="en-US" sz="2400" dirty="0"/>
              <a:t>Similar to atomoxetine (Strattera) with fewer Warnings and Precautions in FDA package insert</a:t>
            </a:r>
          </a:p>
          <a:p>
            <a:endParaRPr lang="en-US" sz="2400" dirty="0"/>
          </a:p>
          <a:p>
            <a:r>
              <a:rPr lang="en-US" sz="2400" dirty="0"/>
              <a:t>BUT…..first marketed in Europe in 1976, primarily as antidepressant</a:t>
            </a:r>
          </a:p>
          <a:p>
            <a:r>
              <a:rPr lang="en-US" sz="2400" dirty="0"/>
              <a:t>FDA orphan designation (not approval) for narcolepsy and cataplexy in 1984</a:t>
            </a:r>
          </a:p>
          <a:p>
            <a:r>
              <a:rPr lang="en-US" sz="2400" dirty="0"/>
              <a:t>Withdrawn from worldwide market in 2002 for business reasons</a:t>
            </a:r>
          </a:p>
          <a:p>
            <a:endParaRPr lang="en-US" sz="2400" dirty="0"/>
          </a:p>
          <a:p>
            <a:r>
              <a:rPr lang="en-US" sz="2400" dirty="0"/>
              <a:t>After 45 years, being marketed by different company for ADHD in US</a:t>
            </a:r>
          </a:p>
          <a:p>
            <a:r>
              <a:rPr lang="en-US" sz="2400" dirty="0"/>
              <a:t>Bottom line: Suggest waiting and watching</a:t>
            </a:r>
          </a:p>
        </p:txBody>
      </p:sp>
    </p:spTree>
    <p:extLst>
      <p:ext uri="{BB962C8B-B14F-4D97-AF65-F5344CB8AC3E}">
        <p14:creationId xmlns:p14="http://schemas.microsoft.com/office/powerpoint/2010/main" val="1972675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t>Background Information</a:t>
            </a:r>
          </a:p>
          <a:p>
            <a:r>
              <a:rPr lang="en-US" sz="3200" dirty="0"/>
              <a:t>Clinical Assessment</a:t>
            </a:r>
          </a:p>
          <a:p>
            <a:r>
              <a:rPr lang="en-US" sz="3200" dirty="0"/>
              <a:t>Illness Education</a:t>
            </a:r>
          </a:p>
          <a:p>
            <a:r>
              <a:rPr lang="en-US" sz="3200" dirty="0"/>
              <a:t>Treatment Overview (Just Do Something!)</a:t>
            </a:r>
          </a:p>
          <a:p>
            <a:r>
              <a:rPr lang="en-US" sz="3200" dirty="0"/>
              <a:t>Sleep, Exercise and Substances</a:t>
            </a:r>
          </a:p>
          <a:p>
            <a:r>
              <a:rPr lang="en-US" sz="3200" dirty="0"/>
              <a:t>Quick and Simple Behavioral Interventions</a:t>
            </a:r>
          </a:p>
          <a:p>
            <a:r>
              <a:rPr lang="en-US" sz="3200" dirty="0"/>
              <a:t>School Advocacy and Consultation</a:t>
            </a:r>
          </a:p>
          <a:p>
            <a:r>
              <a:rPr lang="en-US" sz="3200" dirty="0"/>
              <a:t>Medication</a:t>
            </a:r>
          </a:p>
        </p:txBody>
      </p:sp>
    </p:spTree>
    <p:extLst>
      <p:ext uri="{BB962C8B-B14F-4D97-AF65-F5344CB8AC3E}">
        <p14:creationId xmlns:p14="http://schemas.microsoft.com/office/powerpoint/2010/main" val="4107829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69472" y="288472"/>
            <a:ext cx="8153400" cy="990600"/>
          </a:xfrm>
        </p:spPr>
        <p:txBody>
          <a:bodyPr>
            <a:normAutofit/>
          </a:bodyPr>
          <a:lstStyle/>
          <a:p>
            <a:pPr eaLnBrk="1" hangingPunct="1"/>
            <a:r>
              <a:rPr lang="en-US" altLang="en-US" sz="3600" dirty="0"/>
              <a:t>For Positive Outcomes</a:t>
            </a:r>
          </a:p>
        </p:txBody>
      </p:sp>
      <p:sp>
        <p:nvSpPr>
          <p:cNvPr id="83971" name="Content Placeholder 2"/>
          <p:cNvSpPr>
            <a:spLocks noGrp="1"/>
          </p:cNvSpPr>
          <p:nvPr>
            <p:ph idx="1"/>
          </p:nvPr>
        </p:nvSpPr>
        <p:spPr>
          <a:xfrm>
            <a:off x="669471" y="1676400"/>
            <a:ext cx="10951029" cy="4114800"/>
          </a:xfrm>
        </p:spPr>
        <p:txBody>
          <a:bodyPr>
            <a:normAutofit/>
          </a:bodyPr>
          <a:lstStyle/>
          <a:p>
            <a:pPr>
              <a:buSzPct val="100000"/>
            </a:pPr>
            <a:r>
              <a:rPr lang="en-US" altLang="en-US" sz="2800" dirty="0"/>
              <a:t>Emphasize &amp; support child’s strengths</a:t>
            </a:r>
          </a:p>
          <a:p>
            <a:pPr>
              <a:buSzPct val="100000"/>
            </a:pPr>
            <a:r>
              <a:rPr lang="en-US" altLang="en-US" sz="2800" dirty="0"/>
              <a:t>Emphasize functional outcomes</a:t>
            </a:r>
          </a:p>
          <a:p>
            <a:pPr>
              <a:buSzPct val="100000"/>
            </a:pPr>
            <a:r>
              <a:rPr lang="en-US" altLang="en-US" sz="2800" dirty="0"/>
              <a:t>Continue treatment as long as needed</a:t>
            </a:r>
          </a:p>
          <a:p>
            <a:pPr>
              <a:buSzPct val="100000"/>
            </a:pPr>
            <a:r>
              <a:rPr lang="en-US" altLang="en-US" sz="2800" dirty="0"/>
              <a:t>Treat comorbid disorders</a:t>
            </a:r>
          </a:p>
          <a:p>
            <a:pPr>
              <a:buSzPct val="100000"/>
            </a:pPr>
            <a:r>
              <a:rPr lang="en-US" altLang="en-US" sz="2800" dirty="0"/>
              <a:t>Educate regarding natural history</a:t>
            </a:r>
          </a:p>
          <a:p>
            <a:pPr lvl="1">
              <a:buSzPct val="100000"/>
            </a:pPr>
            <a:r>
              <a:rPr lang="en-US" altLang="en-US" sz="2400" dirty="0"/>
              <a:t>Activity and impulsivity decrease with age</a:t>
            </a:r>
          </a:p>
          <a:p>
            <a:pPr>
              <a:buSzPct val="100000"/>
            </a:pPr>
            <a:r>
              <a:rPr lang="en-US" altLang="en-US" sz="2800" dirty="0"/>
              <a:t>Be positive because treatments work and most children have good outcomes</a:t>
            </a:r>
          </a:p>
        </p:txBody>
      </p:sp>
    </p:spTree>
    <p:extLst>
      <p:ext uri="{BB962C8B-B14F-4D97-AF65-F5344CB8AC3E}">
        <p14:creationId xmlns:p14="http://schemas.microsoft.com/office/powerpoint/2010/main" val="4142265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5277-FB79-43EE-8C4C-3FFF05FAE1E4}"/>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B6002D64-AD77-45B1-B871-59BFBF26D2AF}"/>
              </a:ext>
            </a:extLst>
          </p:cNvPr>
          <p:cNvSpPr>
            <a:spLocks noGrp="1"/>
          </p:cNvSpPr>
          <p:nvPr>
            <p:ph idx="1"/>
          </p:nvPr>
        </p:nvSpPr>
        <p:spPr/>
        <p:txBody>
          <a:bodyPr/>
          <a:lstStyle/>
          <a:p>
            <a:pPr lvl="0"/>
            <a:r>
              <a:rPr lang="en-US" dirty="0"/>
              <a:t>Children and Adults with Attention-Deficit/Hyperactivity Disorder - Improving the lives of people affected by ADHD. CHADD. Accessed September 14, 2021. </a:t>
            </a:r>
            <a:r>
              <a:rPr lang="en-US" u="sng" dirty="0">
                <a:hlinkClick r:id="rId2"/>
              </a:rPr>
              <a:t>https://chadd.org/</a:t>
            </a:r>
            <a:endParaRPr lang="en-US" dirty="0"/>
          </a:p>
          <a:p>
            <a:pPr lvl="0"/>
            <a:r>
              <a:rPr lang="en-US" dirty="0" err="1"/>
              <a:t>Wolraich</a:t>
            </a:r>
            <a:r>
              <a:rPr lang="en-US" dirty="0"/>
              <a:t> ML, Hagan, JF, Allan C, et al. American Academy of Pediatrics Subcommittee on Children and Adolescents with Attention-Deficit/Hyperactivity Disorder. Clinical Practice Guideline for the Diagnosis, Evaluation, and Treatment of Attention-Deficit/Hyperactivity Disorder in Children and Adolescents. </a:t>
            </a:r>
            <a:r>
              <a:rPr lang="en-US" i="1" dirty="0"/>
              <a:t>Pediatrics</a:t>
            </a:r>
            <a:r>
              <a:rPr lang="en-US" dirty="0"/>
              <a:t>. 2019; 144(4):e20192528.</a:t>
            </a:r>
          </a:p>
          <a:p>
            <a:pPr lvl="0"/>
            <a:r>
              <a:rPr lang="en-US" dirty="0"/>
              <a:t>Dr. Russell A. Barkley - Dedicated to Education and Research on ADHD. Accessed September 14, 2021. </a:t>
            </a:r>
            <a:r>
              <a:rPr lang="en-US" u="sng" dirty="0">
                <a:hlinkClick r:id="rId3"/>
              </a:rPr>
              <a:t>http://www.russellbarkley.org/</a:t>
            </a:r>
            <a:endParaRPr lang="en-US" dirty="0"/>
          </a:p>
          <a:p>
            <a:pPr lvl="0"/>
            <a:r>
              <a:rPr lang="en-US" dirty="0"/>
              <a:t>Riddle MA. </a:t>
            </a:r>
            <a:r>
              <a:rPr lang="en-US" i="1" dirty="0"/>
              <a:t>Pediatric Psychopharmacology for Primary Care. 3</a:t>
            </a:r>
            <a:r>
              <a:rPr lang="en-US" i="1" baseline="30000" dirty="0"/>
              <a:t>rd</a:t>
            </a:r>
            <a:r>
              <a:rPr lang="en-US" i="1" dirty="0"/>
              <a:t> Edition.</a:t>
            </a:r>
            <a:r>
              <a:rPr lang="en-US" dirty="0"/>
              <a:t> 2022; American Academy of Pediatrics; Itasca, IL.</a:t>
            </a:r>
          </a:p>
          <a:p>
            <a:pPr marL="0" indent="0">
              <a:buNone/>
            </a:pPr>
            <a:endParaRPr lang="en-US" dirty="0"/>
          </a:p>
        </p:txBody>
      </p:sp>
    </p:spTree>
    <p:extLst>
      <p:ext uri="{BB962C8B-B14F-4D97-AF65-F5344CB8AC3E}">
        <p14:creationId xmlns:p14="http://schemas.microsoft.com/office/powerpoint/2010/main" val="1339911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5262979"/>
          </a:xfrm>
          <a:prstGeom prst="rect">
            <a:avLst/>
          </a:prstGeom>
          <a:noFill/>
        </p:spPr>
        <p:txBody>
          <a:bodyPr wrap="square" rtlCol="0">
            <a:spAutoFit/>
          </a:bodyPr>
          <a:lstStyle/>
          <a:p>
            <a:pPr algn="ctr"/>
            <a:r>
              <a:rPr lang="en-US" sz="2800">
                <a:solidFill>
                  <a:schemeClr val="tx1">
                    <a:lumMod val="65000"/>
                    <a:lumOff val="35000"/>
                  </a:schemeClr>
                </a:solidFill>
              </a:rPr>
              <a:t>Maryland Behavioral Health Integration in Pediatric Primary Care (BHIPP)</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800" b="1">
                <a:solidFill>
                  <a:schemeClr val="tx1">
                    <a:lumMod val="65000"/>
                    <a:lumOff val="35000"/>
                  </a:schemeClr>
                </a:solidFill>
              </a:rPr>
              <a:t>1-855-MD-BHIPP</a:t>
            </a:r>
            <a:r>
              <a:rPr lang="en-US" sz="2800">
                <a:solidFill>
                  <a:schemeClr val="tx1">
                    <a:lumMod val="65000"/>
                    <a:lumOff val="35000"/>
                  </a:schemeClr>
                </a:solidFill>
              </a:rPr>
              <a:t> (632-4477)</a:t>
            </a:r>
          </a:p>
          <a:p>
            <a:pPr algn="ctr"/>
            <a:r>
              <a:rPr lang="en-US" sz="2800">
                <a:solidFill>
                  <a:schemeClr val="tx1">
                    <a:lumMod val="65000"/>
                    <a:lumOff val="35000"/>
                  </a:schemeClr>
                </a:solidFill>
              </a:rPr>
              <a:t>www.mdbhipp.org</a:t>
            </a:r>
          </a:p>
          <a:p>
            <a:pPr algn="ctr"/>
            <a:r>
              <a:rPr lang="en-US" sz="2800">
                <a:solidFill>
                  <a:schemeClr val="tx1">
                    <a:lumMod val="65000"/>
                    <a:lumOff val="35000"/>
                  </a:schemeClr>
                </a:solidFill>
              </a:rPr>
              <a:t>Follow us on Facebook, LinkedIn, and Twitter! @MDBHIPP </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400" i="1">
                <a:latin typeface="Calibri" panose="020F0502020204030204" pitchFamily="34" charset="0"/>
                <a:ea typeface="Calibri" panose="020F0502020204030204" pitchFamily="34" charset="0"/>
              </a:rPr>
              <a:t>For resources related to the COVID-19 pandemic,</a:t>
            </a:r>
          </a:p>
          <a:p>
            <a:pPr algn="ctr"/>
            <a:r>
              <a:rPr lang="en-US" sz="2400" i="1">
                <a:latin typeface="Calibri" panose="020F0502020204030204" pitchFamily="34" charset="0"/>
                <a:ea typeface="Calibri" panose="020F0502020204030204" pitchFamily="34" charset="0"/>
              </a:rPr>
              <a:t>please visit us at </a:t>
            </a:r>
            <a:r>
              <a:rPr lang="en-US" sz="2400" i="1" u="sng">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a:latin typeface="Calibri" panose="020F0502020204030204" pitchFamily="34" charset="0"/>
                <a:ea typeface="Calibri" panose="020F0502020204030204" pitchFamily="34" charset="0"/>
              </a:rPr>
              <a:t>.</a:t>
            </a:r>
            <a:endParaRPr lang="en-US" sz="2400">
              <a:latin typeface="Calibri" panose="020F0502020204030204" pitchFamily="34" charset="0"/>
              <a:ea typeface="Calibri" panose="020F0502020204030204" pitchFamily="34" charset="0"/>
            </a:endParaRPr>
          </a:p>
          <a:p>
            <a:pPr algn="ctr"/>
            <a:endParaRPr lang="en-US" sz="2800">
              <a:solidFill>
                <a:schemeClr val="tx1">
                  <a:lumMod val="65000"/>
                  <a:lumOff val="35000"/>
                </a:schemeClr>
              </a:solidFill>
            </a:endParaRPr>
          </a:p>
          <a:p>
            <a:endParaRPr lang="en-US"/>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893D5-D89B-4036-AA46-70390B412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95" y="491857"/>
            <a:ext cx="4243022" cy="587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0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45453B-9063-4DC7-9671-FF9C9F49D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52400"/>
            <a:ext cx="45434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42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0A6A01B-C6F9-4D81-B138-E17A481666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617" y="914401"/>
            <a:ext cx="5683653" cy="527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184508"/>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7C583-97DA-45A9-9FF6-69880DDCADEE}">
  <ds:schemaRefs>
    <ds:schemaRef ds:uri="http://schemas.microsoft.com/sharepoint/v3/contenttype/forms"/>
  </ds:schemaRefs>
</ds:datastoreItem>
</file>

<file path=customXml/itemProps2.xml><?xml version="1.0" encoding="utf-8"?>
<ds:datastoreItem xmlns:ds="http://schemas.openxmlformats.org/officeDocument/2006/customXml" ds:itemID="{FA55AA6B-2EE1-4D66-AB5E-889D045599C0}">
  <ds:schemaRefs>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9162b81d-776b-4368-8a84-d6b6bd0e809d"/>
    <ds:schemaRef ds:uri="http://purl.org/dc/terms/"/>
    <ds:schemaRef ds:uri="http://purl.org/dc/elements/1.1/"/>
    <ds:schemaRef ds:uri="http://schemas.microsoft.com/office/infopath/2007/PartnerControls"/>
    <ds:schemaRef ds:uri="9ae31d4b-8339-4813-9215-9bb7c1d27d86"/>
  </ds:schemaRefs>
</ds:datastoreItem>
</file>

<file path=customXml/itemProps3.xml><?xml version="1.0" encoding="utf-8"?>
<ds:datastoreItem xmlns:ds="http://schemas.openxmlformats.org/officeDocument/2006/customXml" ds:itemID="{C98601B1-8E39-4162-97EE-31E228055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2244</TotalTime>
  <Words>3923</Words>
  <Application>Microsoft Office PowerPoint</Application>
  <PresentationFormat>Widescreen</PresentationFormat>
  <Paragraphs>556</Paragraphs>
  <Slides>64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メイリオ</vt:lpstr>
      <vt:lpstr>ＭＳ Ｐゴシック</vt:lpstr>
      <vt:lpstr>Arial</vt:lpstr>
      <vt:lpstr>Calibri</vt:lpstr>
      <vt:lpstr>Gill Sans MT</vt:lpstr>
      <vt:lpstr>Tahoma</vt:lpstr>
      <vt:lpstr>Times New Roman</vt:lpstr>
      <vt:lpstr>Tw Cen MT</vt:lpstr>
      <vt:lpstr>Wingdings</vt:lpstr>
      <vt:lpstr>Wingdings 2</vt:lpstr>
      <vt:lpstr>Frame</vt:lpstr>
      <vt:lpstr>Maryland Behavioral Health Integration in Pediatric Primary Care (MD BHIPP)  Resilience Break: Helping Families Manage ADHD in Primary Care  October 8th, 2021  Mark A. Riddle, M.D. </vt:lpstr>
      <vt:lpstr>Personal, Professional or Financial Conflicts of Interest</vt:lpstr>
      <vt:lpstr>Learning Objectives</vt:lpstr>
      <vt:lpstr>Outline</vt:lpstr>
      <vt:lpstr>Why ADHD?</vt:lpstr>
      <vt:lpstr>ADHD Treatment &amp; COVID-19: Was/Is a Perfect Hot Mess</vt:lpstr>
      <vt:lpstr>PowerPoint Presentation</vt:lpstr>
      <vt:lpstr>PowerPoint Presentation</vt:lpstr>
      <vt:lpstr>PowerPoint Presentation</vt:lpstr>
      <vt:lpstr>PowerPoint Presentation</vt:lpstr>
      <vt:lpstr>Prevalence and Natural History of ADHD </vt:lpstr>
      <vt:lpstr>Outline</vt:lpstr>
      <vt:lpstr>Screening Options for ADHD</vt:lpstr>
      <vt:lpstr>Screen for ADHD &amp; more: Pediatric Symptom Checklist-17 (PSC-17)</vt:lpstr>
      <vt:lpstr>ADHD Items on PSC-17</vt:lpstr>
      <vt:lpstr>ADHD: 3 Subtypes in DSM-5</vt:lpstr>
      <vt:lpstr>Child you know well brought by mother for concerns from school</vt:lpstr>
      <vt:lpstr>Vanderbilt – Parent – Inattention</vt:lpstr>
      <vt:lpstr>Distraction: external vs. internal</vt:lpstr>
      <vt:lpstr>Vanderbilt – Parent – Hyperactivity and Impulsivity</vt:lpstr>
      <vt:lpstr>Other Dsm-5 ADHD Criteria</vt:lpstr>
      <vt:lpstr>Common Comorbidities</vt:lpstr>
      <vt:lpstr>Vanderbilt – Parent – Oppositional Defiant Disorder = behavior + mood</vt:lpstr>
      <vt:lpstr>Information for Making the Diagnosis</vt:lpstr>
      <vt:lpstr>Outline</vt:lpstr>
      <vt:lpstr>Illness Education (and more) for ADHD</vt:lpstr>
      <vt:lpstr>FYI (not for family now) Functional Consequences of ADHD in Children</vt:lpstr>
      <vt:lpstr>Outline</vt:lpstr>
      <vt:lpstr> Definitive Study: Multimodal Treatment of ADHD (MTA)  </vt:lpstr>
      <vt:lpstr>MTA Design: Random Assignment to Treatment Arm</vt:lpstr>
      <vt:lpstr>MTA Study:  Primary Results</vt:lpstr>
      <vt:lpstr>New Medical Treatments</vt:lpstr>
      <vt:lpstr>Outline</vt:lpstr>
      <vt:lpstr>Sleep</vt:lpstr>
      <vt:lpstr>Melatonin</vt:lpstr>
      <vt:lpstr>Melatonin and Children</vt:lpstr>
      <vt:lpstr>Exercise</vt:lpstr>
      <vt:lpstr>Substances</vt:lpstr>
      <vt:lpstr>Outline</vt:lpstr>
      <vt:lpstr>Parenting Skills Training (PT) Defined</vt:lpstr>
      <vt:lpstr>Common elements of all PT programs</vt:lpstr>
      <vt:lpstr>Theory underlying PT Programs:  Coercive Family Process Model</vt:lpstr>
      <vt:lpstr>Theory underlying PT Programs:  Coercive Family Process Model</vt:lpstr>
      <vt:lpstr>Role of Provider in PT Programs </vt:lpstr>
      <vt:lpstr>Outline</vt:lpstr>
      <vt:lpstr>School Interventions</vt:lpstr>
      <vt:lpstr>Outline</vt:lpstr>
      <vt:lpstr>PowerPoint Presentation</vt:lpstr>
      <vt:lpstr>Effect Sizes</vt:lpstr>
      <vt:lpstr>PowerPoint Presentation</vt:lpstr>
      <vt:lpstr>Which ADHD Medication to Try First? </vt:lpstr>
      <vt:lpstr>Methylphenidate vs Amphetamine</vt:lpstr>
      <vt:lpstr>Stimulant Delivery Systems </vt:lpstr>
      <vt:lpstr>PowerPoint Presentation</vt:lpstr>
      <vt:lpstr>Main Side Effects of Stimulants</vt:lpstr>
      <vt:lpstr>Alpha-2 Adrenergic Agonists: Guanfacine and Clonidine</vt:lpstr>
      <vt:lpstr>Dosing α-Adrenergic Agonists</vt:lpstr>
      <vt:lpstr>Atomoxetine: Strattera®</vt:lpstr>
      <vt:lpstr>Atomoxetine Adverse Events</vt:lpstr>
      <vt:lpstr>Viloxazine (Qelbree)</vt:lpstr>
      <vt:lpstr>Outline</vt:lpstr>
      <vt:lpstr>For Positive Outcomes</vt:lpstr>
      <vt:lpstr>References and Resources</vt:lpstr>
      <vt:lpstr>Thank you!</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Jami-Lin Williams</dc:creator>
  <cp:lastModifiedBy>Rebecca Ferro</cp:lastModifiedBy>
  <cp:revision>149</cp:revision>
  <dcterms:created xsi:type="dcterms:W3CDTF">2019-10-04T19:22:27Z</dcterms:created>
  <dcterms:modified xsi:type="dcterms:W3CDTF">2021-10-05T15:44:19Z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